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Lst>
  <p:notesMasterIdLst>
    <p:notesMasterId r:id="rId30"/>
  </p:notesMasterIdLst>
  <p:sldIdLst>
    <p:sldId id="256" r:id="rId5"/>
    <p:sldId id="294" r:id="rId6"/>
    <p:sldId id="296" r:id="rId7"/>
    <p:sldId id="262" r:id="rId8"/>
    <p:sldId id="295" r:id="rId9"/>
    <p:sldId id="297" r:id="rId10"/>
    <p:sldId id="298" r:id="rId11"/>
    <p:sldId id="299" r:id="rId12"/>
    <p:sldId id="301" r:id="rId13"/>
    <p:sldId id="302" r:id="rId14"/>
    <p:sldId id="303" r:id="rId15"/>
    <p:sldId id="304" r:id="rId16"/>
    <p:sldId id="306" r:id="rId17"/>
    <p:sldId id="307" r:id="rId18"/>
    <p:sldId id="308" r:id="rId19"/>
    <p:sldId id="309" r:id="rId20"/>
    <p:sldId id="310" r:id="rId21"/>
    <p:sldId id="311" r:id="rId22"/>
    <p:sldId id="328" r:id="rId23"/>
    <p:sldId id="330" r:id="rId24"/>
    <p:sldId id="331" r:id="rId25"/>
    <p:sldId id="332" r:id="rId26"/>
    <p:sldId id="333" r:id="rId27"/>
    <p:sldId id="335" r:id="rId28"/>
    <p:sldId id="33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7" d="100"/>
          <a:sy n="67" d="100"/>
        </p:scale>
        <p:origin x="-600"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418EB-7452-46AB-920B-C1ABA8173B24}"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27341-D8DF-4C27-AA51-F5E39E81C08F}" type="slidenum">
              <a:rPr lang="en-US" smtClean="0"/>
              <a:t>‹#›</a:t>
            </a:fld>
            <a:endParaRPr lang="en-US"/>
          </a:p>
        </p:txBody>
      </p:sp>
    </p:spTree>
    <p:extLst>
      <p:ext uri="{BB962C8B-B14F-4D97-AF65-F5344CB8AC3E}">
        <p14:creationId xmlns:p14="http://schemas.microsoft.com/office/powerpoint/2010/main" val="1939036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AE727341-D8DF-4C27-AA51-F5E39E81C08F}"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vi-VN" dirty="0"/>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vi-VN" dirty="0"/>
          </a:p>
          <a:p>
            <a:endParaRPr lang="en-US" dirty="0"/>
          </a:p>
        </p:txBody>
      </p:sp>
      <p:sp>
        <p:nvSpPr>
          <p:cNvPr id="4" name="Slide Number Placeholder 3"/>
          <p:cNvSpPr>
            <a:spLocks noGrp="1"/>
          </p:cNvSpPr>
          <p:nvPr>
            <p:ph type="sldNum" sz="quarter" idx="5"/>
          </p:nvPr>
        </p:nvSpPr>
        <p:spPr/>
        <p:txBody>
          <a:bodyPr/>
          <a:lstStyle/>
          <a:p>
            <a:fld id="{AE727341-D8DF-4C27-AA51-F5E39E81C08F}"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vi-VN" dirty="0"/>
          </a:p>
          <a:p>
            <a:endParaRPr lang="en-US" dirty="0"/>
          </a:p>
        </p:txBody>
      </p:sp>
      <p:sp>
        <p:nvSpPr>
          <p:cNvPr id="4" name="Slide Number Placeholder 3"/>
          <p:cNvSpPr>
            <a:spLocks noGrp="1"/>
          </p:cNvSpPr>
          <p:nvPr>
            <p:ph type="sldNum" sz="quarter" idx="5"/>
          </p:nvPr>
        </p:nvSpPr>
        <p:spPr/>
        <p:txBody>
          <a:bodyPr/>
          <a:lstStyle/>
          <a:p>
            <a:fld id="{AE727341-D8DF-4C27-AA51-F5E39E81C08F}" type="slidenum">
              <a:rPr lang="en-US" smtClean="0"/>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vi-VN" dirty="0"/>
          </a:p>
          <a:p>
            <a:endParaRPr lang="en-US" dirty="0"/>
          </a:p>
        </p:txBody>
      </p:sp>
      <p:sp>
        <p:nvSpPr>
          <p:cNvPr id="4" name="Slide Number Placeholder 3"/>
          <p:cNvSpPr>
            <a:spLocks noGrp="1"/>
          </p:cNvSpPr>
          <p:nvPr>
            <p:ph type="sldNum" sz="quarter" idx="5"/>
          </p:nvPr>
        </p:nvSpPr>
        <p:spPr/>
        <p:txBody>
          <a:bodyPr/>
          <a:lstStyle/>
          <a:p>
            <a:fld id="{AE727341-D8DF-4C27-AA51-F5E39E81C08F}" type="slidenum">
              <a:rPr lang="en-US" smtClean="0"/>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vi-VN" dirty="0"/>
          </a:p>
          <a:p>
            <a:endParaRPr lang="en-US" dirty="0"/>
          </a:p>
        </p:txBody>
      </p:sp>
      <p:sp>
        <p:nvSpPr>
          <p:cNvPr id="4" name="Slide Number Placeholder 3"/>
          <p:cNvSpPr>
            <a:spLocks noGrp="1"/>
          </p:cNvSpPr>
          <p:nvPr>
            <p:ph type="sldNum" sz="quarter" idx="5"/>
          </p:nvPr>
        </p:nvSpPr>
        <p:spPr/>
        <p:txBody>
          <a:bodyPr/>
          <a:lstStyle/>
          <a:p>
            <a:fld id="{AE727341-D8DF-4C27-AA51-F5E39E81C08F}" type="slidenum">
              <a:rPr lang="en-US" smtClean="0"/>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06E41A-D674-4204-9820-BB04C1557D1B}"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F5704-51FA-403E-A000-39DCFAFF81FB}" type="slidenum">
              <a:rPr lang="en-US" smtClean="0"/>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6E41A-D674-4204-9820-BB04C1557D1B}"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F5704-51FA-403E-A000-39DCFAFF81FB}" type="slidenum">
              <a:rPr lang="en-US" smtClean="0"/>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6E41A-D674-4204-9820-BB04C1557D1B}"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F5704-51FA-403E-A000-39DCFAFF81FB}" type="slidenum">
              <a:rPr lang="en-US" smtClean="0"/>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03/12/2023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03/12/2023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03/12/2023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03/12/2023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03/12/2023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03/12/2023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03/12/2023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03/12/2023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6E41A-D674-4204-9820-BB04C1557D1B}"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F5704-51FA-403E-A000-39DCFAFF81FB}" type="slidenum">
              <a:rPr lang="en-US" smtClean="0"/>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03/12/2023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03/12/2023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03/12/2023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632953DF-B1B4-42B0-A667-181681EE5C8F}"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a:fillRect/>
          </a:stretch>
        </p:blipFill>
        <p:spPr>
          <a:xfrm>
            <a:off x="0" y="0"/>
            <a:ext cx="12192000" cy="6858000"/>
          </a:xfrm>
          <a:prstGeom prst="rect">
            <a:avLst/>
          </a:prstGeom>
        </p:spPr>
      </p:pic>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2953DF-B1B4-42B0-A667-181681EE5C8F}"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t>‹#›</a:t>
            </a:fld>
            <a:endParaRPr lang="zh-CN" alt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32953DF-B1B4-42B0-A667-181681EE5C8F}"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t>‹#›</a:t>
            </a:fld>
            <a:endParaRPr lang="zh-CN" altLang="en-US"/>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32953DF-B1B4-42B0-A667-181681EE5C8F}" type="datetimeFigureOut">
              <a:rPr lang="zh-CN" altLang="en-US" smtClean="0"/>
              <a:t>2023/12/3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3D01AF-D3DD-4E34-9C7A-E010CBC5334E}" type="slidenum">
              <a:rPr lang="zh-CN" altLang="en-US" smtClean="0"/>
              <a:t>‹#›</a:t>
            </a:fld>
            <a:endParaRPr lang="zh-CN" alt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32953DF-B1B4-42B0-A667-181681EE5C8F}" type="datetimeFigureOut">
              <a:rPr lang="zh-CN" altLang="en-US" smtClean="0"/>
              <a:t>2023/12/3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A3D01AF-D3DD-4E34-9C7A-E010CBC5334E}" type="slidenum">
              <a:rPr lang="zh-CN" altLang="en-US" smtClean="0"/>
              <a:t>‹#›</a:t>
            </a:fld>
            <a:endParaRPr lang="zh-CN" alt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2953DF-B1B4-42B0-A667-181681EE5C8F}" type="datetimeFigureOut">
              <a:rPr lang="zh-CN" altLang="en-US" smtClean="0"/>
              <a:t>2023/12/3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A3D01AF-D3DD-4E34-9C7A-E010CBC5334E}" type="slidenum">
              <a:rPr lang="zh-CN" altLang="en-US" smtClean="0"/>
              <a:t>‹#›</a:t>
            </a:fld>
            <a:endParaRPr lang="zh-CN" alt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2953DF-B1B4-42B0-A667-181681EE5C8F}" type="datetimeFigureOut">
              <a:rPr lang="zh-CN" altLang="en-US" smtClean="0"/>
              <a:t>2023/12/3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A3D01AF-D3DD-4E34-9C7A-E010CBC5334E}" type="slidenum">
              <a:rPr lang="zh-CN" altLang="en-US" smtClean="0"/>
              <a:t>‹#›</a:t>
            </a:fld>
            <a:endParaRPr lang="zh-CN" alt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06E41A-D674-4204-9820-BB04C1557D1B}"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F5704-51FA-403E-A000-39DCFAFF81FB}" type="slidenum">
              <a:rPr lang="en-US" smtClean="0"/>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32953DF-B1B4-42B0-A667-181681EE5C8F}" type="datetimeFigureOut">
              <a:rPr lang="zh-CN" altLang="en-US" smtClean="0"/>
              <a:t>2023/12/3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3D01AF-D3DD-4E34-9C7A-E010CBC5334E}" type="slidenum">
              <a:rPr lang="zh-CN" altLang="en-US" smtClean="0"/>
              <a:t>‹#›</a:t>
            </a:fld>
            <a:endParaRPr lang="zh-CN" altLang="en-US"/>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32953DF-B1B4-42B0-A667-181681EE5C8F}" type="datetimeFigureOut">
              <a:rPr lang="zh-CN" altLang="en-US" smtClean="0"/>
              <a:t>2023/12/3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3D01AF-D3DD-4E34-9C7A-E010CBC5334E}" type="slidenum">
              <a:rPr lang="zh-CN" altLang="en-US" smtClean="0"/>
              <a:t>‹#›</a:t>
            </a:fld>
            <a:endParaRPr lang="zh-CN" altLang="en-US"/>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2953DF-B1B4-42B0-A667-181681EE5C8F}"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t>‹#›</a:t>
            </a:fld>
            <a:endParaRPr lang="zh-CN" alt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32953DF-B1B4-42B0-A667-181681EE5C8F}" type="datetimeFigureOut">
              <a:rPr lang="zh-CN" altLang="en-US" smtClean="0"/>
              <a:t>2023/12/3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t>‹#›</a:t>
            </a:fld>
            <a:endParaRPr lang="zh-CN" alt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12/3/2023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12/3/2023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12/3/2023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06E41A-D674-4204-9820-BB04C1557D1B}"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F5704-51FA-403E-A000-39DCFAFF81FB}" type="slidenum">
              <a:rPr lang="en-US" smtClean="0"/>
              <a:t>‹#›</a:t>
            </a:fld>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12/3/2023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12/3/2023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12/3/2023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a:fillRect/>
          </a:stretch>
        </p:blipFill>
        <p:spPr>
          <a:xfrm>
            <a:off x="-1" y="0"/>
            <a:ext cx="12284765" cy="7105287"/>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a:fillRect/>
          </a:stretch>
        </p:blipFill>
        <p:spPr>
          <a:xfrm>
            <a:off x="-1" y="0"/>
            <a:ext cx="12284765" cy="7105287"/>
          </a:xfrm>
          <a:prstGeom prst="rect">
            <a:avLst/>
          </a:prstGeom>
        </p:spPr>
      </p:pic>
      <p:sp>
        <p:nvSpPr>
          <p:cNvPr id="3" name="圆角矩形 2"/>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06E41A-D674-4204-9820-BB04C1557D1B}" type="datetimeFigureOut">
              <a:rPr lang="en-US" smtClean="0"/>
              <a:t>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1F5704-51FA-403E-A000-39DCFAFF81FB}" type="slidenum">
              <a:rPr lang="en-US" smtClean="0"/>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06E41A-D674-4204-9820-BB04C1557D1B}" type="datetimeFigureOut">
              <a:rPr lang="en-US" smtClean="0"/>
              <a:t>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1F5704-51FA-403E-A000-39DCFAFF81FB}" type="slidenum">
              <a:rPr lang="en-US" smtClean="0"/>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06E41A-D674-4204-9820-BB04C1557D1B}" type="datetimeFigureOut">
              <a:rPr lang="en-US" smtClean="0"/>
              <a:t>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1F5704-51FA-403E-A000-39DCFAFF81FB}" type="slidenum">
              <a:rPr lang="en-US" smtClean="0"/>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06E41A-D674-4204-9820-BB04C1557D1B}"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F5704-51FA-403E-A000-39DCFAFF81FB}" type="slidenum">
              <a:rPr lang="en-US" smtClean="0"/>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06E41A-D674-4204-9820-BB04C1557D1B}"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F5704-51FA-403E-A000-39DCFAFF81FB}" type="slidenum">
              <a:rPr lang="en-US" smtClean="0"/>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6E41A-D674-4204-9820-BB04C1557D1B}" type="datetimeFigureOut">
              <a:rPr lang="en-US" smtClean="0"/>
              <a:t>12/3/2023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F5704-51FA-403E-A000-39DCFAFF81FB}" type="slidenum">
              <a:rPr lang="en-US" smtClean="0"/>
              <a:t>‹#›</a:t>
            </a:fld>
            <a:endParaRPr lang="en-US"/>
          </a:p>
        </p:txBody>
      </p:sp>
      <p:pic>
        <p:nvPicPr>
          <p:cNvPr id="9" name="Picture 8"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53211" y="245646"/>
            <a:ext cx="1374607" cy="1374607"/>
          </a:xfrm>
          <a:prstGeom prst="rect">
            <a:avLst/>
          </a:prstGeom>
        </p:spPr>
      </p:pic>
      <p:pic>
        <p:nvPicPr>
          <p:cNvPr id="10" name="Picture 9"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91990" y="8218572"/>
            <a:ext cx="1374607" cy="137460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03/12/2023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t>2023/12/3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t>‹#›</a:t>
            </a:fld>
            <a:endParaRPr lang="zh-CN" altLang="en-US" dirty="0"/>
          </a:p>
        </p:txBody>
      </p:sp>
      <p:pic>
        <p:nvPicPr>
          <p:cNvPr id="8" name="Picture 7"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53905" y="233916"/>
            <a:ext cx="1280559" cy="1280559"/>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d95sTwXWz8w" TargetMode="Externa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35.png"/><Relationship Id="rId3" Type="http://schemas.openxmlformats.org/officeDocument/2006/relationships/slide" Target="slide25.xml"/><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slide" Target="slide21.xml"/><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slide" Target="slide23.xml"/><Relationship Id="rId4" Type="http://schemas.openxmlformats.org/officeDocument/2006/relationships/slide" Target="slide20.xml"/><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46.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9.xml"/><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46.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9.xml"/><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46.xml"/><Relationship Id="rId7" Type="http://schemas.openxmlformats.org/officeDocument/2006/relationships/image" Target="../media/image42.jpe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slide" Target="slide19.xml"/><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46.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png"/><Relationship Id="rId5" Type="http://schemas.openxmlformats.org/officeDocument/2006/relationships/slide" Target="slide19.xml"/><Relationship Id="rId10" Type="http://schemas.openxmlformats.org/officeDocument/2006/relationships/image" Target="../media/image39.png"/><Relationship Id="rId4" Type="http://schemas.openxmlformats.org/officeDocument/2006/relationships/notesSlide" Target="../notesSlides/notesSlide9.xml"/><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p:cNvSpPr/>
          <p:nvPr/>
        </p:nvSpPr>
        <p:spPr>
          <a:xfrm>
            <a:off x="1895475" y="914400"/>
            <a:ext cx="8724900" cy="3800475"/>
          </a:xfrm>
          <a:prstGeom prst="roundRect">
            <a:avLst/>
          </a:prstGeom>
          <a:solidFill>
            <a:srgbClr val="FFFFFF">
              <a:alpha val="4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8" name="Picture 7"/>
          <p:cNvPicPr>
            <a:picLocks noChangeAspect="1"/>
          </p:cNvPicPr>
          <p:nvPr/>
        </p:nvPicPr>
        <p:blipFill>
          <a:blip r:embed="rId4"/>
          <a:stretch>
            <a:fillRect/>
          </a:stretch>
        </p:blipFill>
        <p:spPr>
          <a:xfrm>
            <a:off x="3399807" y="1061804"/>
            <a:ext cx="5468586" cy="981541"/>
          </a:xfrm>
          <a:prstGeom prst="rect">
            <a:avLst/>
          </a:prstGeom>
        </p:spPr>
      </p:pic>
      <p:pic>
        <p:nvPicPr>
          <p:cNvPr id="18" name="Picture 17"/>
          <p:cNvPicPr>
            <a:picLocks noChangeAspect="1"/>
          </p:cNvPicPr>
          <p:nvPr/>
        </p:nvPicPr>
        <p:blipFill>
          <a:blip r:embed="rId5"/>
          <a:stretch>
            <a:fillRect/>
          </a:stretch>
        </p:blipFill>
        <p:spPr>
          <a:xfrm>
            <a:off x="1854710" y="2183814"/>
            <a:ext cx="8730229" cy="1804572"/>
          </a:xfrm>
          <a:prstGeom prst="rect">
            <a:avLst/>
          </a:prstGeom>
        </p:spPr>
      </p:pic>
      <p:sp>
        <p:nvSpPr>
          <p:cNvPr id="19" name="TextBox 18"/>
          <p:cNvSpPr txBox="1"/>
          <p:nvPr/>
        </p:nvSpPr>
        <p:spPr>
          <a:xfrm>
            <a:off x="5095875" y="3743325"/>
            <a:ext cx="24003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(TIẾT 2)</a:t>
            </a: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9024" y="3012643"/>
            <a:ext cx="2088108" cy="3868974"/>
          </a:xfrm>
          <a:prstGeom prst="rect">
            <a:avLst/>
          </a:prstGeom>
        </p:spPr>
      </p:pic>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49574" t="1982" r="-1031" b="-1982"/>
          <a:stretch>
            <a:fillRect/>
          </a:stretch>
        </p:blipFill>
        <p:spPr>
          <a:xfrm>
            <a:off x="644404" y="3012643"/>
            <a:ext cx="2153958" cy="3845357"/>
          </a:xfrm>
          <a:prstGeom prst="rect">
            <a:avLst/>
          </a:prstGeom>
        </p:spPr>
      </p:pic>
      <p:sp>
        <p:nvSpPr>
          <p:cNvPr id="2" name="TextBox 1"/>
          <p:cNvSpPr txBox="1"/>
          <p:nvPr/>
        </p:nvSpPr>
        <p:spPr>
          <a:xfrm>
            <a:off x="5943600" y="206477"/>
            <a:ext cx="6083532" cy="521970"/>
          </a:xfrm>
          <a:prstGeom prst="rect">
            <a:avLst/>
          </a:prstGeom>
          <a:noFill/>
        </p:spPr>
        <p:txBody>
          <a:bodyPr wrap="square" rtlCol="0">
            <a:spAutoFit/>
          </a:bodyPr>
          <a:lstStyle/>
          <a:p>
            <a:r>
              <a:rPr lang="en-US" sz="2800" dirty="0" err="1" smtClean="0"/>
              <a:t>Thứ</a:t>
            </a:r>
            <a:r>
              <a:rPr lang="en-US" sz="2800" dirty="0" smtClean="0"/>
              <a:t> 6 </a:t>
            </a:r>
            <a:r>
              <a:rPr lang="en-US" sz="2800" dirty="0" err="1" smtClean="0"/>
              <a:t>ngày</a:t>
            </a:r>
            <a:r>
              <a:rPr lang="en-US" sz="2800" dirty="0" smtClean="0"/>
              <a:t> 17 </a:t>
            </a:r>
            <a:r>
              <a:rPr lang="en-US" sz="2800" dirty="0" err="1" smtClean="0"/>
              <a:t>tháng</a:t>
            </a:r>
            <a:r>
              <a:rPr lang="en-US" sz="2800" dirty="0" smtClean="0"/>
              <a:t> 11 </a:t>
            </a:r>
            <a:r>
              <a:rPr lang="en-US" sz="2800" dirty="0" err="1" smtClean="0"/>
              <a:t>năm</a:t>
            </a:r>
            <a:r>
              <a:rPr lang="en-US" sz="2800" dirty="0" smtClean="0"/>
              <a:t> 2023</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组合 19"/>
          <p:cNvGrpSpPr/>
          <p:nvPr/>
        </p:nvGrpSpPr>
        <p:grpSpPr>
          <a:xfrm>
            <a:off x="161925" y="322192"/>
            <a:ext cx="11906250" cy="754133"/>
            <a:chOff x="692006" y="116442"/>
            <a:chExt cx="11176173" cy="2919244"/>
          </a:xfrm>
        </p:grpSpPr>
        <p:sp>
          <p:nvSpPr>
            <p:cNvPr id="6"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7" name="矩形 16"/>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8" name="Rectangle 70"/>
          <p:cNvSpPr>
            <a:spLocks noChangeArrowheads="1"/>
          </p:cNvSpPr>
          <p:nvPr/>
        </p:nvSpPr>
        <p:spPr bwMode="auto">
          <a:xfrm>
            <a:off x="483554" y="333981"/>
            <a:ext cx="111369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ctr">
              <a:lnSpc>
                <a:spcPct val="100000"/>
              </a:lnSpc>
              <a:spcBef>
                <a:spcPct val="0"/>
              </a:spcBef>
              <a:buNone/>
            </a:pPr>
            <a:r>
              <a:rPr lang="en-US" altLang="zh-CN" sz="3600" b="1" noProof="1">
                <a:solidFill>
                  <a:srgbClr val="FF6000"/>
                </a:solidFill>
                <a:latin typeface="Arial" panose="020B0604020202020204" pitchFamily="34" charset="0"/>
                <a:cs typeface="Arial" panose="020B0604020202020204" pitchFamily="34" charset="0"/>
                <a:sym typeface="+mn-lt"/>
              </a:rPr>
              <a:t>Đọc thông tin, quan sát hình 4 và trả lời câu hỏi:</a:t>
            </a:r>
            <a:endParaRPr kumimoji="0" lang="en-US" altLang="zh-CN" sz="3600" b="1" i="0" u="none" strike="noStrike" kern="1200" cap="none" spc="0" normalizeH="0" baseline="0" noProof="1">
              <a:ln>
                <a:noFill/>
              </a:ln>
              <a:solidFill>
                <a:srgbClr val="FF6000"/>
              </a:solidFill>
              <a:effectLst/>
              <a:uLnTx/>
              <a:uFillTx/>
              <a:latin typeface="Arial" panose="020B0604020202020204" pitchFamily="34" charset="0"/>
              <a:ea typeface="等线" panose="02010600030101010101" pitchFamily="2" charset="-122"/>
              <a:cs typeface="Arial" panose="020B0604020202020204" pitchFamily="34" charset="0"/>
              <a:sym typeface="+mn-lt"/>
            </a:endParaRPr>
          </a:p>
        </p:txBody>
      </p:sp>
      <p:pic>
        <p:nvPicPr>
          <p:cNvPr id="9" name="Picture 8"/>
          <p:cNvPicPr>
            <a:picLocks noChangeAspect="1"/>
          </p:cNvPicPr>
          <p:nvPr/>
        </p:nvPicPr>
        <p:blipFill>
          <a:blip r:embed="rId3"/>
          <a:stretch>
            <a:fillRect/>
          </a:stretch>
        </p:blipFill>
        <p:spPr>
          <a:xfrm>
            <a:off x="1614487" y="1928812"/>
            <a:ext cx="9281866" cy="37099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333376" y="2669350"/>
            <a:ext cx="4032736" cy="3274514"/>
          </a:xfrm>
          <a:prstGeom prst="rect">
            <a:avLst/>
          </a:prstGeom>
        </p:spPr>
      </p:pic>
      <p:grpSp>
        <p:nvGrpSpPr>
          <p:cNvPr id="18" name="Group 17"/>
          <p:cNvGrpSpPr/>
          <p:nvPr/>
        </p:nvGrpSpPr>
        <p:grpSpPr>
          <a:xfrm>
            <a:off x="3219450" y="1092163"/>
            <a:ext cx="8620125" cy="1546263"/>
            <a:chOff x="761086" y="2540001"/>
            <a:chExt cx="10520907" cy="1949367"/>
          </a:xfrm>
        </p:grpSpPr>
        <p:grpSp>
          <p:nvGrpSpPr>
            <p:cNvPr id="19" name="Group 18"/>
            <p:cNvGrpSpPr/>
            <p:nvPr/>
          </p:nvGrpSpPr>
          <p:grpSpPr>
            <a:xfrm>
              <a:off x="1062408" y="2540001"/>
              <a:ext cx="10219585" cy="1949367"/>
              <a:chOff x="986208" y="774700"/>
              <a:chExt cx="10219585" cy="5533688"/>
            </a:xfrm>
          </p:grpSpPr>
          <p:grpSp>
            <p:nvGrpSpPr>
              <p:cNvPr id="22" name="Group 21"/>
              <p:cNvGrpSpPr/>
              <p:nvPr/>
            </p:nvGrpSpPr>
            <p:grpSpPr>
              <a:xfrm>
                <a:off x="986208" y="774700"/>
                <a:ext cx="10219585" cy="5533688"/>
                <a:chOff x="986208" y="774700"/>
                <a:chExt cx="10219585" cy="5533688"/>
              </a:xfrm>
            </p:grpSpPr>
            <p:sp>
              <p:nvSpPr>
                <p:cNvPr id="24" name="Rectangle: Rounded Corners 23"/>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Rectangle: Rounded Corners 24"/>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20" name="Picture 2" descr="Dấu chấm hỏi png | PNGEg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288520" y="2727925"/>
              <a:ext cx="8584663" cy="135804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ể</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tên một số nghề thủ công truyền thống ở vùng Đồng bằng Bắc Bộ.</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2" name="Group 41"/>
          <p:cNvGrpSpPr/>
          <p:nvPr/>
        </p:nvGrpSpPr>
        <p:grpSpPr>
          <a:xfrm>
            <a:off x="3648076" y="3403305"/>
            <a:ext cx="8229600" cy="1206797"/>
            <a:chOff x="761086" y="2534437"/>
            <a:chExt cx="10520907" cy="1954931"/>
          </a:xfrm>
        </p:grpSpPr>
        <p:grpSp>
          <p:nvGrpSpPr>
            <p:cNvPr id="43" name="Group 42"/>
            <p:cNvGrpSpPr/>
            <p:nvPr/>
          </p:nvGrpSpPr>
          <p:grpSpPr>
            <a:xfrm>
              <a:off x="1062408" y="2540001"/>
              <a:ext cx="10219585" cy="1949367"/>
              <a:chOff x="986208" y="774700"/>
              <a:chExt cx="10219585" cy="5533688"/>
            </a:xfrm>
          </p:grpSpPr>
          <p:grpSp>
            <p:nvGrpSpPr>
              <p:cNvPr id="46" name="Group 45"/>
              <p:cNvGrpSpPr/>
              <p:nvPr/>
            </p:nvGrpSpPr>
            <p:grpSpPr>
              <a:xfrm>
                <a:off x="986208" y="774700"/>
                <a:ext cx="10219585" cy="5533688"/>
                <a:chOff x="986208" y="774700"/>
                <a:chExt cx="10219585" cy="5533688"/>
              </a:xfrm>
            </p:grpSpPr>
            <p:sp>
              <p:nvSpPr>
                <p:cNvPr id="48" name="Rectangle: Rounded Corners 47"/>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9" name="Rectangle: Rounded Corners 48"/>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47"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44" name="Picture 2" descr="Dấu chấm hỏi png | PNGEg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2288520" y="2534437"/>
              <a:ext cx="8584663" cy="174502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Mô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tả</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một số nghề thủ công truyền thống ở vùng Đồng bằng Bắc Bộ.</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200149" y="1867406"/>
            <a:ext cx="10448925" cy="1077218"/>
          </a:xfrm>
          <a:custGeom>
            <a:avLst/>
            <a:gdLst>
              <a:gd name="connsiteX0" fmla="*/ 0 w 10448925"/>
              <a:gd name="connsiteY0" fmla="*/ 0 h 1077218"/>
              <a:gd name="connsiteX1" fmla="*/ 10448925 w 10448925"/>
              <a:gd name="connsiteY1" fmla="*/ 0 h 1077218"/>
              <a:gd name="connsiteX2" fmla="*/ 10448925 w 10448925"/>
              <a:gd name="connsiteY2" fmla="*/ 1077218 h 1077218"/>
              <a:gd name="connsiteX3" fmla="*/ 0 w 10448925"/>
              <a:gd name="connsiteY3" fmla="*/ 1077218 h 1077218"/>
              <a:gd name="connsiteX4" fmla="*/ 0 w 104489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925" h="1077218" fill="none" extrusionOk="0">
                <a:moveTo>
                  <a:pt x="0" y="0"/>
                </a:moveTo>
                <a:cubicBezTo>
                  <a:pt x="1295525" y="5222"/>
                  <a:pt x="6111604" y="24918"/>
                  <a:pt x="10448925" y="0"/>
                </a:cubicBezTo>
                <a:cubicBezTo>
                  <a:pt x="10486787" y="476103"/>
                  <a:pt x="10390322" y="631043"/>
                  <a:pt x="10448925" y="1077218"/>
                </a:cubicBezTo>
                <a:cubicBezTo>
                  <a:pt x="7309726" y="912457"/>
                  <a:pt x="2284751" y="1195368"/>
                  <a:pt x="0" y="1077218"/>
                </a:cubicBezTo>
                <a:cubicBezTo>
                  <a:pt x="-64117" y="630482"/>
                  <a:pt x="88888" y="487727"/>
                  <a:pt x="0" y="0"/>
                </a:cubicBezTo>
                <a:close/>
              </a:path>
              <a:path w="10448925" h="1077218" stroke="0" extrusionOk="0">
                <a:moveTo>
                  <a:pt x="0" y="0"/>
                </a:moveTo>
                <a:cubicBezTo>
                  <a:pt x="3064974" y="11849"/>
                  <a:pt x="5499446" y="-161459"/>
                  <a:pt x="10448925" y="0"/>
                </a:cubicBezTo>
                <a:cubicBezTo>
                  <a:pt x="10500960" y="144312"/>
                  <a:pt x="10541068" y="673209"/>
                  <a:pt x="10448925" y="1077218"/>
                </a:cubicBezTo>
                <a:cubicBezTo>
                  <a:pt x="8093557" y="931358"/>
                  <a:pt x="1481692" y="998894"/>
                  <a:pt x="0" y="1077218"/>
                </a:cubicBezTo>
                <a:cubicBezTo>
                  <a:pt x="7265" y="907874"/>
                  <a:pt x="-51671" y="219525"/>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solidFill>
                  <a:prstClr val="black"/>
                </a:solidFill>
                <a:cs typeface="Arial" panose="020B0604020202020204" pitchFamily="34" charset="0"/>
              </a:rPr>
              <a:t>Kể tên một số nghề thủ công truyền thống ở vùng Đồng bằng Bắc Bộ.</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438399" y="3424702"/>
            <a:ext cx="9077325" cy="1754326"/>
          </a:xfrm>
          <a:custGeom>
            <a:avLst/>
            <a:gdLst>
              <a:gd name="connsiteX0" fmla="*/ 0 w 9077325"/>
              <a:gd name="connsiteY0" fmla="*/ 0 h 1754326"/>
              <a:gd name="connsiteX1" fmla="*/ 9077325 w 9077325"/>
              <a:gd name="connsiteY1" fmla="*/ 0 h 1754326"/>
              <a:gd name="connsiteX2" fmla="*/ 9077325 w 9077325"/>
              <a:gd name="connsiteY2" fmla="*/ 1754326 h 1754326"/>
              <a:gd name="connsiteX3" fmla="*/ 0 w 9077325"/>
              <a:gd name="connsiteY3" fmla="*/ 1754326 h 1754326"/>
              <a:gd name="connsiteX4" fmla="*/ 0 w 907732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7325" h="1754326" fill="none" extrusionOk="0">
                <a:moveTo>
                  <a:pt x="0" y="0"/>
                </a:moveTo>
                <a:cubicBezTo>
                  <a:pt x="1322134" y="5222"/>
                  <a:pt x="7029699" y="24918"/>
                  <a:pt x="9077325" y="0"/>
                </a:cubicBezTo>
                <a:cubicBezTo>
                  <a:pt x="9141900" y="239465"/>
                  <a:pt x="8979252" y="1500058"/>
                  <a:pt x="9077325" y="1754326"/>
                </a:cubicBezTo>
                <a:cubicBezTo>
                  <a:pt x="4791419" y="1589565"/>
                  <a:pt x="1583787" y="1872476"/>
                  <a:pt x="0" y="1754326"/>
                </a:cubicBezTo>
                <a:cubicBezTo>
                  <a:pt x="-8328" y="1287393"/>
                  <a:pt x="-71301" y="628243"/>
                  <a:pt x="0" y="0"/>
                </a:cubicBezTo>
                <a:close/>
              </a:path>
              <a:path w="9077325" h="1754326" stroke="0" extrusionOk="0">
                <a:moveTo>
                  <a:pt x="0" y="0"/>
                </a:moveTo>
                <a:cubicBezTo>
                  <a:pt x="1182824" y="11849"/>
                  <a:pt x="7724370" y="-161459"/>
                  <a:pt x="9077325" y="0"/>
                </a:cubicBezTo>
                <a:cubicBezTo>
                  <a:pt x="9051511" y="606792"/>
                  <a:pt x="8930795" y="1569389"/>
                  <a:pt x="9077325" y="1754326"/>
                </a:cubicBezTo>
                <a:cubicBezTo>
                  <a:pt x="5239914" y="1608466"/>
                  <a:pt x="3832547" y="1676002"/>
                  <a:pt x="0" y="1754326"/>
                </a:cubicBezTo>
                <a:cubicBezTo>
                  <a:pt x="-86507" y="1268396"/>
                  <a:pt x="-134028" y="800933"/>
                  <a:pt x="0" y="0"/>
                </a:cubicBezTo>
                <a:close/>
              </a:path>
            </a:pathLst>
          </a:custGeom>
          <a:solidFill>
            <a:srgbClr val="CCFFFF"/>
          </a:solidFill>
          <a:ln w="38100">
            <a:solidFill>
              <a:srgbClr val="72EFA3"/>
            </a:solidFill>
            <a:prstDash val="sysDash"/>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Một số nghề thủ công truyền thống ở vùng Đồng bằng Bắc Bộ: làm gốm, đúc đồng, thêu ren, chạm bạc, làm nón, làm hương...</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Freeform: Shape 34"/>
          <p:cNvSpPr/>
          <p:nvPr/>
        </p:nvSpPr>
        <p:spPr>
          <a:xfrm>
            <a:off x="1172959" y="2961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pic>
        <p:nvPicPr>
          <p:cNvPr id="8" name="Picture 7"/>
          <p:cNvPicPr>
            <a:picLocks noChangeAspect="1"/>
          </p:cNvPicPr>
          <p:nvPr/>
        </p:nvPicPr>
        <p:blipFill>
          <a:blip r:embed="rId3"/>
          <a:stretch>
            <a:fillRect/>
          </a:stretch>
        </p:blipFill>
        <p:spPr>
          <a:xfrm>
            <a:off x="2669721" y="331517"/>
            <a:ext cx="7010400" cy="9437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Gốm sứ Long Loan - Nâng tầm văn hóa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49" y="756642"/>
            <a:ext cx="5638598" cy="40249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3550" y="4914900"/>
            <a:ext cx="3857625" cy="646331"/>
          </a:xfrm>
          <a:prstGeom prst="rect">
            <a:avLst/>
          </a:prstGeom>
          <a:noFill/>
        </p:spPr>
        <p:txBody>
          <a:bodyPr wrap="square" rtlCol="0">
            <a:spAutoFit/>
          </a:bodyPr>
          <a:lstStyle/>
          <a:p>
            <a:r>
              <a:rPr lang="en-US" sz="3600" b="1" dirty="0" err="1"/>
              <a:t>Nghề</a:t>
            </a:r>
            <a:r>
              <a:rPr lang="en-US" sz="3600" b="1" dirty="0"/>
              <a:t> </a:t>
            </a:r>
            <a:r>
              <a:rPr lang="en-US" sz="3600" b="1" dirty="0" err="1"/>
              <a:t>làm</a:t>
            </a:r>
            <a:r>
              <a:rPr lang="en-US" sz="3600" b="1" dirty="0"/>
              <a:t> </a:t>
            </a:r>
            <a:r>
              <a:rPr lang="en-US" sz="3600" b="1" dirty="0" err="1"/>
              <a:t>gốm</a:t>
            </a:r>
            <a:endParaRPr lang="en-US" sz="3600" b="1" dirty="0"/>
          </a:p>
        </p:txBody>
      </p:sp>
      <p:pic>
        <p:nvPicPr>
          <p:cNvPr id="1028" name="Picture 4" descr="Top 7 Làng nghề đúc đồng ở Việt Nam - Du lịch Chào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74" y="800099"/>
            <a:ext cx="4981575" cy="40100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00950" y="4981575"/>
            <a:ext cx="3857625" cy="646331"/>
          </a:xfrm>
          <a:prstGeom prst="rect">
            <a:avLst/>
          </a:prstGeom>
          <a:noFill/>
        </p:spPr>
        <p:txBody>
          <a:bodyPr wrap="square" rtlCol="0">
            <a:spAutoFit/>
          </a:bodyPr>
          <a:lstStyle/>
          <a:p>
            <a:r>
              <a:rPr lang="en-US" sz="3600" b="1" dirty="0" err="1"/>
              <a:t>Nghề</a:t>
            </a:r>
            <a:r>
              <a:rPr lang="en-US" sz="3600" b="1" dirty="0"/>
              <a:t> </a:t>
            </a:r>
            <a:r>
              <a:rPr lang="en-US" sz="3600" b="1" dirty="0" err="1"/>
              <a:t>đúc</a:t>
            </a:r>
            <a:r>
              <a:rPr lang="en-US" sz="3600" b="1" dirty="0"/>
              <a:t> </a:t>
            </a:r>
            <a:r>
              <a:rPr lang="en-US" sz="3600" b="1" dirty="0" err="1"/>
              <a:t>đồng</a:t>
            </a:r>
            <a:endParaRPr lang="en-US" sz="36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552575" y="4914900"/>
            <a:ext cx="3857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nón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Công phu nghề làm nón lá - huecity.gov.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4" y="912018"/>
            <a:ext cx="5184776" cy="38885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ạt ảnh chụp làng nghề làm nhang Việt Nam đang khiến cư dân mạng Trung  Quốc sửng sốt, từ khoá lọt hẳn top tìm kiếm Weibo: Quá tuyệt vờ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923925"/>
            <a:ext cx="5524500" cy="3876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81900" y="4857750"/>
            <a:ext cx="3857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hương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152524" y="1400681"/>
            <a:ext cx="10448925" cy="1077218"/>
          </a:xfrm>
          <a:custGeom>
            <a:avLst/>
            <a:gdLst>
              <a:gd name="connsiteX0" fmla="*/ 0 w 10448925"/>
              <a:gd name="connsiteY0" fmla="*/ 0 h 1077218"/>
              <a:gd name="connsiteX1" fmla="*/ 10448925 w 10448925"/>
              <a:gd name="connsiteY1" fmla="*/ 0 h 1077218"/>
              <a:gd name="connsiteX2" fmla="*/ 10448925 w 10448925"/>
              <a:gd name="connsiteY2" fmla="*/ 1077218 h 1077218"/>
              <a:gd name="connsiteX3" fmla="*/ 0 w 10448925"/>
              <a:gd name="connsiteY3" fmla="*/ 1077218 h 1077218"/>
              <a:gd name="connsiteX4" fmla="*/ 0 w 104489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925" h="1077218" fill="none" extrusionOk="0">
                <a:moveTo>
                  <a:pt x="0" y="0"/>
                </a:moveTo>
                <a:cubicBezTo>
                  <a:pt x="1295525" y="5222"/>
                  <a:pt x="6111604" y="24918"/>
                  <a:pt x="10448925" y="0"/>
                </a:cubicBezTo>
                <a:cubicBezTo>
                  <a:pt x="10486787" y="476103"/>
                  <a:pt x="10390322" y="631043"/>
                  <a:pt x="10448925" y="1077218"/>
                </a:cubicBezTo>
                <a:cubicBezTo>
                  <a:pt x="7309726" y="912457"/>
                  <a:pt x="2284751" y="1195368"/>
                  <a:pt x="0" y="1077218"/>
                </a:cubicBezTo>
                <a:cubicBezTo>
                  <a:pt x="-64117" y="630482"/>
                  <a:pt x="88888" y="487727"/>
                  <a:pt x="0" y="0"/>
                </a:cubicBezTo>
                <a:close/>
              </a:path>
              <a:path w="10448925" h="1077218" stroke="0" extrusionOk="0">
                <a:moveTo>
                  <a:pt x="0" y="0"/>
                </a:moveTo>
                <a:cubicBezTo>
                  <a:pt x="3064974" y="11849"/>
                  <a:pt x="5499446" y="-161459"/>
                  <a:pt x="10448925" y="0"/>
                </a:cubicBezTo>
                <a:cubicBezTo>
                  <a:pt x="10500960" y="144312"/>
                  <a:pt x="10541068" y="673209"/>
                  <a:pt x="10448925" y="1077218"/>
                </a:cubicBezTo>
                <a:cubicBezTo>
                  <a:pt x="8093557" y="931358"/>
                  <a:pt x="1481692" y="998894"/>
                  <a:pt x="0" y="1077218"/>
                </a:cubicBezTo>
                <a:cubicBezTo>
                  <a:pt x="7265" y="907874"/>
                  <a:pt x="-51671" y="219525"/>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solidFill>
                  <a:prstClr val="black"/>
                </a:solidFill>
                <a:cs typeface="Arial" panose="020B0604020202020204" pitchFamily="34" charset="0"/>
              </a:rPr>
              <a:t>Mô tả một số nghề thủ công truyền thống ở vùng Đồng bằng Bắc Bộ.</a:t>
            </a:r>
          </a:p>
        </p:txBody>
      </p:sp>
      <p:sp>
        <p:nvSpPr>
          <p:cNvPr id="6" name="TextBox 5"/>
          <p:cNvSpPr txBox="1"/>
          <p:nvPr/>
        </p:nvSpPr>
        <p:spPr>
          <a:xfrm>
            <a:off x="2390774" y="2957977"/>
            <a:ext cx="9324976" cy="3046095"/>
          </a:xfrm>
          <a:custGeom>
            <a:avLst/>
            <a:gdLst>
              <a:gd name="connsiteX0" fmla="*/ 0 w 9324976"/>
              <a:gd name="connsiteY0" fmla="*/ 0 h 3046988"/>
              <a:gd name="connsiteX1" fmla="*/ 9324976 w 9324976"/>
              <a:gd name="connsiteY1" fmla="*/ 0 h 3046988"/>
              <a:gd name="connsiteX2" fmla="*/ 9324976 w 9324976"/>
              <a:gd name="connsiteY2" fmla="*/ 3046988 h 3046988"/>
              <a:gd name="connsiteX3" fmla="*/ 0 w 9324976"/>
              <a:gd name="connsiteY3" fmla="*/ 3046988 h 3046988"/>
              <a:gd name="connsiteX4" fmla="*/ 0 w 9324976"/>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4976" h="3046988" fill="none" extrusionOk="0">
                <a:moveTo>
                  <a:pt x="0" y="0"/>
                </a:moveTo>
                <a:cubicBezTo>
                  <a:pt x="3773701" y="5222"/>
                  <a:pt x="5869235" y="24918"/>
                  <a:pt x="9324976" y="0"/>
                </a:cubicBezTo>
                <a:cubicBezTo>
                  <a:pt x="9163731" y="1071537"/>
                  <a:pt x="9281216" y="2405261"/>
                  <a:pt x="9324976" y="3046988"/>
                </a:cubicBezTo>
                <a:cubicBezTo>
                  <a:pt x="8375011" y="2882227"/>
                  <a:pt x="3113713" y="3165138"/>
                  <a:pt x="0" y="3046988"/>
                </a:cubicBezTo>
                <a:cubicBezTo>
                  <a:pt x="-55725" y="1822382"/>
                  <a:pt x="17072" y="646376"/>
                  <a:pt x="0" y="0"/>
                </a:cubicBezTo>
                <a:close/>
              </a:path>
              <a:path w="9324976" h="3046988" stroke="0" extrusionOk="0">
                <a:moveTo>
                  <a:pt x="0" y="0"/>
                </a:moveTo>
                <a:cubicBezTo>
                  <a:pt x="1436162" y="11849"/>
                  <a:pt x="5573302" y="-161459"/>
                  <a:pt x="9324976" y="0"/>
                </a:cubicBezTo>
                <a:cubicBezTo>
                  <a:pt x="9328106" y="810180"/>
                  <a:pt x="9223800" y="1773659"/>
                  <a:pt x="9324976" y="3046988"/>
                </a:cubicBezTo>
                <a:cubicBezTo>
                  <a:pt x="7653681" y="2901128"/>
                  <a:pt x="4143295" y="2968664"/>
                  <a:pt x="0" y="3046988"/>
                </a:cubicBezTo>
                <a:cubicBezTo>
                  <a:pt x="74291" y="1544563"/>
                  <a:pt x="168006" y="966076"/>
                  <a:pt x="0" y="0"/>
                </a:cubicBezTo>
                <a:close/>
              </a:path>
            </a:pathLst>
          </a:custGeom>
          <a:solidFill>
            <a:srgbClr val="CCFFFF"/>
          </a:solidFill>
          <a:ln w="38100">
            <a:solidFill>
              <a:srgbClr val="72EFA3"/>
            </a:solidFill>
            <a:prstDash val="sysDash"/>
          </a:ln>
        </p:spPr>
        <p:txBody>
          <a:bodyPr wrap="square">
            <a:spAutoFit/>
          </a:bodyPr>
          <a:lstStyle/>
          <a:p>
            <a:pPr marL="457200" lvl="0" indent="-457200" algn="just">
              <a:buFont typeface="Arial" panose="020B0604020202020204" pitchFamily="34" charset="0"/>
              <a:buChar char="•"/>
            </a:pPr>
            <a:r>
              <a:rPr lang="vi-VN" sz="3200" b="1" dirty="0">
                <a:solidFill>
                  <a:prstClr val="black"/>
                </a:solidFill>
                <a:latin typeface="Calibri" panose="020F0502020204030204" pitchFamily="34" charset="0"/>
                <a:cs typeface="Calibri" panose="020F0502020204030204" pitchFamily="34" charset="0"/>
              </a:rPr>
              <a:t>Gốm, sứ là các sản phẩm thủ công truyền thống được tạo nên từ đất sét, trải qua quá trình phơi sấy, nung và tráng men.</a:t>
            </a:r>
            <a:endParaRPr lang="en-US" sz="3200" b="1"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b="1" dirty="0">
                <a:solidFill>
                  <a:prstClr val="black"/>
                </a:solidFill>
                <a:latin typeface="Calibri" panose="020F0502020204030204" pitchFamily="34" charset="0"/>
                <a:cs typeface="Calibri" panose="020F0502020204030204" pitchFamily="34" charset="0"/>
              </a:rPr>
              <a:t>Đúc đồng là nghề đòi hỏi người thợ phải có tay nghề cao, khéo léo từ k</a:t>
            </a:r>
            <a:r>
              <a:rPr lang="en-US" altLang="vi-VN" sz="3200" b="1" dirty="0">
                <a:solidFill>
                  <a:prstClr val="black"/>
                </a:solidFill>
                <a:latin typeface="Calibri" panose="020F0502020204030204" pitchFamily="34" charset="0"/>
                <a:cs typeface="Calibri" panose="020F0502020204030204" pitchFamily="34" charset="0"/>
              </a:rPr>
              <a:t>hâu</a:t>
            </a:r>
            <a:r>
              <a:rPr lang="vi-VN" sz="3200" b="1" dirty="0">
                <a:solidFill>
                  <a:prstClr val="black"/>
                </a:solidFill>
                <a:latin typeface="Calibri" panose="020F0502020204030204" pitchFamily="34" charset="0"/>
                <a:cs typeface="Calibri" panose="020F0502020204030204" pitchFamily="34" charset="0"/>
              </a:rPr>
              <a:t> tạo mẫu đến hoàn thiện sản phẩm.</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Freeform: Shape 34"/>
          <p:cNvSpPr/>
          <p:nvPr/>
        </p:nvSpPr>
        <p:spPr>
          <a:xfrm>
            <a:off x="1125334" y="249440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pic>
        <p:nvPicPr>
          <p:cNvPr id="8" name="Picture 7"/>
          <p:cNvPicPr>
            <a:picLocks noChangeAspect="1"/>
          </p:cNvPicPr>
          <p:nvPr/>
        </p:nvPicPr>
        <p:blipFill>
          <a:blip r:embed="rId3"/>
          <a:stretch>
            <a:fillRect/>
          </a:stretch>
        </p:blipFill>
        <p:spPr>
          <a:xfrm>
            <a:off x="3095625" y="264842"/>
            <a:ext cx="6603546" cy="8889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ldLvl="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13"/>
          <p:cNvGrpSpPr/>
          <p:nvPr/>
        </p:nvGrpSpPr>
        <p:grpSpPr>
          <a:xfrm>
            <a:off x="933451" y="888695"/>
            <a:ext cx="10382250" cy="5312079"/>
            <a:chOff x="2531495" y="1032417"/>
            <a:chExt cx="6577454" cy="3685128"/>
          </a:xfrm>
        </p:grpSpPr>
        <p:pic>
          <p:nvPicPr>
            <p:cNvPr id="9" name="图片 7"/>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10" name="矩形 12"/>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3" name="Picture 12"/>
          <p:cNvPicPr>
            <a:picLocks noChangeAspect="1"/>
          </p:cNvPicPr>
          <p:nvPr/>
        </p:nvPicPr>
        <p:blipFill>
          <a:blip r:embed="rId5"/>
          <a:stretch>
            <a:fillRect/>
          </a:stretch>
        </p:blipFill>
        <p:spPr>
          <a:xfrm>
            <a:off x="4662155" y="0"/>
            <a:ext cx="3267739" cy="1286367"/>
          </a:xfrm>
          <a:prstGeom prst="rect">
            <a:avLst/>
          </a:prstGeom>
        </p:spPr>
      </p:pic>
      <p:sp>
        <p:nvSpPr>
          <p:cNvPr id="14" name="TextBox 13"/>
          <p:cNvSpPr txBox="1"/>
          <p:nvPr/>
        </p:nvSpPr>
        <p:spPr>
          <a:xfrm>
            <a:off x="1390650" y="1457325"/>
            <a:ext cx="9220200" cy="4031873"/>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Vùng Đồng bằng Bắc Bộ có nhiều nghề thủ công truyền thống. Những nơi nghề thủ công phát triển mạnh đã tạo thành các làng nghề, chuyển làm một loại hàng thủ công: </a:t>
            </a:r>
            <a:r>
              <a:rPr lang="nl-NL" sz="3200" b="1" dirty="0">
                <a:effectLst/>
                <a:latin typeface="Cambria" panose="02040503050406030204" pitchFamily="18" charset="0"/>
                <a:ea typeface="Cambria" panose="02040503050406030204" pitchFamily="18" charset="0"/>
              </a:rPr>
              <a:t>làng Bát Tràng (Hà Nội) chuyên làm gốm, làng Đại Bái (Bắc Ninh) chuyên đúc đồng... </a:t>
            </a:r>
            <a:r>
              <a:rPr lang="nl-NL" sz="3200" dirty="0">
                <a:effectLst/>
                <a:latin typeface="Cambria" panose="02040503050406030204" pitchFamily="18" charset="0"/>
                <a:ea typeface="Cambria" panose="02040503050406030204" pitchFamily="18" charset="0"/>
              </a:rPr>
              <a:t>Các sản phẩm thủ công truyền thống được sử dụng rộng rãi trong đời sống hằng ngày và xuất khẩu ra nhiều nước trên thế</a:t>
            </a:r>
            <a:r>
              <a:rPr lang="nl-NL" sz="3200" dirty="0">
                <a:solidFill>
                  <a:srgbClr val="000000"/>
                </a:solidFill>
                <a:effectLst/>
                <a:latin typeface="Cambria" panose="02040503050406030204" pitchFamily="18" charset="0"/>
                <a:ea typeface="Cambria" panose="02040503050406030204" pitchFamily="18" charset="0"/>
              </a:rPr>
              <a:t> giới.</a:t>
            </a:r>
            <a:endParaRPr lang="en-US" sz="3200" dirty="0">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162049" y="686306"/>
            <a:ext cx="10448925" cy="584775"/>
          </a:xfrm>
          <a:custGeom>
            <a:avLst/>
            <a:gdLst>
              <a:gd name="connsiteX0" fmla="*/ 0 w 10448925"/>
              <a:gd name="connsiteY0" fmla="*/ 0 h 584775"/>
              <a:gd name="connsiteX1" fmla="*/ 10448925 w 10448925"/>
              <a:gd name="connsiteY1" fmla="*/ 0 h 584775"/>
              <a:gd name="connsiteX2" fmla="*/ 10448925 w 10448925"/>
              <a:gd name="connsiteY2" fmla="*/ 584775 h 584775"/>
              <a:gd name="connsiteX3" fmla="*/ 0 w 10448925"/>
              <a:gd name="connsiteY3" fmla="*/ 584775 h 584775"/>
              <a:gd name="connsiteX4" fmla="*/ 0 w 1044892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925" h="584775" fill="none" extrusionOk="0">
                <a:moveTo>
                  <a:pt x="0" y="0"/>
                </a:moveTo>
                <a:cubicBezTo>
                  <a:pt x="1295525" y="5222"/>
                  <a:pt x="6111604" y="24918"/>
                  <a:pt x="10448925" y="0"/>
                </a:cubicBezTo>
                <a:cubicBezTo>
                  <a:pt x="10406082" y="115750"/>
                  <a:pt x="10454600" y="445323"/>
                  <a:pt x="10448925" y="584775"/>
                </a:cubicBezTo>
                <a:cubicBezTo>
                  <a:pt x="7309726" y="420014"/>
                  <a:pt x="2284751" y="702925"/>
                  <a:pt x="0" y="584775"/>
                </a:cubicBezTo>
                <a:cubicBezTo>
                  <a:pt x="-7476" y="472120"/>
                  <a:pt x="34986" y="279470"/>
                  <a:pt x="0" y="0"/>
                </a:cubicBezTo>
                <a:close/>
              </a:path>
              <a:path w="10448925" h="584775" stroke="0" extrusionOk="0">
                <a:moveTo>
                  <a:pt x="0" y="0"/>
                </a:moveTo>
                <a:cubicBezTo>
                  <a:pt x="3064974" y="11849"/>
                  <a:pt x="5499446" y="-161459"/>
                  <a:pt x="10448925" y="0"/>
                </a:cubicBezTo>
                <a:cubicBezTo>
                  <a:pt x="10422479" y="254320"/>
                  <a:pt x="10406661" y="509640"/>
                  <a:pt x="10448925" y="584775"/>
                </a:cubicBezTo>
                <a:cubicBezTo>
                  <a:pt x="8093557" y="438915"/>
                  <a:pt x="1481692" y="506451"/>
                  <a:pt x="0" y="584775"/>
                </a:cubicBezTo>
                <a:cubicBezTo>
                  <a:pt x="19643" y="454944"/>
                  <a:pt x="-27143" y="222798"/>
                  <a:pt x="0" y="0"/>
                </a:cubicBezTo>
                <a:close/>
              </a:path>
            </a:pathLst>
          </a:custGeom>
          <a:solidFill>
            <a:srgbClr val="CCFF99"/>
          </a:solidFill>
          <a:ln w="38100">
            <a:solidFill>
              <a:srgbClr val="1FAE98"/>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hs</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xem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video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nghề</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đúc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1905000" y="2368034"/>
            <a:ext cx="8458200" cy="1323439"/>
          </a:xfrm>
          <a:prstGeom prst="rect">
            <a:avLst/>
          </a:prstGeom>
          <a:noFill/>
        </p:spPr>
        <p:txBody>
          <a:bodyPr wrap="square">
            <a:spAutoFit/>
          </a:bodyPr>
          <a:lstStyle/>
          <a:p>
            <a:r>
              <a:rPr lang="en-US" sz="4000" dirty="0">
                <a:hlinkClick r:id="rId3"/>
              </a:rPr>
              <a:t>https://www.youtube.com/watch?v=d95sTwXWz8w</a:t>
            </a:r>
            <a:endParaRPr lang="en-US" sz="4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stretch>
            <a:fillRect/>
          </a:stretch>
        </p:blipFill>
        <p:spPr>
          <a:xfrm>
            <a:off x="9571681" y="3281382"/>
            <a:ext cx="2735467" cy="3576618"/>
          </a:xfrm>
          <a:prstGeom prst="rect">
            <a:avLst/>
          </a:prstGeom>
        </p:spPr>
      </p:pic>
      <p:pic>
        <p:nvPicPr>
          <p:cNvPr id="7" name="Picture 6"/>
          <p:cNvPicPr>
            <a:picLocks noChangeAspect="1"/>
          </p:cNvPicPr>
          <p:nvPr/>
        </p:nvPicPr>
        <p:blipFill>
          <a:blip r:embed="rId5"/>
          <a:stretch>
            <a:fillRect/>
          </a:stretch>
        </p:blipFill>
        <p:spPr>
          <a:xfrm>
            <a:off x="1379044" y="1962378"/>
            <a:ext cx="8638781" cy="31519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Striped Right 26">
            <a:hlinkClick r:id="rId3" action="ppaction://hlinksldjump"/>
          </p:cNvPr>
          <p:cNvSpPr/>
          <p:nvPr/>
        </p:nvSpPr>
        <p:spPr>
          <a:xfrm>
            <a:off x="10720137" y="5691516"/>
            <a:ext cx="1342072" cy="912931"/>
          </a:xfrm>
          <a:prstGeom prst="stripedRightArrow">
            <a:avLst/>
          </a:prstGeom>
          <a:solidFill>
            <a:srgbClr val="F35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8" name="Picture 27">
            <a:hlinkClick r:id="rId4" action="ppaction://hlinksldjump"/>
          </p:cNvPr>
          <p:cNvPicPr>
            <a:picLocks noChangeAspect="1"/>
          </p:cNvPicPr>
          <p:nvPr/>
        </p:nvPicPr>
        <p:blipFill>
          <a:blip r:embed="rId5"/>
          <a:stretch>
            <a:fillRect/>
          </a:stretch>
        </p:blipFill>
        <p:spPr>
          <a:xfrm>
            <a:off x="666122" y="2385835"/>
            <a:ext cx="2627604" cy="2462997"/>
          </a:xfrm>
          <a:prstGeom prst="rect">
            <a:avLst/>
          </a:prstGeom>
        </p:spPr>
      </p:pic>
      <p:pic>
        <p:nvPicPr>
          <p:cNvPr id="29" name="Picture 28">
            <a:hlinkClick r:id="rId6" action="ppaction://hlinksldjump"/>
          </p:cNvPr>
          <p:cNvPicPr>
            <a:picLocks noChangeAspect="1"/>
          </p:cNvPicPr>
          <p:nvPr/>
        </p:nvPicPr>
        <p:blipFill>
          <a:blip r:embed="rId7"/>
          <a:stretch>
            <a:fillRect/>
          </a:stretch>
        </p:blipFill>
        <p:spPr>
          <a:xfrm>
            <a:off x="4293243" y="2055724"/>
            <a:ext cx="2834886" cy="2560542"/>
          </a:xfrm>
          <a:prstGeom prst="rect">
            <a:avLst/>
          </a:prstGeom>
        </p:spPr>
      </p:pic>
      <p:pic>
        <p:nvPicPr>
          <p:cNvPr id="30" name="Picture 29">
            <a:hlinkClick r:id="rId8" action="ppaction://hlinksldjump"/>
          </p:cNvPr>
          <p:cNvPicPr>
            <a:picLocks noChangeAspect="1"/>
          </p:cNvPicPr>
          <p:nvPr/>
        </p:nvPicPr>
        <p:blipFill>
          <a:blip r:embed="rId9"/>
          <a:stretch>
            <a:fillRect/>
          </a:stretch>
        </p:blipFill>
        <p:spPr>
          <a:xfrm>
            <a:off x="7618234" y="2309365"/>
            <a:ext cx="2871465" cy="2365453"/>
          </a:xfrm>
          <a:prstGeom prst="rect">
            <a:avLst/>
          </a:prstGeom>
        </p:spPr>
      </p:pic>
      <p:pic>
        <p:nvPicPr>
          <p:cNvPr id="31" name="Picture 30">
            <a:hlinkClick r:id="rId10" action="ppaction://hlinksldjump"/>
          </p:cNvPr>
          <p:cNvPicPr>
            <a:picLocks noChangeAspect="1"/>
          </p:cNvPicPr>
          <p:nvPr/>
        </p:nvPicPr>
        <p:blipFill>
          <a:blip r:embed="rId11"/>
          <a:stretch>
            <a:fillRect/>
          </a:stretch>
        </p:blipFill>
        <p:spPr>
          <a:xfrm>
            <a:off x="4745368" y="4252760"/>
            <a:ext cx="3243353" cy="2493480"/>
          </a:xfrm>
          <a:prstGeom prst="rect">
            <a:avLst/>
          </a:prstGeom>
        </p:spPr>
      </p:pic>
      <p:pic>
        <p:nvPicPr>
          <p:cNvPr id="18" name="Picture 17"/>
          <p:cNvPicPr>
            <a:picLocks noChangeAspect="1"/>
          </p:cNvPicPr>
          <p:nvPr/>
        </p:nvPicPr>
        <p:blipFill>
          <a:blip r:embed="rId12"/>
          <a:stretch>
            <a:fillRect/>
          </a:stretch>
        </p:blipFill>
        <p:spPr>
          <a:xfrm>
            <a:off x="1418730" y="1079526"/>
            <a:ext cx="8583912" cy="2030144"/>
          </a:xfrm>
          <a:prstGeom prst="rect">
            <a:avLst/>
          </a:prstGeom>
        </p:spPr>
      </p:pic>
      <p:pic>
        <p:nvPicPr>
          <p:cNvPr id="2048" name="Picture 2047"/>
          <p:cNvPicPr>
            <a:picLocks noChangeAspect="1"/>
          </p:cNvPicPr>
          <p:nvPr/>
        </p:nvPicPr>
        <p:blipFill>
          <a:blip r:embed="rId13"/>
          <a:stretch>
            <a:fillRect/>
          </a:stretch>
        </p:blipFill>
        <p:spPr>
          <a:xfrm>
            <a:off x="2470381" y="37673"/>
            <a:ext cx="6480610" cy="1463167"/>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30"/>
                                        </p:tgtEl>
                                      </p:cBhvr>
                                    </p:animEffect>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stretch>
            <a:fillRect/>
          </a:stretch>
        </p:blipFill>
        <p:spPr>
          <a:xfrm>
            <a:off x="9571681" y="3281382"/>
            <a:ext cx="2735467" cy="3576618"/>
          </a:xfrm>
          <a:prstGeom prst="rect">
            <a:avLst/>
          </a:prstGeom>
        </p:spPr>
      </p:pic>
      <p:pic>
        <p:nvPicPr>
          <p:cNvPr id="8" name="Picture 7"/>
          <p:cNvPicPr>
            <a:picLocks noChangeAspect="1"/>
          </p:cNvPicPr>
          <p:nvPr/>
        </p:nvPicPr>
        <p:blipFill>
          <a:blip r:embed="rId5"/>
          <a:stretch>
            <a:fillRect/>
          </a:stretch>
        </p:blipFill>
        <p:spPr>
          <a:xfrm>
            <a:off x="1700049" y="2085482"/>
            <a:ext cx="8163252" cy="25727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40403" y="559223"/>
            <a:ext cx="4235484" cy="894316"/>
            <a:chOff x="1745060" y="302080"/>
            <a:chExt cx="4235484" cy="894316"/>
          </a:xfrm>
        </p:grpSpPr>
        <p:grpSp>
          <p:nvGrpSpPr>
            <p:cNvPr id="7" name="Group 6"/>
            <p:cNvGrpSpPr/>
            <p:nvPr/>
          </p:nvGrpSpPr>
          <p:grpSpPr>
            <a:xfrm>
              <a:off x="1745060" y="302080"/>
              <a:ext cx="4235484" cy="894316"/>
              <a:chOff x="-180829" y="2659031"/>
              <a:chExt cx="2993004" cy="2733230"/>
            </a:xfrm>
          </p:grpSpPr>
          <p:sp>
            <p:nvSpPr>
              <p:cNvPr id="9" name="TextBox 8"/>
              <p:cNvSpPr txBox="1"/>
              <p:nvPr/>
            </p:nvSpPr>
            <p:spPr>
              <a:xfrm>
                <a:off x="-180829" y="2659031"/>
                <a:ext cx="2993004" cy="2733230"/>
              </a:xfrm>
              <a:prstGeom prst="roundRect">
                <a:avLst>
                  <a:gd name="adj" fmla="val 17994"/>
                </a:avLst>
              </a:prstGeom>
              <a:solidFill>
                <a:schemeClr val="bg1"/>
              </a:solidFill>
              <a:ln w="38100">
                <a:solidFill>
                  <a:schemeClr val="accent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组合 58"/>
              <p:cNvGrpSpPr/>
              <p:nvPr/>
            </p:nvGrpSpPr>
            <p:grpSpPr>
              <a:xfrm rot="2224307">
                <a:off x="1254960" y="3228995"/>
                <a:ext cx="502617" cy="284661"/>
                <a:chOff x="11046365" y="4655056"/>
                <a:chExt cx="679565" cy="384877"/>
              </a:xfrm>
            </p:grpSpPr>
            <p:sp>
              <p:nvSpPr>
                <p:cNvPr id="11"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charset="-122"/>
                    <a:sym typeface="inpin heiti" charset="-122"/>
                  </a:endParaRPr>
                </a:p>
              </p:txBody>
            </p:sp>
            <p:sp>
              <p:nvSpPr>
                <p:cNvPr id="12"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charset="-122"/>
                    <a:sym typeface="inpin heiti" charset="-122"/>
                  </a:endParaRPr>
                </a:p>
              </p:txBody>
            </p:sp>
          </p:grpSp>
        </p:grpSp>
        <p:sp>
          <p:nvSpPr>
            <p:cNvPr id="8" name="TextBox 7"/>
            <p:cNvSpPr txBox="1"/>
            <p:nvPr/>
          </p:nvSpPr>
          <p:spPr>
            <a:xfrm>
              <a:off x="1883114" y="376754"/>
              <a:ext cx="40929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400" dirty="0" err="1">
                  <a:solidFill>
                    <a:srgbClr val="4472C4">
                      <a:lumMod val="75000"/>
                    </a:srgbClr>
                  </a:solidFill>
                  <a:latin typeface="Cambria" panose="02040503050406030204" pitchFamily="18" charset="0"/>
                  <a:ea typeface="Cambria" panose="02040503050406030204" pitchFamily="18" charset="0"/>
                </a:rPr>
                <a:t>Đây</a:t>
              </a:r>
              <a:r>
                <a:rPr lang="en-US" sz="4400" dirty="0">
                  <a:solidFill>
                    <a:srgbClr val="4472C4">
                      <a:lumMod val="75000"/>
                    </a:srgbClr>
                  </a:solidFill>
                  <a:latin typeface="Cambria" panose="02040503050406030204" pitchFamily="18" charset="0"/>
                  <a:ea typeface="Cambria" panose="02040503050406030204" pitchFamily="18" charset="0"/>
                </a:rPr>
                <a:t> </a:t>
              </a:r>
              <a:r>
                <a:rPr lang="en-US" sz="4400" dirty="0" err="1">
                  <a:solidFill>
                    <a:srgbClr val="4472C4">
                      <a:lumMod val="75000"/>
                    </a:srgbClr>
                  </a:solidFill>
                  <a:latin typeface="Cambria" panose="02040503050406030204" pitchFamily="18" charset="0"/>
                  <a:ea typeface="Cambria" panose="02040503050406030204" pitchFamily="18" charset="0"/>
                </a:rPr>
                <a:t>là</a:t>
              </a:r>
              <a:r>
                <a:rPr lang="en-US" sz="4400" dirty="0">
                  <a:solidFill>
                    <a:srgbClr val="4472C4">
                      <a:lumMod val="75000"/>
                    </a:srgbClr>
                  </a:solidFill>
                  <a:latin typeface="Cambria" panose="02040503050406030204" pitchFamily="18" charset="0"/>
                  <a:ea typeface="Cambria" panose="02040503050406030204" pitchFamily="18" charset="0"/>
                </a:rPr>
                <a:t> </a:t>
              </a:r>
              <a:r>
                <a:rPr lang="en-US" sz="4400" dirty="0" err="1">
                  <a:solidFill>
                    <a:srgbClr val="4472C4">
                      <a:lumMod val="75000"/>
                    </a:srgbClr>
                  </a:solidFill>
                  <a:latin typeface="Cambria" panose="02040503050406030204" pitchFamily="18" charset="0"/>
                  <a:ea typeface="Cambria" panose="02040503050406030204" pitchFamily="18" charset="0"/>
                </a:rPr>
                <a:t>làng</a:t>
              </a:r>
              <a:r>
                <a:rPr lang="en-US" sz="4400" dirty="0">
                  <a:solidFill>
                    <a:srgbClr val="4472C4">
                      <a:lumMod val="75000"/>
                    </a:srgbClr>
                  </a:solidFill>
                  <a:latin typeface="Cambria" panose="02040503050406030204" pitchFamily="18" charset="0"/>
                  <a:ea typeface="Cambria" panose="02040503050406030204" pitchFamily="18" charset="0"/>
                </a:rPr>
                <a:t> </a:t>
              </a:r>
              <a:r>
                <a:rPr lang="en-US" sz="4400" dirty="0" err="1">
                  <a:solidFill>
                    <a:srgbClr val="4472C4">
                      <a:lumMod val="75000"/>
                    </a:srgbClr>
                  </a:solidFill>
                  <a:latin typeface="Cambria" panose="02040503050406030204" pitchFamily="18" charset="0"/>
                  <a:ea typeface="Cambria" panose="02040503050406030204" pitchFamily="18" charset="0"/>
                </a:rPr>
                <a:t>nghề</a:t>
              </a:r>
              <a:endParaRPr kumimoji="0" lang="en-US"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endParaRPr>
            </a:p>
          </p:txBody>
        </p:sp>
      </p:gr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5926" y="220063"/>
            <a:ext cx="4824088" cy="3360781"/>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862">
            <a:off x="7284230" y="3630518"/>
            <a:ext cx="4603416" cy="2833978"/>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TextBox 15"/>
          <p:cNvSpPr txBox="1"/>
          <p:nvPr/>
        </p:nvSpPr>
        <p:spPr>
          <a:xfrm>
            <a:off x="1475874" y="4957011"/>
            <a:ext cx="18608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7" name="Group 16"/>
          <p:cNvGrpSpPr/>
          <p:nvPr/>
        </p:nvGrpSpPr>
        <p:grpSpPr>
          <a:xfrm>
            <a:off x="3596174" y="2519510"/>
            <a:ext cx="4087417" cy="2213810"/>
            <a:chOff x="2620814" y="4612470"/>
            <a:chExt cx="4087417" cy="2213810"/>
          </a:xfrm>
        </p:grpSpPr>
        <p:grpSp>
          <p:nvGrpSpPr>
            <p:cNvPr id="18" name="组合 226"/>
            <p:cNvGrpSpPr/>
            <p:nvPr/>
          </p:nvGrpSpPr>
          <p:grpSpPr>
            <a:xfrm>
              <a:off x="2620814" y="4612470"/>
              <a:ext cx="4087417" cy="2213810"/>
              <a:chOff x="8726219" y="-661205"/>
              <a:chExt cx="2154936" cy="1322409"/>
            </a:xfrm>
          </p:grpSpPr>
          <p:sp>
            <p:nvSpPr>
              <p:cNvPr id="20" name="任意多边形 227"/>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charset="-122"/>
                  <a:sym typeface="inpin heiti" charset="-122"/>
                </a:endParaRPr>
              </a:p>
            </p:txBody>
          </p:sp>
          <p:sp>
            <p:nvSpPr>
              <p:cNvPr id="21" name="任意多边形 228"/>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charset="-122"/>
                  <a:sym typeface="inpin heiti" charset="-122"/>
                </a:endParaRPr>
              </a:p>
            </p:txBody>
          </p:sp>
        </p:grpSp>
        <p:sp>
          <p:nvSpPr>
            <p:cNvPr id="19" name="TextBox 18"/>
            <p:cNvSpPr txBox="1"/>
            <p:nvPr/>
          </p:nvSpPr>
          <p:spPr>
            <a:xfrm>
              <a:off x="2884263" y="5155190"/>
              <a:ext cx="35484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srgbClr val="FF3300"/>
                  </a:solidFill>
                  <a:latin typeface="Cambria" panose="02040503050406030204" pitchFamily="18" charset="0"/>
                  <a:ea typeface="Cambria" panose="02040503050406030204" pitchFamily="18" charset="0"/>
                </a:rPr>
                <a:t>Làng</a:t>
              </a:r>
              <a:r>
                <a:rPr lang="en-US" sz="3600" b="1" dirty="0">
                  <a:solidFill>
                    <a:srgbClr val="FF3300"/>
                  </a:solidFill>
                  <a:latin typeface="Cambria" panose="02040503050406030204" pitchFamily="18" charset="0"/>
                  <a:ea typeface="Cambria" panose="02040503050406030204" pitchFamily="18" charset="0"/>
                </a:rPr>
                <a:t> </a:t>
              </a:r>
              <a:r>
                <a:rPr lang="en-US" sz="3600" b="1" dirty="0" err="1">
                  <a:solidFill>
                    <a:srgbClr val="FF3300"/>
                  </a:solidFill>
                  <a:latin typeface="Cambria" panose="02040503050406030204" pitchFamily="18" charset="0"/>
                  <a:ea typeface="Cambria" panose="02040503050406030204" pitchFamily="18" charset="0"/>
                </a:rPr>
                <a:t>gốm</a:t>
              </a:r>
              <a:r>
                <a:rPr lang="en-US" sz="3600" b="1" dirty="0">
                  <a:solidFill>
                    <a:srgbClr val="FF3300"/>
                  </a:solidFill>
                  <a:latin typeface="Cambria" panose="02040503050406030204" pitchFamily="18" charset="0"/>
                  <a:ea typeface="Cambria" panose="02040503050406030204" pitchFamily="18" charset="0"/>
                </a:rPr>
                <a:t> </a:t>
              </a:r>
              <a:r>
                <a:rPr lang="en-US" sz="3600" b="1" dirty="0" err="1">
                  <a:solidFill>
                    <a:srgbClr val="FF3300"/>
                  </a:solidFill>
                  <a:latin typeface="Cambria" panose="02040503050406030204" pitchFamily="18" charset="0"/>
                  <a:ea typeface="Cambria" panose="02040503050406030204" pitchFamily="18" charset="0"/>
                </a:rPr>
                <a:t>Bát</a:t>
              </a:r>
              <a:r>
                <a:rPr lang="en-US" sz="3600" b="1" dirty="0">
                  <a:solidFill>
                    <a:srgbClr val="FF3300"/>
                  </a:solidFill>
                  <a:latin typeface="Cambria" panose="02040503050406030204" pitchFamily="18" charset="0"/>
                  <a:ea typeface="Cambria" panose="02040503050406030204" pitchFamily="18" charset="0"/>
                </a:rPr>
                <a:t> </a:t>
              </a:r>
              <a:r>
                <a:rPr lang="en-US" sz="3600" b="1" dirty="0" err="1">
                  <a:solidFill>
                    <a:srgbClr val="FF3300"/>
                  </a:solidFill>
                  <a:latin typeface="Cambria" panose="02040503050406030204" pitchFamily="18" charset="0"/>
                  <a:ea typeface="Cambria" panose="02040503050406030204" pitchFamily="18" charset="0"/>
                </a:rPr>
                <a:t>Tràng</a:t>
              </a:r>
              <a:endParaRPr kumimoji="0" lang="en-US" sz="3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endParaRPr>
            </a:p>
          </p:txBody>
        </p:sp>
      </p:grpSp>
      <p:pic>
        <p:nvPicPr>
          <p:cNvPr id="22" name="Picture 2" descr="Vietnamese girl and boy in red costume Free Vector">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0943" y="2661084"/>
            <a:ext cx="4282029" cy="3980348"/>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vo-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68351" y="1030658"/>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par>
                                <p:cTn id="23" presetID="1" presetClass="mediacall" presetSubtype="0" fill="hold" nodeType="withEffect">
                                  <p:stCondLst>
                                    <p:cond delay="0"/>
                                  </p:stCondLst>
                                  <p:childTnLst>
                                    <p:cmd type="call" cmd="playFrom(0.0)">
                                      <p:cBhvr>
                                        <p:cTn id="24" dur="76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619760" y="477276"/>
            <a:ext cx="5039359" cy="1448981"/>
            <a:chOff x="1634049" y="291920"/>
            <a:chExt cx="4235484" cy="1448981"/>
          </a:xfrm>
        </p:grpSpPr>
        <p:grpSp>
          <p:nvGrpSpPr>
            <p:cNvPr id="24" name="Group 23"/>
            <p:cNvGrpSpPr/>
            <p:nvPr/>
          </p:nvGrpSpPr>
          <p:grpSpPr>
            <a:xfrm>
              <a:off x="1634049" y="291920"/>
              <a:ext cx="4235484" cy="894316"/>
              <a:chOff x="-259275" y="2627980"/>
              <a:chExt cx="2993004" cy="2733230"/>
            </a:xfrm>
          </p:grpSpPr>
          <p:sp>
            <p:nvSpPr>
              <p:cNvPr id="26" name="TextBox 25"/>
              <p:cNvSpPr txBox="1"/>
              <p:nvPr/>
            </p:nvSpPr>
            <p:spPr>
              <a:xfrm>
                <a:off x="-259275" y="2627980"/>
                <a:ext cx="2993004" cy="2733230"/>
              </a:xfrm>
              <a:prstGeom prst="roundRect">
                <a:avLst>
                  <a:gd name="adj" fmla="val 17994"/>
                </a:avLst>
              </a:prstGeom>
              <a:solidFill>
                <a:schemeClr val="bg1"/>
              </a:solidFill>
              <a:ln w="38100">
                <a:solidFill>
                  <a:schemeClr val="accent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27" name="组合 58"/>
              <p:cNvGrpSpPr/>
              <p:nvPr/>
            </p:nvGrpSpPr>
            <p:grpSpPr>
              <a:xfrm rot="2224307">
                <a:off x="1254960" y="3228995"/>
                <a:ext cx="502617" cy="284661"/>
                <a:chOff x="11046365" y="4655056"/>
                <a:chExt cx="679565" cy="384877"/>
              </a:xfrm>
            </p:grpSpPr>
            <p:sp>
              <p:nvSpPr>
                <p:cNvPr id="28"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charset="-122"/>
                    <a:ea typeface="inpin heiti" charset="-122"/>
                    <a:cs typeface="+mn-cs"/>
                    <a:sym typeface="inpin heiti" charset="-122"/>
                  </a:endParaRPr>
                </a:p>
              </p:txBody>
            </p:sp>
            <p:sp>
              <p:nvSpPr>
                <p:cNvPr id="29"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charset="-122"/>
                    <a:ea typeface="inpin heiti" charset="-122"/>
                    <a:cs typeface="+mn-cs"/>
                    <a:sym typeface="inpin heiti" charset="-122"/>
                  </a:endParaRPr>
                </a:p>
              </p:txBody>
            </p:sp>
          </p:grpSp>
        </p:grpSp>
        <p:sp>
          <p:nvSpPr>
            <p:cNvPr id="25" name="TextBox 24"/>
            <p:cNvSpPr txBox="1"/>
            <p:nvPr/>
          </p:nvSpPr>
          <p:spPr>
            <a:xfrm>
              <a:off x="1868062" y="294351"/>
              <a:ext cx="347518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400" dirty="0" err="1">
                  <a:solidFill>
                    <a:srgbClr val="4472C4">
                      <a:lumMod val="75000"/>
                    </a:srgbClr>
                  </a:solidFill>
                  <a:latin typeface="Cambria" panose="02040503050406030204" pitchFamily="18" charset="0"/>
                  <a:ea typeface="Cambria" panose="02040503050406030204" pitchFamily="18" charset="0"/>
                </a:rPr>
                <a:t>Đây</a:t>
              </a:r>
              <a:r>
                <a:rPr lang="en-US" sz="4400" dirty="0">
                  <a:solidFill>
                    <a:srgbClr val="4472C4">
                      <a:lumMod val="75000"/>
                    </a:srgbClr>
                  </a:solidFill>
                  <a:latin typeface="Cambria" panose="02040503050406030204" pitchFamily="18" charset="0"/>
                  <a:ea typeface="Cambria" panose="02040503050406030204" pitchFamily="18" charset="0"/>
                </a:rPr>
                <a:t> </a:t>
              </a:r>
              <a:r>
                <a:rPr lang="en-US" sz="4400" dirty="0" err="1">
                  <a:solidFill>
                    <a:srgbClr val="4472C4">
                      <a:lumMod val="75000"/>
                    </a:srgbClr>
                  </a:solidFill>
                  <a:latin typeface="Cambria" panose="02040503050406030204" pitchFamily="18" charset="0"/>
                  <a:ea typeface="Cambria" panose="02040503050406030204" pitchFamily="18" charset="0"/>
                </a:rPr>
                <a:t>là</a:t>
              </a:r>
              <a:r>
                <a:rPr lang="en-US" sz="4400" dirty="0">
                  <a:solidFill>
                    <a:srgbClr val="4472C4">
                      <a:lumMod val="75000"/>
                    </a:srgbClr>
                  </a:solidFill>
                  <a:latin typeface="Cambria" panose="02040503050406030204" pitchFamily="18" charset="0"/>
                  <a:ea typeface="Cambria" panose="02040503050406030204" pitchFamily="18" charset="0"/>
                </a:rPr>
                <a:t> </a:t>
              </a:r>
              <a:r>
                <a:rPr lang="en-US" sz="4400" dirty="0" err="1">
                  <a:solidFill>
                    <a:srgbClr val="4472C4">
                      <a:lumMod val="75000"/>
                    </a:srgbClr>
                  </a:solidFill>
                  <a:latin typeface="Cambria" panose="02040503050406030204" pitchFamily="18" charset="0"/>
                  <a:ea typeface="Cambria" panose="02040503050406030204" pitchFamily="18" charset="0"/>
                </a:rPr>
                <a:t>làng</a:t>
              </a:r>
              <a:r>
                <a:rPr lang="en-US" sz="4400" dirty="0">
                  <a:solidFill>
                    <a:srgbClr val="4472C4">
                      <a:lumMod val="75000"/>
                    </a:srgbClr>
                  </a:solidFill>
                  <a:latin typeface="Cambria" panose="02040503050406030204" pitchFamily="18" charset="0"/>
                  <a:ea typeface="Cambria" panose="02040503050406030204" pitchFamily="18" charset="0"/>
                </a:rPr>
                <a:t> </a:t>
              </a:r>
              <a:r>
                <a:rPr lang="en-US" sz="4400" dirty="0" err="1">
                  <a:solidFill>
                    <a:srgbClr val="4472C4">
                      <a:lumMod val="75000"/>
                    </a:srgbClr>
                  </a:solidFill>
                  <a:latin typeface="Cambria" panose="02040503050406030204" pitchFamily="18" charset="0"/>
                  <a:ea typeface="Cambria" panose="02040503050406030204" pitchFamily="18" charset="0"/>
                </a:rPr>
                <a:t>nghề</a:t>
              </a:r>
              <a:endParaRPr kumimoji="0" lang="en-US"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endParaRPr>
            </a:p>
          </p:txBody>
        </p:sp>
      </p:grpSp>
      <p:pic>
        <p:nvPicPr>
          <p:cNvPr id="31" name="Picture 2"/>
          <p:cNvPicPr>
            <a:picLocks noChangeAspect="1" noChangeArrowheads="1"/>
          </p:cNvPicPr>
          <p:nvPr/>
        </p:nvPicPr>
        <p:blipFill>
          <a:blip r:embed="rId4">
            <a:extLst>
              <a:ext uri="{28A0092B-C50C-407E-A947-70E740481C1C}">
                <a14:useLocalDpi xmlns:a14="http://schemas.microsoft.com/office/drawing/2010/main" val="0"/>
              </a:ext>
            </a:extLst>
          </a:blip>
          <a:srcRect t="1" b="1"/>
          <a:stretch>
            <a:fillRect/>
          </a:stretch>
        </p:blipFill>
        <p:spPr bwMode="auto">
          <a:xfrm>
            <a:off x="6095999" y="749238"/>
            <a:ext cx="5525695" cy="3685596"/>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 name="Picture 6" descr="Rực rỡ sắc màu tại làng hương hàng trăm năm tuổi ngày giáp Tế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5255" y="3842114"/>
            <a:ext cx="3671678" cy="2646254"/>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4" name="Picture 2" descr="Vietnamese girl and boy in red costume Free Vector">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0943" y="2661084"/>
            <a:ext cx="4282029" cy="3980348"/>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3535680" y="4478025"/>
            <a:ext cx="3809999" cy="1965163"/>
            <a:chOff x="2620814" y="4612470"/>
            <a:chExt cx="4087417" cy="2213810"/>
          </a:xfrm>
        </p:grpSpPr>
        <p:grpSp>
          <p:nvGrpSpPr>
            <p:cNvPr id="36" name="组合 226"/>
            <p:cNvGrpSpPr/>
            <p:nvPr/>
          </p:nvGrpSpPr>
          <p:grpSpPr>
            <a:xfrm>
              <a:off x="2620814" y="4612470"/>
              <a:ext cx="4087417" cy="2213810"/>
              <a:chOff x="8726219" y="-661205"/>
              <a:chExt cx="2154936" cy="1322409"/>
            </a:xfrm>
          </p:grpSpPr>
          <p:sp>
            <p:nvSpPr>
              <p:cNvPr id="38" name="任意多边形 227"/>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charset="-122"/>
                  <a:ea typeface="inpin heiti" charset="-122"/>
                  <a:cs typeface="+mn-cs"/>
                  <a:sym typeface="inpin heiti" charset="-122"/>
                </a:endParaRPr>
              </a:p>
            </p:txBody>
          </p:sp>
          <p:sp>
            <p:nvSpPr>
              <p:cNvPr id="39" name="任意多边形 228"/>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charset="-122"/>
                  <a:ea typeface="inpin heiti" charset="-122"/>
                  <a:cs typeface="+mn-cs"/>
                  <a:sym typeface="inpin heiti" charset="-122"/>
                </a:endParaRPr>
              </a:p>
            </p:txBody>
          </p:sp>
        </p:grpSp>
        <p:sp>
          <p:nvSpPr>
            <p:cNvPr id="37" name="TextBox 36"/>
            <p:cNvSpPr txBox="1"/>
            <p:nvPr/>
          </p:nvSpPr>
          <p:spPr>
            <a:xfrm>
              <a:off x="2842427" y="5131351"/>
              <a:ext cx="3548402" cy="13522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a:solidFill>
                    <a:srgbClr val="FF0000"/>
                  </a:solidFill>
                  <a:latin typeface="Cambria" panose="02040503050406030204" pitchFamily="18" charset="0"/>
                  <a:ea typeface="Cambria" panose="02040503050406030204" pitchFamily="18" charset="0"/>
                </a:rPr>
                <a:t>L</a:t>
              </a:r>
              <a:r>
                <a:rPr lang="vi-VN" sz="3600" b="1" i="0" dirty="0">
                  <a:solidFill>
                    <a:srgbClr val="FF0000"/>
                  </a:solidFill>
                  <a:effectLst/>
                  <a:latin typeface="Cambria" panose="02040503050406030204" pitchFamily="18" charset="0"/>
                  <a:ea typeface="Cambria" panose="02040503050406030204" pitchFamily="18" charset="0"/>
                </a:rPr>
                <a:t>àng Hương Quảng Phú cầu</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40" name="Tieng-vo-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68351" y="1030658"/>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par>
                                <p:cTn id="19" presetID="1" presetClass="mediacall" presetSubtype="0" fill="hold" nodeType="withEffect">
                                  <p:stCondLst>
                                    <p:cond delay="0"/>
                                  </p:stCondLst>
                                  <p:childTnLst>
                                    <p:cmd type="call" cmd="playFrom(0.0)">
                                      <p:cBhvr>
                                        <p:cTn id="20" dur="7668"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578852" y="487436"/>
            <a:ext cx="4572267" cy="894316"/>
            <a:chOff x="1745060" y="302080"/>
            <a:chExt cx="4235484" cy="894316"/>
          </a:xfrm>
        </p:grpSpPr>
        <p:grpSp>
          <p:nvGrpSpPr>
            <p:cNvPr id="24" name="Group 23"/>
            <p:cNvGrpSpPr/>
            <p:nvPr/>
          </p:nvGrpSpPr>
          <p:grpSpPr>
            <a:xfrm>
              <a:off x="1745060" y="302080"/>
              <a:ext cx="4235484" cy="894316"/>
              <a:chOff x="-180829" y="2659031"/>
              <a:chExt cx="2993004" cy="2733230"/>
            </a:xfrm>
          </p:grpSpPr>
          <p:sp>
            <p:nvSpPr>
              <p:cNvPr id="26" name="TextBox 25"/>
              <p:cNvSpPr txBox="1"/>
              <p:nvPr/>
            </p:nvSpPr>
            <p:spPr>
              <a:xfrm>
                <a:off x="-180829" y="2659031"/>
                <a:ext cx="2993004" cy="2733230"/>
              </a:xfrm>
              <a:prstGeom prst="roundRect">
                <a:avLst>
                  <a:gd name="adj" fmla="val 17994"/>
                </a:avLst>
              </a:prstGeom>
              <a:solidFill>
                <a:schemeClr val="bg1"/>
              </a:solidFill>
              <a:ln w="38100">
                <a:solidFill>
                  <a:schemeClr val="accent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27" name="组合 58"/>
              <p:cNvGrpSpPr/>
              <p:nvPr/>
            </p:nvGrpSpPr>
            <p:grpSpPr>
              <a:xfrm rot="2224307">
                <a:off x="1254960" y="3228995"/>
                <a:ext cx="502617" cy="284661"/>
                <a:chOff x="11046365" y="4655056"/>
                <a:chExt cx="679565" cy="384877"/>
              </a:xfrm>
            </p:grpSpPr>
            <p:sp>
              <p:nvSpPr>
                <p:cNvPr id="28"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charset="-122"/>
                    <a:ea typeface="inpin heiti" charset="-122"/>
                    <a:cs typeface="+mn-cs"/>
                    <a:sym typeface="inpin heiti" charset="-122"/>
                  </a:endParaRPr>
                </a:p>
              </p:txBody>
            </p:sp>
            <p:sp>
              <p:nvSpPr>
                <p:cNvPr id="29"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charset="-122"/>
                    <a:ea typeface="inpin heiti" charset="-122"/>
                    <a:cs typeface="+mn-cs"/>
                    <a:sym typeface="inpin heiti" charset="-122"/>
                  </a:endParaRPr>
                </a:p>
              </p:txBody>
            </p:sp>
          </p:grpSp>
        </p:grpSp>
        <p:sp>
          <p:nvSpPr>
            <p:cNvPr id="25" name="TextBox 24"/>
            <p:cNvSpPr txBox="1"/>
            <p:nvPr/>
          </p:nvSpPr>
          <p:spPr>
            <a:xfrm>
              <a:off x="1990011" y="334991"/>
              <a:ext cx="38826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400" dirty="0" err="1">
                  <a:solidFill>
                    <a:srgbClr val="4472C4">
                      <a:lumMod val="75000"/>
                    </a:srgbClr>
                  </a:solidFill>
                  <a:latin typeface="Cambria" panose="02040503050406030204" pitchFamily="18" charset="0"/>
                  <a:ea typeface="Cambria" panose="02040503050406030204" pitchFamily="18" charset="0"/>
                </a:rPr>
                <a:t>Đây</a:t>
              </a:r>
              <a:r>
                <a:rPr lang="en-US" sz="4400" dirty="0">
                  <a:solidFill>
                    <a:srgbClr val="4472C4">
                      <a:lumMod val="75000"/>
                    </a:srgbClr>
                  </a:solidFill>
                  <a:latin typeface="Cambria" panose="02040503050406030204" pitchFamily="18" charset="0"/>
                  <a:ea typeface="Cambria" panose="02040503050406030204" pitchFamily="18" charset="0"/>
                </a:rPr>
                <a:t> </a:t>
              </a:r>
              <a:r>
                <a:rPr lang="en-US" sz="4400" dirty="0" err="1">
                  <a:solidFill>
                    <a:srgbClr val="4472C4">
                      <a:lumMod val="75000"/>
                    </a:srgbClr>
                  </a:solidFill>
                  <a:latin typeface="Cambria" panose="02040503050406030204" pitchFamily="18" charset="0"/>
                  <a:ea typeface="Cambria" panose="02040503050406030204" pitchFamily="18" charset="0"/>
                </a:rPr>
                <a:t>là</a:t>
              </a:r>
              <a:r>
                <a:rPr lang="en-US" sz="4400" dirty="0">
                  <a:solidFill>
                    <a:srgbClr val="4472C4">
                      <a:lumMod val="75000"/>
                    </a:srgbClr>
                  </a:solidFill>
                  <a:latin typeface="Cambria" panose="02040503050406030204" pitchFamily="18" charset="0"/>
                  <a:ea typeface="Cambria" panose="02040503050406030204" pitchFamily="18" charset="0"/>
                </a:rPr>
                <a:t> </a:t>
              </a:r>
              <a:r>
                <a:rPr lang="en-US" sz="4400" dirty="0" err="1">
                  <a:solidFill>
                    <a:srgbClr val="4472C4">
                      <a:lumMod val="75000"/>
                    </a:srgbClr>
                  </a:solidFill>
                  <a:latin typeface="Cambria" panose="02040503050406030204" pitchFamily="18" charset="0"/>
                  <a:ea typeface="Cambria" panose="02040503050406030204" pitchFamily="18" charset="0"/>
                </a:rPr>
                <a:t>làng</a:t>
              </a:r>
              <a:r>
                <a:rPr lang="en-US" sz="4400" dirty="0">
                  <a:solidFill>
                    <a:srgbClr val="4472C4">
                      <a:lumMod val="75000"/>
                    </a:srgbClr>
                  </a:solidFill>
                  <a:latin typeface="Cambria" panose="02040503050406030204" pitchFamily="18" charset="0"/>
                  <a:ea typeface="Cambria" panose="02040503050406030204" pitchFamily="18" charset="0"/>
                </a:rPr>
                <a:t> </a:t>
              </a:r>
              <a:r>
                <a:rPr lang="en-US" sz="4400" dirty="0" err="1">
                  <a:solidFill>
                    <a:srgbClr val="4472C4">
                      <a:lumMod val="75000"/>
                    </a:srgbClr>
                  </a:solidFill>
                  <a:latin typeface="Cambria" panose="02040503050406030204" pitchFamily="18" charset="0"/>
                  <a:ea typeface="Cambria" panose="02040503050406030204" pitchFamily="18" charset="0"/>
                </a:rPr>
                <a:t>nghề</a:t>
              </a:r>
              <a:endParaRPr kumimoji="0" lang="en-US"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endParaRPr>
            </a:p>
          </p:txBody>
        </p:sp>
      </p:grpSp>
      <p:pic>
        <p:nvPicPr>
          <p:cNvPr id="34" name="Picture 2" descr="Vietnamese girl and boy in red costume Free Vector">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0943" y="2661084"/>
            <a:ext cx="4282029" cy="3980348"/>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3404744" y="3916821"/>
            <a:ext cx="3533243" cy="1965163"/>
            <a:chOff x="2620814" y="4612470"/>
            <a:chExt cx="4087417" cy="2213810"/>
          </a:xfrm>
        </p:grpSpPr>
        <p:grpSp>
          <p:nvGrpSpPr>
            <p:cNvPr id="36" name="组合 226"/>
            <p:cNvGrpSpPr/>
            <p:nvPr/>
          </p:nvGrpSpPr>
          <p:grpSpPr>
            <a:xfrm>
              <a:off x="2620814" y="4612470"/>
              <a:ext cx="4087417" cy="2213810"/>
              <a:chOff x="8726219" y="-661205"/>
              <a:chExt cx="2154936" cy="1322409"/>
            </a:xfrm>
          </p:grpSpPr>
          <p:sp>
            <p:nvSpPr>
              <p:cNvPr id="38" name="任意多边形 227"/>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charset="-122"/>
                  <a:ea typeface="inpin heiti" charset="-122"/>
                  <a:cs typeface="+mn-cs"/>
                  <a:sym typeface="inpin heiti" charset="-122"/>
                </a:endParaRPr>
              </a:p>
            </p:txBody>
          </p:sp>
          <p:sp>
            <p:nvSpPr>
              <p:cNvPr id="39" name="任意多边形 228"/>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charset="-122"/>
                  <a:ea typeface="inpin heiti" charset="-122"/>
                  <a:cs typeface="+mn-cs"/>
                  <a:sym typeface="inpin heiti" charset="-122"/>
                </a:endParaRPr>
              </a:p>
            </p:txBody>
          </p:sp>
        </p:grpSp>
        <p:sp>
          <p:nvSpPr>
            <p:cNvPr id="37" name="TextBox 36"/>
            <p:cNvSpPr txBox="1"/>
            <p:nvPr/>
          </p:nvSpPr>
          <p:spPr>
            <a:xfrm>
              <a:off x="2865935" y="5154242"/>
              <a:ext cx="3548402" cy="13522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Làng</a:t>
              </a:r>
              <a:r>
                <a:rPr kumimoji="0" lang="en-US" sz="3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nón</a:t>
              </a:r>
              <a:r>
                <a:rPr kumimoji="0" lang="en-US" sz="3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Chuông</a:t>
              </a:r>
              <a:endParaRPr kumimoji="0" lang="en-US" sz="3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endParaRPr>
            </a:p>
          </p:txBody>
        </p:sp>
      </p:grpSp>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t="3975" b="3975"/>
          <a:stretch>
            <a:fillRect/>
          </a:stretch>
        </p:blipFill>
        <p:spPr bwMode="auto">
          <a:xfrm>
            <a:off x="5358914" y="702358"/>
            <a:ext cx="4282030" cy="263003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t="3786" b="3786"/>
          <a:stretch>
            <a:fillRect/>
          </a:stretch>
        </p:blipFill>
        <p:spPr bwMode="auto">
          <a:xfrm>
            <a:off x="7206022" y="3582193"/>
            <a:ext cx="4282030" cy="263441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Tieng-vo-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68351" y="1030658"/>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1" presetClass="mediacall" presetSubtype="0" fill="hold" nodeType="withEffect">
                                  <p:stCondLst>
                                    <p:cond delay="0"/>
                                  </p:stCondLst>
                                  <p:childTnLst>
                                    <p:cmd type="call" cmd="playFrom(0.0)">
                                      <p:cBhvr>
                                        <p:cTn id="11" dur="766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578853" y="487436"/>
            <a:ext cx="4235484" cy="894316"/>
            <a:chOff x="1745060" y="302080"/>
            <a:chExt cx="4235484" cy="894316"/>
          </a:xfrm>
        </p:grpSpPr>
        <p:grpSp>
          <p:nvGrpSpPr>
            <p:cNvPr id="24" name="Group 23"/>
            <p:cNvGrpSpPr/>
            <p:nvPr/>
          </p:nvGrpSpPr>
          <p:grpSpPr>
            <a:xfrm>
              <a:off x="1745060" y="302080"/>
              <a:ext cx="4235484" cy="894316"/>
              <a:chOff x="-180829" y="2659031"/>
              <a:chExt cx="2993004" cy="2733230"/>
            </a:xfrm>
          </p:grpSpPr>
          <p:sp>
            <p:nvSpPr>
              <p:cNvPr id="26" name="TextBox 25"/>
              <p:cNvSpPr txBox="1"/>
              <p:nvPr/>
            </p:nvSpPr>
            <p:spPr>
              <a:xfrm>
                <a:off x="-180829" y="2659031"/>
                <a:ext cx="2993004" cy="2733230"/>
              </a:xfrm>
              <a:prstGeom prst="roundRect">
                <a:avLst>
                  <a:gd name="adj" fmla="val 17994"/>
                </a:avLst>
              </a:prstGeom>
              <a:solidFill>
                <a:schemeClr val="bg1"/>
              </a:solidFill>
              <a:ln w="38100">
                <a:solidFill>
                  <a:schemeClr val="accent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27" name="组合 58"/>
              <p:cNvGrpSpPr/>
              <p:nvPr/>
            </p:nvGrpSpPr>
            <p:grpSpPr>
              <a:xfrm rot="2224307">
                <a:off x="1254960" y="3228995"/>
                <a:ext cx="502617" cy="284661"/>
                <a:chOff x="11046365" y="4655056"/>
                <a:chExt cx="679565" cy="384877"/>
              </a:xfrm>
            </p:grpSpPr>
            <p:sp>
              <p:nvSpPr>
                <p:cNvPr id="28"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charset="-122"/>
                    <a:ea typeface="inpin heiti" charset="-122"/>
                    <a:cs typeface="+mn-cs"/>
                    <a:sym typeface="inpin heiti" charset="-122"/>
                  </a:endParaRPr>
                </a:p>
              </p:txBody>
            </p:sp>
            <p:sp>
              <p:nvSpPr>
                <p:cNvPr id="29"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charset="-122"/>
                    <a:ea typeface="inpin heiti" charset="-122"/>
                    <a:cs typeface="+mn-cs"/>
                    <a:sym typeface="inpin heiti" charset="-122"/>
                  </a:endParaRPr>
                </a:p>
              </p:txBody>
            </p:sp>
          </p:grpSp>
        </p:grpSp>
        <p:sp>
          <p:nvSpPr>
            <p:cNvPr id="25" name="TextBox 24"/>
            <p:cNvSpPr txBox="1"/>
            <p:nvPr/>
          </p:nvSpPr>
          <p:spPr>
            <a:xfrm>
              <a:off x="2100928" y="334991"/>
              <a:ext cx="37717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dirty="0" err="1">
                  <a:solidFill>
                    <a:srgbClr val="4472C4">
                      <a:lumMod val="75000"/>
                    </a:srgbClr>
                  </a:solidFill>
                  <a:latin typeface="Cambria" panose="02040503050406030204" pitchFamily="18" charset="0"/>
                  <a:ea typeface="Cambria" panose="02040503050406030204" pitchFamily="18" charset="0"/>
                </a:rPr>
                <a:t>Đây</a:t>
              </a:r>
              <a:r>
                <a:rPr lang="en-US" sz="4000" dirty="0">
                  <a:solidFill>
                    <a:srgbClr val="4472C4">
                      <a:lumMod val="75000"/>
                    </a:srgbClr>
                  </a:solidFill>
                  <a:latin typeface="Cambria" panose="02040503050406030204" pitchFamily="18" charset="0"/>
                  <a:ea typeface="Cambria" panose="02040503050406030204" pitchFamily="18" charset="0"/>
                </a:rPr>
                <a:t> </a:t>
              </a:r>
              <a:r>
                <a:rPr lang="en-US" sz="4000" dirty="0" err="1">
                  <a:solidFill>
                    <a:srgbClr val="4472C4">
                      <a:lumMod val="75000"/>
                    </a:srgbClr>
                  </a:solidFill>
                  <a:latin typeface="Cambria" panose="02040503050406030204" pitchFamily="18" charset="0"/>
                  <a:ea typeface="Cambria" panose="02040503050406030204" pitchFamily="18" charset="0"/>
                </a:rPr>
                <a:t>là</a:t>
              </a:r>
              <a:r>
                <a:rPr lang="en-US" sz="4000" dirty="0">
                  <a:solidFill>
                    <a:srgbClr val="4472C4">
                      <a:lumMod val="75000"/>
                    </a:srgbClr>
                  </a:solidFill>
                  <a:latin typeface="Cambria" panose="02040503050406030204" pitchFamily="18" charset="0"/>
                  <a:ea typeface="Cambria" panose="02040503050406030204" pitchFamily="18" charset="0"/>
                </a:rPr>
                <a:t> </a:t>
              </a:r>
              <a:r>
                <a:rPr lang="en-US" sz="4000" dirty="0" err="1">
                  <a:solidFill>
                    <a:srgbClr val="4472C4">
                      <a:lumMod val="75000"/>
                    </a:srgbClr>
                  </a:solidFill>
                  <a:latin typeface="Cambria" panose="02040503050406030204" pitchFamily="18" charset="0"/>
                  <a:ea typeface="Cambria" panose="02040503050406030204" pitchFamily="18" charset="0"/>
                </a:rPr>
                <a:t>làng</a:t>
              </a:r>
              <a:r>
                <a:rPr lang="en-US" sz="4000" dirty="0">
                  <a:solidFill>
                    <a:srgbClr val="4472C4">
                      <a:lumMod val="75000"/>
                    </a:srgbClr>
                  </a:solidFill>
                  <a:latin typeface="Cambria" panose="02040503050406030204" pitchFamily="18" charset="0"/>
                  <a:ea typeface="Cambria" panose="02040503050406030204" pitchFamily="18" charset="0"/>
                </a:rPr>
                <a:t> </a:t>
              </a:r>
              <a:r>
                <a:rPr lang="en-US" sz="4000" dirty="0" err="1">
                  <a:solidFill>
                    <a:srgbClr val="4472C4">
                      <a:lumMod val="75000"/>
                    </a:srgbClr>
                  </a:solidFill>
                  <a:latin typeface="Cambria" panose="02040503050406030204" pitchFamily="18" charset="0"/>
                  <a:ea typeface="Cambria" panose="02040503050406030204" pitchFamily="18" charset="0"/>
                </a:rPr>
                <a:t>nghề</a:t>
              </a:r>
              <a:endParaRPr kumimoji="0" lang="en-US" sz="40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endParaRPr>
            </a:p>
          </p:txBody>
        </p:sp>
      </p:grpSp>
      <p:pic>
        <p:nvPicPr>
          <p:cNvPr id="34" name="Picture 2" descr="Vietnamese girl and boy in red costume Free Vector">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0943" y="2661084"/>
            <a:ext cx="4282029" cy="3980348"/>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3404744" y="3916821"/>
            <a:ext cx="3585336" cy="1965163"/>
            <a:chOff x="2620814" y="4612470"/>
            <a:chExt cx="4147681" cy="2213810"/>
          </a:xfrm>
        </p:grpSpPr>
        <p:grpSp>
          <p:nvGrpSpPr>
            <p:cNvPr id="36" name="组合 226"/>
            <p:cNvGrpSpPr/>
            <p:nvPr/>
          </p:nvGrpSpPr>
          <p:grpSpPr>
            <a:xfrm>
              <a:off x="2620814" y="4612470"/>
              <a:ext cx="4087417" cy="2213810"/>
              <a:chOff x="8726219" y="-661205"/>
              <a:chExt cx="2154936" cy="1322409"/>
            </a:xfrm>
          </p:grpSpPr>
          <p:sp>
            <p:nvSpPr>
              <p:cNvPr id="38" name="任意多边形 227"/>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charset="-122"/>
                  <a:ea typeface="inpin heiti" charset="-122"/>
                  <a:cs typeface="+mn-cs"/>
                  <a:sym typeface="inpin heiti" charset="-122"/>
                </a:endParaRPr>
              </a:p>
            </p:txBody>
          </p:sp>
          <p:sp>
            <p:nvSpPr>
              <p:cNvPr id="39" name="任意多边形 228"/>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charset="-122"/>
                  <a:ea typeface="inpin heiti" charset="-122"/>
                  <a:cs typeface="+mn-cs"/>
                  <a:sym typeface="inpin heiti" charset="-122"/>
                </a:endParaRPr>
              </a:p>
            </p:txBody>
          </p:sp>
        </p:grpSp>
        <p:sp>
          <p:nvSpPr>
            <p:cNvPr id="37" name="TextBox 36"/>
            <p:cNvSpPr txBox="1"/>
            <p:nvPr/>
          </p:nvSpPr>
          <p:spPr>
            <a:xfrm>
              <a:off x="2753030" y="5184871"/>
              <a:ext cx="4015465" cy="13522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Làng</a:t>
              </a:r>
              <a:r>
                <a:rPr kumimoji="0" lang="en-US" sz="3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chạm</a:t>
              </a:r>
              <a:r>
                <a:rPr kumimoji="0" lang="en-US" sz="3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bạc</a:t>
              </a:r>
              <a:r>
                <a:rPr kumimoji="0" lang="en-US" sz="3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Đồng</a:t>
              </a:r>
              <a:r>
                <a:rPr kumimoji="0" lang="en-US" sz="3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Xâm</a:t>
              </a:r>
              <a:endParaRPr kumimoji="0" lang="en-US" sz="3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endParaRPr>
            </a:p>
          </p:txBody>
        </p:sp>
      </p:gr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9649" y="540680"/>
            <a:ext cx="3765339" cy="250737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t="5470" b="5470"/>
          <a:stretch>
            <a:fillRect/>
          </a:stretch>
        </p:blipFill>
        <p:spPr bwMode="auto">
          <a:xfrm>
            <a:off x="7052319" y="3429000"/>
            <a:ext cx="4282030" cy="286444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Tieng-vo-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68351" y="1030658"/>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1" presetClass="mediacall" presetSubtype="0" fill="hold" nodeType="withEffect">
                                  <p:stCondLst>
                                    <p:cond delay="0"/>
                                  </p:stCondLst>
                                  <p:childTnLst>
                                    <p:cmd type="call" cmd="playFrom(0.0)">
                                      <p:cBhvr>
                                        <p:cTn id="11" dur="766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p:cNvSpPr/>
          <p:nvPr/>
        </p:nvSpPr>
        <p:spPr>
          <a:xfrm>
            <a:off x="2009775" y="1371600"/>
            <a:ext cx="8724900" cy="36010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4400" b="1" i="0" u="none" strike="noStrike" kern="1200" cap="none" spc="0" normalizeH="0" baseline="0" noProof="0" dirty="0">
              <a:ln>
                <a:noFill/>
              </a:ln>
              <a:solidFill>
                <a:srgbClr val="00B050"/>
              </a:solidFill>
              <a:effectLst/>
              <a:uLnTx/>
              <a:uFillTx/>
              <a:latin typeface="Calibri" panose="020F0502020204030204"/>
              <a:ea typeface="Calibri" panose="020F0502020204030204" pitchFamily="34" charset="0"/>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9024" y="3012643"/>
            <a:ext cx="2088108" cy="3868974"/>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49574" t="1982" r="-1031" b="-1982"/>
          <a:stretch>
            <a:fillRect/>
          </a:stretch>
        </p:blipFill>
        <p:spPr>
          <a:xfrm>
            <a:off x="644404" y="3012643"/>
            <a:ext cx="2153958" cy="3845357"/>
          </a:xfrm>
          <a:prstGeom prst="rect">
            <a:avLst/>
          </a:prstGeom>
        </p:spPr>
      </p:pic>
      <p:pic>
        <p:nvPicPr>
          <p:cNvPr id="3" name="Picture 2"/>
          <p:cNvPicPr>
            <a:picLocks noChangeAspect="1"/>
          </p:cNvPicPr>
          <p:nvPr/>
        </p:nvPicPr>
        <p:blipFill>
          <a:blip r:embed="rId5"/>
          <a:stretch>
            <a:fillRect/>
          </a:stretch>
        </p:blipFill>
        <p:spPr>
          <a:xfrm>
            <a:off x="4803206" y="1282631"/>
            <a:ext cx="3078747" cy="1457070"/>
          </a:xfrm>
          <a:prstGeom prst="rect">
            <a:avLst/>
          </a:prstGeom>
        </p:spPr>
      </p:pic>
      <p:sp>
        <p:nvSpPr>
          <p:cNvPr id="4" name="TextBox 3"/>
          <p:cNvSpPr txBox="1"/>
          <p:nvPr/>
        </p:nvSpPr>
        <p:spPr>
          <a:xfrm>
            <a:off x="2804845" y="2609636"/>
            <a:ext cx="6996701" cy="1754326"/>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nhà</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sưu tầm hình ảnh về một sản phẩm thủ công truyền thống ở vùng Đồng bằng Bắc Bộ </a:t>
            </a:r>
            <a:endParaRPr lang="en-US" sz="36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p:cNvSpPr/>
          <p:nvPr/>
        </p:nvSpPr>
        <p:spPr>
          <a:xfrm>
            <a:off x="1895475" y="914400"/>
            <a:ext cx="8724900" cy="3800475"/>
          </a:xfrm>
          <a:prstGeom prst="roundRect">
            <a:avLst/>
          </a:prstGeom>
          <a:solidFill>
            <a:srgbClr val="FFFFFF">
              <a:alpha val="40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885360" y="1221576"/>
            <a:ext cx="10729890" cy="377984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p:cNvSpPr/>
          <p:nvPr/>
        </p:nvSpPr>
        <p:spPr>
          <a:xfrm>
            <a:off x="2009775" y="1371600"/>
            <a:ext cx="8724900" cy="24003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en-US" sz="4400" b="1" dirty="0" err="1">
                <a:solidFill>
                  <a:srgbClr val="00B050"/>
                </a:solidFill>
                <a:effectLst/>
                <a:ea typeface="Calibri" panose="020F0502020204030204" pitchFamily="34" charset="0"/>
              </a:rPr>
              <a:t>Hoạt</a:t>
            </a:r>
            <a:r>
              <a:rPr lang="en-US" sz="4400" b="1" dirty="0">
                <a:solidFill>
                  <a:srgbClr val="00B050"/>
                </a:solidFill>
                <a:effectLst/>
                <a:ea typeface="Calibri" panose="020F0502020204030204" pitchFamily="34" charset="0"/>
              </a:rPr>
              <a:t> </a:t>
            </a:r>
            <a:r>
              <a:rPr lang="en-US" sz="4400" b="1" dirty="0" err="1">
                <a:solidFill>
                  <a:srgbClr val="00B050"/>
                </a:solidFill>
                <a:effectLst/>
                <a:ea typeface="Calibri" panose="020F0502020204030204" pitchFamily="34" charset="0"/>
              </a:rPr>
              <a:t>động</a:t>
            </a:r>
            <a:r>
              <a:rPr lang="en-US" sz="4400" b="1" dirty="0">
                <a:solidFill>
                  <a:srgbClr val="00B050"/>
                </a:solidFill>
                <a:effectLst/>
                <a:ea typeface="Calibri" panose="020F0502020204030204" pitchFamily="34" charset="0"/>
              </a:rPr>
              <a:t> 2. </a:t>
            </a:r>
            <a:r>
              <a:rPr lang="en-US" sz="4400" b="1" dirty="0" err="1">
                <a:solidFill>
                  <a:srgbClr val="00B050"/>
                </a:solidFill>
                <a:effectLst/>
                <a:ea typeface="Calibri" panose="020F0502020204030204" pitchFamily="34" charset="0"/>
              </a:rPr>
              <a:t>Tìm</a:t>
            </a:r>
            <a:r>
              <a:rPr lang="en-US" sz="4400" b="1" dirty="0">
                <a:solidFill>
                  <a:srgbClr val="00B050"/>
                </a:solidFill>
                <a:effectLst/>
                <a:ea typeface="Calibri" panose="020F0502020204030204" pitchFamily="34" charset="0"/>
              </a:rPr>
              <a:t> </a:t>
            </a:r>
            <a:r>
              <a:rPr lang="en-US" sz="4400" b="1" dirty="0" err="1">
                <a:solidFill>
                  <a:srgbClr val="00B050"/>
                </a:solidFill>
                <a:effectLst/>
                <a:ea typeface="Calibri" panose="020F0502020204030204" pitchFamily="34" charset="0"/>
              </a:rPr>
              <a:t>hiểu</a:t>
            </a:r>
            <a:r>
              <a:rPr lang="en-US" sz="4400" b="1" dirty="0">
                <a:solidFill>
                  <a:srgbClr val="00B050"/>
                </a:solidFill>
                <a:effectLst/>
                <a:ea typeface="Calibri" panose="020F0502020204030204" pitchFamily="34" charset="0"/>
              </a:rPr>
              <a:t> </a:t>
            </a:r>
            <a:r>
              <a:rPr lang="en-US" sz="4400" b="1" dirty="0" err="1">
                <a:solidFill>
                  <a:srgbClr val="00B050"/>
                </a:solidFill>
                <a:effectLst/>
                <a:ea typeface="Calibri" panose="020F0502020204030204" pitchFamily="34" charset="0"/>
              </a:rPr>
              <a:t>về</a:t>
            </a:r>
            <a:r>
              <a:rPr lang="en-US" sz="4400" b="1" dirty="0">
                <a:solidFill>
                  <a:srgbClr val="00B050"/>
                </a:solidFill>
                <a:effectLst/>
                <a:ea typeface="Calibri" panose="020F0502020204030204" pitchFamily="34" charset="0"/>
              </a:rPr>
              <a:t> </a:t>
            </a:r>
            <a:r>
              <a:rPr lang="en-US" sz="4400" b="1" dirty="0" err="1">
                <a:solidFill>
                  <a:srgbClr val="00B050"/>
                </a:solidFill>
                <a:effectLst/>
                <a:ea typeface="Calibri" panose="020F0502020204030204" pitchFamily="34" charset="0"/>
              </a:rPr>
              <a:t>một</a:t>
            </a:r>
            <a:r>
              <a:rPr lang="en-US" sz="4400" b="1" dirty="0">
                <a:solidFill>
                  <a:srgbClr val="00B050"/>
                </a:solidFill>
                <a:effectLst/>
                <a:ea typeface="Calibri" panose="020F0502020204030204" pitchFamily="34" charset="0"/>
              </a:rPr>
              <a:t> </a:t>
            </a:r>
            <a:r>
              <a:rPr lang="en-US" sz="4400" b="1" dirty="0" err="1">
                <a:solidFill>
                  <a:srgbClr val="00B050"/>
                </a:solidFill>
                <a:effectLst/>
                <a:ea typeface="Calibri" panose="020F0502020204030204" pitchFamily="34" charset="0"/>
              </a:rPr>
              <a:t>số</a:t>
            </a:r>
            <a:r>
              <a:rPr lang="en-US" sz="4400" b="1" dirty="0">
                <a:solidFill>
                  <a:srgbClr val="00B050"/>
                </a:solidFill>
                <a:effectLst/>
                <a:ea typeface="Calibri" panose="020F0502020204030204" pitchFamily="34" charset="0"/>
              </a:rPr>
              <a:t> </a:t>
            </a:r>
            <a:r>
              <a:rPr lang="en-US" sz="4400" b="1" dirty="0" err="1">
                <a:solidFill>
                  <a:srgbClr val="00B050"/>
                </a:solidFill>
                <a:effectLst/>
                <a:ea typeface="Calibri" panose="020F0502020204030204" pitchFamily="34" charset="0"/>
              </a:rPr>
              <a:t>hoạt</a:t>
            </a:r>
            <a:r>
              <a:rPr lang="en-US" sz="4400" b="1" dirty="0">
                <a:solidFill>
                  <a:srgbClr val="00B050"/>
                </a:solidFill>
                <a:effectLst/>
                <a:ea typeface="Calibri" panose="020F0502020204030204" pitchFamily="34" charset="0"/>
              </a:rPr>
              <a:t> </a:t>
            </a:r>
            <a:r>
              <a:rPr lang="en-US" sz="4400" b="1" dirty="0" err="1">
                <a:solidFill>
                  <a:srgbClr val="00B050"/>
                </a:solidFill>
                <a:effectLst/>
                <a:ea typeface="Calibri" panose="020F0502020204030204" pitchFamily="34" charset="0"/>
              </a:rPr>
              <a:t>động</a:t>
            </a:r>
            <a:r>
              <a:rPr lang="en-US" sz="4400" b="1" dirty="0">
                <a:solidFill>
                  <a:srgbClr val="00B050"/>
                </a:solidFill>
                <a:effectLst/>
                <a:ea typeface="Calibri" panose="020F0502020204030204" pitchFamily="34" charset="0"/>
              </a:rPr>
              <a:t> </a:t>
            </a:r>
            <a:r>
              <a:rPr lang="en-US" sz="4400" b="1" dirty="0" err="1">
                <a:solidFill>
                  <a:srgbClr val="00B050"/>
                </a:solidFill>
                <a:effectLst/>
                <a:ea typeface="Calibri" panose="020F0502020204030204" pitchFamily="34" charset="0"/>
              </a:rPr>
              <a:t>sản</a:t>
            </a:r>
            <a:r>
              <a:rPr lang="en-US" sz="4400" b="1" dirty="0">
                <a:solidFill>
                  <a:srgbClr val="00B050"/>
                </a:solidFill>
                <a:effectLst/>
                <a:ea typeface="Calibri" panose="020F0502020204030204" pitchFamily="34" charset="0"/>
              </a:rPr>
              <a:t> </a:t>
            </a:r>
            <a:r>
              <a:rPr lang="en-US" sz="4400" b="1" dirty="0" err="1">
                <a:solidFill>
                  <a:srgbClr val="00B050"/>
                </a:solidFill>
                <a:effectLst/>
                <a:ea typeface="Calibri" panose="020F0502020204030204" pitchFamily="34" charset="0"/>
              </a:rPr>
              <a:t>xuất</a:t>
            </a:r>
            <a:r>
              <a:rPr lang="en-US" sz="4400" b="1" dirty="0">
                <a:solidFill>
                  <a:srgbClr val="00B050"/>
                </a:solidFill>
                <a:effectLst/>
                <a:ea typeface="Calibri" panose="020F0502020204030204" pitchFamily="34" charset="0"/>
              </a:rPr>
              <a:t> </a:t>
            </a:r>
            <a:r>
              <a:rPr lang="en-US" sz="4400" b="1" dirty="0" err="1">
                <a:solidFill>
                  <a:srgbClr val="00B050"/>
                </a:solidFill>
                <a:effectLst/>
                <a:ea typeface="Calibri" panose="020F0502020204030204" pitchFamily="34" charset="0"/>
              </a:rPr>
              <a:t>truyền</a:t>
            </a:r>
            <a:r>
              <a:rPr lang="en-US" sz="4400" b="1" dirty="0">
                <a:solidFill>
                  <a:srgbClr val="00B050"/>
                </a:solidFill>
                <a:effectLst/>
                <a:ea typeface="Calibri" panose="020F0502020204030204" pitchFamily="34" charset="0"/>
              </a:rPr>
              <a:t> </a:t>
            </a:r>
            <a:r>
              <a:rPr lang="en-US" sz="4400" b="1" dirty="0" err="1">
                <a:solidFill>
                  <a:srgbClr val="00B050"/>
                </a:solidFill>
                <a:effectLst/>
                <a:ea typeface="Calibri" panose="020F0502020204030204" pitchFamily="34" charset="0"/>
              </a:rPr>
              <a:t>thống</a:t>
            </a:r>
            <a:endParaRPr lang="en-US" sz="4400" b="1" dirty="0">
              <a:solidFill>
                <a:srgbClr val="00B050"/>
              </a:solidFill>
              <a:effectLst/>
              <a:ea typeface="Calibri" panose="020F0502020204030204" pitchFamily="34" charset="0"/>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9024" y="3012643"/>
            <a:ext cx="2088108" cy="3868974"/>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49574" t="1982" r="-1031" b="-1982"/>
          <a:stretch>
            <a:fillRect/>
          </a:stretch>
        </p:blipFill>
        <p:spPr>
          <a:xfrm>
            <a:off x="644404" y="3012643"/>
            <a:ext cx="2153958" cy="38453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4676412"/>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p:cNvSpPr txBox="1">
            <a:spLocks noChangeArrowheads="1"/>
          </p:cNvSpPr>
          <p:nvPr/>
        </p:nvSpPr>
        <p:spPr bwMode="auto">
          <a:xfrm>
            <a:off x="4701377" y="974492"/>
            <a:ext cx="58332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trồng</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lúa</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nước</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组合 19"/>
          <p:cNvGrpSpPr/>
          <p:nvPr/>
        </p:nvGrpSpPr>
        <p:grpSpPr>
          <a:xfrm>
            <a:off x="285750" y="131692"/>
            <a:ext cx="11906250" cy="754133"/>
            <a:chOff x="692006" y="116442"/>
            <a:chExt cx="11176173" cy="2919244"/>
          </a:xfrm>
        </p:grpSpPr>
        <p:sp>
          <p:nvSpPr>
            <p:cNvPr id="6"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7" name="矩形 16"/>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1" fmla="*/ 0 w 10554602"/>
                <a:gd name="connsiteY0-2" fmla="*/ 161269 h 2536283"/>
                <a:gd name="connsiteX1-3" fmla="*/ 10552144 w 10554602"/>
                <a:gd name="connsiteY1-4" fmla="*/ 161269 h 2536283"/>
                <a:gd name="connsiteX2-5" fmla="*/ 10552144 w 10554602"/>
                <a:gd name="connsiteY2-6" fmla="*/ 2536283 h 2536283"/>
                <a:gd name="connsiteX3-7" fmla="*/ 0 w 10554602"/>
                <a:gd name="connsiteY3-8" fmla="*/ 2536283 h 2536283"/>
                <a:gd name="connsiteX4-9" fmla="*/ 0 w 10554602"/>
                <a:gd name="connsiteY4-10" fmla="*/ 161269 h 2536283"/>
                <a:gd name="connsiteX0-11" fmla="*/ 0 w 10694061"/>
                <a:gd name="connsiteY0-12" fmla="*/ 161269 h 2536283"/>
                <a:gd name="connsiteX1-13" fmla="*/ 10552144 w 10694061"/>
                <a:gd name="connsiteY1-14" fmla="*/ 161269 h 2536283"/>
                <a:gd name="connsiteX2-15" fmla="*/ 10552144 w 10694061"/>
                <a:gd name="connsiteY2-16" fmla="*/ 2536283 h 2536283"/>
                <a:gd name="connsiteX3-17" fmla="*/ 0 w 10694061"/>
                <a:gd name="connsiteY3-18" fmla="*/ 2536283 h 2536283"/>
                <a:gd name="connsiteX4-19" fmla="*/ 0 w 10694061"/>
                <a:gd name="connsiteY4-20" fmla="*/ 161269 h 2536283"/>
                <a:gd name="connsiteX0-21" fmla="*/ 0 w 10694061"/>
                <a:gd name="connsiteY0-22" fmla="*/ 438720 h 2813734"/>
                <a:gd name="connsiteX1-23" fmla="*/ 10552144 w 10694061"/>
                <a:gd name="connsiteY1-24" fmla="*/ 438720 h 2813734"/>
                <a:gd name="connsiteX2-25" fmla="*/ 10552144 w 10694061"/>
                <a:gd name="connsiteY2-26" fmla="*/ 2813734 h 2813734"/>
                <a:gd name="connsiteX3-27" fmla="*/ 0 w 10694061"/>
                <a:gd name="connsiteY3-28" fmla="*/ 2813734 h 2813734"/>
                <a:gd name="connsiteX4-29" fmla="*/ 0 w 10694061"/>
                <a:gd name="connsiteY4-30" fmla="*/ 438720 h 2813734"/>
                <a:gd name="connsiteX0-31" fmla="*/ 0 w 10727132"/>
                <a:gd name="connsiteY0-32" fmla="*/ 334696 h 2709710"/>
                <a:gd name="connsiteX1-33" fmla="*/ 10595686 w 10727132"/>
                <a:gd name="connsiteY1-34" fmla="*/ 523382 h 2709710"/>
                <a:gd name="connsiteX2-35" fmla="*/ 10552144 w 10727132"/>
                <a:gd name="connsiteY2-36" fmla="*/ 2709710 h 2709710"/>
                <a:gd name="connsiteX3-37" fmla="*/ 0 w 10727132"/>
                <a:gd name="connsiteY3-38" fmla="*/ 2709710 h 2709710"/>
                <a:gd name="connsiteX4-39" fmla="*/ 0 w 10727132"/>
                <a:gd name="connsiteY4-40" fmla="*/ 334696 h 2709710"/>
                <a:gd name="connsiteX0-41" fmla="*/ 1319018 w 12046150"/>
                <a:gd name="connsiteY0-42" fmla="*/ 334696 h 2709710"/>
                <a:gd name="connsiteX1-43" fmla="*/ 11914704 w 12046150"/>
                <a:gd name="connsiteY1-44" fmla="*/ 523382 h 2709710"/>
                <a:gd name="connsiteX2-45" fmla="*/ 11871162 w 12046150"/>
                <a:gd name="connsiteY2-46" fmla="*/ 2709710 h 2709710"/>
                <a:gd name="connsiteX3-47" fmla="*/ 1319018 w 12046150"/>
                <a:gd name="connsiteY3-48" fmla="*/ 2709710 h 2709710"/>
                <a:gd name="connsiteX4-49" fmla="*/ 1319018 w 12046150"/>
                <a:gd name="connsiteY4-50" fmla="*/ 334696 h 2709710"/>
                <a:gd name="connsiteX0-51" fmla="*/ 805284 w 11532416"/>
                <a:gd name="connsiteY0-52" fmla="*/ 281540 h 2656554"/>
                <a:gd name="connsiteX1-53" fmla="*/ 11400970 w 11532416"/>
                <a:gd name="connsiteY1-54" fmla="*/ 470226 h 2656554"/>
                <a:gd name="connsiteX2-55" fmla="*/ 11357428 w 11532416"/>
                <a:gd name="connsiteY2-56" fmla="*/ 2656554 h 2656554"/>
                <a:gd name="connsiteX3-57" fmla="*/ 805284 w 11532416"/>
                <a:gd name="connsiteY3-58" fmla="*/ 2656554 h 2656554"/>
                <a:gd name="connsiteX4-59" fmla="*/ 805284 w 11532416"/>
                <a:gd name="connsiteY4-60" fmla="*/ 281540 h 2656554"/>
                <a:gd name="connsiteX0-61" fmla="*/ 405887 w 11133019"/>
                <a:gd name="connsiteY0-62" fmla="*/ 281540 h 2656554"/>
                <a:gd name="connsiteX1-63" fmla="*/ 11001573 w 11133019"/>
                <a:gd name="connsiteY1-64" fmla="*/ 470226 h 2656554"/>
                <a:gd name="connsiteX2-65" fmla="*/ 10958031 w 11133019"/>
                <a:gd name="connsiteY2-66" fmla="*/ 2656554 h 2656554"/>
                <a:gd name="connsiteX3-67" fmla="*/ 405887 w 11133019"/>
                <a:gd name="connsiteY3-68" fmla="*/ 2656554 h 2656554"/>
                <a:gd name="connsiteX4-69" fmla="*/ 405887 w 11133019"/>
                <a:gd name="connsiteY4-70" fmla="*/ 281540 h 2656554"/>
                <a:gd name="connsiteX0-71" fmla="*/ 2033007 w 12760139"/>
                <a:gd name="connsiteY0-72" fmla="*/ 281540 h 2656554"/>
                <a:gd name="connsiteX1-73" fmla="*/ 12628693 w 12760139"/>
                <a:gd name="connsiteY1-74" fmla="*/ 470226 h 2656554"/>
                <a:gd name="connsiteX2-75" fmla="*/ 12585151 w 12760139"/>
                <a:gd name="connsiteY2-76" fmla="*/ 2656554 h 2656554"/>
                <a:gd name="connsiteX3-77" fmla="*/ 2033007 w 12760139"/>
                <a:gd name="connsiteY3-78" fmla="*/ 2656554 h 2656554"/>
                <a:gd name="connsiteX4-79" fmla="*/ 2033007 w 12760139"/>
                <a:gd name="connsiteY4-80" fmla="*/ 281540 h 2656554"/>
                <a:gd name="connsiteX0-81" fmla="*/ 2033007 w 14234123"/>
                <a:gd name="connsiteY0-82" fmla="*/ 281540 h 2656554"/>
                <a:gd name="connsiteX1-83" fmla="*/ 12628693 w 14234123"/>
                <a:gd name="connsiteY1-84" fmla="*/ 470226 h 2656554"/>
                <a:gd name="connsiteX2-85" fmla="*/ 12585151 w 14234123"/>
                <a:gd name="connsiteY2-86" fmla="*/ 2656554 h 2656554"/>
                <a:gd name="connsiteX3-87" fmla="*/ 2033007 w 14234123"/>
                <a:gd name="connsiteY3-88" fmla="*/ 2656554 h 2656554"/>
                <a:gd name="connsiteX4-89" fmla="*/ 2033007 w 14234123"/>
                <a:gd name="connsiteY4-90" fmla="*/ 281540 h 2656554"/>
                <a:gd name="connsiteX0-91" fmla="*/ 2033007 w 12979287"/>
                <a:gd name="connsiteY0-92" fmla="*/ 281540 h 2998446"/>
                <a:gd name="connsiteX1-93" fmla="*/ 12628693 w 12979287"/>
                <a:gd name="connsiteY1-94" fmla="*/ 470226 h 2998446"/>
                <a:gd name="connsiteX2-95" fmla="*/ 12585151 w 12979287"/>
                <a:gd name="connsiteY2-96" fmla="*/ 2656554 h 2998446"/>
                <a:gd name="connsiteX3-97" fmla="*/ 2033007 w 12979287"/>
                <a:gd name="connsiteY3-98" fmla="*/ 2656554 h 2998446"/>
                <a:gd name="connsiteX4-99" fmla="*/ 2033007 w 12979287"/>
                <a:gd name="connsiteY4-100" fmla="*/ 281540 h 2998446"/>
                <a:gd name="connsiteX0-101" fmla="*/ 2033007 w 13028809"/>
                <a:gd name="connsiteY0-102" fmla="*/ 152857 h 2869763"/>
                <a:gd name="connsiteX1-103" fmla="*/ 12628693 w 13028809"/>
                <a:gd name="connsiteY1-104" fmla="*/ 341543 h 2869763"/>
                <a:gd name="connsiteX2-105" fmla="*/ 12585151 w 13028809"/>
                <a:gd name="connsiteY2-106" fmla="*/ 2527871 h 2869763"/>
                <a:gd name="connsiteX3-107" fmla="*/ 2033007 w 13028809"/>
                <a:gd name="connsiteY3-108" fmla="*/ 2527871 h 2869763"/>
                <a:gd name="connsiteX4-109" fmla="*/ 2033007 w 13028809"/>
                <a:gd name="connsiteY4-110" fmla="*/ 152857 h 2869763"/>
                <a:gd name="connsiteX0-111" fmla="*/ 1604954 w 12600756"/>
                <a:gd name="connsiteY0-112" fmla="*/ 368251 h 3085157"/>
                <a:gd name="connsiteX1-113" fmla="*/ 12200640 w 12600756"/>
                <a:gd name="connsiteY1-114" fmla="*/ 556937 h 3085157"/>
                <a:gd name="connsiteX2-115" fmla="*/ 12157098 w 12600756"/>
                <a:gd name="connsiteY2-116" fmla="*/ 2743265 h 3085157"/>
                <a:gd name="connsiteX3-117" fmla="*/ 1604954 w 12600756"/>
                <a:gd name="connsiteY3-118" fmla="*/ 2743265 h 3085157"/>
                <a:gd name="connsiteX4-119" fmla="*/ 1604954 w 12600756"/>
                <a:gd name="connsiteY4-120" fmla="*/ 368251 h 3085157"/>
                <a:gd name="connsiteX0-121" fmla="*/ 206217 w 11202019"/>
                <a:gd name="connsiteY0-122" fmla="*/ 368251 h 3176312"/>
                <a:gd name="connsiteX1-123" fmla="*/ 10801903 w 11202019"/>
                <a:gd name="connsiteY1-124" fmla="*/ 556937 h 3176312"/>
                <a:gd name="connsiteX2-125" fmla="*/ 10758361 w 11202019"/>
                <a:gd name="connsiteY2-126" fmla="*/ 2743265 h 3176312"/>
                <a:gd name="connsiteX3-127" fmla="*/ 206217 w 11202019"/>
                <a:gd name="connsiteY3-128" fmla="*/ 2743265 h 3176312"/>
                <a:gd name="connsiteX4-129" fmla="*/ 206217 w 11202019"/>
                <a:gd name="connsiteY4-130" fmla="*/ 368251 h 3176312"/>
                <a:gd name="connsiteX0-131" fmla="*/ 206217 w 11162019"/>
                <a:gd name="connsiteY0-132" fmla="*/ 423578 h 3231639"/>
                <a:gd name="connsiteX1-133" fmla="*/ 10801903 w 11162019"/>
                <a:gd name="connsiteY1-134" fmla="*/ 612264 h 3231639"/>
                <a:gd name="connsiteX2-135" fmla="*/ 10758361 w 11162019"/>
                <a:gd name="connsiteY2-136" fmla="*/ 2798592 h 3231639"/>
                <a:gd name="connsiteX3-137" fmla="*/ 206217 w 11162019"/>
                <a:gd name="connsiteY3-138" fmla="*/ 2798592 h 3231639"/>
                <a:gd name="connsiteX4-139" fmla="*/ 206217 w 11162019"/>
                <a:gd name="connsiteY4-140" fmla="*/ 423578 h 3231639"/>
                <a:gd name="connsiteX0-141" fmla="*/ 311930 w 11267732"/>
                <a:gd name="connsiteY0-142" fmla="*/ 282974 h 3091035"/>
                <a:gd name="connsiteX1-143" fmla="*/ 10907616 w 11267732"/>
                <a:gd name="connsiteY1-144" fmla="*/ 471660 h 3091035"/>
                <a:gd name="connsiteX2-145" fmla="*/ 10864074 w 11267732"/>
                <a:gd name="connsiteY2-146" fmla="*/ 2657988 h 3091035"/>
                <a:gd name="connsiteX3-147" fmla="*/ 311930 w 11267732"/>
                <a:gd name="connsiteY3-148" fmla="*/ 2657988 h 3091035"/>
                <a:gd name="connsiteX4-149" fmla="*/ 311930 w 11267732"/>
                <a:gd name="connsiteY4-150" fmla="*/ 282974 h 3091035"/>
                <a:gd name="connsiteX0-151" fmla="*/ 311930 w 11134849"/>
                <a:gd name="connsiteY0-152" fmla="*/ 282974 h 2935813"/>
                <a:gd name="connsiteX1-153" fmla="*/ 10907616 w 11134849"/>
                <a:gd name="connsiteY1-154" fmla="*/ 471660 h 2935813"/>
                <a:gd name="connsiteX2-155" fmla="*/ 10864074 w 11134849"/>
                <a:gd name="connsiteY2-156" fmla="*/ 2657988 h 2935813"/>
                <a:gd name="connsiteX3-157" fmla="*/ 311930 w 11134849"/>
                <a:gd name="connsiteY3-158" fmla="*/ 2657988 h 2935813"/>
                <a:gd name="connsiteX4-159" fmla="*/ 311930 w 11134849"/>
                <a:gd name="connsiteY4-160" fmla="*/ 282974 h 2935813"/>
                <a:gd name="connsiteX0-161" fmla="*/ 311930 w 11139774"/>
                <a:gd name="connsiteY0-162" fmla="*/ 282974 h 2970140"/>
                <a:gd name="connsiteX1-163" fmla="*/ 10907616 w 11139774"/>
                <a:gd name="connsiteY1-164" fmla="*/ 471660 h 2970140"/>
                <a:gd name="connsiteX2-165" fmla="*/ 10864074 w 11139774"/>
                <a:gd name="connsiteY2-166" fmla="*/ 2657988 h 2970140"/>
                <a:gd name="connsiteX3-167" fmla="*/ 311930 w 11139774"/>
                <a:gd name="connsiteY3-168" fmla="*/ 2657988 h 2970140"/>
                <a:gd name="connsiteX4-169" fmla="*/ 311930 w 11139774"/>
                <a:gd name="connsiteY4-170" fmla="*/ 282974 h 2970140"/>
                <a:gd name="connsiteX0-171" fmla="*/ 311930 w 11176173"/>
                <a:gd name="connsiteY0-172" fmla="*/ 282974 h 2919244"/>
                <a:gd name="connsiteX1-173" fmla="*/ 10907616 w 11176173"/>
                <a:gd name="connsiteY1-174" fmla="*/ 471660 h 2919244"/>
                <a:gd name="connsiteX2-175" fmla="*/ 10864074 w 11176173"/>
                <a:gd name="connsiteY2-176" fmla="*/ 2657988 h 2919244"/>
                <a:gd name="connsiteX3-177" fmla="*/ 311930 w 11176173"/>
                <a:gd name="connsiteY3-178" fmla="*/ 2657988 h 2919244"/>
                <a:gd name="connsiteX4-179" fmla="*/ 311930 w 11176173"/>
                <a:gd name="connsiteY4-180" fmla="*/ 282974 h 29192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8" name="Rectangle 70"/>
          <p:cNvSpPr>
            <a:spLocks noChangeArrowheads="1"/>
          </p:cNvSpPr>
          <p:nvPr/>
        </p:nvSpPr>
        <p:spPr bwMode="auto">
          <a:xfrm>
            <a:off x="607379" y="143481"/>
            <a:ext cx="111369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ctr">
              <a:lnSpc>
                <a:spcPct val="100000"/>
              </a:lnSpc>
              <a:spcBef>
                <a:spcPct val="0"/>
              </a:spcBef>
              <a:buNone/>
            </a:pPr>
            <a:r>
              <a:rPr lang="en-US" altLang="zh-CN" sz="3600" b="1" noProof="1">
                <a:solidFill>
                  <a:srgbClr val="FF6000"/>
                </a:solidFill>
                <a:latin typeface="Arial" panose="020B0604020202020204" pitchFamily="34" charset="0"/>
                <a:cs typeface="Arial" panose="020B0604020202020204" pitchFamily="34" charset="0"/>
                <a:sym typeface="+mn-lt"/>
              </a:rPr>
              <a:t>Đọc thông tin, quan sát hình ảnh và trả lời câu hỏi:</a:t>
            </a:r>
            <a:endParaRPr kumimoji="0" lang="en-US" altLang="zh-CN" sz="3600" b="1" i="0" u="none" strike="noStrike" kern="1200" cap="none" spc="0" normalizeH="0" baseline="0" noProof="1">
              <a:ln>
                <a:noFill/>
              </a:ln>
              <a:solidFill>
                <a:srgbClr val="FF6000"/>
              </a:solidFill>
              <a:effectLst/>
              <a:uLnTx/>
              <a:uFillTx/>
              <a:latin typeface="Arial" panose="020B0604020202020204" pitchFamily="34" charset="0"/>
              <a:ea typeface="等线" panose="02010600030101010101" pitchFamily="2" charset="-122"/>
              <a:cs typeface="Arial" panose="020B0604020202020204" pitchFamily="34" charset="0"/>
              <a:sym typeface="+mn-lt"/>
            </a:endParaRPr>
          </a:p>
        </p:txBody>
      </p:sp>
      <p:pic>
        <p:nvPicPr>
          <p:cNvPr id="10" name="Picture 9"/>
          <p:cNvPicPr>
            <a:picLocks noChangeAspect="1"/>
          </p:cNvPicPr>
          <p:nvPr/>
        </p:nvPicPr>
        <p:blipFill>
          <a:blip r:embed="rId3"/>
          <a:stretch>
            <a:fillRect/>
          </a:stretch>
        </p:blipFill>
        <p:spPr>
          <a:xfrm>
            <a:off x="3081337" y="1052512"/>
            <a:ext cx="6162675" cy="5324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333376" y="2669350"/>
            <a:ext cx="4032736" cy="3274514"/>
          </a:xfrm>
          <a:prstGeom prst="rect">
            <a:avLst/>
          </a:prstGeom>
        </p:spPr>
      </p:pic>
      <p:grpSp>
        <p:nvGrpSpPr>
          <p:cNvPr id="18" name="Group 17"/>
          <p:cNvGrpSpPr/>
          <p:nvPr/>
        </p:nvGrpSpPr>
        <p:grpSpPr>
          <a:xfrm>
            <a:off x="3219450" y="942975"/>
            <a:ext cx="8620125" cy="1695450"/>
            <a:chOff x="761086" y="2351921"/>
            <a:chExt cx="10520907" cy="2137447"/>
          </a:xfrm>
        </p:grpSpPr>
        <p:grpSp>
          <p:nvGrpSpPr>
            <p:cNvPr id="19" name="Group 18"/>
            <p:cNvGrpSpPr/>
            <p:nvPr/>
          </p:nvGrpSpPr>
          <p:grpSpPr>
            <a:xfrm>
              <a:off x="1062408" y="2540001"/>
              <a:ext cx="10219585" cy="1949367"/>
              <a:chOff x="986208" y="774700"/>
              <a:chExt cx="10219585" cy="5533688"/>
            </a:xfrm>
          </p:grpSpPr>
          <p:grpSp>
            <p:nvGrpSpPr>
              <p:cNvPr id="22" name="Group 21"/>
              <p:cNvGrpSpPr/>
              <p:nvPr/>
            </p:nvGrpSpPr>
            <p:grpSpPr>
              <a:xfrm>
                <a:off x="986208" y="774700"/>
                <a:ext cx="10219585" cy="5533688"/>
                <a:chOff x="986208" y="774700"/>
                <a:chExt cx="10219585" cy="5533688"/>
              </a:xfrm>
            </p:grpSpPr>
            <p:sp>
              <p:nvSpPr>
                <p:cNvPr id="24" name="Rectangle: Rounded Corners 23"/>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Rectangle: Rounded Corners 24"/>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20" name="Picture 2" descr="Dấu chấm hỏi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288520" y="2351921"/>
              <a:ext cx="8584663" cy="2110053"/>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Cho biết những điều kiện thuận lợi để phát triển hoạt động trồng lúa nước ở vùng Đồng bằng Bắc Bộ?</a:t>
              </a:r>
              <a:endParaRPr lang="en-US" sz="2800" b="1" dirty="0">
                <a:solidFill>
                  <a:srgbClr val="002060"/>
                </a:solidFill>
                <a:effectLst/>
                <a:latin typeface="Cambria" panose="02040503050406030204" pitchFamily="18" charset="0"/>
                <a:ea typeface="Cambria" panose="02040503050406030204" pitchFamily="18" charset="0"/>
              </a:endParaRPr>
            </a:p>
          </p:txBody>
        </p:sp>
      </p:grpSp>
      <p:grpSp>
        <p:nvGrpSpPr>
          <p:cNvPr id="42" name="Group 41"/>
          <p:cNvGrpSpPr/>
          <p:nvPr/>
        </p:nvGrpSpPr>
        <p:grpSpPr>
          <a:xfrm>
            <a:off x="3648076" y="3403305"/>
            <a:ext cx="8229600" cy="1206797"/>
            <a:chOff x="761086" y="2534437"/>
            <a:chExt cx="10520907" cy="1954931"/>
          </a:xfrm>
        </p:grpSpPr>
        <p:grpSp>
          <p:nvGrpSpPr>
            <p:cNvPr id="43" name="Group 42"/>
            <p:cNvGrpSpPr/>
            <p:nvPr/>
          </p:nvGrpSpPr>
          <p:grpSpPr>
            <a:xfrm>
              <a:off x="1062408" y="2540001"/>
              <a:ext cx="10219585" cy="1949367"/>
              <a:chOff x="986208" y="774700"/>
              <a:chExt cx="10219585" cy="5533688"/>
            </a:xfrm>
          </p:grpSpPr>
          <p:grpSp>
            <p:nvGrpSpPr>
              <p:cNvPr id="46" name="Group 45"/>
              <p:cNvGrpSpPr/>
              <p:nvPr/>
            </p:nvGrpSpPr>
            <p:grpSpPr>
              <a:xfrm>
                <a:off x="986208" y="774700"/>
                <a:ext cx="10219585" cy="5533688"/>
                <a:chOff x="986208" y="774700"/>
                <a:chExt cx="10219585" cy="5533688"/>
              </a:xfrm>
            </p:grpSpPr>
            <p:sp>
              <p:nvSpPr>
                <p:cNvPr id="48" name="Rectangle: Rounded Corners 47"/>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9" name="Rectangle: Rounded Corners 48"/>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47"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44" name="Picture 2" descr="Dấu chấm hỏi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2288520" y="2534437"/>
              <a:ext cx="8584663" cy="1745022"/>
            </a:xfrm>
            <a:prstGeom prst="rect">
              <a:avLst/>
            </a:prstGeom>
          </p:spPr>
          <p:txBody>
            <a:bodyPr wrap="square" anchor="ctr">
              <a:spAutoFit/>
            </a:bodyPr>
            <a:lstStyle/>
            <a:p>
              <a:pPr marL="0" marR="0" algn="just">
                <a:spcBef>
                  <a:spcPts val="0"/>
                </a:spcBef>
                <a:spcAft>
                  <a:spcPts val="0"/>
                </a:spcAft>
              </a:pPr>
              <a:r>
                <a:rPr lang="vi-VN" sz="3200" b="1" dirty="0">
                  <a:solidFill>
                    <a:srgbClr val="002060"/>
                  </a:solidFill>
                  <a:effectLst/>
                  <a:latin typeface="Cambria" panose="02040503050406030204" pitchFamily="18" charset="0"/>
                  <a:ea typeface="Cambria" panose="02040503050406030204" pitchFamily="18" charset="0"/>
                </a:rPr>
                <a:t>Kể tên một số công việc phải làm khi trồng lúa nước?</a:t>
              </a:r>
              <a:endParaRPr lang="en-US" sz="3200" b="1"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228724" y="2076956"/>
            <a:ext cx="10448925" cy="1077218"/>
          </a:xfrm>
          <a:custGeom>
            <a:avLst/>
            <a:gdLst>
              <a:gd name="connsiteX0" fmla="*/ 0 w 10448925"/>
              <a:gd name="connsiteY0" fmla="*/ 0 h 1077218"/>
              <a:gd name="connsiteX1" fmla="*/ 10448925 w 10448925"/>
              <a:gd name="connsiteY1" fmla="*/ 0 h 1077218"/>
              <a:gd name="connsiteX2" fmla="*/ 10448925 w 10448925"/>
              <a:gd name="connsiteY2" fmla="*/ 1077218 h 1077218"/>
              <a:gd name="connsiteX3" fmla="*/ 0 w 10448925"/>
              <a:gd name="connsiteY3" fmla="*/ 1077218 h 1077218"/>
              <a:gd name="connsiteX4" fmla="*/ 0 w 104489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925" h="1077218" fill="none" extrusionOk="0">
                <a:moveTo>
                  <a:pt x="0" y="0"/>
                </a:moveTo>
                <a:cubicBezTo>
                  <a:pt x="1295525" y="5222"/>
                  <a:pt x="6111604" y="24918"/>
                  <a:pt x="10448925" y="0"/>
                </a:cubicBezTo>
                <a:cubicBezTo>
                  <a:pt x="10486787" y="476103"/>
                  <a:pt x="10390322" y="631043"/>
                  <a:pt x="10448925" y="1077218"/>
                </a:cubicBezTo>
                <a:cubicBezTo>
                  <a:pt x="7309726" y="912457"/>
                  <a:pt x="2284751" y="1195368"/>
                  <a:pt x="0" y="1077218"/>
                </a:cubicBezTo>
                <a:cubicBezTo>
                  <a:pt x="-64117" y="630482"/>
                  <a:pt x="88888" y="487727"/>
                  <a:pt x="0" y="0"/>
                </a:cubicBezTo>
                <a:close/>
              </a:path>
              <a:path w="10448925" h="1077218" stroke="0" extrusionOk="0">
                <a:moveTo>
                  <a:pt x="0" y="0"/>
                </a:moveTo>
                <a:cubicBezTo>
                  <a:pt x="3064974" y="11849"/>
                  <a:pt x="5499446" y="-161459"/>
                  <a:pt x="10448925" y="0"/>
                </a:cubicBezTo>
                <a:cubicBezTo>
                  <a:pt x="10500960" y="144312"/>
                  <a:pt x="10541068" y="673209"/>
                  <a:pt x="10448925" y="1077218"/>
                </a:cubicBezTo>
                <a:cubicBezTo>
                  <a:pt x="8093557" y="931358"/>
                  <a:pt x="1481692" y="998894"/>
                  <a:pt x="0" y="1077218"/>
                </a:cubicBezTo>
                <a:cubicBezTo>
                  <a:pt x="7265" y="907874"/>
                  <a:pt x="-51671" y="219525"/>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cs typeface="Arial" panose="020B0604020202020204" pitchFamily="34" charset="0"/>
              </a:rPr>
              <a:t>Cho biết những điều kiện thuận lợi để phát triển hoạt động trồng lúa nước ở vùng Đồng bằng Bắc Bộ?</a:t>
            </a:r>
          </a:p>
        </p:txBody>
      </p:sp>
      <p:sp>
        <p:nvSpPr>
          <p:cNvPr id="6" name="TextBox 5"/>
          <p:cNvSpPr txBox="1"/>
          <p:nvPr/>
        </p:nvSpPr>
        <p:spPr>
          <a:xfrm>
            <a:off x="2683150" y="3529477"/>
            <a:ext cx="8384899" cy="1754326"/>
          </a:xfrm>
          <a:custGeom>
            <a:avLst/>
            <a:gdLst>
              <a:gd name="connsiteX0" fmla="*/ 0 w 8384899"/>
              <a:gd name="connsiteY0" fmla="*/ 0 h 1754326"/>
              <a:gd name="connsiteX1" fmla="*/ 8384899 w 8384899"/>
              <a:gd name="connsiteY1" fmla="*/ 0 h 1754326"/>
              <a:gd name="connsiteX2" fmla="*/ 8384899 w 8384899"/>
              <a:gd name="connsiteY2" fmla="*/ 1754326 h 1754326"/>
              <a:gd name="connsiteX3" fmla="*/ 0 w 8384899"/>
              <a:gd name="connsiteY3" fmla="*/ 1754326 h 1754326"/>
              <a:gd name="connsiteX4" fmla="*/ 0 w 8384899"/>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899" h="1754326" fill="none" extrusionOk="0">
                <a:moveTo>
                  <a:pt x="0" y="0"/>
                </a:moveTo>
                <a:cubicBezTo>
                  <a:pt x="2593624" y="5222"/>
                  <a:pt x="5301343" y="24918"/>
                  <a:pt x="8384899" y="0"/>
                </a:cubicBezTo>
                <a:cubicBezTo>
                  <a:pt x="8449474" y="239465"/>
                  <a:pt x="8286826" y="1500058"/>
                  <a:pt x="8384899" y="1754326"/>
                </a:cubicBezTo>
                <a:cubicBezTo>
                  <a:pt x="4199969" y="1589565"/>
                  <a:pt x="1861821" y="1872476"/>
                  <a:pt x="0" y="1754326"/>
                </a:cubicBezTo>
                <a:cubicBezTo>
                  <a:pt x="-8328" y="1287393"/>
                  <a:pt x="-71301" y="628243"/>
                  <a:pt x="0" y="0"/>
                </a:cubicBezTo>
                <a:close/>
              </a:path>
              <a:path w="8384899" h="1754326" stroke="0" extrusionOk="0">
                <a:moveTo>
                  <a:pt x="0" y="0"/>
                </a:moveTo>
                <a:cubicBezTo>
                  <a:pt x="1208656" y="11849"/>
                  <a:pt x="5411758" y="-161459"/>
                  <a:pt x="8384899" y="0"/>
                </a:cubicBezTo>
                <a:cubicBezTo>
                  <a:pt x="8359085" y="606792"/>
                  <a:pt x="8238369" y="1569389"/>
                  <a:pt x="8384899" y="1754326"/>
                </a:cubicBezTo>
                <a:cubicBezTo>
                  <a:pt x="5249234" y="1608466"/>
                  <a:pt x="3431249" y="1676002"/>
                  <a:pt x="0" y="1754326"/>
                </a:cubicBezTo>
                <a:cubicBezTo>
                  <a:pt x="-86507" y="1268396"/>
                  <a:pt x="-134028" y="800933"/>
                  <a:pt x="0" y="0"/>
                </a:cubicBezTo>
                <a:close/>
              </a:path>
            </a:pathLst>
          </a:custGeom>
          <a:solidFill>
            <a:srgbClr val="CCFFFF"/>
          </a:solidFill>
          <a:ln w="38100">
            <a:solidFill>
              <a:srgbClr val="72EFA3"/>
            </a:solidFill>
            <a:prstDash val="sysDash"/>
          </a:ln>
        </p:spPr>
        <p:txBody>
          <a:bodyPr wrap="square">
            <a:spAutoFit/>
          </a:bodyPr>
          <a:lstStyle/>
          <a:p>
            <a:pPr algn="just"/>
            <a:r>
              <a:rPr lang="vi-VN" sz="3600" b="1" dirty="0">
                <a:latin typeface="Calibri" panose="020F0502020204030204" pitchFamily="34" charset="0"/>
                <a:cs typeface="Calibri" panose="020F0502020204030204" pitchFamily="34" charset="0"/>
              </a:rPr>
              <a:t>Điều kiện để phát triển trồng lúa nước đất đai màu mỡ, nguồn nước dồi dào, người dân giàu kinh nghiệm sản xuất.</a:t>
            </a:r>
          </a:p>
        </p:txBody>
      </p:sp>
      <p:sp>
        <p:nvSpPr>
          <p:cNvPr id="7" name="Freeform: Shape 34"/>
          <p:cNvSpPr/>
          <p:nvPr/>
        </p:nvSpPr>
        <p:spPr>
          <a:xfrm>
            <a:off x="1268209" y="31516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pic>
        <p:nvPicPr>
          <p:cNvPr id="8" name="Picture 7"/>
          <p:cNvPicPr>
            <a:picLocks noChangeAspect="1"/>
          </p:cNvPicPr>
          <p:nvPr/>
        </p:nvPicPr>
        <p:blipFill>
          <a:blip r:embed="rId3"/>
          <a:stretch>
            <a:fillRect/>
          </a:stretch>
        </p:blipFill>
        <p:spPr>
          <a:xfrm>
            <a:off x="2669721" y="331517"/>
            <a:ext cx="7010400" cy="9437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200149" y="1867406"/>
            <a:ext cx="10448925" cy="584775"/>
          </a:xfrm>
          <a:custGeom>
            <a:avLst/>
            <a:gdLst>
              <a:gd name="connsiteX0" fmla="*/ 0 w 10448925"/>
              <a:gd name="connsiteY0" fmla="*/ 0 h 584775"/>
              <a:gd name="connsiteX1" fmla="*/ 10448925 w 10448925"/>
              <a:gd name="connsiteY1" fmla="*/ 0 h 584775"/>
              <a:gd name="connsiteX2" fmla="*/ 10448925 w 10448925"/>
              <a:gd name="connsiteY2" fmla="*/ 584775 h 584775"/>
              <a:gd name="connsiteX3" fmla="*/ 0 w 10448925"/>
              <a:gd name="connsiteY3" fmla="*/ 584775 h 584775"/>
              <a:gd name="connsiteX4" fmla="*/ 0 w 1044892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925" h="584775" fill="none" extrusionOk="0">
                <a:moveTo>
                  <a:pt x="0" y="0"/>
                </a:moveTo>
                <a:cubicBezTo>
                  <a:pt x="1295525" y="5222"/>
                  <a:pt x="6111604" y="24918"/>
                  <a:pt x="10448925" y="0"/>
                </a:cubicBezTo>
                <a:cubicBezTo>
                  <a:pt x="10406082" y="115750"/>
                  <a:pt x="10454600" y="445323"/>
                  <a:pt x="10448925" y="584775"/>
                </a:cubicBezTo>
                <a:cubicBezTo>
                  <a:pt x="7309726" y="420014"/>
                  <a:pt x="2284751" y="702925"/>
                  <a:pt x="0" y="584775"/>
                </a:cubicBezTo>
                <a:cubicBezTo>
                  <a:pt x="-7476" y="472120"/>
                  <a:pt x="34986" y="279470"/>
                  <a:pt x="0" y="0"/>
                </a:cubicBezTo>
                <a:close/>
              </a:path>
              <a:path w="10448925" h="584775" stroke="0" extrusionOk="0">
                <a:moveTo>
                  <a:pt x="0" y="0"/>
                </a:moveTo>
                <a:cubicBezTo>
                  <a:pt x="3064974" y="11849"/>
                  <a:pt x="5499446" y="-161459"/>
                  <a:pt x="10448925" y="0"/>
                </a:cubicBezTo>
                <a:cubicBezTo>
                  <a:pt x="10422479" y="254320"/>
                  <a:pt x="10406661" y="509640"/>
                  <a:pt x="10448925" y="584775"/>
                </a:cubicBezTo>
                <a:cubicBezTo>
                  <a:pt x="8093557" y="438915"/>
                  <a:pt x="1481692" y="506451"/>
                  <a:pt x="0" y="584775"/>
                </a:cubicBezTo>
                <a:cubicBezTo>
                  <a:pt x="19643" y="454944"/>
                  <a:pt x="-27143" y="222798"/>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solidFill>
                  <a:prstClr val="black"/>
                </a:solidFill>
                <a:cs typeface="Arial" panose="020B0604020202020204" pitchFamily="34" charset="0"/>
              </a:rPr>
              <a:t>Kể tên một số công việc phải làm khi trồng lúa nước?</a:t>
            </a:r>
          </a:p>
        </p:txBody>
      </p:sp>
      <p:sp>
        <p:nvSpPr>
          <p:cNvPr id="6" name="TextBox 5"/>
          <p:cNvSpPr txBox="1"/>
          <p:nvPr/>
        </p:nvSpPr>
        <p:spPr>
          <a:xfrm>
            <a:off x="2495549" y="3081802"/>
            <a:ext cx="9077325" cy="1754326"/>
          </a:xfrm>
          <a:custGeom>
            <a:avLst/>
            <a:gdLst>
              <a:gd name="connsiteX0" fmla="*/ 0 w 9077325"/>
              <a:gd name="connsiteY0" fmla="*/ 0 h 1754326"/>
              <a:gd name="connsiteX1" fmla="*/ 9077325 w 9077325"/>
              <a:gd name="connsiteY1" fmla="*/ 0 h 1754326"/>
              <a:gd name="connsiteX2" fmla="*/ 9077325 w 9077325"/>
              <a:gd name="connsiteY2" fmla="*/ 1754326 h 1754326"/>
              <a:gd name="connsiteX3" fmla="*/ 0 w 9077325"/>
              <a:gd name="connsiteY3" fmla="*/ 1754326 h 1754326"/>
              <a:gd name="connsiteX4" fmla="*/ 0 w 907732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7325" h="1754326" fill="none" extrusionOk="0">
                <a:moveTo>
                  <a:pt x="0" y="0"/>
                </a:moveTo>
                <a:cubicBezTo>
                  <a:pt x="1322134" y="5222"/>
                  <a:pt x="7029699" y="24918"/>
                  <a:pt x="9077325" y="0"/>
                </a:cubicBezTo>
                <a:cubicBezTo>
                  <a:pt x="9141900" y="239465"/>
                  <a:pt x="8979252" y="1500058"/>
                  <a:pt x="9077325" y="1754326"/>
                </a:cubicBezTo>
                <a:cubicBezTo>
                  <a:pt x="4791419" y="1589565"/>
                  <a:pt x="1583787" y="1872476"/>
                  <a:pt x="0" y="1754326"/>
                </a:cubicBezTo>
                <a:cubicBezTo>
                  <a:pt x="-8328" y="1287393"/>
                  <a:pt x="-71301" y="628243"/>
                  <a:pt x="0" y="0"/>
                </a:cubicBezTo>
                <a:close/>
              </a:path>
              <a:path w="9077325" h="1754326" stroke="0" extrusionOk="0">
                <a:moveTo>
                  <a:pt x="0" y="0"/>
                </a:moveTo>
                <a:cubicBezTo>
                  <a:pt x="1182824" y="11849"/>
                  <a:pt x="7724370" y="-161459"/>
                  <a:pt x="9077325" y="0"/>
                </a:cubicBezTo>
                <a:cubicBezTo>
                  <a:pt x="9051511" y="606792"/>
                  <a:pt x="8930795" y="1569389"/>
                  <a:pt x="9077325" y="1754326"/>
                </a:cubicBezTo>
                <a:cubicBezTo>
                  <a:pt x="5239914" y="1608466"/>
                  <a:pt x="3832547" y="1676002"/>
                  <a:pt x="0" y="1754326"/>
                </a:cubicBezTo>
                <a:cubicBezTo>
                  <a:pt x="-86507" y="1268396"/>
                  <a:pt x="-134028" y="800933"/>
                  <a:pt x="0" y="0"/>
                </a:cubicBezTo>
                <a:close/>
              </a:path>
            </a:pathLst>
          </a:custGeom>
          <a:solidFill>
            <a:srgbClr val="CCFFFF"/>
          </a:solidFill>
          <a:ln w="38100">
            <a:solidFill>
              <a:srgbClr val="72EFA3"/>
            </a:solidFill>
            <a:prstDash val="sysDash"/>
          </a:ln>
        </p:spPr>
        <p:txBody>
          <a:bodyPr wrap="square">
            <a:spAutoFit/>
          </a:bodyPr>
          <a:lstStyle/>
          <a:p>
            <a:pPr lvl="0" algn="just"/>
            <a:r>
              <a:rPr lang="vi-VN" sz="3600" b="1">
                <a:solidFill>
                  <a:prstClr val="black"/>
                </a:solidFill>
                <a:latin typeface="Calibri" panose="020F0502020204030204" pitchFamily="34" charset="0"/>
                <a:cs typeface="Calibri" panose="020F0502020204030204" pitchFamily="34" charset="0"/>
              </a:rPr>
              <a:t>Một số công việc phải làm khi trồng lúa nước; làm đất, cây lúa, chăm sóc lúa, thu hoạch lúa....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Freeform: Shape 34"/>
          <p:cNvSpPr/>
          <p:nvPr/>
        </p:nvSpPr>
        <p:spPr>
          <a:xfrm>
            <a:off x="1211059" y="240867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pic>
        <p:nvPicPr>
          <p:cNvPr id="8" name="Picture 7"/>
          <p:cNvPicPr>
            <a:picLocks noChangeAspect="1"/>
          </p:cNvPicPr>
          <p:nvPr/>
        </p:nvPicPr>
        <p:blipFill>
          <a:blip r:embed="rId3"/>
          <a:stretch>
            <a:fillRect/>
          </a:stretch>
        </p:blipFill>
        <p:spPr>
          <a:xfrm>
            <a:off x="2669721" y="331517"/>
            <a:ext cx="7010400" cy="9437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44" y="-81153"/>
            <a:ext cx="11150602" cy="4676412"/>
          </a:xfrm>
          <a:prstGeom prst="rect">
            <a:avLst/>
          </a:prstGeom>
        </p:spPr>
      </p:pic>
      <p:sp>
        <p:nvSpPr>
          <p:cNvPr id="4" name="Text Box 9"/>
          <p:cNvSpPr txBox="1">
            <a:spLocks noChangeArrowheads="1"/>
          </p:cNvSpPr>
          <p:nvPr/>
        </p:nvSpPr>
        <p:spPr bwMode="auto">
          <a:xfrm>
            <a:off x="3577427" y="1298342"/>
            <a:ext cx="58332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eaLnBrk="1" hangingPunct="1">
              <a:spcBef>
                <a:spcPct val="50000"/>
              </a:spcBef>
            </a:pPr>
            <a:r>
              <a:rPr lang="en-US" sz="4800" b="1" dirty="0">
                <a:solidFill>
                  <a:prstClr val="black"/>
                </a:solidFill>
                <a:latin typeface="Calibri" panose="020F0502020204030204" pitchFamily="34" charset="0"/>
                <a:cs typeface="Calibri" panose="020F0502020204030204" pitchFamily="34" charset="0"/>
              </a:rPr>
              <a:t>b) </a:t>
            </a:r>
            <a:r>
              <a:rPr lang="en-US" sz="4800" b="1" dirty="0" err="1">
                <a:solidFill>
                  <a:prstClr val="black"/>
                </a:solidFill>
                <a:latin typeface="Calibri" panose="020F0502020204030204" pitchFamily="34" charset="0"/>
                <a:cs typeface="Calibri" panose="020F0502020204030204" pitchFamily="34" charset="0"/>
              </a:rPr>
              <a:t>Tìm</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hiểu</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về</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nghề</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thủ</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công</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truyền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thống</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586</Words>
  <Application>Microsoft Office PowerPoint</Application>
  <PresentationFormat>Custom</PresentationFormat>
  <Paragraphs>52</Paragraphs>
  <Slides>25</Slides>
  <Notes>9</Notes>
  <HiddenSlides>0</HiddenSlides>
  <MMClips>4</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Office Theme</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HUONG</cp:lastModifiedBy>
  <cp:revision>45</cp:revision>
  <dcterms:created xsi:type="dcterms:W3CDTF">2023-09-12T13:41:00Z</dcterms:created>
  <dcterms:modified xsi:type="dcterms:W3CDTF">2023-12-03T14:38:46Z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7C2A905736A34983984F9570439C1F1D_12</vt:lpwstr>
  </property>
  <property fmtid="{D5CDD505-2E9C-101B-9397-08002B2CF9AE}" pid="3" name="KSOProductBuildVer">
    <vt:lpwstr>1033-12.2.0.13306</vt:lpwstr>
  </property>
</Properties>
</file>