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9" r:id="rId3"/>
    <p:sldMasterId id="2147483696" r:id="rId4"/>
  </p:sldMasterIdLst>
  <p:notesMasterIdLst>
    <p:notesMasterId r:id="rId21"/>
  </p:notesMasterIdLst>
  <p:sldIdLst>
    <p:sldId id="283" r:id="rId5"/>
    <p:sldId id="2007577287" r:id="rId6"/>
    <p:sldId id="2007577270" r:id="rId7"/>
    <p:sldId id="257" r:id="rId8"/>
    <p:sldId id="2007577288" r:id="rId9"/>
    <p:sldId id="266" r:id="rId10"/>
    <p:sldId id="2007577290" r:id="rId11"/>
    <p:sldId id="2007577295" r:id="rId12"/>
    <p:sldId id="2007577289" r:id="rId13"/>
    <p:sldId id="2007577291" r:id="rId14"/>
    <p:sldId id="315" r:id="rId15"/>
    <p:sldId id="2007577294" r:id="rId16"/>
    <p:sldId id="2007577283" r:id="rId17"/>
    <p:sldId id="2007577296" r:id="rId18"/>
    <p:sldId id="2007577297" r:id="rId19"/>
    <p:sldId id="33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8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60EE0-BE79-4140-956F-435B3E5493C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25C2F-53C1-4DF7-950E-C6791BCAB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8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466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202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313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202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007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45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4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11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4226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110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8847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643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3055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085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479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68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208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4857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9188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4015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739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847589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5877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9766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677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7328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33803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12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="" xmlns:a16="http://schemas.microsoft.com/office/drawing/2014/main" id="{2B20568E-BD6A-4D67-93A1-98D38D3D3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9" y="5374658"/>
            <a:ext cx="2854400" cy="14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6631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50506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44479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03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8962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0871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8032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7982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042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75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644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207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39117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7305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4274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843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539698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211829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47305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99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46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86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7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42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75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4C267713-9F57-AA35-4830-43309032CE6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946" y="123332"/>
            <a:ext cx="1642815" cy="164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1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235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20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8001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1.sv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1.sv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그룹 59">
            <a:extLst>
              <a:ext uri="{FF2B5EF4-FFF2-40B4-BE49-F238E27FC236}">
                <a16:creationId xmlns="" xmlns:a16="http://schemas.microsoft.com/office/drawing/2014/main" id="{BC15B373-5634-43D4-B043-7335F56D494E}"/>
              </a:ext>
            </a:extLst>
          </p:cNvPr>
          <p:cNvGrpSpPr/>
          <p:nvPr/>
        </p:nvGrpSpPr>
        <p:grpSpPr>
          <a:xfrm>
            <a:off x="2750783" y="2964871"/>
            <a:ext cx="401576" cy="535520"/>
            <a:chOff x="3471472" y="902398"/>
            <a:chExt cx="295275" cy="393763"/>
          </a:xfrm>
          <a:solidFill>
            <a:srgbClr val="00D0CA"/>
          </a:solidFill>
        </p:grpSpPr>
        <p:sp>
          <p:nvSpPr>
            <p:cNvPr id="61" name="자유형: 도형 60">
              <a:extLst>
                <a:ext uri="{FF2B5EF4-FFF2-40B4-BE49-F238E27FC236}">
                  <a16:creationId xmlns="" xmlns:a16="http://schemas.microsoft.com/office/drawing/2014/main" id="{E71197B1-B357-4E81-BF7E-FD9B6A4A539F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="" xmlns:a16="http://schemas.microsoft.com/office/drawing/2014/main" id="{70D49DAD-B079-4E78-8096-C98A27B97688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23262" y="2046453"/>
            <a:ext cx="9545479" cy="2765096"/>
            <a:chOff x="1727199" y="1855788"/>
            <a:chExt cx="9259153" cy="3146425"/>
          </a:xfrm>
        </p:grpSpPr>
        <p:sp>
          <p:nvSpPr>
            <p:cNvPr id="23" name="同侧圆角矩形 2"/>
            <p:cNvSpPr/>
            <p:nvPr/>
          </p:nvSpPr>
          <p:spPr>
            <a:xfrm>
              <a:off x="1727199" y="1855788"/>
              <a:ext cx="9259153" cy="3146425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rgbClr val="FFF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同侧圆角矩形 1"/>
            <p:cNvSpPr/>
            <p:nvPr/>
          </p:nvSpPr>
          <p:spPr>
            <a:xfrm>
              <a:off x="1888837" y="2009775"/>
              <a:ext cx="8916584" cy="2838450"/>
            </a:xfrm>
            <a:prstGeom prst="round2SameRect">
              <a:avLst>
                <a:gd name="adj1" fmla="val 34269"/>
                <a:gd name="adj2" fmla="val 0"/>
              </a:avLst>
            </a:prstGeom>
            <a:noFill/>
            <a:ln w="19050">
              <a:solidFill>
                <a:srgbClr val="FF6B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61CA7B-D39B-7A2E-D399-8A4B50C39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482" y="2716805"/>
            <a:ext cx="8873431" cy="16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1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5"/>
            <a:ext cx="7415968" cy="5929775"/>
            <a:chOff x="5241752" y="161402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2"/>
              <a:ext cx="6819068" cy="5929774"/>
              <a:chOff x="5241752" y="161402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=""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2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5947924" y="1638937"/>
                <a:ext cx="5407680" cy="353942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2. </a:t>
                </a:r>
                <a:r>
                  <a:rPr kumimoji="0" 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Trao đổi về những điểm cần lưu ý khi viết </a:t>
                </a:r>
                <a:r>
                  <a:rPr kumimoji="0" lang="en-US" sz="4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bài</a:t>
                </a:r>
                <a:r>
                  <a:rPr kumimoji="0" lang="en-US" sz="4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văn</a:t>
                </a:r>
                <a:r>
                  <a:rPr kumimoji="0" lang="en-US" sz="4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thuật</a:t>
                </a:r>
                <a:r>
                  <a:rPr kumimoji="0" lang="en-US" sz="4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lại</a:t>
                </a:r>
                <a:r>
                  <a:rPr kumimoji="0" lang="en-US" sz="4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một</a:t>
                </a:r>
                <a:r>
                  <a:rPr kumimoji="0" lang="en-US" sz="4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sự</a:t>
                </a:r>
                <a:r>
                  <a:rPr kumimoji="0" lang="en-US" sz="4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việc</a:t>
                </a:r>
                <a:r>
                  <a:rPr kumimoji="0" lang="en-US" sz="4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đã</a:t>
                </a:r>
                <a:r>
                  <a:rPr kumimoji="0" lang="en-US" sz="4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chứng</a:t>
                </a:r>
                <a:r>
                  <a:rPr kumimoji="0" lang="en-US" sz="4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kiến</a:t>
                </a:r>
                <a:r>
                  <a:rPr kumimoji="0" lang="en-US" sz="4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hoặc</a:t>
                </a:r>
                <a:r>
                  <a:rPr kumimoji="0" lang="en-US" sz="4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tham</a:t>
                </a:r>
                <a:r>
                  <a:rPr kumimoji="0" lang="en-US" sz="4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gia</a:t>
                </a:r>
                <a:r>
                  <a:rPr kumimoji="0" lang="en-US" sz="4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.</a:t>
                </a:r>
                <a:endParaRPr kumimoji="0" lang="vi-VN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D11F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82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1.66667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EC989EA7-D780-C8CD-397D-93882CA2E3DE}"/>
              </a:ext>
            </a:extLst>
          </p:cNvPr>
          <p:cNvSpPr/>
          <p:nvPr/>
        </p:nvSpPr>
        <p:spPr>
          <a:xfrm>
            <a:off x="479102" y="179109"/>
            <a:ext cx="11081041" cy="64575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ln>
                <a:solidFill>
                  <a:srgbClr val="EE789F"/>
                </a:solidFill>
                <a:prstDash val="lgDash"/>
              </a:ln>
              <a:solidFill>
                <a:srgbClr val="FFAFC1"/>
              </a:solidFill>
              <a:latin typeface="Arial"/>
              <a:sym typeface="Arial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="" xmlns:a16="http://schemas.microsoft.com/office/drawing/2014/main" id="{7070907D-DA1C-AF78-C511-B791F251AB78}"/>
              </a:ext>
            </a:extLst>
          </p:cNvPr>
          <p:cNvSpPr/>
          <p:nvPr/>
        </p:nvSpPr>
        <p:spPr>
          <a:xfrm>
            <a:off x="1424636" y="1482572"/>
            <a:ext cx="9212262" cy="7287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Bố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cục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(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mở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thân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Hình chữ nhật: Góc Tròn 7">
            <a:extLst>
              <a:ext uri="{FF2B5EF4-FFF2-40B4-BE49-F238E27FC236}">
                <a16:creationId xmlns="" xmlns:a16="http://schemas.microsoft.com/office/drawing/2014/main" id="{0E22C55B-5D43-0907-7CCF-9555728943FA}"/>
              </a:ext>
            </a:extLst>
          </p:cNvPr>
          <p:cNvSpPr/>
          <p:nvPr/>
        </p:nvSpPr>
        <p:spPr>
          <a:xfrm>
            <a:off x="1424637" y="3327130"/>
            <a:ext cx="9212261" cy="6197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bộc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lộ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suy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xúc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="" xmlns:a16="http://schemas.microsoft.com/office/drawing/2014/main" id="{429DEC5F-1605-B115-6D62-AD9F9B7CAC28}"/>
              </a:ext>
            </a:extLst>
          </p:cNvPr>
          <p:cNvSpPr txBox="1"/>
          <p:nvPr/>
        </p:nvSpPr>
        <p:spPr>
          <a:xfrm>
            <a:off x="867266" y="248654"/>
            <a:ext cx="10708850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914377">
              <a:defRPr/>
            </a:pP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2. </a:t>
            </a:r>
            <a:r>
              <a:rPr lang="vi-VN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Trao đổi về những điểm cần lưu ý khi viết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bài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văn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thuật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lại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một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sự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việc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đã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chứng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kiến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hoặc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tham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gia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  <a:endParaRPr lang="vi-VN" sz="3400" b="1" dirty="0">
              <a:solidFill>
                <a:srgbClr val="D11F43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3" name="Hình chữ nhật: Góc Tròn 7">
            <a:extLst>
              <a:ext uri="{FF2B5EF4-FFF2-40B4-BE49-F238E27FC236}">
                <a16:creationId xmlns="" xmlns:a16="http://schemas.microsoft.com/office/drawing/2014/main" id="{F6C45196-73EC-1E75-E2CF-7DDFA80F2E20}"/>
              </a:ext>
            </a:extLst>
          </p:cNvPr>
          <p:cNvSpPr/>
          <p:nvPr/>
        </p:nvSpPr>
        <p:spPr>
          <a:xfrm>
            <a:off x="1424637" y="2464841"/>
            <a:ext cx="9212262" cy="6430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sắp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xếp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CB0CF48-C130-0D65-9DAD-5B1E559DF8CA}"/>
              </a:ext>
            </a:extLst>
          </p:cNvPr>
          <p:cNvGrpSpPr/>
          <p:nvPr/>
        </p:nvGrpSpPr>
        <p:grpSpPr>
          <a:xfrm>
            <a:off x="3587192" y="4021684"/>
            <a:ext cx="4179855" cy="2635558"/>
            <a:chOff x="3955420" y="4581371"/>
            <a:chExt cx="4179855" cy="2635558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74914352-F048-D062-EB74-B8DE0E2E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16" name="Plaque 15">
              <a:extLst>
                <a:ext uri="{FF2B5EF4-FFF2-40B4-BE49-F238E27FC236}">
                  <a16:creationId xmlns="" xmlns:a16="http://schemas.microsoft.com/office/drawing/2014/main" id="{D8818E38-B2CD-78E6-6EAD-C7D588A0FEE0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3EA9532-5F81-B455-E434-8ED184342865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nhóm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84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273248" y="255731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r>
              <a:rPr lang="en-US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2. </a:t>
            </a:r>
            <a:r>
              <a:rPr lang="vi-VN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Trao đổi về những điểm cần lưu ý khi viết </a:t>
            </a:r>
            <a:r>
              <a:rPr lang="en-US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bài</a:t>
            </a:r>
            <a:r>
              <a:rPr lang="en-US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văn</a:t>
            </a:r>
            <a:r>
              <a:rPr lang="en-US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thuật</a:t>
            </a:r>
            <a:r>
              <a:rPr lang="en-US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lại</a:t>
            </a:r>
            <a:r>
              <a:rPr lang="en-US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một</a:t>
            </a:r>
            <a:r>
              <a:rPr lang="en-US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sự</a:t>
            </a:r>
            <a:r>
              <a:rPr lang="en-US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việc</a:t>
            </a:r>
            <a:r>
              <a:rPr lang="en-US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đã</a:t>
            </a:r>
            <a:r>
              <a:rPr lang="en-US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chứng</a:t>
            </a:r>
            <a:r>
              <a:rPr lang="en-US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kiến</a:t>
            </a:r>
            <a:r>
              <a:rPr lang="en-US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hoặc</a:t>
            </a:r>
            <a:r>
              <a:rPr lang="en-US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tham</a:t>
            </a:r>
            <a:r>
              <a:rPr lang="en-US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gia</a:t>
            </a:r>
            <a:r>
              <a:rPr lang="en-US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  <a:endParaRPr lang="vi-VN" b="1" dirty="0">
              <a:solidFill>
                <a:srgbClr val="D11F43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4" name="Hình chữ nhật: Góc Tròn 7">
            <a:extLst>
              <a:ext uri="{FF2B5EF4-FFF2-40B4-BE49-F238E27FC236}">
                <a16:creationId xmlns="" xmlns:a16="http://schemas.microsoft.com/office/drawing/2014/main" id="{E5A44777-C562-96D0-9150-E6874AF04306}"/>
              </a:ext>
            </a:extLst>
          </p:cNvPr>
          <p:cNvSpPr/>
          <p:nvPr/>
        </p:nvSpPr>
        <p:spPr>
          <a:xfrm>
            <a:off x="590354" y="3010517"/>
            <a:ext cx="10962756" cy="18005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lang="en-US" sz="2400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sắp</a:t>
            </a:r>
            <a:r>
              <a:rPr kumimoji="0" lang="en-US" sz="2400" b="1" i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1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xếp</a:t>
            </a:r>
            <a:r>
              <a:rPr kumimoji="0" lang="en-US" sz="2400" b="1" i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1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2400" b="1" i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1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kumimoji="0" lang="en-US" sz="2400" b="1" i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1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kumimoji="0" lang="vi-VN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</a:t>
            </a:r>
            <a:r>
              <a:rPr kumimoji="0" lang="vi-VN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Trước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nên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liệt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kê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sắp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xếp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,…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không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bị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bỏ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sót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nhầm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lẫn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rõ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diễn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biến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nên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đầu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tiên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đó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khi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đó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cuối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,…</a:t>
            </a:r>
            <a:endParaRPr kumimoji="0" lang="en-US" sz="24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Hình chữ nhật: Góc Tròn 7">
            <a:extLst>
              <a:ext uri="{FF2B5EF4-FFF2-40B4-BE49-F238E27FC236}">
                <a16:creationId xmlns="" xmlns:a16="http://schemas.microsoft.com/office/drawing/2014/main" id="{E77DA7E8-AF54-DD3C-C254-0DE3796B0393}"/>
              </a:ext>
            </a:extLst>
          </p:cNvPr>
          <p:cNvSpPr/>
          <p:nvPr/>
        </p:nvSpPr>
        <p:spPr>
          <a:xfrm>
            <a:off x="590354" y="5001208"/>
            <a:ext cx="10935092" cy="12031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24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</a:t>
            </a:r>
            <a:r>
              <a:rPr lang="en-US" sz="2400" b="1" i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bộc</a:t>
            </a:r>
            <a:r>
              <a:rPr lang="en-US" sz="2400" b="1" i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lộ</a:t>
            </a:r>
            <a:r>
              <a:rPr lang="en-US" sz="2400" b="1" i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suy</a:t>
            </a:r>
            <a:r>
              <a:rPr lang="en-US" sz="2400" b="1" i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</a:t>
            </a:r>
            <a:r>
              <a:rPr lang="en-US" sz="2400" b="1" i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400" b="1" i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en-US" sz="2400" b="1" i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xúc</a:t>
            </a:r>
            <a:r>
              <a:rPr lang="en-US" sz="2400" b="1" i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2400" b="1" i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2400" b="1" i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vi-VN" sz="2400" b="1" i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nên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bộc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lộ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xúc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suy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xét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chứng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kiến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tham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gia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lang="vi-VN" sz="24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Hình chữ nhật: Góc Tròn 7">
            <a:extLst>
              <a:ext uri="{FF2B5EF4-FFF2-40B4-BE49-F238E27FC236}">
                <a16:creationId xmlns="" xmlns:a16="http://schemas.microsoft.com/office/drawing/2014/main" id="{DB04C291-271A-9B3D-AC15-6C50E9E0B793}"/>
              </a:ext>
            </a:extLst>
          </p:cNvPr>
          <p:cNvSpPr/>
          <p:nvPr/>
        </p:nvSpPr>
        <p:spPr>
          <a:xfrm>
            <a:off x="590354" y="1250301"/>
            <a:ext cx="10975717" cy="166084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Bố</a:t>
            </a:r>
            <a:r>
              <a:rPr kumimoji="0" lang="en-US" sz="2400" b="1" i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1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cục</a:t>
            </a:r>
            <a:r>
              <a:rPr kumimoji="0" lang="en-US" sz="2400" b="1" i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1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2400" b="1" i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1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2400" b="1" i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1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vi-VN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thuật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lại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chứng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kiến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tham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gia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thường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phần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mở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(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giới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thiệu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);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thân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(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thuật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lại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diễn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biến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thời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gian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không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gian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,…);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(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suy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đoán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suy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xúc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24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TextBox 23">
            <a:extLst>
              <a:ext uri="{FF2B5EF4-FFF2-40B4-BE49-F238E27FC236}">
                <a16:creationId xmlns="" xmlns:a16="http://schemas.microsoft.com/office/drawing/2014/main" id="{429DEC5F-1605-B115-6D62-AD9F9B7CAC28}"/>
              </a:ext>
            </a:extLst>
          </p:cNvPr>
          <p:cNvSpPr txBox="1"/>
          <p:nvPr/>
        </p:nvSpPr>
        <p:spPr>
          <a:xfrm>
            <a:off x="895739" y="248654"/>
            <a:ext cx="9965094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914377">
              <a:defRPr/>
            </a:pPr>
            <a:r>
              <a:rPr lang="en-US" sz="28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2. </a:t>
            </a:r>
            <a:r>
              <a:rPr lang="vi-VN" sz="28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Trao đổi về những điểm cần lưu ý khi viết </a:t>
            </a:r>
            <a:r>
              <a:rPr lang="en-US" sz="28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bài</a:t>
            </a:r>
            <a:r>
              <a:rPr lang="en-US" sz="28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8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văn</a:t>
            </a:r>
            <a:r>
              <a:rPr lang="en-US" sz="28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8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thuật</a:t>
            </a:r>
            <a:r>
              <a:rPr lang="en-US" sz="28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8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lại</a:t>
            </a:r>
            <a:r>
              <a:rPr lang="en-US" sz="28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8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một</a:t>
            </a:r>
            <a:r>
              <a:rPr lang="en-US" sz="28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8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sự</a:t>
            </a:r>
            <a:r>
              <a:rPr lang="en-US" sz="28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8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việc</a:t>
            </a:r>
            <a:r>
              <a:rPr lang="en-US" sz="28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8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đã</a:t>
            </a:r>
            <a:r>
              <a:rPr lang="en-US" sz="28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8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chứng</a:t>
            </a:r>
            <a:r>
              <a:rPr lang="en-US" sz="28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8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kiến</a:t>
            </a:r>
            <a:r>
              <a:rPr lang="en-US" sz="28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8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hoặc</a:t>
            </a:r>
            <a:r>
              <a:rPr lang="en-US" sz="28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8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tham</a:t>
            </a:r>
            <a:r>
              <a:rPr lang="en-US" sz="28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28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gia</a:t>
            </a:r>
            <a:r>
              <a:rPr lang="en-US" sz="28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  <a:endParaRPr lang="vi-VN" sz="2800" b="1" dirty="0">
              <a:solidFill>
                <a:srgbClr val="D11F43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60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="" xmlns:a16="http://schemas.microsoft.com/office/drawing/2014/main" id="{61AD03D7-2615-9399-CDCE-4E664CAFD6E9}"/>
              </a:ext>
            </a:extLst>
          </p:cNvPr>
          <p:cNvGrpSpPr/>
          <p:nvPr/>
        </p:nvGrpSpPr>
        <p:grpSpPr>
          <a:xfrm>
            <a:off x="381081" y="588937"/>
            <a:ext cx="11328836" cy="4999064"/>
            <a:chOff x="285810" y="441702"/>
            <a:chExt cx="8496628" cy="3749298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="" xmlns:a16="http://schemas.microsoft.com/office/drawing/2014/main" id="{0022892A-C007-5B09-104D-C858A01480F4}"/>
                </a:ext>
              </a:extLst>
            </p:cNvPr>
            <p:cNvSpPr/>
            <p:nvPr/>
          </p:nvSpPr>
          <p:spPr>
            <a:xfrm>
              <a:off x="285810" y="441702"/>
              <a:ext cx="8247033" cy="3749298"/>
            </a:xfrm>
            <a:prstGeom prst="wedgeEllipseCallout">
              <a:avLst>
                <a:gd name="adj1" fmla="val 27600"/>
                <a:gd name="adj2" fmla="val 57946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3733" b="1" kern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="" xmlns:a16="http://schemas.microsoft.com/office/drawing/2014/main" id="{0FE9C47F-4DAA-C2AF-BBB6-6DA5338C36EF}"/>
                </a:ext>
              </a:extLst>
            </p:cNvPr>
            <p:cNvSpPr txBox="1"/>
            <p:nvPr/>
          </p:nvSpPr>
          <p:spPr>
            <a:xfrm>
              <a:off x="587828" y="1067137"/>
              <a:ext cx="8194610" cy="2469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000" b="1" u="sng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Ghi nhớ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văn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thuật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lại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sự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thường </a:t>
              </a:r>
              <a:r>
                <a:rPr lang="vi-VN" sz="28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gồm 3 phần: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Mở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Giới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thiệu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sự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chứng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kiến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hoặc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tham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Thuật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lại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hoạt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chính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trình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tự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thời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gian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hoặc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phạm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vi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gian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hoặc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nhiều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văn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lang="vi-VN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Kết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Nêu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suy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nghĩ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xúc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về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sự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chứng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kiến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hoặc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tham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lang="vi-VN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=""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3211" y="3893269"/>
            <a:ext cx="4363639" cy="349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Classroom Stock Video Footage for Free Download">
            <a:extLst>
              <a:ext uri="{FF2B5EF4-FFF2-40B4-BE49-F238E27FC236}">
                <a16:creationId xmlns="" xmlns:a16="http://schemas.microsoft.com/office/drawing/2014/main" id="{51288B99-F4C5-212C-D811-2A07A8321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74264CE-7EFA-3CF5-A3D7-0AC9115D1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623" y="3134225"/>
            <a:ext cx="2435900" cy="3184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91CEDA1-1FBA-0B68-57CC-43CD55C67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178" y="3059580"/>
            <a:ext cx="2154414" cy="3184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D4F1D29-8AA5-3158-16EF-04CE0906A946}"/>
              </a:ext>
            </a:extLst>
          </p:cNvPr>
          <p:cNvSpPr txBox="1"/>
          <p:nvPr/>
        </p:nvSpPr>
        <p:spPr>
          <a:xfrm>
            <a:off x="3377682" y="1399013"/>
            <a:ext cx="52904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Vân</a:t>
            </a:r>
            <a:r>
              <a:rPr kumimoji="0" lang="en-US" sz="4000" b="1" i="0" u="none" strike="noStrike" kern="1200" cap="none" spc="0" normalizeH="0" noProof="0" dirty="0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noProof="0" dirty="0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noProof="0" dirty="0" err="1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noProof="0" dirty="0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4000" b="1" i="0" u="none" strike="noStrike" kern="1200" cap="none" spc="0" normalizeH="0" noProof="0" dirty="0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4000" b="1" i="0" u="none" strike="noStrike" kern="1200" cap="none" spc="0" normalizeH="0" noProof="0" dirty="0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noProof="0" dirty="0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noProof="0" dirty="0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noProof="0" dirty="0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buổi</a:t>
            </a:r>
            <a:r>
              <a:rPr kumimoji="0" lang="en-US" sz="4000" b="1" i="0" u="none" strike="noStrike" kern="1200" cap="none" spc="0" normalizeH="0" noProof="0" dirty="0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sinh</a:t>
            </a:r>
            <a:r>
              <a:rPr kumimoji="0" lang="en-US" sz="4000" b="1" i="0" u="none" strike="noStrike" kern="1200" cap="none" spc="0" normalizeH="0" noProof="0" dirty="0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noProof="0" dirty="0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lớp</a:t>
            </a:r>
            <a:r>
              <a:rPr kumimoji="0" lang="en-US" sz="4000" b="1" i="0" u="none" strike="noStrike" kern="1200" cap="none" spc="0" normalizeH="0" noProof="0" dirty="0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lớp</a:t>
            </a:r>
            <a:r>
              <a:rPr kumimoji="0" lang="en-US" sz="4000" b="1" i="0" u="none" strike="noStrike" kern="1200" cap="none" spc="0" normalizeH="0" noProof="0" dirty="0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em</a:t>
            </a:r>
            <a:endParaRPr kumimoji="0" lang="vi-VN" sz="4000" b="1" i="0" u="none" strike="noStrike" kern="1200" cap="none" spc="0" normalizeH="0" baseline="0" noProof="0" dirty="0">
              <a:ln w="6600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66FF"/>
                </a:outerShdw>
              </a:effectLst>
              <a:uLnTx/>
              <a:uFillTx/>
              <a:latin typeface="Praise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84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EC989EA7-D780-C8CD-397D-93882CA2E3DE}"/>
              </a:ext>
            </a:extLst>
          </p:cNvPr>
          <p:cNvSpPr/>
          <p:nvPr/>
        </p:nvSpPr>
        <p:spPr>
          <a:xfrm>
            <a:off x="317511" y="248654"/>
            <a:ext cx="11081041" cy="64575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ln>
                <a:solidFill>
                  <a:srgbClr val="EE789F"/>
                </a:solidFill>
                <a:prstDash val="lgDash"/>
              </a:ln>
              <a:solidFill>
                <a:srgbClr val="FFAFC1"/>
              </a:solidFill>
              <a:latin typeface="Arial"/>
              <a:sym typeface="Arial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="" xmlns:a16="http://schemas.microsoft.com/office/drawing/2014/main" id="{7070907D-DA1C-AF78-C511-B791F251AB78}"/>
              </a:ext>
            </a:extLst>
          </p:cNvPr>
          <p:cNvSpPr/>
          <p:nvPr/>
        </p:nvSpPr>
        <p:spPr>
          <a:xfrm>
            <a:off x="4450701" y="1211985"/>
            <a:ext cx="6186197" cy="11766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hiểu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Bầu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trời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trứng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Hình chữ nhật: Góc Tròn 7">
            <a:extLst>
              <a:ext uri="{FF2B5EF4-FFF2-40B4-BE49-F238E27FC236}">
                <a16:creationId xmlns="" xmlns:a16="http://schemas.microsoft.com/office/drawing/2014/main" id="{0E22C55B-5D43-0907-7CCF-9555728943FA}"/>
              </a:ext>
            </a:extLst>
          </p:cNvPr>
          <p:cNvSpPr/>
          <p:nvPr/>
        </p:nvSpPr>
        <p:spPr>
          <a:xfrm>
            <a:off x="4450701" y="5043609"/>
            <a:ext cx="6186195" cy="12168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hiểu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thuật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lại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Hình chữ nhật: Góc Tròn 7">
            <a:extLst>
              <a:ext uri="{FF2B5EF4-FFF2-40B4-BE49-F238E27FC236}">
                <a16:creationId xmlns="" xmlns:a16="http://schemas.microsoft.com/office/drawing/2014/main" id="{F6C45196-73EC-1E75-E2CF-7DDFA80F2E20}"/>
              </a:ext>
            </a:extLst>
          </p:cNvPr>
          <p:cNvSpPr/>
          <p:nvPr/>
        </p:nvSpPr>
        <p:spPr>
          <a:xfrm>
            <a:off x="4519255" y="3447833"/>
            <a:ext cx="6186197" cy="6430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Luyện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7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CB0CF48-C130-0D65-9DAD-5B1E559DF8CA}"/>
              </a:ext>
            </a:extLst>
          </p:cNvPr>
          <p:cNvGrpSpPr/>
          <p:nvPr/>
        </p:nvGrpSpPr>
        <p:grpSpPr>
          <a:xfrm>
            <a:off x="317511" y="1371600"/>
            <a:ext cx="3338374" cy="3116070"/>
            <a:chOff x="907896" y="5151174"/>
            <a:chExt cx="4124518" cy="2474774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74914352-F048-D062-EB74-B8DE0E2E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6057" y="5151174"/>
              <a:ext cx="2828196" cy="1723468"/>
            </a:xfrm>
            <a:prstGeom prst="rect">
              <a:avLst/>
            </a:prstGeom>
            <a:effectLst/>
          </p:spPr>
        </p:pic>
        <p:sp>
          <p:nvSpPr>
            <p:cNvPr id="16" name="Plaque 15">
              <a:extLst>
                <a:ext uri="{FF2B5EF4-FFF2-40B4-BE49-F238E27FC236}">
                  <a16:creationId xmlns="" xmlns:a16="http://schemas.microsoft.com/office/drawing/2014/main" id="{D8818E38-B2CD-78E6-6EAD-C7D588A0FEE0}"/>
                </a:ext>
              </a:extLst>
            </p:cNvPr>
            <p:cNvSpPr/>
            <p:nvPr/>
          </p:nvSpPr>
          <p:spPr>
            <a:xfrm>
              <a:off x="907896" y="6484972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3EA9532-5F81-B455-E434-8ED184342865}"/>
                </a:ext>
              </a:extLst>
            </p:cNvPr>
            <p:cNvSpPr txBox="1"/>
            <p:nvPr/>
          </p:nvSpPr>
          <p:spPr>
            <a:xfrm>
              <a:off x="1044387" y="6676585"/>
              <a:ext cx="3851535" cy="75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 defTabSz="914377">
                <a:defRPr/>
              </a:pPr>
              <a:r>
                <a:rPr lang="en-US" sz="2800" b="1" dirty="0" err="1">
                  <a:solidFill>
                    <a:srgbClr val="D11F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Nội</a:t>
              </a:r>
              <a:r>
                <a:rPr lang="en-US" sz="2800" b="1" dirty="0">
                  <a:solidFill>
                    <a:srgbClr val="D11F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dung </a:t>
              </a:r>
              <a:r>
                <a:rPr lang="en-US" sz="2800" b="1" dirty="0" err="1">
                  <a:solidFill>
                    <a:srgbClr val="D11F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chính</a:t>
              </a:r>
              <a:r>
                <a:rPr lang="en-US" sz="2800" b="1" dirty="0">
                  <a:solidFill>
                    <a:srgbClr val="D11F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D11F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đã</a:t>
              </a:r>
              <a:r>
                <a:rPr lang="en-US" sz="2800" b="1" dirty="0">
                  <a:solidFill>
                    <a:srgbClr val="D11F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D11F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học</a:t>
              </a:r>
              <a:r>
                <a:rPr lang="en-US" sz="2800" b="1" dirty="0">
                  <a:solidFill>
                    <a:srgbClr val="D11F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D11F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trong</a:t>
              </a:r>
              <a:r>
                <a:rPr lang="en-US" sz="2800" b="1" dirty="0">
                  <a:solidFill>
                    <a:srgbClr val="D11F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D11F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bài</a:t>
              </a:r>
              <a:r>
                <a:rPr lang="en-US" sz="2800" b="1" dirty="0">
                  <a:solidFill>
                    <a:srgbClr val="D11F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5.</a:t>
              </a:r>
              <a:endParaRPr lang="vi-VN" sz="28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cxnSp>
        <p:nvCxnSpPr>
          <p:cNvPr id="5" name="Straight Arrow Connector 4"/>
          <p:cNvCxnSpPr>
            <a:stCxn id="16" idx="3"/>
          </p:cNvCxnSpPr>
          <p:nvPr/>
        </p:nvCxnSpPr>
        <p:spPr>
          <a:xfrm flipV="1">
            <a:off x="3655885" y="1231143"/>
            <a:ext cx="863370" cy="25382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6" idx="3"/>
            <a:endCxn id="13" idx="1"/>
          </p:cNvCxnSpPr>
          <p:nvPr/>
        </p:nvCxnSpPr>
        <p:spPr>
          <a:xfrm>
            <a:off x="3655885" y="3769350"/>
            <a:ext cx="86337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6" idx="3"/>
          </p:cNvCxnSpPr>
          <p:nvPr/>
        </p:nvCxnSpPr>
        <p:spPr>
          <a:xfrm>
            <a:off x="3655885" y="3769350"/>
            <a:ext cx="794816" cy="18826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Callout 17"/>
          <p:cNvSpPr/>
          <p:nvPr/>
        </p:nvSpPr>
        <p:spPr>
          <a:xfrm>
            <a:off x="842131" y="314321"/>
            <a:ext cx="3312848" cy="720879"/>
          </a:xfrm>
          <a:prstGeom prst="wedgeEllipseCallout">
            <a:avLst>
              <a:gd name="adj1" fmla="val -19706"/>
              <a:gd name="adj2" fmla="val 1220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70C0"/>
                </a:solidFill>
              </a:rPr>
              <a:t>Củng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cố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7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6E14D26-C7EF-44C3-B6E1-31312F659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128" y="0"/>
            <a:ext cx="8533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77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lowchart: Terminator 34">
            <a:extLst>
              <a:ext uri="{FF2B5EF4-FFF2-40B4-BE49-F238E27FC236}">
                <a16:creationId xmlns="" xmlns:a16="http://schemas.microsoft.com/office/drawing/2014/main" id="{9AA04C02-C5B8-4B9A-8EE5-A790B3CDD378}"/>
              </a:ext>
            </a:extLst>
          </p:cNvPr>
          <p:cNvSpPr/>
          <p:nvPr/>
        </p:nvSpPr>
        <p:spPr>
          <a:xfrm>
            <a:off x="1070113" y="1237269"/>
            <a:ext cx="11121887" cy="3056436"/>
          </a:xfrm>
          <a:prstGeom prst="flowChartTerminator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76442"/>
          <a:stretch>
            <a:fillRect/>
          </a:stretch>
        </p:blipFill>
        <p:spPr>
          <a:xfrm>
            <a:off x="-22924" y="-63187"/>
            <a:ext cx="3826963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277" y="104602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4926">
            <a:off x="10635667" y="566345"/>
            <a:ext cx="1412797" cy="1473583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5770993" y="5691660"/>
            <a:ext cx="2301363" cy="1163581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84766" y="5689868"/>
            <a:ext cx="1053623" cy="1098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BCB8CE0-1303-EBAA-4C6E-0518BACB2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6440" y="416610"/>
            <a:ext cx="3462828" cy="89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CC8ADD6-FACC-35B3-5F2D-7F3CB0FED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7867" y="3346400"/>
            <a:ext cx="2993395" cy="351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9429" y="2080727"/>
            <a:ext cx="9382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lgerian" pitchFamily="82" charset="0"/>
              </a:rPr>
              <a:t>TÌM HIỂU CÁCH VIẾT BÀI VĂN THUẬT LẠI MỘT SỰ VIỆC</a:t>
            </a:r>
            <a:endParaRPr lang="en-US" sz="4000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89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/>
          </p:cNvPicPr>
          <p:nvPr/>
        </p:nvPicPr>
        <p:blipFill>
          <a:blip r:embed="rId2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6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355310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83" y="5013308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="" xmlns:a16="http://schemas.microsoft.com/office/drawing/2014/main" id="{209EA6AA-9632-4766-9009-4059FCA182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988"/>
            <a:ext cx="12192000" cy="166551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28626" y="1181100"/>
            <a:ext cx="7660913" cy="4637653"/>
            <a:chOff x="74342" y="1538752"/>
            <a:chExt cx="9069658" cy="3323063"/>
          </a:xfrm>
        </p:grpSpPr>
        <p:sp>
          <p:nvSpPr>
            <p:cNvPr id="14" name="Rounded Rectangle 13"/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" name="TextBox 7"/>
          <p:cNvSpPr txBox="1"/>
          <p:nvPr/>
        </p:nvSpPr>
        <p:spPr>
          <a:xfrm>
            <a:off x="4428753" y="1823669"/>
            <a:ext cx="750078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8311" lvl="1" indent="-571500" algn="just" defTabSz="914377">
              <a:buFont typeface="Arial" panose="020B0604020202020204" pitchFamily="34" charset="0"/>
              <a:buChar char="•"/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BAB232A-E731-BB10-86ED-DE68AFEB1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=""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319473" y="2509039"/>
                <a:ext cx="4941004" cy="246202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1. </a:t>
                </a:r>
                <a:r>
                  <a:rPr kumimoji="0" lang="vi-VN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Đọc </a:t>
                </a:r>
                <a:r>
                  <a:rPr kumimoji="0" lang="en-US" sz="5333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bài</a:t>
                </a:r>
                <a:r>
                  <a:rPr kumimoji="0" lang="en-US" sz="5333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5333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văn</a:t>
                </a:r>
                <a:r>
                  <a:rPr kumimoji="0" lang="en-US" sz="5333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5333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dưới</a:t>
                </a:r>
                <a:r>
                  <a:rPr kumimoji="0" lang="en-US" sz="5333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5333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đây</a:t>
                </a:r>
                <a:r>
                  <a:rPr kumimoji="0" lang="en-US" sz="5333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vi-VN" sz="5333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và </a:t>
                </a:r>
                <a:r>
                  <a:rPr kumimoji="0" lang="vi-VN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trả lời câu </a:t>
                </a:r>
                <a:r>
                  <a:rPr kumimoji="0" lang="vi-VN" sz="5333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hỏi</a:t>
                </a:r>
                <a:r>
                  <a:rPr kumimoji="0" lang="en-US" sz="5333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.</a:t>
                </a:r>
                <a:endParaRPr kumimoji="0" lang="vi-VN" sz="5333" b="1" i="0" u="none" strike="noStrike" kern="1200" cap="none" spc="0" normalizeH="0" baseline="0" noProof="0" dirty="0">
                  <a:ln>
                    <a:noFill/>
                  </a:ln>
                  <a:solidFill>
                    <a:srgbClr val="D11F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20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2.5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917" y="-8615"/>
            <a:ext cx="6123705" cy="6969968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=""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3 AllRoundGothic" panose="020B0703020202020104" pitchFamily="34" charset="-93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=""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7141258" y="1083057"/>
            <a:ext cx="4359234" cy="738664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just" defTabSz="609630"/>
            <a:r>
              <a:rPr lang="vi-VN" sz="2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Cambria" panose="02040503050406030204" pitchFamily="18" charset="0"/>
              </a:rPr>
              <a:t>a. </a:t>
            </a:r>
            <a:r>
              <a:rPr lang="en-US" sz="2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2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văn</a:t>
            </a:r>
            <a:r>
              <a:rPr lang="en-US" sz="2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trên</a:t>
            </a:r>
            <a:r>
              <a:rPr lang="en-US" sz="2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mấy</a:t>
            </a:r>
            <a:r>
              <a:rPr lang="en-US" sz="2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 </a:t>
            </a:r>
            <a:r>
              <a:rPr lang="en-US" sz="2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lang="en-US" sz="2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những</a:t>
            </a:r>
            <a:r>
              <a:rPr lang="en-US" sz="2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2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vi-VN" sz="2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" name="Hình chữ nhật 28">
            <a:extLst>
              <a:ext uri="{FF2B5EF4-FFF2-40B4-BE49-F238E27FC236}">
                <a16:creationId xmlns="" xmlns:a16="http://schemas.microsoft.com/office/drawing/2014/main" id="{61D0218A-7418-5A16-0360-2ED325EC811E}"/>
              </a:ext>
            </a:extLst>
          </p:cNvPr>
          <p:cNvSpPr/>
          <p:nvPr/>
        </p:nvSpPr>
        <p:spPr>
          <a:xfrm>
            <a:off x="7141258" y="1825661"/>
            <a:ext cx="4359234" cy="738664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just" defTabSz="609630"/>
            <a:r>
              <a:rPr lang="it-IT" sz="2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b. </a:t>
            </a:r>
            <a:r>
              <a:rPr lang="it-IT" sz="2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Phần mở bài giới thiệu những gì?</a:t>
            </a:r>
            <a:endParaRPr lang="vi-VN" sz="2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=""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7101635" y="2564325"/>
            <a:ext cx="4359234" cy="738664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just" defTabSz="609630"/>
            <a:r>
              <a:rPr lang="it-IT" sz="2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</a:t>
            </a:r>
            <a:r>
              <a:rPr lang="it-IT" sz="2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it-IT" sz="2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Phần thân bài gồm mấy đoạn? Ý chính của mỗi đoạn là gì?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905838"/>
              </p:ext>
            </p:extLst>
          </p:nvPr>
        </p:nvGraphicFramePr>
        <p:xfrm>
          <a:off x="130630" y="130628"/>
          <a:ext cx="5682342" cy="6642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2342"/>
              </a:tblGrid>
              <a:tr h="680773"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lang="en-US" sz="17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nay,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lễ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dựng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viên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7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40545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lang="en-US" sz="1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giờ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Minh “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sĩ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Chung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dựng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viện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4B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còn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vẽ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ngộ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nghĩnh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gà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Bầu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trứng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mảnh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vỏ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trứng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dế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mèn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ta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cuốn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truyện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Dế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Mèn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phưu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lưu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cuốn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mở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sải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bay,…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tọa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nữ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phủ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khăn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trải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lọ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giờ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nấy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ngồi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tiên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nhiệm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mạc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tầm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ý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ngĩa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bảo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rằng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nếu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viện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sẽ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trao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chia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sẻ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thú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ý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nhiệm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trưởng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trào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Chung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dựng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viện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hứng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thảo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luận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ủng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góp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,…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ý”, “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”,…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nhắc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đây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nguyện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góp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góp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lang="en-US" sz="1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thảo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luận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phó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quyên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góp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trưởng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sẽ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ghi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xếp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tủ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6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0803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lang="en-US" sz="1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thúc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vui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lắm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Sắp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sẽ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ngay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7063272" y="3302989"/>
            <a:ext cx="45152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it-IT" sz="2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d. Nêu những hoạt động được thuật lại ở thân bài theo đúng trình tự.</a:t>
            </a:r>
            <a:endParaRPr lang="it-IT" sz="2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63271" y="4078657"/>
            <a:ext cx="45152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it-IT" sz="2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e. Những từ ngữ nào giúp em nhận biết các hoạt động được thuật lại theo trình tự?</a:t>
            </a:r>
            <a:endParaRPr lang="it-IT" sz="2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63273" y="5194748"/>
            <a:ext cx="45152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it-IT" sz="2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g. </a:t>
            </a:r>
            <a:r>
              <a:rPr lang="it-IT" sz="2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Phần </a:t>
            </a:r>
            <a:r>
              <a:rPr lang="it-IT" sz="2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kết </a:t>
            </a:r>
            <a:r>
              <a:rPr lang="it-IT" sz="2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 </a:t>
            </a:r>
            <a:r>
              <a:rPr lang="it-IT" sz="2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chia sẻ suy nghĩ, cảm xúc gì về kết quả của hoạt động?</a:t>
            </a:r>
            <a:endParaRPr lang="it-IT" sz="2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63271" y="375171"/>
            <a:ext cx="4437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C00000"/>
                </a:solidFill>
              </a:rPr>
              <a:t>1. </a:t>
            </a:r>
            <a:r>
              <a:rPr lang="en-US" sz="2000" b="1" dirty="0" err="1" smtClean="0">
                <a:solidFill>
                  <a:srgbClr val="C00000"/>
                </a:solidFill>
              </a:rPr>
              <a:t>Đọc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bài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văn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dưới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đây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và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trả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lời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câu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hỏi</a:t>
            </a:r>
            <a:r>
              <a:rPr lang="en-US" b="1" dirty="0" smtClean="0">
                <a:solidFill>
                  <a:srgbClr val="C00000"/>
                </a:solidFill>
              </a:rPr>
              <a:t>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276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  <p:bldP spid="4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605" y="15923"/>
            <a:ext cx="6351247" cy="6842077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=""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=""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606073" y="454843"/>
            <a:ext cx="5008104" cy="67710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kumimoji="0" lang="vi-VN" sz="20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a.</a:t>
            </a:r>
            <a:r>
              <a:rPr kumimoji="0" lang="en-US" sz="2000" b="1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văn</a:t>
            </a:r>
            <a:r>
              <a:rPr lang="en-US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trên</a:t>
            </a:r>
            <a:r>
              <a:rPr lang="en-US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mấy</a:t>
            </a:r>
            <a:r>
              <a:rPr lang="en-US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 </a:t>
            </a:r>
            <a:r>
              <a:rPr lang="en-US" sz="2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lang="en-US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những</a:t>
            </a:r>
            <a:r>
              <a:rPr lang="en-US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lang="en-US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vi-VN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422E4DC-D80B-72F7-8DF9-6BFAC7724A53}"/>
              </a:ext>
            </a:extLst>
          </p:cNvPr>
          <p:cNvSpPr txBox="1"/>
          <p:nvPr/>
        </p:nvSpPr>
        <p:spPr>
          <a:xfrm>
            <a:off x="6997958" y="1095186"/>
            <a:ext cx="4616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văn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ba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kumimoji="0" lang="en-US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phần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mở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kumimoji="0" lang="en-US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thân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kết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9" name="Hình chữ nhật 28">
            <a:extLst>
              <a:ext uri="{FF2B5EF4-FFF2-40B4-BE49-F238E27FC236}">
                <a16:creationId xmlns="" xmlns:a16="http://schemas.microsoft.com/office/drawing/2014/main" id="{0C289F25-9C3A-E255-C3D6-3ED9949DDAD2}"/>
              </a:ext>
            </a:extLst>
          </p:cNvPr>
          <p:cNvSpPr/>
          <p:nvPr/>
        </p:nvSpPr>
        <p:spPr>
          <a:xfrm>
            <a:off x="6606073" y="1803072"/>
            <a:ext cx="5008104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  <a:defRPr/>
            </a:pPr>
            <a:r>
              <a:rPr lang="it-IT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it-IT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Phần mở bài giới thiệu những gì</a:t>
            </a:r>
            <a:r>
              <a:rPr lang="it-IT" sz="2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vi-VN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R="0" lvl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vi-VN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7030644" y="2203179"/>
            <a:ext cx="47259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ây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F2881FC-6006-AB5E-152F-9BE989D91E98}"/>
              </a:ext>
            </a:extLst>
          </p:cNvPr>
          <p:cNvCxnSpPr>
            <a:cxnSpLocks/>
          </p:cNvCxnSpPr>
          <p:nvPr/>
        </p:nvCxnSpPr>
        <p:spPr>
          <a:xfrm>
            <a:off x="2960017" y="6777874"/>
            <a:ext cx="10935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561278"/>
              </p:ext>
            </p:extLst>
          </p:nvPr>
        </p:nvGraphicFramePr>
        <p:xfrm>
          <a:off x="130630" y="130628"/>
          <a:ext cx="5682342" cy="6642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2342"/>
              </a:tblGrid>
              <a:tr h="680773"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lang="en-US" sz="17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nay,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lễ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dựng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viên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7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40545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1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giờ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Minh “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sĩ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Chung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dựng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viện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4B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còn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vẽ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ngộ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nghĩnh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gà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Bầu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trứng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mảnh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vỏ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trứng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dế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mèn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ta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cuốn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truyện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Dế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Mèn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phưu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lưu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cuốn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mở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sải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bay,…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tọa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nữ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phủ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khăn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trải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lọ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giờ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nấy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ngồi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tiên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nhiệm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mạc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tầm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ý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ngĩa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bảo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rằng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nếu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viện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sẽ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trao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chia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sẻ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thú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ý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nhiệm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trưởng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trào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Chung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dựng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viện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hứng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thảo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luận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ủng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góp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,…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ý”, “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”,…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nhắc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đây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nguyện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góp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góp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lang="en-US" sz="1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thảo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luận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phó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quyên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góp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trưởng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sẽ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ghi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xếp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tủ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6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0803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lang="en-US" sz="1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thúc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vui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lắm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Sắp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sẽ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ngay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Oval Callout 19"/>
          <p:cNvSpPr/>
          <p:nvPr/>
        </p:nvSpPr>
        <p:spPr>
          <a:xfrm>
            <a:off x="5719665" y="0"/>
            <a:ext cx="1502287" cy="559837"/>
          </a:xfrm>
          <a:prstGeom prst="wedgeEllipseCallout">
            <a:avLst>
              <a:gd name="adj1" fmla="val -56235"/>
              <a:gd name="adj2" fmla="val 80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878285" y="95252"/>
            <a:ext cx="111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Mở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bài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5719665" y="1803072"/>
            <a:ext cx="1371600" cy="848589"/>
          </a:xfrm>
          <a:prstGeom prst="wedgeEllipseCallout">
            <a:avLst>
              <a:gd name="adj1" fmla="val -72533"/>
              <a:gd name="adj2" fmla="val 383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910971" y="2042700"/>
            <a:ext cx="111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Thân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bài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5589037" y="5710335"/>
            <a:ext cx="1632915" cy="746449"/>
          </a:xfrm>
          <a:prstGeom prst="wedgeEllipseCallout">
            <a:avLst>
              <a:gd name="adj1" fmla="val -56260"/>
              <a:gd name="adj2" fmla="val 81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878285" y="5898893"/>
            <a:ext cx="111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Kết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bài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5887" y="4385254"/>
            <a:ext cx="45443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97958" y="3677368"/>
            <a:ext cx="4710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Ý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1927" y="813709"/>
            <a:ext cx="29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2797" y="2466995"/>
            <a:ext cx="29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0513" y="37248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2797" y="51897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8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20" grpId="0" animBg="1"/>
      <p:bldP spid="22" grpId="0"/>
      <p:bldP spid="23" grpId="0" animBg="1"/>
      <p:bldP spid="24" grpId="0"/>
      <p:bldP spid="25" grpId="0" animBg="1"/>
      <p:bldP spid="26" grpId="0"/>
      <p:bldP spid="6" grpId="0"/>
      <p:bldP spid="7" grpId="0"/>
      <p:bldP spid="28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27005B7-BB09-5B98-07E3-351CF39C3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674" y="278218"/>
            <a:ext cx="1725576" cy="1725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943" y="186524"/>
            <a:ext cx="8561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d. </a:t>
            </a:r>
            <a:r>
              <a:rPr lang="en-US" sz="2000" b="1" dirty="0" err="1" smtClean="0">
                <a:solidFill>
                  <a:srgbClr val="002060"/>
                </a:solidFill>
              </a:rPr>
              <a:t>Nêu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những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hoạt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động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được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thuật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lại</a:t>
            </a:r>
            <a:r>
              <a:rPr lang="en-US" sz="2000" b="1" dirty="0" smtClean="0">
                <a:solidFill>
                  <a:srgbClr val="002060"/>
                </a:solidFill>
              </a:rPr>
              <a:t> ở </a:t>
            </a:r>
            <a:r>
              <a:rPr lang="en-US" sz="2000" b="1" dirty="0" err="1" smtClean="0">
                <a:solidFill>
                  <a:srgbClr val="002060"/>
                </a:solidFill>
              </a:rPr>
              <a:t>thân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bài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theo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đúng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trình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tự</a:t>
            </a:r>
            <a:r>
              <a:rPr lang="en-US" sz="2000" b="1" dirty="0" smtClean="0">
                <a:solidFill>
                  <a:srgbClr val="002060"/>
                </a:solidFill>
              </a:rPr>
              <a:t>.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0251" y="3348662"/>
            <a:ext cx="1232034" cy="874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accent6"/>
                </a:solidFill>
              </a:rPr>
              <a:t>Các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hoạt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động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21311" y="1934886"/>
            <a:ext cx="1694041" cy="9623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accent6"/>
                </a:solidFill>
              </a:rPr>
              <a:t>Trước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giờ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sinh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hoạt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lớp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21311" y="4880010"/>
            <a:ext cx="1694041" cy="97414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Trong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giờ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sinh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hoạt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lớp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308504" y="1270534"/>
            <a:ext cx="1665171" cy="6580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accent6"/>
                </a:solidFill>
              </a:rPr>
              <a:t>Các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việc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bạn</a:t>
            </a:r>
            <a:r>
              <a:rPr lang="en-US" dirty="0" smtClean="0">
                <a:solidFill>
                  <a:schemeClr val="accent6"/>
                </a:solidFill>
              </a:rPr>
              <a:t> Minh </a:t>
            </a:r>
            <a:r>
              <a:rPr lang="en-US" dirty="0" err="1" smtClean="0">
                <a:solidFill>
                  <a:schemeClr val="accent6"/>
                </a:solidFill>
              </a:rPr>
              <a:t>đã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làm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83241" y="2650885"/>
            <a:ext cx="1715698" cy="7105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accent6"/>
                </a:solidFill>
              </a:rPr>
              <a:t>Việc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các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bạn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nữ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đã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làm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40992" y="3958131"/>
            <a:ext cx="1597794" cy="52938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Việc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đầu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tiên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42193" y="5024432"/>
            <a:ext cx="1596593" cy="51013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Việc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tiếp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theo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340992" y="6069221"/>
            <a:ext cx="1597794" cy="51976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Việc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sau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cùng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14" name="Straight Arrow Connector 13"/>
          <p:cNvCxnSpPr>
            <a:stCxn id="4" idx="3"/>
            <a:endCxn id="5" idx="1"/>
          </p:cNvCxnSpPr>
          <p:nvPr/>
        </p:nvCxnSpPr>
        <p:spPr>
          <a:xfrm flipV="1">
            <a:off x="1482285" y="2416040"/>
            <a:ext cx="539026" cy="13697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3"/>
            <a:endCxn id="6" idx="1"/>
          </p:cNvCxnSpPr>
          <p:nvPr/>
        </p:nvCxnSpPr>
        <p:spPr>
          <a:xfrm>
            <a:off x="1482285" y="3785742"/>
            <a:ext cx="539026" cy="15813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3"/>
            <a:endCxn id="7" idx="1"/>
          </p:cNvCxnSpPr>
          <p:nvPr/>
        </p:nvCxnSpPr>
        <p:spPr>
          <a:xfrm flipV="1">
            <a:off x="3715352" y="1599554"/>
            <a:ext cx="593152" cy="8164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5" idx="3"/>
            <a:endCxn id="8" idx="1"/>
          </p:cNvCxnSpPr>
          <p:nvPr/>
        </p:nvCxnSpPr>
        <p:spPr>
          <a:xfrm>
            <a:off x="3715352" y="2416040"/>
            <a:ext cx="567889" cy="5901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6" idx="3"/>
            <a:endCxn id="9" idx="1"/>
          </p:cNvCxnSpPr>
          <p:nvPr/>
        </p:nvCxnSpPr>
        <p:spPr>
          <a:xfrm flipV="1">
            <a:off x="3715352" y="4222822"/>
            <a:ext cx="625640" cy="11442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6" idx="3"/>
            <a:endCxn id="12" idx="1"/>
          </p:cNvCxnSpPr>
          <p:nvPr/>
        </p:nvCxnSpPr>
        <p:spPr>
          <a:xfrm>
            <a:off x="3715352" y="5367083"/>
            <a:ext cx="625640" cy="9620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3"/>
            <a:endCxn id="10" idx="1"/>
          </p:cNvCxnSpPr>
          <p:nvPr/>
        </p:nvCxnSpPr>
        <p:spPr>
          <a:xfrm flipV="1">
            <a:off x="3715352" y="5279502"/>
            <a:ext cx="626841" cy="875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ounded Rectangle 162"/>
          <p:cNvSpPr/>
          <p:nvPr/>
        </p:nvSpPr>
        <p:spPr>
          <a:xfrm>
            <a:off x="6535551" y="751482"/>
            <a:ext cx="5463942" cy="16645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accent6"/>
                </a:solidFill>
              </a:rPr>
              <a:t>- </a:t>
            </a:r>
            <a:r>
              <a:rPr lang="en-US" dirty="0" err="1">
                <a:solidFill>
                  <a:schemeClr val="accent6"/>
                </a:solidFill>
              </a:rPr>
              <a:t>Bạn</a:t>
            </a:r>
            <a:r>
              <a:rPr lang="en-US" dirty="0">
                <a:solidFill>
                  <a:schemeClr val="accent6"/>
                </a:solidFill>
              </a:rPr>
              <a:t> Minh </a:t>
            </a:r>
            <a:r>
              <a:rPr lang="en-US" dirty="0" err="1">
                <a:solidFill>
                  <a:schemeClr val="accent6"/>
                </a:solidFill>
              </a:rPr>
              <a:t>viết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và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vẽ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trang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trí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trên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bảng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lớp</a:t>
            </a:r>
            <a:r>
              <a:rPr lang="en-US" dirty="0">
                <a:solidFill>
                  <a:schemeClr val="accent6"/>
                </a:solidFill>
              </a:rPr>
              <a:t>:</a:t>
            </a:r>
          </a:p>
          <a:p>
            <a:r>
              <a:rPr lang="en-US" dirty="0">
                <a:solidFill>
                  <a:schemeClr val="accent6"/>
                </a:solidFill>
              </a:rPr>
              <a:t>+ </a:t>
            </a:r>
            <a:r>
              <a:rPr lang="en-US" dirty="0" err="1">
                <a:solidFill>
                  <a:schemeClr val="accent6"/>
                </a:solidFill>
              </a:rPr>
              <a:t>Dòng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chữ</a:t>
            </a:r>
            <a:r>
              <a:rPr lang="en-US" dirty="0">
                <a:solidFill>
                  <a:schemeClr val="accent6"/>
                </a:solidFill>
              </a:rPr>
              <a:t>: Chung </a:t>
            </a:r>
            <a:r>
              <a:rPr lang="en-US" dirty="0" err="1">
                <a:solidFill>
                  <a:schemeClr val="accent6"/>
                </a:solidFill>
              </a:rPr>
              <a:t>tay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xây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dựng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thư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viện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lớp</a:t>
            </a:r>
            <a:r>
              <a:rPr lang="en-US" dirty="0">
                <a:solidFill>
                  <a:schemeClr val="accent6"/>
                </a:solidFill>
              </a:rPr>
              <a:t> 4B</a:t>
            </a:r>
          </a:p>
          <a:p>
            <a:r>
              <a:rPr lang="en-US" dirty="0">
                <a:solidFill>
                  <a:schemeClr val="accent6"/>
                </a:solidFill>
              </a:rPr>
              <a:t>+ </a:t>
            </a:r>
            <a:r>
              <a:rPr lang="en-US" dirty="0" err="1">
                <a:solidFill>
                  <a:schemeClr val="accent6"/>
                </a:solidFill>
              </a:rPr>
              <a:t>Những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hình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ảnh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ngộ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nghĩnh</a:t>
            </a:r>
            <a:r>
              <a:rPr lang="en-US" dirty="0">
                <a:solidFill>
                  <a:schemeClr val="accent6"/>
                </a:solidFill>
              </a:rPr>
              <a:t>: </a:t>
            </a:r>
            <a:r>
              <a:rPr lang="en-US" dirty="0" err="1">
                <a:solidFill>
                  <a:schemeClr val="accent6"/>
                </a:solidFill>
              </a:rPr>
              <a:t>chú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gà</a:t>
            </a:r>
            <a:r>
              <a:rPr lang="en-US" dirty="0">
                <a:solidFill>
                  <a:schemeClr val="accent6"/>
                </a:solidFill>
              </a:rPr>
              <a:t> con </a:t>
            </a:r>
            <a:r>
              <a:rPr lang="en-US" dirty="0" err="1">
                <a:solidFill>
                  <a:schemeClr val="accent6"/>
                </a:solidFill>
              </a:rPr>
              <a:t>đội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trên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đầu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một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mảnh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vỏ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trứng</a:t>
            </a:r>
            <a:r>
              <a:rPr lang="en-US" dirty="0">
                <a:solidFill>
                  <a:schemeClr val="accent6"/>
                </a:solidFill>
              </a:rPr>
              <a:t>, </a:t>
            </a:r>
            <a:r>
              <a:rPr lang="en-US" dirty="0" err="1">
                <a:solidFill>
                  <a:schemeClr val="accent6"/>
                </a:solidFill>
              </a:rPr>
              <a:t>chú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dế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mèn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bước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ra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từ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cuốn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truyện</a:t>
            </a:r>
            <a:r>
              <a:rPr lang="en-US" dirty="0">
                <a:solidFill>
                  <a:schemeClr val="accent6"/>
                </a:solidFill>
              </a:rPr>
              <a:t>, </a:t>
            </a:r>
            <a:r>
              <a:rPr lang="en-US" dirty="0" err="1">
                <a:solidFill>
                  <a:schemeClr val="accent6"/>
                </a:solidFill>
              </a:rPr>
              <a:t>những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cuốn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sách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mở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rộng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như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sải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cánh</a:t>
            </a:r>
            <a:r>
              <a:rPr lang="en-US" dirty="0">
                <a:solidFill>
                  <a:schemeClr val="accent6"/>
                </a:solidFill>
              </a:rPr>
              <a:t> bay,…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03" name="Rounded Rectangle 202"/>
          <p:cNvSpPr/>
          <p:nvPr/>
        </p:nvSpPr>
        <p:spPr>
          <a:xfrm>
            <a:off x="6535552" y="2548950"/>
            <a:ext cx="5463941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6"/>
                </a:solidFill>
              </a:rPr>
              <a:t>- </a:t>
            </a:r>
            <a:r>
              <a:rPr lang="en-US" dirty="0" err="1" smtClean="0">
                <a:solidFill>
                  <a:schemeClr val="accent6"/>
                </a:solidFill>
              </a:rPr>
              <a:t>Các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bạn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nữ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chuẩn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bị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bàn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chủ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tọa</a:t>
            </a:r>
            <a:r>
              <a:rPr lang="en-US" dirty="0" smtClean="0">
                <a:solidFill>
                  <a:schemeClr val="accent6"/>
                </a:solidFill>
              </a:rPr>
              <a:t>: 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+ </a:t>
            </a:r>
            <a:r>
              <a:rPr lang="en-US" dirty="0" err="1" smtClean="0">
                <a:solidFill>
                  <a:schemeClr val="accent6"/>
                </a:solidFill>
              </a:rPr>
              <a:t>Phủ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khăn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trải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bàn</a:t>
            </a:r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+ </a:t>
            </a:r>
            <a:r>
              <a:rPr lang="en-US" dirty="0" err="1" smtClean="0">
                <a:solidFill>
                  <a:schemeClr val="accent6"/>
                </a:solidFill>
              </a:rPr>
              <a:t>Đặt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lọ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hoa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rực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rỡ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lên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bàn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214" name="Straight Arrow Connector 213"/>
          <p:cNvCxnSpPr>
            <a:stCxn id="7" idx="3"/>
            <a:endCxn id="163" idx="1"/>
          </p:cNvCxnSpPr>
          <p:nvPr/>
        </p:nvCxnSpPr>
        <p:spPr>
          <a:xfrm flipV="1">
            <a:off x="5973675" y="1583761"/>
            <a:ext cx="561876" cy="157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>
            <a:stCxn id="8" idx="3"/>
            <a:endCxn id="203" idx="1"/>
          </p:cNvCxnSpPr>
          <p:nvPr/>
        </p:nvCxnSpPr>
        <p:spPr>
          <a:xfrm>
            <a:off x="5998939" y="3006150"/>
            <a:ext cx="5366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Rounded Rectangle 225"/>
          <p:cNvSpPr/>
          <p:nvPr/>
        </p:nvSpPr>
        <p:spPr>
          <a:xfrm>
            <a:off x="6535552" y="3763823"/>
            <a:ext cx="5463941" cy="89895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rgbClr val="002060"/>
                </a:solidFill>
              </a:rPr>
              <a:t>- </a:t>
            </a:r>
            <a:r>
              <a:rPr lang="en-US" dirty="0" err="1" smtClean="0">
                <a:solidFill>
                  <a:srgbClr val="002060"/>
                </a:solidFill>
              </a:rPr>
              <a:t>Cô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chủ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nhiệm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phát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biểu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khai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mạc</a:t>
            </a:r>
            <a:r>
              <a:rPr lang="en-US" dirty="0" smtClean="0">
                <a:solidFill>
                  <a:srgbClr val="002060"/>
                </a:solidFill>
              </a:rPr>
              <a:t> ( </a:t>
            </a:r>
            <a:r>
              <a:rPr lang="en-US" dirty="0" err="1" smtClean="0">
                <a:solidFill>
                  <a:srgbClr val="002060"/>
                </a:solidFill>
              </a:rPr>
              <a:t>về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tầm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quan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trọng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của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sách</a:t>
            </a:r>
            <a:r>
              <a:rPr lang="en-US" dirty="0" smtClean="0">
                <a:solidFill>
                  <a:srgbClr val="002060"/>
                </a:solidFill>
              </a:rPr>
              <a:t>, ý </a:t>
            </a:r>
            <a:r>
              <a:rPr lang="en-US" dirty="0" err="1" smtClean="0">
                <a:solidFill>
                  <a:srgbClr val="002060"/>
                </a:solidFill>
              </a:rPr>
              <a:t>nghĩa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của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việc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đọc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sách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dirty="0" err="1" smtClean="0">
                <a:solidFill>
                  <a:srgbClr val="002060"/>
                </a:solidFill>
              </a:rPr>
              <a:t>vì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sao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cần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có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một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thư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viện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của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lớp</a:t>
            </a:r>
            <a:r>
              <a:rPr lang="en-US" dirty="0" smtClean="0">
                <a:solidFill>
                  <a:srgbClr val="002060"/>
                </a:solidFill>
              </a:rPr>
              <a:t>).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234" name="Straight Arrow Connector 233"/>
          <p:cNvCxnSpPr>
            <a:stCxn id="9" idx="3"/>
            <a:endCxn id="226" idx="1"/>
          </p:cNvCxnSpPr>
          <p:nvPr/>
        </p:nvCxnSpPr>
        <p:spPr>
          <a:xfrm flipV="1">
            <a:off x="5938786" y="4213300"/>
            <a:ext cx="596766" cy="95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Rounded Rectangle 234"/>
          <p:cNvSpPr/>
          <p:nvPr/>
        </p:nvSpPr>
        <p:spPr>
          <a:xfrm>
            <a:off x="6535552" y="4782912"/>
            <a:ext cx="5463941" cy="93847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rgbClr val="002060"/>
                </a:solidFill>
              </a:rPr>
              <a:t>- </a:t>
            </a:r>
            <a:r>
              <a:rPr lang="en-US" dirty="0" err="1" smtClean="0">
                <a:solidFill>
                  <a:srgbClr val="002060"/>
                </a:solidFill>
              </a:rPr>
              <a:t>Bạn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lớp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trưởng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phát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động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phong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trào</a:t>
            </a:r>
            <a:r>
              <a:rPr lang="en-US" dirty="0" smtClean="0">
                <a:solidFill>
                  <a:srgbClr val="002060"/>
                </a:solidFill>
              </a:rPr>
              <a:t> Chung </a:t>
            </a:r>
            <a:r>
              <a:rPr lang="en-US" dirty="0" err="1" smtClean="0">
                <a:solidFill>
                  <a:srgbClr val="002060"/>
                </a:solidFill>
              </a:rPr>
              <a:t>tay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xây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dựng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thư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viện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lớp</a:t>
            </a:r>
            <a:r>
              <a:rPr lang="en-US" dirty="0" smtClean="0">
                <a:solidFill>
                  <a:srgbClr val="002060"/>
                </a:solidFill>
              </a:rPr>
              <a:t>; </a:t>
            </a:r>
            <a:r>
              <a:rPr lang="en-US" dirty="0" err="1" smtClean="0">
                <a:solidFill>
                  <a:srgbClr val="002060"/>
                </a:solidFill>
              </a:rPr>
              <a:t>cả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lớp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thảo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luận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dirty="0" err="1" smtClean="0">
                <a:solidFill>
                  <a:srgbClr val="002060"/>
                </a:solidFill>
              </a:rPr>
              <a:t>đưa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ra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các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hình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thức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ủng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hộ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dirty="0" err="1" smtClean="0">
                <a:solidFill>
                  <a:srgbClr val="002060"/>
                </a:solidFill>
              </a:rPr>
              <a:t>đóng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góp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sách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báo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50" name="Rounded Rectangle 249"/>
          <p:cNvSpPr/>
          <p:nvPr/>
        </p:nvSpPr>
        <p:spPr>
          <a:xfrm>
            <a:off x="6535552" y="5854155"/>
            <a:ext cx="5463941" cy="9220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rgbClr val="002060"/>
                </a:solidFill>
              </a:rPr>
              <a:t>- </a:t>
            </a:r>
            <a:r>
              <a:rPr lang="en-US" dirty="0" err="1" smtClean="0">
                <a:solidFill>
                  <a:srgbClr val="002060"/>
                </a:solidFill>
              </a:rPr>
              <a:t>Bạn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lớp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phó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thông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báo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thời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gian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mang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sách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báo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đến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góp</a:t>
            </a:r>
            <a:r>
              <a:rPr lang="en-US" dirty="0" smtClean="0">
                <a:solidFill>
                  <a:srgbClr val="002060"/>
                </a:solidFill>
              </a:rPr>
              <a:t>; </a:t>
            </a:r>
            <a:r>
              <a:rPr lang="en-US" dirty="0" err="1" smtClean="0">
                <a:solidFill>
                  <a:srgbClr val="002060"/>
                </a:solidFill>
              </a:rPr>
              <a:t>nhiệm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vụ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của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các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tổ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trưởng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trong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việc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tập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hợp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và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ghi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tên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sách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các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bạn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trong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tổ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đóng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góp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288" name="Straight Arrow Connector 287"/>
          <p:cNvCxnSpPr>
            <a:stCxn id="10" idx="3"/>
          </p:cNvCxnSpPr>
          <p:nvPr/>
        </p:nvCxnSpPr>
        <p:spPr>
          <a:xfrm>
            <a:off x="5938786" y="5279502"/>
            <a:ext cx="59676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Arrow Connector 289"/>
          <p:cNvCxnSpPr>
            <a:stCxn id="12" idx="3"/>
            <a:endCxn id="250" idx="1"/>
          </p:cNvCxnSpPr>
          <p:nvPr/>
        </p:nvCxnSpPr>
        <p:spPr>
          <a:xfrm flipV="1">
            <a:off x="5938786" y="6315170"/>
            <a:ext cx="596766" cy="139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Oval Callout 301"/>
          <p:cNvSpPr/>
          <p:nvPr/>
        </p:nvSpPr>
        <p:spPr>
          <a:xfrm>
            <a:off x="673768" y="914400"/>
            <a:ext cx="933651" cy="789272"/>
          </a:xfrm>
          <a:prstGeom prst="wedgeEllipse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G: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7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203" grpId="0" animBg="1"/>
      <p:bldP spid="226" grpId="0" animBg="1"/>
      <p:bldP spid="235" grpId="0" animBg="1"/>
      <p:bldP spid="2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=""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=""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988629" y="454843"/>
            <a:ext cx="4338734" cy="116955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lvl="0" algn="just" defTabSz="609630"/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</a:t>
            </a:r>
            <a:r>
              <a:rPr lang="en-US" sz="2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ngữ</a:t>
            </a:r>
            <a:r>
              <a:rPr lang="en-US" sz="2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giúp</a:t>
            </a:r>
            <a:r>
              <a:rPr lang="en-US" sz="2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thuật</a:t>
            </a:r>
            <a:r>
              <a:rPr lang="en-US" sz="2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endParaRPr lang="vi-VN" sz="2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795935"/>
              </p:ext>
            </p:extLst>
          </p:nvPr>
        </p:nvGraphicFramePr>
        <p:xfrm>
          <a:off x="130630" y="130628"/>
          <a:ext cx="5682342" cy="6642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2342"/>
              </a:tblGrid>
              <a:tr h="680773"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lang="en-US" sz="1700" b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nay,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lễ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dựng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viên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700" b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7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40545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1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giờ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Minh “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sĩ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Chung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dựng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viện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4B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còn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vẽ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ngộ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nghĩnh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gà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Bầu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trứng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mảnh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vỏ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trứng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dế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mèn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ta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cuốn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truyện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Dế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Mèn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phưu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lưu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cuốn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mở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sải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bay,…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tọa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nữ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phủ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khăn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trải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lọ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giờ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nấy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ngồi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tiên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nhiệm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mạc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tầm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ý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ngĩa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bảo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rằng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nếu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viện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sẽ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trao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chia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sẻ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thú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spc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1600" spc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ý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nhiệm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trưởng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trào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Chung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dựng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viện</a:t>
                      </a:r>
                      <a:r>
                        <a:rPr lang="en-US" sz="160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hứng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thảo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luận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ủng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góp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,…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ý”, “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”,…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nhắc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đây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nguyện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góp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góp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lang="en-US" sz="1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thảo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luận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phó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quyên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góp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trưởng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sẽ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ghi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xếp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tủ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6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0803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lang="en-US" sz="16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thúc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giáo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vui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lắm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Sắp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sẽ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ngay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662473" y="1082351"/>
            <a:ext cx="165151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558212" y="3042532"/>
            <a:ext cx="65314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92493" y="4031577"/>
            <a:ext cx="73245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2473" y="5477822"/>
            <a:ext cx="194076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23315" y="3035318"/>
            <a:ext cx="4273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it-IT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g. Phần kết bài chia sẻ suy nghĩ, cảm xúc gì về kết quả của hoạt động?</a:t>
            </a:r>
            <a:endParaRPr lang="it-IT" sz="2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88628" y="1828800"/>
            <a:ext cx="4338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000" dirty="0" err="1" smtClean="0">
                <a:solidFill>
                  <a:srgbClr val="C00000"/>
                </a:solidFill>
              </a:rPr>
              <a:t>Trước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giờ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sinh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hoạt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lớp</a:t>
            </a:r>
            <a:r>
              <a:rPr lang="en-US" sz="2000" dirty="0" smtClean="0">
                <a:solidFill>
                  <a:srgbClr val="C00000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 smtClean="0">
                <a:solidFill>
                  <a:srgbClr val="C00000"/>
                </a:solidFill>
              </a:rPr>
              <a:t>Trong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giờ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sinh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hoạt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lớp</a:t>
            </a:r>
            <a:r>
              <a:rPr lang="en-US" sz="2000" dirty="0" smtClean="0">
                <a:solidFill>
                  <a:srgbClr val="C00000"/>
                </a:solidFill>
              </a:rPr>
              <a:t>: </a:t>
            </a:r>
            <a:r>
              <a:rPr lang="en-US" sz="2000" dirty="0" err="1" smtClean="0">
                <a:solidFill>
                  <a:srgbClr val="C00000"/>
                </a:solidFill>
              </a:rPr>
              <a:t>đầu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tiên</a:t>
            </a:r>
            <a:r>
              <a:rPr lang="en-US" sz="2000" dirty="0" smtClean="0">
                <a:solidFill>
                  <a:srgbClr val="C00000"/>
                </a:solidFill>
              </a:rPr>
              <a:t> (…); </a:t>
            </a:r>
            <a:r>
              <a:rPr lang="en-US" sz="2000" dirty="0" err="1" smtClean="0">
                <a:solidFill>
                  <a:srgbClr val="C00000"/>
                </a:solidFill>
              </a:rPr>
              <a:t>tiếp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theo</a:t>
            </a:r>
            <a:r>
              <a:rPr lang="en-US" sz="2000" dirty="0" smtClean="0">
                <a:solidFill>
                  <a:srgbClr val="C00000"/>
                </a:solidFill>
              </a:rPr>
              <a:t> (…); </a:t>
            </a:r>
            <a:r>
              <a:rPr lang="en-US" sz="2000" dirty="0" err="1" smtClean="0">
                <a:solidFill>
                  <a:srgbClr val="C00000"/>
                </a:solidFill>
              </a:rPr>
              <a:t>sau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cùng</a:t>
            </a:r>
            <a:r>
              <a:rPr lang="en-US" sz="2000" dirty="0" smtClean="0">
                <a:solidFill>
                  <a:srgbClr val="C00000"/>
                </a:solidFill>
              </a:rPr>
              <a:t> (…).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88629" y="4544008"/>
            <a:ext cx="4338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000" dirty="0" err="1" smtClean="0">
                <a:solidFill>
                  <a:srgbClr val="C00000"/>
                </a:solidFill>
              </a:rPr>
              <a:t>Nêu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kết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quả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hoạt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động</a:t>
            </a:r>
            <a:r>
              <a:rPr lang="en-US" sz="2000" dirty="0" smtClean="0">
                <a:solidFill>
                  <a:srgbClr val="C00000"/>
                </a:solidFill>
              </a:rPr>
              <a:t>/ </a:t>
            </a:r>
            <a:r>
              <a:rPr lang="en-US" sz="2000" dirty="0" err="1" smtClean="0">
                <a:solidFill>
                  <a:srgbClr val="C00000"/>
                </a:solidFill>
              </a:rPr>
              <a:t>công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việc</a:t>
            </a:r>
            <a:r>
              <a:rPr lang="en-US" sz="2000" dirty="0" smtClean="0">
                <a:solidFill>
                  <a:srgbClr val="C00000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 smtClean="0">
                <a:solidFill>
                  <a:srgbClr val="C00000"/>
                </a:solidFill>
              </a:rPr>
              <a:t>Cảm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nghĩ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của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người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tham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gia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hoạt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động</a:t>
            </a:r>
            <a:r>
              <a:rPr lang="en-US" sz="2000" dirty="0" smtClean="0">
                <a:solidFill>
                  <a:srgbClr val="C00000"/>
                </a:solidFill>
              </a:rPr>
              <a:t>.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7" name="Oval Callout 26"/>
          <p:cNvSpPr/>
          <p:nvPr/>
        </p:nvSpPr>
        <p:spPr>
          <a:xfrm>
            <a:off x="5719665" y="0"/>
            <a:ext cx="1502287" cy="559837"/>
          </a:xfrm>
          <a:prstGeom prst="wedgeEllipseCallout">
            <a:avLst>
              <a:gd name="adj1" fmla="val -56235"/>
              <a:gd name="adj2" fmla="val 80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878285" y="95252"/>
            <a:ext cx="111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Mở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bài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0" name="Oval Callout 29"/>
          <p:cNvSpPr/>
          <p:nvPr/>
        </p:nvSpPr>
        <p:spPr>
          <a:xfrm>
            <a:off x="5626358" y="1488041"/>
            <a:ext cx="1371600" cy="848589"/>
          </a:xfrm>
          <a:prstGeom prst="wedgeEllipseCallout">
            <a:avLst>
              <a:gd name="adj1" fmla="val -77295"/>
              <a:gd name="adj2" fmla="val 636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868955" y="1727670"/>
            <a:ext cx="111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Thân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bài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2" name="Oval Callout 31"/>
          <p:cNvSpPr/>
          <p:nvPr/>
        </p:nvSpPr>
        <p:spPr>
          <a:xfrm>
            <a:off x="5815044" y="5710335"/>
            <a:ext cx="1632915" cy="746449"/>
          </a:xfrm>
          <a:prstGeom prst="wedgeEllipseCallout">
            <a:avLst>
              <a:gd name="adj1" fmla="val -56260"/>
              <a:gd name="adj2" fmla="val 81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104292" y="5898893"/>
            <a:ext cx="111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Kết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bài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568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6B50"/>
        </a:solidFill>
        <a:ln w="57150" cap="flat">
          <a:noFill/>
          <a:prstDash val="solid"/>
          <a:miter/>
        </a:ln>
      </a:spPr>
      <a:bodyPr rtlCol="0" anchor="ctr"/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2231</Words>
  <Application>Microsoft Office PowerPoint</Application>
  <PresentationFormat>Custom</PresentationFormat>
  <Paragraphs>105</Paragraphs>
  <Slides>16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1_Office Theme</vt:lpstr>
      <vt:lpstr>Cute Greeting Cards by Slidesgo</vt:lpstr>
      <vt:lpstr>PPTMON theme</vt:lpstr>
      <vt:lpstr>1_Cute Greeting Cards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</cp:lastModifiedBy>
  <cp:revision>54</cp:revision>
  <dcterms:created xsi:type="dcterms:W3CDTF">2023-07-11T08:33:40Z</dcterms:created>
  <dcterms:modified xsi:type="dcterms:W3CDTF">2023-09-23T16:03:45Z</dcterms:modified>
</cp:coreProperties>
</file>