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70" r:id="rId3"/>
    <p:sldId id="272" r:id="rId4"/>
    <p:sldId id="271" r:id="rId5"/>
    <p:sldId id="273" r:id="rId6"/>
    <p:sldId id="274" r:id="rId7"/>
    <p:sldId id="275" r:id="rId8"/>
    <p:sldId id="280" r:id="rId9"/>
    <p:sldId id="276" r:id="rId10"/>
    <p:sldId id="283" r:id="rId11"/>
    <p:sldId id="281" r:id="rId12"/>
    <p:sldId id="282" r:id="rId13"/>
    <p:sldId id="284" r:id="rId14"/>
    <p:sldId id="289" r:id="rId15"/>
    <p:sldId id="265" r:id="rId16"/>
    <p:sldId id="287" r:id="rId17"/>
    <p:sldId id="288" r:id="rId18"/>
    <p:sldId id="293" r:id="rId19"/>
    <p:sldId id="294" r:id="rId20"/>
    <p:sldId id="286" r:id="rId21"/>
    <p:sldId id="290" r:id="rId22"/>
    <p:sldId id="291" r:id="rId23"/>
    <p:sldId id="295" r:id="rId24"/>
    <p:sldId id="285" r:id="rId25"/>
    <p:sldId id="292" r:id="rId26"/>
    <p:sldId id="266" r:id="rId27"/>
    <p:sldId id="297" r:id="rId28"/>
    <p:sldId id="296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292" y="4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DC94-4FD8-4FAB-ACEA-58B663211F8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D1F4-C2BC-4D81-BD62-9F6C41ED0A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g"/><Relationship Id="rId5" Type="http://schemas.openxmlformats.org/officeDocument/2006/relationships/image" Target="../media/image4.svg"/><Relationship Id="rId10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15385" y="4716039"/>
            <a:ext cx="1857096" cy="1857096"/>
            <a:chOff x="740151" y="366816"/>
            <a:chExt cx="6057776" cy="6057776"/>
          </a:xfrm>
        </p:grpSpPr>
        <p:sp>
          <p:nvSpPr>
            <p:cNvPr id="21" name="Oval 20"/>
            <p:cNvSpPr/>
            <p:nvPr/>
          </p:nvSpPr>
          <p:spPr>
            <a:xfrm>
              <a:off x="740151" y="366816"/>
              <a:ext cx="6057776" cy="60577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18276" y="2756971"/>
              <a:ext cx="1344058" cy="134405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02386" y="910210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156443" y="3060626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402386" y="5202732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67615" y="3060626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822557" y="1523134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22557" y="4589808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825039" y="4586421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18983" y="1528203"/>
              <a:ext cx="745058" cy="745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669" y="1122362"/>
            <a:ext cx="12259339" cy="2541527"/>
          </a:xfrm>
        </p:spPr>
        <p:txBody>
          <a:bodyPr>
            <a:normAutofit/>
          </a:bodyPr>
          <a:lstStyle/>
          <a:p>
            <a:r>
              <a:rPr lang="en-US" sz="7200" b="1" dirty="0"/>
              <a:t>HÌNH HỌC VÀ CUỘC SỐNG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Thu </a:t>
            </a:r>
            <a:r>
              <a:rPr lang="en-US" dirty="0" err="1"/>
              <a:t>Thảo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88350">
            <a:off x="-1069991" y="-838292"/>
            <a:ext cx="2360428" cy="2658140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00799" y="4567496"/>
            <a:ext cx="1344058" cy="13440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04494" y="4107223"/>
            <a:ext cx="920545" cy="9205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20898273">
            <a:off x="8878769" y="5048069"/>
            <a:ext cx="3099261" cy="1314185"/>
            <a:chOff x="7862769" y="5060610"/>
            <a:chExt cx="3099261" cy="1314185"/>
          </a:xfrm>
        </p:grpSpPr>
        <p:sp>
          <p:nvSpPr>
            <p:cNvPr id="6" name="Hexagon 5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 rot="1988350">
            <a:off x="905052" y="-609552"/>
            <a:ext cx="1528447" cy="1829629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988350">
            <a:off x="740915" y="621768"/>
            <a:ext cx="987004" cy="1001190"/>
          </a:xfrm>
          <a:prstGeom prst="rect">
            <a:avLst/>
          </a:prstGeom>
          <a:solidFill>
            <a:schemeClr val="accent2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/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0746770">
            <a:off x="-3284184" y="-1146544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 rot="18544570">
            <a:off x="-1118553" y="998284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8709483">
            <a:off x="382135" y="-2707880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8709483">
            <a:off x="-2672584" y="-2608311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8709483">
            <a:off x="1064562" y="-1213885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 rot="10746770">
            <a:off x="-2526198" y="357815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324937" y="40348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QUAN SÁT ĐÈN KÉO QUÂN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CD68B1E-61D7-2620-CE10-B6B3279BF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" y="1706696"/>
            <a:ext cx="2087806" cy="451371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5CBABD-A3FA-6223-F47A-639367F7B5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5" y="1885328"/>
            <a:ext cx="3932333" cy="3773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BEEDA-99A3-8F37-01F6-C0EA679BC990}"/>
              </a:ext>
            </a:extLst>
          </p:cNvPr>
          <p:cNvSpPr txBox="1"/>
          <p:nvPr/>
        </p:nvSpPr>
        <p:spPr>
          <a:xfrm>
            <a:off x="1399279" y="3466564"/>
            <a:ext cx="128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 cái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F177A-71B3-8FF0-A194-739E6C1CBA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7999" y="2113920"/>
            <a:ext cx="3738830" cy="31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F31293AA-1C3C-C743-67F5-067AE980717B}"/>
              </a:ext>
            </a:extLst>
          </p:cNvPr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8360962">
            <a:off x="-2837708" y="-74326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315598" y="305935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6323675">
            <a:off x="-1018101" y="-3619561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6323675">
            <a:off x="-3302551" y="-1589165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6323675">
            <a:off x="462063" y="-2907634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-1282591" y="810922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rot="19214192">
            <a:off x="928021" y="-1191297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HOẠT ĐỘNG VÀ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4ADE12-31C6-8A83-DE05-0C3F43C657F7}"/>
              </a:ext>
            </a:extLst>
          </p:cNvPr>
          <p:cNvSpPr txBox="1"/>
          <p:nvPr/>
        </p:nvSpPr>
        <p:spPr>
          <a:xfrm>
            <a:off x="1269364" y="2350319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Phân</a:t>
            </a:r>
            <a:r>
              <a:rPr lang="en-US" sz="3600" dirty="0">
                <a:solidFill>
                  <a:schemeClr val="bg1"/>
                </a:solidFill>
              </a:rPr>
              <a:t> chia </a:t>
            </a:r>
            <a:r>
              <a:rPr lang="en-US" sz="3600" dirty="0" err="1">
                <a:solidFill>
                  <a:schemeClr val="bg1"/>
                </a:solidFill>
              </a:rPr>
              <a:t>nhiệm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theo</a:t>
            </a:r>
            <a:r>
              <a:rPr lang="en-US" sz="3600" dirty="0">
                <a:solidFill>
                  <a:schemeClr val="bg1"/>
                </a:solidFill>
              </a:rPr>
              <a:t> nhóm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9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220D510D-9347-FDAE-12E1-22F071DE3A91}"/>
              </a:ext>
            </a:extLst>
          </p:cNvPr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5775330">
            <a:off x="-1557080" y="648108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840379" y="-1234028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3738043">
            <a:off x="-2650427" y="-3183896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3738043">
            <a:off x="-2931456" y="-140503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738043">
            <a:off x="-1083173" y="-3675264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395921" y="460722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rot="16628560">
            <a:off x="429679" y="-274027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F065533D-6F0B-286C-2DF7-4A0F2A88DFD9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HOẠT ĐỘNG VÀ THỰC HÀNH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1C6BA-358C-11AD-CC3C-C888D911EB0A}"/>
              </a:ext>
            </a:extLst>
          </p:cNvPr>
          <p:cNvSpPr txBox="1"/>
          <p:nvPr/>
        </p:nvSpPr>
        <p:spPr>
          <a:xfrm>
            <a:off x="1269364" y="2350319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Phân</a:t>
            </a:r>
            <a:r>
              <a:rPr lang="en-US" sz="3600" dirty="0">
                <a:solidFill>
                  <a:schemeClr val="bg1"/>
                </a:solidFill>
              </a:rPr>
              <a:t> chia </a:t>
            </a:r>
            <a:r>
              <a:rPr lang="en-US" sz="3600" dirty="0" err="1">
                <a:solidFill>
                  <a:schemeClr val="bg1"/>
                </a:solidFill>
              </a:rPr>
              <a:t>nhiệm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theo</a:t>
            </a:r>
            <a:r>
              <a:rPr lang="en-US" sz="3600" dirty="0">
                <a:solidFill>
                  <a:schemeClr val="bg1"/>
                </a:solidFill>
              </a:rPr>
              <a:t> nhóm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E96FF-FE49-16D6-95A4-69F2F7E38BFB}"/>
              </a:ext>
            </a:extLst>
          </p:cNvPr>
          <p:cNvSpPr txBox="1"/>
          <p:nvPr/>
        </p:nvSpPr>
        <p:spPr>
          <a:xfrm>
            <a:off x="1269364" y="2913321"/>
            <a:ext cx="965327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2.    Vẽ </a:t>
            </a:r>
            <a:r>
              <a:rPr lang="en-US" sz="3600" dirty="0" err="1">
                <a:solidFill>
                  <a:schemeClr val="bg1"/>
                </a:solidFill>
              </a:rPr>
              <a:t>bản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thiết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kế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02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E4742A-9927-0890-B68F-404E66714572}"/>
              </a:ext>
            </a:extLst>
          </p:cNvPr>
          <p:cNvSpPr/>
          <p:nvPr/>
        </p:nvSpPr>
        <p:spPr>
          <a:xfrm>
            <a:off x="-214424" y="593289"/>
            <a:ext cx="12620847" cy="8931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7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TIẾT 2: CHẾ TẠO VÀ THỬ NGHIỆM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40557-B9B8-BC2F-9DD2-F751726EE24D}"/>
              </a:ext>
            </a:extLst>
          </p:cNvPr>
          <p:cNvGrpSpPr/>
          <p:nvPr/>
        </p:nvGrpSpPr>
        <p:grpSpPr>
          <a:xfrm rot="961294">
            <a:off x="763391" y="1774410"/>
            <a:ext cx="4221125" cy="4221125"/>
            <a:chOff x="990779" y="2323267"/>
            <a:chExt cx="4221125" cy="422112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DFBD65-363C-BE67-D781-7B3806B4DBA7}"/>
                </a:ext>
              </a:extLst>
            </p:cNvPr>
            <p:cNvSpPr/>
            <p:nvPr/>
          </p:nvSpPr>
          <p:spPr>
            <a:xfrm>
              <a:off x="990779" y="2323267"/>
              <a:ext cx="4221125" cy="42211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CDEF7F7-1E75-C698-F07C-667BCA40E829}"/>
                </a:ext>
              </a:extLst>
            </p:cNvPr>
            <p:cNvSpPr/>
            <p:nvPr/>
          </p:nvSpPr>
          <p:spPr>
            <a:xfrm>
              <a:off x="3891515" y="3548257"/>
              <a:ext cx="935665" cy="9356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F52C9E-8E6B-25D1-0DBE-09CD5401C8D4}"/>
              </a:ext>
            </a:extLst>
          </p:cNvPr>
          <p:cNvGrpSpPr/>
          <p:nvPr/>
        </p:nvGrpSpPr>
        <p:grpSpPr>
          <a:xfrm rot="21428783">
            <a:off x="1141212" y="2160999"/>
            <a:ext cx="3393109" cy="3443932"/>
            <a:chOff x="1294246" y="2162057"/>
            <a:chExt cx="3393109" cy="34439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5AD85C-90B0-98EA-CB2D-208F543D24F6}"/>
                </a:ext>
              </a:extLst>
            </p:cNvPr>
            <p:cNvSpPr txBox="1"/>
            <p:nvPr/>
          </p:nvSpPr>
          <p:spPr>
            <a:xfrm>
              <a:off x="3594745" y="44186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2B724-D1A8-2312-4B72-C8D9D8DF7AEB}"/>
                </a:ext>
              </a:extLst>
            </p:cNvPr>
            <p:cNvSpPr txBox="1"/>
            <p:nvPr/>
          </p:nvSpPr>
          <p:spPr>
            <a:xfrm>
              <a:off x="3594745" y="261309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C247FC-8899-9035-E75D-3A5D816AE62E}"/>
                </a:ext>
              </a:extLst>
            </p:cNvPr>
            <p:cNvSpPr txBox="1"/>
            <p:nvPr/>
          </p:nvSpPr>
          <p:spPr>
            <a:xfrm>
              <a:off x="2626054" y="216205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D3E3F8-9BBD-5732-1DC7-1EA6CFDB4CD9}"/>
                </a:ext>
              </a:extLst>
            </p:cNvPr>
            <p:cNvSpPr txBox="1"/>
            <p:nvPr/>
          </p:nvSpPr>
          <p:spPr>
            <a:xfrm>
              <a:off x="1660975" y="2613097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20381A-85E4-B359-42C7-26DA92764EFA}"/>
                </a:ext>
              </a:extLst>
            </p:cNvPr>
            <p:cNvSpPr txBox="1"/>
            <p:nvPr/>
          </p:nvSpPr>
          <p:spPr>
            <a:xfrm>
              <a:off x="1294246" y="3481226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450540-616E-604A-D9F9-0743EE43B972}"/>
                </a:ext>
              </a:extLst>
            </p:cNvPr>
            <p:cNvSpPr txBox="1"/>
            <p:nvPr/>
          </p:nvSpPr>
          <p:spPr>
            <a:xfrm>
              <a:off x="2639560" y="34754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84C6F6-7863-66BC-EE19-B965E71767DB}"/>
                </a:ext>
              </a:extLst>
            </p:cNvPr>
            <p:cNvSpPr txBox="1"/>
            <p:nvPr/>
          </p:nvSpPr>
          <p:spPr>
            <a:xfrm>
              <a:off x="4028136" y="3475462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D67F73-81FE-D199-DD1C-7740839E1642}"/>
                </a:ext>
              </a:extLst>
            </p:cNvPr>
            <p:cNvSpPr txBox="1"/>
            <p:nvPr/>
          </p:nvSpPr>
          <p:spPr>
            <a:xfrm>
              <a:off x="2627860" y="4836548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23F446-88C4-645E-83F0-6CC6E970FF16}"/>
                </a:ext>
              </a:extLst>
            </p:cNvPr>
            <p:cNvSpPr txBox="1"/>
            <p:nvPr/>
          </p:nvSpPr>
          <p:spPr>
            <a:xfrm>
              <a:off x="1660975" y="4418663"/>
              <a:ext cx="659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A9AC67-8ABD-398B-9A06-99B673917EB5}"/>
              </a:ext>
            </a:extLst>
          </p:cNvPr>
          <p:cNvSpPr/>
          <p:nvPr/>
        </p:nvSpPr>
        <p:spPr>
          <a:xfrm>
            <a:off x="5805377" y="2339163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1. Quan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cách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chế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D11680-F50D-972E-845E-2DFB0B555FEB}"/>
              </a:ext>
            </a:extLst>
          </p:cNvPr>
          <p:cNvSpPr/>
          <p:nvPr/>
        </p:nvSpPr>
        <p:spPr>
          <a:xfrm>
            <a:off x="5805377" y="3674699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nguyên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liệu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6425A3D-2117-E9B4-AB71-3099DB60FEFF}"/>
              </a:ext>
            </a:extLst>
          </p:cNvPr>
          <p:cNvSpPr/>
          <p:nvPr/>
        </p:nvSpPr>
        <p:spPr>
          <a:xfrm>
            <a:off x="5805377" y="5010234"/>
            <a:ext cx="5720316" cy="89313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làm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đèn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5CCDB1B-BF15-0E92-91E7-DB9A56E46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55" y="1758157"/>
            <a:ext cx="2270325" cy="464175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55CBABD-A3FA-6223-F47A-639367F7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1" y="2484826"/>
            <a:ext cx="3271654" cy="313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81D5D-C933-51A7-11A6-B30A279D3F11}"/>
              </a:ext>
            </a:extLst>
          </p:cNvPr>
          <p:cNvSpPr txBox="1"/>
          <p:nvPr/>
        </p:nvSpPr>
        <p:spPr>
          <a:xfrm>
            <a:off x="965285" y="1194636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đèn</a:t>
            </a:r>
            <a:r>
              <a:rPr lang="en-US" sz="2400" b="1" dirty="0">
                <a:solidFill>
                  <a:schemeClr val="bg1"/>
                </a:solidFill>
              </a:rPr>
              <a:t>: 6 cái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0E815B-E3ED-CA4F-7298-F39A87FB8869}"/>
              </a:ext>
            </a:extLst>
          </p:cNvPr>
          <p:cNvSpPr txBox="1"/>
          <p:nvPr/>
        </p:nvSpPr>
        <p:spPr>
          <a:xfrm>
            <a:off x="4789496" y="1194636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Cánh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quạt</a:t>
            </a:r>
            <a:r>
              <a:rPr lang="en-US" sz="2400" b="1" dirty="0">
                <a:solidFill>
                  <a:schemeClr val="bg1"/>
                </a:solidFill>
              </a:rPr>
              <a:t>: 1 cái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131598-ED1F-1E42-DB7E-7887BDEAB29A}"/>
              </a:ext>
            </a:extLst>
          </p:cNvPr>
          <p:cNvSpPr txBox="1"/>
          <p:nvPr/>
        </p:nvSpPr>
        <p:spPr>
          <a:xfrm>
            <a:off x="8613707" y="1226533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Thanh </a:t>
            </a:r>
            <a:r>
              <a:rPr lang="en-US" sz="2400" b="1" dirty="0" err="1">
                <a:solidFill>
                  <a:schemeClr val="bg1"/>
                </a:solidFill>
              </a:rPr>
              <a:t>đỡ</a:t>
            </a:r>
            <a:r>
              <a:rPr lang="en-US" sz="2400" b="1" dirty="0">
                <a:solidFill>
                  <a:schemeClr val="bg1"/>
                </a:solidFill>
              </a:rPr>
              <a:t>: 1-2 cái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6CC58-602D-3194-4EE3-3FAC9AF5B912}"/>
              </a:ext>
            </a:extLst>
          </p:cNvPr>
          <p:cNvSpPr/>
          <p:nvPr/>
        </p:nvSpPr>
        <p:spPr>
          <a:xfrm>
            <a:off x="9618362" y="1973269"/>
            <a:ext cx="547354" cy="4043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1F6B5B-69AF-C207-3043-3F9BA16DB4D0}"/>
              </a:ext>
            </a:extLst>
          </p:cNvPr>
          <p:cNvSpPr txBox="1"/>
          <p:nvPr/>
        </p:nvSpPr>
        <p:spPr>
          <a:xfrm>
            <a:off x="965285" y="5286765"/>
            <a:ext cx="255666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Các </a:t>
            </a:r>
            <a:r>
              <a:rPr lang="en-US" sz="2400" b="1" dirty="0" err="1">
                <a:solidFill>
                  <a:schemeClr val="bg1"/>
                </a:solidFill>
              </a:rPr>
              <a:t>hình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3B30EE-AD96-E751-845B-B42B1BBBC45C}"/>
              </a:ext>
            </a:extLst>
          </p:cNvPr>
          <p:cNvSpPr/>
          <p:nvPr/>
        </p:nvSpPr>
        <p:spPr>
          <a:xfrm>
            <a:off x="-234802" y="374618"/>
            <a:ext cx="12661604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433B597-AA1D-3845-A28A-BAE04D4F26E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CÁC BƯỚC CHẾ TẠO LỒNG ĐÈN KÉO QUÂN</a:t>
            </a:r>
          </a:p>
        </p:txBody>
      </p:sp>
    </p:spTree>
    <p:extLst>
      <p:ext uri="{BB962C8B-B14F-4D97-AF65-F5344CB8AC3E}">
        <p14:creationId xmlns:p14="http://schemas.microsoft.com/office/powerpoint/2010/main" val="268811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00117 -0.1164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0234 -0.1261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3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0.00117 -0.1138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" grpId="0" animBg="1"/>
      <p:bldP spid="3" grpId="1" animBg="1"/>
      <p:bldP spid="3" grpId="2" animBg="1"/>
      <p:bldP spid="34" grpId="0" animBg="1"/>
      <p:bldP spid="35" grpId="0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EB2B91-629E-B80D-6426-96B32C850F88}"/>
              </a:ext>
            </a:extLst>
          </p:cNvPr>
          <p:cNvCxnSpPr>
            <a:cxnSpLocks/>
          </p:cNvCxnSpPr>
          <p:nvPr/>
        </p:nvCxnSpPr>
        <p:spPr>
          <a:xfrm>
            <a:off x="2048544" y="1190856"/>
            <a:ext cx="241935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224DFE-5E23-6B47-8987-53D57446C4FA}"/>
              </a:ext>
            </a:extLst>
          </p:cNvPr>
          <p:cNvCxnSpPr>
            <a:cxnSpLocks/>
          </p:cNvCxnSpPr>
          <p:nvPr/>
        </p:nvCxnSpPr>
        <p:spPr>
          <a:xfrm>
            <a:off x="4635800" y="1371607"/>
            <a:ext cx="0" cy="51036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C1B20D-E657-89E6-94D2-A09353C8B437}"/>
              </a:ext>
            </a:extLst>
          </p:cNvPr>
          <p:cNvCxnSpPr>
            <a:cxnSpLocks/>
          </p:cNvCxnSpPr>
          <p:nvPr/>
        </p:nvCxnSpPr>
        <p:spPr>
          <a:xfrm flipH="1">
            <a:off x="11362591" y="2954886"/>
            <a:ext cx="347478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7AA715A-3C54-9F9C-F1A2-FF09737B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171" y="1248047"/>
            <a:ext cx="2556664" cy="52271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09DA79-2B8B-BC14-A405-D4DA2D302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478" b="80990"/>
          <a:stretch/>
        </p:blipFill>
        <p:spPr>
          <a:xfrm>
            <a:off x="6069338" y="1338393"/>
            <a:ext cx="5293253" cy="1914212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C43BFA-0D9D-4E6D-FEB5-A529896EAACB}"/>
              </a:ext>
            </a:extLst>
          </p:cNvPr>
          <p:cNvCxnSpPr/>
          <p:nvPr/>
        </p:nvCxnSpPr>
        <p:spPr>
          <a:xfrm>
            <a:off x="8188309" y="1626266"/>
            <a:ext cx="0" cy="5142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B6490C-8553-6420-2E47-1E959BEA33E0}"/>
              </a:ext>
            </a:extLst>
          </p:cNvPr>
          <p:cNvCxnSpPr>
            <a:cxnSpLocks/>
          </p:cNvCxnSpPr>
          <p:nvPr/>
        </p:nvCxnSpPr>
        <p:spPr>
          <a:xfrm>
            <a:off x="10468605" y="2535695"/>
            <a:ext cx="385234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DFE3BCF-39FD-CB9E-4B43-B8312EF70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7193" r="-200"/>
          <a:stretch/>
        </p:blipFill>
        <p:spPr>
          <a:xfrm>
            <a:off x="6069338" y="3847161"/>
            <a:ext cx="4873400" cy="2267884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F33FA0-3835-0487-F50C-EDD43F5B210F}"/>
              </a:ext>
            </a:extLst>
          </p:cNvPr>
          <p:cNvCxnSpPr>
            <a:cxnSpLocks/>
          </p:cNvCxnSpPr>
          <p:nvPr/>
        </p:nvCxnSpPr>
        <p:spPr>
          <a:xfrm>
            <a:off x="6328405" y="2489797"/>
            <a:ext cx="427606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F9E501-9B4B-CABF-BD0D-48554A6B6420}"/>
              </a:ext>
            </a:extLst>
          </p:cNvPr>
          <p:cNvCxnSpPr>
            <a:cxnSpLocks/>
          </p:cNvCxnSpPr>
          <p:nvPr/>
        </p:nvCxnSpPr>
        <p:spPr>
          <a:xfrm>
            <a:off x="8357643" y="4726383"/>
            <a:ext cx="0" cy="5666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51670C-E6D5-DC50-8745-B28D77330075}"/>
              </a:ext>
            </a:extLst>
          </p:cNvPr>
          <p:cNvCxnSpPr/>
          <p:nvPr/>
        </p:nvCxnSpPr>
        <p:spPr>
          <a:xfrm>
            <a:off x="7052345" y="6039574"/>
            <a:ext cx="314113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D2F893C-DFCD-EA6F-283D-E0B3FDF9C8A1}"/>
              </a:ext>
            </a:extLst>
          </p:cNvPr>
          <p:cNvCxnSpPr>
            <a:cxnSpLocks/>
          </p:cNvCxnSpPr>
          <p:nvPr/>
        </p:nvCxnSpPr>
        <p:spPr>
          <a:xfrm>
            <a:off x="8704696" y="5374083"/>
            <a:ext cx="0" cy="6344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7E841C0-BDD2-61A6-6F94-069B2E9C1592}"/>
              </a:ext>
            </a:extLst>
          </p:cNvPr>
          <p:cNvSpPr txBox="1"/>
          <p:nvPr/>
        </p:nvSpPr>
        <p:spPr>
          <a:xfrm>
            <a:off x="8188309" y="1626265"/>
            <a:ext cx="107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8F7705-9DBF-9232-E782-F1503CC30BB2}"/>
              </a:ext>
            </a:extLst>
          </p:cNvPr>
          <p:cNvSpPr txBox="1"/>
          <p:nvPr/>
        </p:nvSpPr>
        <p:spPr>
          <a:xfrm>
            <a:off x="6069338" y="2584567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2EF1C11-5051-F8F2-4DDE-21FD9083D965}"/>
              </a:ext>
            </a:extLst>
          </p:cNvPr>
          <p:cNvSpPr txBox="1"/>
          <p:nvPr/>
        </p:nvSpPr>
        <p:spPr>
          <a:xfrm>
            <a:off x="10193478" y="2647377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74F6D9-5E42-62E1-A7E6-15BA00F8DF93}"/>
              </a:ext>
            </a:extLst>
          </p:cNvPr>
          <p:cNvSpPr txBox="1"/>
          <p:nvPr/>
        </p:nvSpPr>
        <p:spPr>
          <a:xfrm>
            <a:off x="8622911" y="4750270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C5805B-FB69-0F83-CFF8-5B45C7AAA0BE}"/>
              </a:ext>
            </a:extLst>
          </p:cNvPr>
          <p:cNvSpPr txBox="1"/>
          <p:nvPr/>
        </p:nvSpPr>
        <p:spPr>
          <a:xfrm>
            <a:off x="7551037" y="5423904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1,5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C271ED-829E-DA4D-AF0B-C4A993B59CB1}"/>
              </a:ext>
            </a:extLst>
          </p:cNvPr>
          <p:cNvSpPr txBox="1"/>
          <p:nvPr/>
        </p:nvSpPr>
        <p:spPr>
          <a:xfrm>
            <a:off x="2722282" y="646955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11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D712A-68A3-FA93-CC42-4EE9D2A93D4A}"/>
              </a:ext>
            </a:extLst>
          </p:cNvPr>
          <p:cNvSpPr txBox="1"/>
          <p:nvPr/>
        </p:nvSpPr>
        <p:spPr>
          <a:xfrm rot="5400000">
            <a:off x="4354967" y="3630809"/>
            <a:ext cx="10718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22 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95BFB-95CE-36AE-7D98-98785BC56703}"/>
              </a:ext>
            </a:extLst>
          </p:cNvPr>
          <p:cNvSpPr/>
          <p:nvPr/>
        </p:nvSpPr>
        <p:spPr>
          <a:xfrm>
            <a:off x="-234802" y="374617"/>
            <a:ext cx="1071874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08353A-C794-D025-F621-30239F3FCC1B}"/>
              </a:ext>
            </a:extLst>
          </p:cNvPr>
          <p:cNvSpPr/>
          <p:nvPr/>
        </p:nvSpPr>
        <p:spPr>
          <a:xfrm rot="5400000">
            <a:off x="-2476653" y="3371103"/>
            <a:ext cx="657907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88E6E6E-A853-C585-4EE3-CC6C97F83A19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9" grpId="0" animBg="1"/>
      <p:bldP spid="60" grpId="0" animBg="1"/>
      <p:bldP spid="20" grpId="0" animBg="1"/>
      <p:bldP spid="21" grpId="0" animBg="1"/>
      <p:bldP spid="24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968D15-E3EF-AEF5-20C5-CD564D11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27" y="950328"/>
            <a:ext cx="2556664" cy="5227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D2E89-398F-BF7F-945F-AA1DF511EF19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1BA1E2-58EC-276A-7185-AE280805B812}"/>
              </a:ext>
            </a:extLst>
          </p:cNvPr>
          <p:cNvSpPr/>
          <p:nvPr/>
        </p:nvSpPr>
        <p:spPr>
          <a:xfrm rot="5400000">
            <a:off x="-2786729" y="3061027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3B348BB-8FD4-83B7-CB44-D44EFED218DC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0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  <p:extLst>
      <p:ext uri="{BB962C8B-B14F-4D97-AF65-F5344CB8AC3E}">
        <p14:creationId xmlns:p14="http://schemas.microsoft.com/office/powerpoint/2010/main" val="364754073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6471 -0.0453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22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968D15-E3EF-AEF5-20C5-CD564D11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494" y="1311005"/>
            <a:ext cx="1869011" cy="3821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8D2E89-398F-BF7F-945F-AA1DF511EF19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F1A325C-14A1-5B7B-16E7-874C7F26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r="49799"/>
          <a:stretch/>
        </p:blipFill>
        <p:spPr>
          <a:xfrm>
            <a:off x="6907576" y="1073888"/>
            <a:ext cx="616944" cy="4990017"/>
          </a:xfrm>
          <a:prstGeom prst="rect">
            <a:avLst/>
          </a:prstGeom>
        </p:spPr>
      </p:pic>
      <p:pic>
        <p:nvPicPr>
          <p:cNvPr id="6" name="Graphic 5" descr="Pencil with solid fill">
            <a:extLst>
              <a:ext uri="{FF2B5EF4-FFF2-40B4-BE49-F238E27FC236}">
                <a16:creationId xmlns:a16="http://schemas.microsoft.com/office/drawing/2014/main" id="{F625AC96-D87B-D562-F423-870497717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8784" y="967712"/>
            <a:ext cx="914400" cy="914400"/>
          </a:xfrm>
          <a:prstGeom prst="rect">
            <a:avLst/>
          </a:prstGeom>
        </p:spPr>
      </p:pic>
      <p:pic>
        <p:nvPicPr>
          <p:cNvPr id="8" name="Graphic 7" descr="Knife with solid fill">
            <a:extLst>
              <a:ext uri="{FF2B5EF4-FFF2-40B4-BE49-F238E27FC236}">
                <a16:creationId xmlns:a16="http://schemas.microsoft.com/office/drawing/2014/main" id="{8B735C32-967F-FA8F-E6AC-3B0C8BF19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313" y="1750837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1: LÀM KHUNG ĐÈN</a:t>
            </a:r>
          </a:p>
        </p:txBody>
      </p:sp>
    </p:spTree>
    <p:extLst>
      <p:ext uri="{BB962C8B-B14F-4D97-AF65-F5344CB8AC3E}">
        <p14:creationId xmlns:p14="http://schemas.microsoft.com/office/powerpoint/2010/main" val="388754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6.25E-7 0.498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2: DÁN GIẤY VÀO KHUNG ĐÈN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F1171E-7032-E974-740E-73E28B98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668" y="631358"/>
            <a:ext cx="2556664" cy="5227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0ADA19-4F01-D356-7C57-6E66BD3A30D7}"/>
              </a:ext>
            </a:extLst>
          </p:cNvPr>
          <p:cNvSpPr/>
          <p:nvPr/>
        </p:nvSpPr>
        <p:spPr>
          <a:xfrm>
            <a:off x="5039833" y="956930"/>
            <a:ext cx="2179674" cy="4306186"/>
          </a:xfrm>
          <a:prstGeom prst="rect">
            <a:avLst/>
          </a:prstGeom>
          <a:solidFill>
            <a:schemeClr val="bg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7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71E993-CB99-04AF-F1A5-2B0134475E12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1A59B3-4DBC-1161-7EE0-0FBB23B5842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3: GHÉP CÁC KHUNG ĐÈN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EF4A4E-582D-98D2-90E7-BA968079E32D}"/>
              </a:ext>
            </a:extLst>
          </p:cNvPr>
          <p:cNvGrpSpPr/>
          <p:nvPr/>
        </p:nvGrpSpPr>
        <p:grpSpPr>
          <a:xfrm>
            <a:off x="1809925" y="184145"/>
            <a:ext cx="8784802" cy="3169933"/>
            <a:chOff x="1546811" y="1833450"/>
            <a:chExt cx="8784802" cy="31699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968D15-E3EF-AEF5-20C5-CD564D117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1546811" y="1833450"/>
              <a:ext cx="1490747" cy="31699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928EB4-EDF5-EF71-EC81-E21BC6727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3005808" y="1833450"/>
              <a:ext cx="1490747" cy="3169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5256A5-E731-25A7-6354-6544E0614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4463209" y="1833450"/>
              <a:ext cx="1490747" cy="31699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803E0-BF72-A15D-12AD-63B1FB98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5923129" y="1833450"/>
              <a:ext cx="1490747" cy="316993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EFC7F9-1CF7-517C-87F3-F7E7440EC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7381205" y="1833450"/>
              <a:ext cx="1490747" cy="3169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AD9E77-7ECD-9E7C-0581-EB2D4591C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9" r="821"/>
            <a:stretch/>
          </p:blipFill>
          <p:spPr>
            <a:xfrm>
              <a:off x="8840866" y="1833450"/>
              <a:ext cx="1490747" cy="3169933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5C81D036-807F-1550-A78D-974C157D52D8}"/>
              </a:ext>
            </a:extLst>
          </p:cNvPr>
          <p:cNvSpPr/>
          <p:nvPr/>
        </p:nvSpPr>
        <p:spPr>
          <a:xfrm>
            <a:off x="4601709" y="3838353"/>
            <a:ext cx="2892056" cy="2493152"/>
          </a:xfrm>
          <a:prstGeom prst="hexagon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>
          <a:xfrm>
            <a:off x="-7176461" y="3095116"/>
            <a:ext cx="9871113" cy="11803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	KHỞI ĐỘNG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179135" y="657548"/>
            <a:ext cx="7825563" cy="1180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NỘI DUNG</a:t>
            </a:r>
          </a:p>
        </p:txBody>
      </p:sp>
      <p:sp>
        <p:nvSpPr>
          <p:cNvPr id="33" name="Oval 32"/>
          <p:cNvSpPr/>
          <p:nvPr/>
        </p:nvSpPr>
        <p:spPr>
          <a:xfrm>
            <a:off x="-3177768" y="655269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1581950" y="3311275"/>
            <a:ext cx="734602" cy="734602"/>
            <a:chOff x="1581950" y="3311275"/>
            <a:chExt cx="734602" cy="734602"/>
          </a:xfrm>
        </p:grpSpPr>
        <p:sp>
          <p:nvSpPr>
            <p:cNvPr id="38" name="Oval 37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6" name="Graphic 45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-558688" y="5411486"/>
            <a:ext cx="734602" cy="734602"/>
            <a:chOff x="847347" y="4818998"/>
            <a:chExt cx="734602" cy="734602"/>
          </a:xfrm>
        </p:grpSpPr>
        <p:sp>
          <p:nvSpPr>
            <p:cNvPr id="40" name="Oval 39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8" name="Graphic 47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-2108105" y="4815658"/>
            <a:ext cx="734602" cy="734602"/>
            <a:chOff x="-2108105" y="4815658"/>
            <a:chExt cx="734602" cy="734602"/>
          </a:xfrm>
        </p:grpSpPr>
        <p:sp>
          <p:nvSpPr>
            <p:cNvPr id="41" name="Oval 4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0" name="Graphic 49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847347" y="4813510"/>
            <a:ext cx="734602" cy="734602"/>
            <a:chOff x="-552894" y="5423320"/>
            <a:chExt cx="734602" cy="734602"/>
          </a:xfrm>
        </p:grpSpPr>
        <p:sp>
          <p:nvSpPr>
            <p:cNvPr id="37" name="Oval 36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2" name="Graphic 5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-2767318" y="3311275"/>
            <a:ext cx="734602" cy="734602"/>
            <a:chOff x="-2767318" y="3311275"/>
            <a:chExt cx="734602" cy="734602"/>
          </a:xfrm>
        </p:grpSpPr>
        <p:sp>
          <p:nvSpPr>
            <p:cNvPr id="36" name="Oval 35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3" name="Graphic 52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-555360" y="1191036"/>
            <a:ext cx="734602" cy="734602"/>
            <a:chOff x="-2114076" y="1800358"/>
            <a:chExt cx="734602" cy="734602"/>
          </a:xfrm>
        </p:grpSpPr>
        <p:sp>
          <p:nvSpPr>
            <p:cNvPr id="42" name="Oval 41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4" name="Graphic 53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-2108885" y="1795360"/>
            <a:ext cx="734602" cy="734602"/>
            <a:chOff x="-552894" y="1191037"/>
            <a:chExt cx="734602" cy="734602"/>
          </a:xfrm>
        </p:grpSpPr>
        <p:sp>
          <p:nvSpPr>
            <p:cNvPr id="35" name="Oval 34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5" name="Graphic 54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847347" y="1795360"/>
            <a:ext cx="734602" cy="734602"/>
            <a:chOff x="847347" y="1795360"/>
            <a:chExt cx="734602" cy="734602"/>
          </a:xfrm>
        </p:grpSpPr>
        <p:sp>
          <p:nvSpPr>
            <p:cNvPr id="39" name="Oval 38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6" name="Graphic 55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20898273">
            <a:off x="8878769" y="5048069"/>
            <a:ext cx="3099261" cy="1314185"/>
            <a:chOff x="7862769" y="5060610"/>
            <a:chExt cx="3099261" cy="1314185"/>
          </a:xfrm>
        </p:grpSpPr>
        <p:sp>
          <p:nvSpPr>
            <p:cNvPr id="30" name="Hexagon 29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73281 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4AD5A0-7534-11D1-3771-21CF5A156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33" y="1503974"/>
            <a:ext cx="3932333" cy="37738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4: CẮT CÁNH QUẠT</a:t>
            </a:r>
          </a:p>
        </p:txBody>
      </p:sp>
    </p:spTree>
    <p:extLst>
      <p:ext uri="{BB962C8B-B14F-4D97-AF65-F5344CB8AC3E}">
        <p14:creationId xmlns:p14="http://schemas.microsoft.com/office/powerpoint/2010/main" val="27387428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48132" y="2994061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5: LÀM THANH ĐỠ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0FE243-D2D0-A66F-60AE-3B464138DDAA}"/>
              </a:ext>
            </a:extLst>
          </p:cNvPr>
          <p:cNvSpPr/>
          <p:nvPr/>
        </p:nvSpPr>
        <p:spPr>
          <a:xfrm>
            <a:off x="5737757" y="893046"/>
            <a:ext cx="716485" cy="52934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43E761-A622-BC0E-69EE-21C2949AB6D1}"/>
              </a:ext>
            </a:extLst>
          </p:cNvPr>
          <p:cNvCxnSpPr>
            <a:cxnSpLocks/>
          </p:cNvCxnSpPr>
          <p:nvPr/>
        </p:nvCxnSpPr>
        <p:spPr>
          <a:xfrm>
            <a:off x="5737757" y="767080"/>
            <a:ext cx="716485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879F37-C888-AD6B-DCD5-4BD6B94AAF90}"/>
              </a:ext>
            </a:extLst>
          </p:cNvPr>
          <p:cNvCxnSpPr/>
          <p:nvPr/>
        </p:nvCxnSpPr>
        <p:spPr>
          <a:xfrm>
            <a:off x="6602819" y="893046"/>
            <a:ext cx="0" cy="52934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562577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20007" y="2994059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5: LÀM THANH ĐỠ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A667E-3D6B-3979-F51B-7DB71E6BD60A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F24E8C6-8880-22E1-183F-F948D5B31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6" r="49799"/>
          <a:stretch/>
        </p:blipFill>
        <p:spPr>
          <a:xfrm>
            <a:off x="6475776" y="765395"/>
            <a:ext cx="616944" cy="4990017"/>
          </a:xfrm>
          <a:prstGeom prst="rect">
            <a:avLst/>
          </a:prstGeom>
        </p:spPr>
      </p:pic>
      <p:pic>
        <p:nvPicPr>
          <p:cNvPr id="7" name="Graphic 6" descr="Pencil with solid fill">
            <a:extLst>
              <a:ext uri="{FF2B5EF4-FFF2-40B4-BE49-F238E27FC236}">
                <a16:creationId xmlns:a16="http://schemas.microsoft.com/office/drawing/2014/main" id="{C1BCFC91-A1D6-D9F1-9322-7976CBB8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6984" y="659219"/>
            <a:ext cx="914400" cy="914400"/>
          </a:xfrm>
          <a:prstGeom prst="rect">
            <a:avLst/>
          </a:prstGeom>
        </p:spPr>
      </p:pic>
      <p:pic>
        <p:nvPicPr>
          <p:cNvPr id="8" name="Graphic 7" descr="Knife with solid fill">
            <a:extLst>
              <a:ext uri="{FF2B5EF4-FFF2-40B4-BE49-F238E27FC236}">
                <a16:creationId xmlns:a16="http://schemas.microsoft.com/office/drawing/2014/main" id="{FF0C4F25-8D6F-9C59-8018-BD8FF235E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2208" y="16797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262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3.95833E-6 0.498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4.79167E-6 0.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36B064-937C-D88B-5131-C9A7EDD26E4B}"/>
              </a:ext>
            </a:extLst>
          </p:cNvPr>
          <p:cNvSpPr/>
          <p:nvPr/>
        </p:nvSpPr>
        <p:spPr>
          <a:xfrm rot="5400000">
            <a:off x="-2786729" y="3061026"/>
            <a:ext cx="7199227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12D19-0329-B619-7E3F-EF50BEBB48F2}"/>
              </a:ext>
            </a:extLst>
          </p:cNvPr>
          <p:cNvSpPr txBox="1">
            <a:spLocks/>
          </p:cNvSpPr>
          <p:nvPr/>
        </p:nvSpPr>
        <p:spPr>
          <a:xfrm rot="5400000">
            <a:off x="-4320007" y="2994059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BƯỚC 6: CẮT HÌNH TRANG TRÍ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BA667E-3D6B-3979-F51B-7DB71E6BD60A}"/>
              </a:ext>
            </a:extLst>
          </p:cNvPr>
          <p:cNvSpPr/>
          <p:nvPr/>
        </p:nvSpPr>
        <p:spPr>
          <a:xfrm>
            <a:off x="2658140" y="659219"/>
            <a:ext cx="7368362" cy="5124893"/>
          </a:xfrm>
          <a:prstGeom prst="rect">
            <a:avLst/>
          </a:prstGeom>
          <a:solidFill>
            <a:schemeClr val="accent6">
              <a:lumMod val="60000"/>
              <a:lumOff val="4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Cat outline">
            <a:extLst>
              <a:ext uri="{FF2B5EF4-FFF2-40B4-BE49-F238E27FC236}">
                <a16:creationId xmlns:a16="http://schemas.microsoft.com/office/drawing/2014/main" id="{4E9561BD-FD4D-E3D2-C257-2FE8D2382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1172" y="505047"/>
            <a:ext cx="3005470" cy="3005470"/>
          </a:xfrm>
          <a:prstGeom prst="rect">
            <a:avLst/>
          </a:prstGeom>
        </p:spPr>
      </p:pic>
      <p:pic>
        <p:nvPicPr>
          <p:cNvPr id="9" name="Graphic 8" descr="Bee outline">
            <a:extLst>
              <a:ext uri="{FF2B5EF4-FFF2-40B4-BE49-F238E27FC236}">
                <a16:creationId xmlns:a16="http://schemas.microsoft.com/office/drawing/2014/main" id="{42A1B484-9454-5144-8B07-EB755D42D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6483" y="659219"/>
            <a:ext cx="3101163" cy="3101163"/>
          </a:xfrm>
          <a:prstGeom prst="rect">
            <a:avLst/>
          </a:prstGeom>
        </p:spPr>
      </p:pic>
      <p:pic>
        <p:nvPicPr>
          <p:cNvPr id="11" name="Graphic 10" descr="Dolphin outline">
            <a:extLst>
              <a:ext uri="{FF2B5EF4-FFF2-40B4-BE49-F238E27FC236}">
                <a16:creationId xmlns:a16="http://schemas.microsoft.com/office/drawing/2014/main" id="{6924A06A-35D5-6D23-8AE7-49F2991EE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3246" y="3209261"/>
            <a:ext cx="2729023" cy="2729023"/>
          </a:xfrm>
          <a:prstGeom prst="rect">
            <a:avLst/>
          </a:prstGeom>
        </p:spPr>
      </p:pic>
      <p:pic>
        <p:nvPicPr>
          <p:cNvPr id="13" name="Graphic 12" descr="Butterfly outline">
            <a:extLst>
              <a:ext uri="{FF2B5EF4-FFF2-40B4-BE49-F238E27FC236}">
                <a16:creationId xmlns:a16="http://schemas.microsoft.com/office/drawing/2014/main" id="{75C08F43-B8E1-7340-F111-1DD4413DF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0143" y="3209261"/>
            <a:ext cx="2473842" cy="247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025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518E9A-6C2D-69FB-4CB7-11F5411DBFA5}"/>
              </a:ext>
            </a:extLst>
          </p:cNvPr>
          <p:cNvSpPr/>
          <p:nvPr/>
        </p:nvSpPr>
        <p:spPr>
          <a:xfrm>
            <a:off x="519830" y="374618"/>
            <a:ext cx="11906971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80FFD-A382-05F5-6440-A7F74D065D08}"/>
              </a:ext>
            </a:extLst>
          </p:cNvPr>
          <p:cNvSpPr/>
          <p:nvPr/>
        </p:nvSpPr>
        <p:spPr>
          <a:xfrm rot="5400000">
            <a:off x="209755" y="64542"/>
            <a:ext cx="1206258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AB3D9A-B691-5D01-A2CE-434E70A8802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NHẬN NGUYÊN VẬT LIỆU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AB5FC-7DB1-9880-3FE0-511239D5798D}"/>
              </a:ext>
            </a:extLst>
          </p:cNvPr>
          <p:cNvSpPr txBox="1"/>
          <p:nvPr/>
        </p:nvSpPr>
        <p:spPr>
          <a:xfrm>
            <a:off x="1105935" y="1955697"/>
            <a:ext cx="459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Dao </a:t>
            </a:r>
            <a:r>
              <a:rPr lang="en-US" sz="3600" dirty="0" err="1"/>
              <a:t>rọc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: 2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Kéo</a:t>
            </a:r>
            <a:r>
              <a:rPr lang="en-US" sz="3600" dirty="0"/>
              <a:t>: 2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Khung</a:t>
            </a:r>
            <a:r>
              <a:rPr lang="en-US" sz="3600" dirty="0"/>
              <a:t>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quạt</a:t>
            </a:r>
            <a:r>
              <a:rPr lang="en-US" sz="3600" dirty="0"/>
              <a:t>: 1 cái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2DFE9-BEDF-B93C-7024-816A9B3BF46E}"/>
              </a:ext>
            </a:extLst>
          </p:cNvPr>
          <p:cNvSpPr txBox="1"/>
          <p:nvPr/>
        </p:nvSpPr>
        <p:spPr>
          <a:xfrm>
            <a:off x="6488667" y="1955697"/>
            <a:ext cx="459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Fomec</a:t>
            </a:r>
            <a:r>
              <a:rPr lang="en-US" sz="3600" dirty="0"/>
              <a:t>: 1 </a:t>
            </a:r>
            <a:r>
              <a:rPr lang="en-US" sz="3600" dirty="0" err="1"/>
              <a:t>tấm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Cúc</a:t>
            </a:r>
            <a:r>
              <a:rPr lang="en-US" sz="3600" dirty="0"/>
              <a:t> </a:t>
            </a:r>
            <a:r>
              <a:rPr lang="en-US" sz="3600" dirty="0" err="1"/>
              <a:t>bấm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Que </a:t>
            </a:r>
            <a:r>
              <a:rPr lang="en-US" sz="3600" dirty="0" err="1"/>
              <a:t>gỗ</a:t>
            </a:r>
            <a:r>
              <a:rPr lang="en-US" sz="3600" dirty="0"/>
              <a:t>: 1 cái</a:t>
            </a:r>
          </a:p>
          <a:p>
            <a:pPr marL="285750" indent="-285750">
              <a:buFontTx/>
              <a:buChar char="-"/>
            </a:pP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: 2 </a:t>
            </a:r>
            <a:r>
              <a:rPr lang="en-US" sz="3600" dirty="0" err="1"/>
              <a:t>tờ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Giấy</a:t>
            </a:r>
            <a:r>
              <a:rPr lang="en-US" sz="3600" dirty="0"/>
              <a:t> trong: 1 </a:t>
            </a:r>
            <a:r>
              <a:rPr lang="en-US" sz="3600" dirty="0" err="1"/>
              <a:t>tờ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670029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518E9A-6C2D-69FB-4CB7-11F5411DBFA5}"/>
              </a:ext>
            </a:extLst>
          </p:cNvPr>
          <p:cNvSpPr/>
          <p:nvPr/>
        </p:nvSpPr>
        <p:spPr>
          <a:xfrm>
            <a:off x="-152400" y="374618"/>
            <a:ext cx="12579201" cy="586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AB3D9A-B691-5D01-A2CE-434E70A88022}"/>
              </a:ext>
            </a:extLst>
          </p:cNvPr>
          <p:cNvSpPr txBox="1">
            <a:spLocks/>
          </p:cNvSpPr>
          <p:nvPr/>
        </p:nvSpPr>
        <p:spPr>
          <a:xfrm>
            <a:off x="824620" y="158404"/>
            <a:ext cx="10549558" cy="8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THỰC HÀNH LÀM ĐÈN KÉO QUÂN</a:t>
            </a:r>
          </a:p>
        </p:txBody>
      </p:sp>
      <p:pic>
        <p:nvPicPr>
          <p:cNvPr id="1026" name="Picture 2" descr="Lồng đèn kéo quân">
            <a:extLst>
              <a:ext uri="{FF2B5EF4-FFF2-40B4-BE49-F238E27FC236}">
                <a16:creationId xmlns:a16="http://schemas.microsoft.com/office/drawing/2014/main" id="{36CDA12D-EEDD-C8BB-756A-C2D271FF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07" y="1392865"/>
            <a:ext cx="3518712" cy="46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Ý nghĩa của chiếc Đèn Kéo Quân Tết Trung thu">
            <a:extLst>
              <a:ext uri="{FF2B5EF4-FFF2-40B4-BE49-F238E27FC236}">
                <a16:creationId xmlns:a16="http://schemas.microsoft.com/office/drawing/2014/main" id="{C861FB66-0899-9BC8-9A7A-6D8CBFF9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90" y="139286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7374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F8E081-5E06-6E77-4C7B-89ADD523A756}"/>
              </a:ext>
            </a:extLst>
          </p:cNvPr>
          <p:cNvSpPr/>
          <p:nvPr/>
        </p:nvSpPr>
        <p:spPr>
          <a:xfrm>
            <a:off x="-214424" y="550759"/>
            <a:ext cx="12620847" cy="8931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403098-36D4-D7E4-A94C-0073D202082E}"/>
              </a:ext>
            </a:extLst>
          </p:cNvPr>
          <p:cNvSpPr txBox="1">
            <a:spLocks/>
          </p:cNvSpPr>
          <p:nvPr/>
        </p:nvSpPr>
        <p:spPr>
          <a:xfrm>
            <a:off x="838200" y="3345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</a:rPr>
              <a:t>TIẾT 3: TRÌNH BÀY SẢN PHẨM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2C091B-2F85-23D1-B92C-535803D65121}"/>
              </a:ext>
            </a:extLst>
          </p:cNvPr>
          <p:cNvSpPr/>
          <p:nvPr/>
        </p:nvSpPr>
        <p:spPr>
          <a:xfrm>
            <a:off x="-214424" y="1049603"/>
            <a:ext cx="1041991" cy="60839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D67DD309-4EB7-6252-D162-27FDE634AFC6}"/>
              </a:ext>
            </a:extLst>
          </p:cNvPr>
          <p:cNvSpPr/>
          <p:nvPr/>
        </p:nvSpPr>
        <p:spPr>
          <a:xfrm>
            <a:off x="1807535" y="2030819"/>
            <a:ext cx="9377916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1. </a:t>
            </a:r>
            <a:r>
              <a:rPr lang="en-US" sz="4000" dirty="0" err="1">
                <a:solidFill>
                  <a:schemeClr val="tx1"/>
                </a:solidFill>
              </a:rPr>
              <a:t>Hoàn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thành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sản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phẩm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634F512E-C2BA-024D-B24B-0ABBFF0D77C4}"/>
              </a:ext>
            </a:extLst>
          </p:cNvPr>
          <p:cNvSpPr/>
          <p:nvPr/>
        </p:nvSpPr>
        <p:spPr>
          <a:xfrm>
            <a:off x="1807535" y="3661144"/>
            <a:ext cx="9377916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2. Trình </a:t>
            </a:r>
            <a:r>
              <a:rPr lang="en-US" sz="4000" dirty="0" err="1">
                <a:solidFill>
                  <a:schemeClr val="tx1"/>
                </a:solidFill>
              </a:rPr>
              <a:t>bày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thuyết</a:t>
            </a:r>
            <a:r>
              <a:rPr lang="en-US" sz="4000" dirty="0">
                <a:solidFill>
                  <a:schemeClr val="tx1"/>
                </a:solidFill>
              </a:rPr>
              <a:t> trình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D67DD309-4EB7-6252-D162-27FDE634AFC6}"/>
              </a:ext>
            </a:extLst>
          </p:cNvPr>
          <p:cNvSpPr/>
          <p:nvPr/>
        </p:nvSpPr>
        <p:spPr>
          <a:xfrm>
            <a:off x="-676940" y="265817"/>
            <a:ext cx="6772940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</a:rPr>
              <a:t>1. </a:t>
            </a:r>
            <a:r>
              <a:rPr lang="en-US" sz="4000" dirty="0" err="1">
                <a:solidFill>
                  <a:schemeClr val="tx1"/>
                </a:solidFill>
              </a:rPr>
              <a:t>Hoàn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thành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sản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phẩm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" name="30 MINUTE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30A09382-46EC-F3A2-EA2A-EAFC26BE5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68526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914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4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634F512E-C2BA-024D-B24B-0ABBFF0D77C4}"/>
              </a:ext>
            </a:extLst>
          </p:cNvPr>
          <p:cNvSpPr/>
          <p:nvPr/>
        </p:nvSpPr>
        <p:spPr>
          <a:xfrm>
            <a:off x="-1258186" y="279991"/>
            <a:ext cx="7651898" cy="1010093"/>
          </a:xfrm>
          <a:prstGeom prst="chevron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>
                <a:solidFill>
                  <a:schemeClr val="tx1"/>
                </a:solidFill>
              </a:rPr>
              <a:t>2. Trình </a:t>
            </a:r>
            <a:r>
              <a:rPr lang="en-US" sz="4000" dirty="0" err="1">
                <a:solidFill>
                  <a:schemeClr val="tx1"/>
                </a:solidFill>
              </a:rPr>
              <a:t>bày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thuyết</a:t>
            </a:r>
            <a:r>
              <a:rPr lang="en-US" sz="4000" dirty="0">
                <a:solidFill>
                  <a:schemeClr val="tx1"/>
                </a:solidFill>
              </a:rPr>
              <a:t> trình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C387F-B07F-32AC-8483-238B79CD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93" y="1459771"/>
            <a:ext cx="8485614" cy="465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092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710794-1651-999C-D32D-ABB7213C5572}"/>
              </a:ext>
            </a:extLst>
          </p:cNvPr>
          <p:cNvSpPr/>
          <p:nvPr/>
        </p:nvSpPr>
        <p:spPr>
          <a:xfrm>
            <a:off x="2574865" y="580738"/>
            <a:ext cx="7042270" cy="14042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CLEANING TIME</a:t>
            </a:r>
          </a:p>
        </p:txBody>
      </p:sp>
      <p:pic>
        <p:nvPicPr>
          <p:cNvPr id="1028" name="Picture 4" descr="Student Cleaning School Hallway Stock Vector - Illustration of school,  learning: 134898704">
            <a:extLst>
              <a:ext uri="{FF2B5EF4-FFF2-40B4-BE49-F238E27FC236}">
                <a16:creationId xmlns:a16="http://schemas.microsoft.com/office/drawing/2014/main" id="{7D8E7F70-73B6-7F8D-82B2-3C27422E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2" r="515" b="9365"/>
          <a:stretch/>
        </p:blipFill>
        <p:spPr bwMode="auto">
          <a:xfrm>
            <a:off x="2797970" y="2192381"/>
            <a:ext cx="6596061" cy="39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67500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>
          <a:xfrm>
            <a:off x="-7176461" y="3095116"/>
            <a:ext cx="9871113" cy="11803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	QUAN SÁT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179135" y="657548"/>
            <a:ext cx="7825563" cy="1180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NỘI DUNG</a:t>
            </a:r>
          </a:p>
        </p:txBody>
      </p:sp>
      <p:sp>
        <p:nvSpPr>
          <p:cNvPr id="33" name="Oval 32"/>
          <p:cNvSpPr/>
          <p:nvPr/>
        </p:nvSpPr>
        <p:spPr>
          <a:xfrm rot="16321229">
            <a:off x="-3177768" y="63323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 rot="642317">
            <a:off x="1056592" y="1899051"/>
            <a:ext cx="734602" cy="734602"/>
            <a:chOff x="1581950" y="3311275"/>
            <a:chExt cx="734602" cy="734602"/>
          </a:xfrm>
        </p:grpSpPr>
        <p:sp>
          <p:nvSpPr>
            <p:cNvPr id="38" name="Oval 37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6" name="Graphic 45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949055" y="4855889"/>
            <a:ext cx="734602" cy="734602"/>
            <a:chOff x="847347" y="4818998"/>
            <a:chExt cx="734602" cy="734602"/>
          </a:xfrm>
        </p:grpSpPr>
        <p:sp>
          <p:nvSpPr>
            <p:cNvPr id="40" name="Oval 39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8" name="Graphic 47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-577633" y="5454650"/>
            <a:ext cx="734602" cy="734602"/>
            <a:chOff x="-2108105" y="4815658"/>
            <a:chExt cx="734602" cy="734602"/>
          </a:xfrm>
        </p:grpSpPr>
        <p:sp>
          <p:nvSpPr>
            <p:cNvPr id="41" name="Oval 4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0" name="Graphic 49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1611172" y="3323069"/>
            <a:ext cx="734602" cy="734602"/>
            <a:chOff x="-552894" y="5423320"/>
            <a:chExt cx="734602" cy="734602"/>
          </a:xfrm>
        </p:grpSpPr>
        <p:sp>
          <p:nvSpPr>
            <p:cNvPr id="37" name="Oval 36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2" name="Graphic 5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-2060229" y="4749402"/>
            <a:ext cx="734602" cy="734602"/>
            <a:chOff x="-2767318" y="3311275"/>
            <a:chExt cx="734602" cy="734602"/>
          </a:xfrm>
        </p:grpSpPr>
        <p:sp>
          <p:nvSpPr>
            <p:cNvPr id="36" name="Oval 35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3" name="Graphic 52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 rot="16321229">
            <a:off x="-2064580" y="4755546"/>
            <a:ext cx="734602" cy="734602"/>
            <a:chOff x="-2114076" y="1800358"/>
            <a:chExt cx="734602" cy="734602"/>
          </a:xfrm>
        </p:grpSpPr>
        <p:sp>
          <p:nvSpPr>
            <p:cNvPr id="42" name="Oval 41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4" name="Graphic 53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 rot="16321229">
            <a:off x="-2618480" y="3173852"/>
            <a:ext cx="734602" cy="734602"/>
            <a:chOff x="-552894" y="1191037"/>
            <a:chExt cx="734602" cy="734602"/>
          </a:xfrm>
        </p:grpSpPr>
        <p:sp>
          <p:nvSpPr>
            <p:cNvPr id="35" name="Oval 34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5" name="Graphic 54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 rot="16321229">
            <a:off x="-1965165" y="1795789"/>
            <a:ext cx="734602" cy="734602"/>
            <a:chOff x="847347" y="1795360"/>
            <a:chExt cx="734602" cy="734602"/>
          </a:xfrm>
        </p:grpSpPr>
        <p:sp>
          <p:nvSpPr>
            <p:cNvPr id="39" name="Oval 38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6" name="Graphic 55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 rot="20898273">
            <a:off x="8878769" y="5035369"/>
            <a:ext cx="3099261" cy="1314185"/>
            <a:chOff x="7862769" y="5060610"/>
            <a:chExt cx="3099261" cy="1314185"/>
          </a:xfrm>
        </p:grpSpPr>
        <p:sp>
          <p:nvSpPr>
            <p:cNvPr id="32" name="Hexagon 31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exagon 48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-557024" y="1188536"/>
            <a:ext cx="734602" cy="734602"/>
            <a:chOff x="-2108105" y="4815658"/>
            <a:chExt cx="734602" cy="734602"/>
          </a:xfrm>
        </p:grpSpPr>
        <p:sp>
          <p:nvSpPr>
            <p:cNvPr id="66" name="Oval 65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67" name="Graphic 66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73281 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>
          <a:xfrm>
            <a:off x="-7176461" y="3095116"/>
            <a:ext cx="9871113" cy="11803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	THẢO LUẬN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179135" y="657548"/>
            <a:ext cx="7825563" cy="1180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NỘI DUNG</a:t>
            </a:r>
          </a:p>
        </p:txBody>
      </p:sp>
      <p:sp>
        <p:nvSpPr>
          <p:cNvPr id="33" name="Oval 32"/>
          <p:cNvSpPr/>
          <p:nvPr/>
        </p:nvSpPr>
        <p:spPr>
          <a:xfrm rot="19009025">
            <a:off x="-3177768" y="63323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538682" y="3432507"/>
            <a:ext cx="734602" cy="734602"/>
            <a:chOff x="847347" y="4818998"/>
            <a:chExt cx="734602" cy="734602"/>
          </a:xfrm>
        </p:grpSpPr>
        <p:sp>
          <p:nvSpPr>
            <p:cNvPr id="40" name="Oval 39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8" name="Graphic 47" descr="Meeting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31220" y="4831389"/>
            <a:ext cx="734602" cy="734602"/>
            <a:chOff x="-2108105" y="4815658"/>
            <a:chExt cx="734602" cy="734602"/>
          </a:xfrm>
        </p:grpSpPr>
        <p:sp>
          <p:nvSpPr>
            <p:cNvPr id="41" name="Oval 4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0" name="Graphic 49" descr="Clipboard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931220" y="1745323"/>
            <a:ext cx="734602" cy="734602"/>
            <a:chOff x="-552894" y="5423320"/>
            <a:chExt cx="734602" cy="734602"/>
          </a:xfrm>
        </p:grpSpPr>
        <p:sp>
          <p:nvSpPr>
            <p:cNvPr id="37" name="Oval 36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2" name="Graphic 51" descr="Eyes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-584433" y="5483013"/>
            <a:ext cx="734602" cy="734602"/>
            <a:chOff x="-2767318" y="3311275"/>
            <a:chExt cx="734602" cy="734602"/>
          </a:xfrm>
        </p:grpSpPr>
        <p:sp>
          <p:nvSpPr>
            <p:cNvPr id="36" name="Oval 35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3" name="Graphic 52" descr="Magnifying glas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 rot="19009025">
            <a:off x="-2686452" y="3257987"/>
            <a:ext cx="734602" cy="734602"/>
            <a:chOff x="-2114076" y="1800358"/>
            <a:chExt cx="734602" cy="734602"/>
          </a:xfrm>
        </p:grpSpPr>
        <p:sp>
          <p:nvSpPr>
            <p:cNvPr id="42" name="Oval 41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4" name="Graphic 53" descr="Meeting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 rot="19009025">
            <a:off x="-1965057" y="1745323"/>
            <a:ext cx="734602" cy="734602"/>
            <a:chOff x="-552894" y="1191037"/>
            <a:chExt cx="734602" cy="734602"/>
          </a:xfrm>
        </p:grpSpPr>
        <p:sp>
          <p:nvSpPr>
            <p:cNvPr id="35" name="Oval 34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5" name="Graphic 54" descr="Eyes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 rot="20898273">
            <a:off x="8878769" y="5035369"/>
            <a:ext cx="3099261" cy="1314185"/>
            <a:chOff x="7862769" y="5060610"/>
            <a:chExt cx="3099261" cy="1314185"/>
          </a:xfrm>
        </p:grpSpPr>
        <p:sp>
          <p:nvSpPr>
            <p:cNvPr id="31" name="Hexagon 30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exagon 48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 rot="318512">
            <a:off x="-481927" y="1226142"/>
            <a:ext cx="734602" cy="734602"/>
            <a:chOff x="1581950" y="3311275"/>
            <a:chExt cx="734602" cy="734602"/>
          </a:xfrm>
        </p:grpSpPr>
        <p:sp>
          <p:nvSpPr>
            <p:cNvPr id="38" name="Oval 37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6" name="Graphic 45" descr="Magnifying glas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286699-3A4B-078A-445E-9ACD151B4A7B}"/>
              </a:ext>
            </a:extLst>
          </p:cNvPr>
          <p:cNvGrpSpPr/>
          <p:nvPr/>
        </p:nvGrpSpPr>
        <p:grpSpPr>
          <a:xfrm>
            <a:off x="-1926197" y="1739098"/>
            <a:ext cx="734602" cy="734602"/>
            <a:chOff x="-2108105" y="4815658"/>
            <a:chExt cx="734602" cy="734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17C803E-DD5E-8069-A3B3-D560CE8AB5F8}"/>
                </a:ext>
              </a:extLst>
            </p:cNvPr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6" name="Graphic 55" descr="Clipboard with solid fill">
              <a:extLst>
                <a:ext uri="{FF2B5EF4-FFF2-40B4-BE49-F238E27FC236}">
                  <a16:creationId xmlns:a16="http://schemas.microsoft.com/office/drawing/2014/main" id="{9561D249-F9EC-9346-4982-A8A851C09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73281 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/>
          <p:cNvSpPr/>
          <p:nvPr/>
        </p:nvSpPr>
        <p:spPr>
          <a:xfrm>
            <a:off x="-7164475" y="3055743"/>
            <a:ext cx="9871113" cy="118034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	THỰC HÀNH THIẾT KẾ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3179135" y="657548"/>
            <a:ext cx="7825563" cy="11803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NỘI DUNG</a:t>
            </a:r>
          </a:p>
        </p:txBody>
      </p:sp>
      <p:sp>
        <p:nvSpPr>
          <p:cNvPr id="33" name="Oval 32"/>
          <p:cNvSpPr/>
          <p:nvPr/>
        </p:nvSpPr>
        <p:spPr>
          <a:xfrm rot="13637287">
            <a:off x="-3177771" y="633238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 rot="13637287">
            <a:off x="-1967386" y="1639441"/>
            <a:ext cx="734602" cy="734602"/>
            <a:chOff x="1581950" y="3311275"/>
            <a:chExt cx="734602" cy="734602"/>
          </a:xfrm>
        </p:grpSpPr>
        <p:sp>
          <p:nvSpPr>
            <p:cNvPr id="38" name="Oval 37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6" name="Graphic 45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 rot="21435087">
            <a:off x="918249" y="1928964"/>
            <a:ext cx="734602" cy="734602"/>
            <a:chOff x="847347" y="4818998"/>
            <a:chExt cx="734602" cy="734602"/>
          </a:xfrm>
        </p:grpSpPr>
        <p:sp>
          <p:nvSpPr>
            <p:cNvPr id="40" name="Oval 39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48" name="Graphic 47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641003" y="3330356"/>
            <a:ext cx="734602" cy="734602"/>
            <a:chOff x="-2108105" y="4815658"/>
            <a:chExt cx="734602" cy="734602"/>
          </a:xfrm>
        </p:grpSpPr>
        <p:sp>
          <p:nvSpPr>
            <p:cNvPr id="41" name="Oval 4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0" name="Graphic 49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-470247" y="1120413"/>
            <a:ext cx="734602" cy="734602"/>
            <a:chOff x="-552894" y="5423320"/>
            <a:chExt cx="734602" cy="734602"/>
          </a:xfrm>
        </p:grpSpPr>
        <p:sp>
          <p:nvSpPr>
            <p:cNvPr id="37" name="Oval 36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2" name="Graphic 5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982774" y="4835169"/>
            <a:ext cx="734602" cy="734602"/>
            <a:chOff x="-2767318" y="3311275"/>
            <a:chExt cx="734602" cy="734602"/>
          </a:xfrm>
        </p:grpSpPr>
        <p:sp>
          <p:nvSpPr>
            <p:cNvPr id="36" name="Oval 35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3" name="Graphic 52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-570510" y="5380056"/>
            <a:ext cx="734602" cy="734602"/>
            <a:chOff x="-2114076" y="1800358"/>
            <a:chExt cx="734602" cy="734602"/>
          </a:xfrm>
        </p:grpSpPr>
        <p:sp>
          <p:nvSpPr>
            <p:cNvPr id="42" name="Oval 41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4" name="Graphic 53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 rot="13637287">
            <a:off x="-2077192" y="4646250"/>
            <a:ext cx="734602" cy="734602"/>
            <a:chOff x="-552894" y="1191037"/>
            <a:chExt cx="734602" cy="734602"/>
          </a:xfrm>
        </p:grpSpPr>
        <p:sp>
          <p:nvSpPr>
            <p:cNvPr id="35" name="Oval 34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5" name="Graphic 54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 rot="13637287">
            <a:off x="-2582951" y="3207471"/>
            <a:ext cx="734602" cy="734602"/>
            <a:chOff x="847347" y="1795360"/>
            <a:chExt cx="734602" cy="734602"/>
          </a:xfrm>
        </p:grpSpPr>
        <p:sp>
          <p:nvSpPr>
            <p:cNvPr id="39" name="Oval 38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6" name="Graphic 55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 rot="20898273">
            <a:off x="8878769" y="5035369"/>
            <a:ext cx="3099261" cy="1314185"/>
            <a:chOff x="7862769" y="5060610"/>
            <a:chExt cx="3099261" cy="1314185"/>
          </a:xfrm>
        </p:grpSpPr>
        <p:sp>
          <p:nvSpPr>
            <p:cNvPr id="31" name="Hexagon 30"/>
            <p:cNvSpPr/>
            <p:nvPr/>
          </p:nvSpPr>
          <p:spPr>
            <a:xfrm>
              <a:off x="7862769" y="5391538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/>
            <p:cNvSpPr/>
            <p:nvPr/>
          </p:nvSpPr>
          <p:spPr>
            <a:xfrm>
              <a:off x="8451172" y="506061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/>
          </p:nvSpPr>
          <p:spPr>
            <a:xfrm>
              <a:off x="8451172" y="5709762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/>
          </p:nvSpPr>
          <p:spPr>
            <a:xfrm>
              <a:off x="9041163" y="5391537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/>
          </p:nvSpPr>
          <p:spPr>
            <a:xfrm>
              <a:off x="9635918" y="5089193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/>
            <p:cNvSpPr/>
            <p:nvPr/>
          </p:nvSpPr>
          <p:spPr>
            <a:xfrm>
              <a:off x="9620038" y="5731994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exagon 48"/>
            <p:cNvSpPr/>
            <p:nvPr/>
          </p:nvSpPr>
          <p:spPr>
            <a:xfrm>
              <a:off x="10216381" y="5429650"/>
              <a:ext cx="745649" cy="642801"/>
            </a:xfrm>
            <a:prstGeom prst="hexagon">
              <a:avLst/>
            </a:prstGeom>
            <a:solidFill>
              <a:schemeClr val="accent4">
                <a:lumMod val="40000"/>
                <a:lumOff val="60000"/>
                <a:alpha val="45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-570510" y="5380056"/>
            <a:ext cx="734602" cy="734602"/>
            <a:chOff x="-552894" y="5423320"/>
            <a:chExt cx="734602" cy="734602"/>
          </a:xfrm>
        </p:grpSpPr>
        <p:sp>
          <p:nvSpPr>
            <p:cNvPr id="74" name="Oval 73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75" name="Graphic 74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73281 0.0020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41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Lồng đèn quả tr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715" y="1193800"/>
            <a:ext cx="4674464" cy="24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Đèn kéo q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6496" y="2878829"/>
            <a:ext cx="4588416" cy="337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Đèn lồng Kongming lồng đèn bay để hiển thị các yếu tố hiệu ứng đặc biệt với  các kênh | Video MOV Tải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715" y="3780657"/>
            <a:ext cx="4664285" cy="262073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/>
          <p:cNvSpPr/>
          <p:nvPr/>
        </p:nvSpPr>
        <p:spPr>
          <a:xfrm>
            <a:off x="7495110" y="437758"/>
            <a:ext cx="3789802" cy="1959884"/>
          </a:xfrm>
          <a:prstGeom prst="cloudCallout">
            <a:avLst>
              <a:gd name="adj1" fmla="val 70174"/>
              <a:gd name="adj2" fmla="val 3214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EM CÓ BIẾT?</a:t>
            </a:r>
          </a:p>
        </p:txBody>
      </p:sp>
      <p:sp>
        <p:nvSpPr>
          <p:cNvPr id="89" name="Oval 88"/>
          <p:cNvSpPr/>
          <p:nvPr/>
        </p:nvSpPr>
        <p:spPr>
          <a:xfrm rot="13637287">
            <a:off x="-39397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3" name="Oval 2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5" name="Graphic 107" descr="Magnifying glass with solid fill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/>
          <p:nvPr/>
        </p:nvSpPr>
        <p:spPr>
          <a:xfrm>
            <a:off x="753139" y="907386"/>
            <a:ext cx="565073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CHẾ TẠO</a:t>
            </a:r>
            <a:br>
              <a:rPr lang="en-US" sz="4800" b="1" dirty="0"/>
            </a:br>
            <a:r>
              <a:rPr lang="en-US" sz="4800" b="1" dirty="0"/>
              <a:t>ĐÈN KÉO QUÂN</a:t>
            </a:r>
          </a:p>
        </p:txBody>
      </p:sp>
      <p:pic>
        <p:nvPicPr>
          <p:cNvPr id="86" name="Picture 2" descr="Lồng Đèn Kéo Quân Handmade... - Lồng Đèn Kéo Quân Handm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90" y="451692"/>
            <a:ext cx="4648199" cy="62055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628412" y="2535543"/>
            <a:ext cx="5900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3 </a:t>
            </a:r>
            <a:r>
              <a:rPr lang="en-US" sz="3600" dirty="0" err="1"/>
              <a:t>tiết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: </a:t>
            </a:r>
            <a:r>
              <a:rPr lang="en-US" sz="3600" dirty="0" err="1"/>
              <a:t>Đèn</a:t>
            </a:r>
            <a:r>
              <a:rPr lang="en-US" sz="3600" dirty="0"/>
              <a:t> </a:t>
            </a:r>
            <a:r>
              <a:rPr lang="en-US" sz="3600" dirty="0" err="1"/>
              <a:t>kéo</a:t>
            </a:r>
            <a:r>
              <a:rPr lang="en-US" sz="3600" dirty="0"/>
              <a:t> </a:t>
            </a:r>
            <a:r>
              <a:rPr lang="en-US" sz="3600" dirty="0" err="1"/>
              <a:t>quân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chỉnh</a:t>
            </a:r>
            <a:r>
              <a:rPr lang="en-US" sz="3600" dirty="0"/>
              <a:t> có </a:t>
            </a:r>
            <a:r>
              <a:rPr lang="en-US" sz="3600" dirty="0" err="1"/>
              <a:t>thể</a:t>
            </a:r>
            <a:r>
              <a:rPr lang="en-US" sz="3600" dirty="0"/>
              <a:t> quay </a:t>
            </a:r>
          </a:p>
        </p:txBody>
      </p:sp>
      <p:sp>
        <p:nvSpPr>
          <p:cNvPr id="89" name="Oval 88"/>
          <p:cNvSpPr/>
          <p:nvPr/>
        </p:nvSpPr>
        <p:spPr>
          <a:xfrm rot="13637287">
            <a:off x="-39397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 rot="13637287">
            <a:off x="-2729387" y="-2733612"/>
            <a:ext cx="734602" cy="734602"/>
            <a:chOff x="1581950" y="3311275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agnifying glass with solid fill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 rot="21435087">
            <a:off x="156248" y="-2444089"/>
            <a:ext cx="734602" cy="734602"/>
            <a:chOff x="847347" y="481899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Meeting with solid fill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879002" y="-1042697"/>
            <a:ext cx="734602" cy="734602"/>
            <a:chOff x="-2108105" y="4815658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Clipboard with solid fill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-1232248" y="-3252640"/>
            <a:ext cx="734602" cy="734602"/>
            <a:chOff x="-552894" y="5423320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Eyes with solid fill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107" name="Oval 106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8" name="Graphic 107" descr="Magnifying glass with solid fill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-1332511" y="1007003"/>
            <a:ext cx="734602" cy="734602"/>
            <a:chOff x="-2114076" y="1800358"/>
            <a:chExt cx="734602" cy="734602"/>
          </a:xfrm>
        </p:grpSpPr>
        <p:sp>
          <p:nvSpPr>
            <p:cNvPr id="105" name="Oval 104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6" name="Graphic 105" descr="Meeting with solid fill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637287">
            <a:off x="-2839193" y="273197"/>
            <a:ext cx="734602" cy="734602"/>
            <a:chOff x="-552894" y="1191037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Eyes with solid fill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 rot="13637287">
            <a:off x="-3344952" y="-1165582"/>
            <a:ext cx="734602" cy="734602"/>
            <a:chOff x="847347" y="179536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Clipboard with solid fill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-1332511" y="1007003"/>
            <a:ext cx="734602" cy="734602"/>
            <a:chOff x="-552894" y="5423320"/>
            <a:chExt cx="734602" cy="734602"/>
          </a:xfrm>
        </p:grpSpPr>
        <p:sp>
          <p:nvSpPr>
            <p:cNvPr id="99" name="Oval 9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0" name="Graphic 99" descr="Eyes with solid fill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TIÊU CHÍ THƯỞNG ĐIỂM</a:t>
            </a:r>
          </a:p>
        </p:txBody>
      </p:sp>
      <p:sp>
        <p:nvSpPr>
          <p:cNvPr id="89" name="Oval 88"/>
          <p:cNvSpPr/>
          <p:nvPr/>
        </p:nvSpPr>
        <p:spPr>
          <a:xfrm rot="13637287">
            <a:off x="-39397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 rot="13637287">
            <a:off x="-2729387" y="-2733612"/>
            <a:ext cx="734602" cy="734602"/>
            <a:chOff x="1581950" y="3311275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/>
        </p:nvGrpSpPr>
        <p:grpSpPr>
          <a:xfrm rot="21435087">
            <a:off x="156248" y="-2444089"/>
            <a:ext cx="734602" cy="734602"/>
            <a:chOff x="847347" y="481899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879002" y="-1042697"/>
            <a:ext cx="734602" cy="734602"/>
            <a:chOff x="-2108105" y="4815658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-1232248" y="-3252640"/>
            <a:ext cx="734602" cy="734602"/>
            <a:chOff x="-552894" y="5423320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220773" y="462116"/>
            <a:ext cx="734602" cy="734602"/>
            <a:chOff x="-2767318" y="3311275"/>
            <a:chExt cx="734602" cy="734602"/>
          </a:xfrm>
        </p:grpSpPr>
        <p:sp>
          <p:nvSpPr>
            <p:cNvPr id="107" name="Oval 106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8" name="Graphic 107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-1332511" y="1007003"/>
            <a:ext cx="734602" cy="734602"/>
            <a:chOff x="-2114076" y="1800358"/>
            <a:chExt cx="734602" cy="734602"/>
          </a:xfrm>
        </p:grpSpPr>
        <p:sp>
          <p:nvSpPr>
            <p:cNvPr id="105" name="Oval 104"/>
            <p:cNvSpPr/>
            <p:nvPr/>
          </p:nvSpPr>
          <p:spPr>
            <a:xfrm>
              <a:off x="-2114076" y="18003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6" name="Graphic 105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73072" y="1830393"/>
              <a:ext cx="664535" cy="664535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3637287">
            <a:off x="-2839193" y="273197"/>
            <a:ext cx="734602" cy="734602"/>
            <a:chOff x="-552894" y="1191037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-552894" y="1191037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3796" y="1225063"/>
              <a:ext cx="666549" cy="666549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 rot="13637287">
            <a:off x="-3344952" y="-1165582"/>
            <a:ext cx="734602" cy="734602"/>
            <a:chOff x="847347" y="179536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-1332511" y="1007003"/>
            <a:ext cx="734602" cy="734602"/>
            <a:chOff x="-552894" y="5423320"/>
            <a:chExt cx="734602" cy="734602"/>
          </a:xfrm>
        </p:grpSpPr>
        <p:sp>
          <p:nvSpPr>
            <p:cNvPr id="99" name="Oval 98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0" name="Graphic 99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743C7A-5D7F-4C77-19E7-7BB0C47C2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4590" y="1686824"/>
            <a:ext cx="8562819" cy="4529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/>
          <p:cNvSpPr/>
          <p:nvPr/>
        </p:nvSpPr>
        <p:spPr>
          <a:xfrm rot="10746770">
            <a:off x="-3901672" y="-3739815"/>
            <a:ext cx="5972764" cy="59727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0746770">
            <a:off x="-3284184" y="-1146544"/>
            <a:ext cx="734602" cy="734602"/>
            <a:chOff x="1581950" y="3311275"/>
            <a:chExt cx="734602" cy="734602"/>
          </a:xfrm>
        </p:grpSpPr>
        <p:sp>
          <p:nvSpPr>
            <p:cNvPr id="117" name="Oval 116"/>
            <p:cNvSpPr/>
            <p:nvPr/>
          </p:nvSpPr>
          <p:spPr>
            <a:xfrm>
              <a:off x="1581950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8" name="Graphic 117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55084" y="3386470"/>
              <a:ext cx="588334" cy="588334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 rot="18544570">
            <a:off x="-1118553" y="998284"/>
            <a:ext cx="734602" cy="734602"/>
            <a:chOff x="847347" y="4818998"/>
            <a:chExt cx="734602" cy="734602"/>
          </a:xfrm>
        </p:grpSpPr>
        <p:sp>
          <p:nvSpPr>
            <p:cNvPr id="115" name="Oval 114"/>
            <p:cNvSpPr/>
            <p:nvPr/>
          </p:nvSpPr>
          <p:spPr>
            <a:xfrm>
              <a:off x="847347" y="481899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6" name="Graphic 115" descr="Meeting with solid fill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2380" y="4850691"/>
              <a:ext cx="664535" cy="664535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 rot="18709483">
            <a:off x="382135" y="-2707880"/>
            <a:ext cx="734602" cy="734602"/>
            <a:chOff x="-2108105" y="4815658"/>
            <a:chExt cx="734602" cy="734602"/>
          </a:xfrm>
        </p:grpSpPr>
        <p:sp>
          <p:nvSpPr>
            <p:cNvPr id="113" name="Oval 112"/>
            <p:cNvSpPr/>
            <p:nvPr/>
          </p:nvSpPr>
          <p:spPr>
            <a:xfrm>
              <a:off x="-2108105" y="4815658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4" name="Graphic 11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049648" y="4879530"/>
              <a:ext cx="597474" cy="597474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 rot="18709483">
            <a:off x="-2672584" y="-2608311"/>
            <a:ext cx="734602" cy="734602"/>
            <a:chOff x="-552894" y="5423320"/>
            <a:chExt cx="734602" cy="734602"/>
          </a:xfrm>
        </p:grpSpPr>
        <p:sp>
          <p:nvSpPr>
            <p:cNvPr id="111" name="Oval 11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2" name="Graphic 11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 rot="18709483">
            <a:off x="1064562" y="-1213885"/>
            <a:ext cx="734602" cy="734602"/>
            <a:chOff x="-2767318" y="3311275"/>
            <a:chExt cx="734602" cy="734602"/>
          </a:xfrm>
        </p:grpSpPr>
        <p:sp>
          <p:nvSpPr>
            <p:cNvPr id="109" name="Oval 108"/>
            <p:cNvSpPr/>
            <p:nvPr/>
          </p:nvSpPr>
          <p:spPr>
            <a:xfrm>
              <a:off x="-2767318" y="3311275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10" name="Graphic 109" descr="Magnifying glass with solid fill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2697219" y="3384409"/>
              <a:ext cx="588334" cy="58833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 rot="10746770">
            <a:off x="-2526198" y="357815"/>
            <a:ext cx="734602" cy="734602"/>
            <a:chOff x="847347" y="1795360"/>
            <a:chExt cx="734602" cy="734602"/>
          </a:xfrm>
        </p:grpSpPr>
        <p:sp>
          <p:nvSpPr>
            <p:cNvPr id="103" name="Oval 102"/>
            <p:cNvSpPr/>
            <p:nvPr/>
          </p:nvSpPr>
          <p:spPr>
            <a:xfrm>
              <a:off x="847347" y="179536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4" name="Graphic 103" descr="Clipboard with solid fill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5910" y="1842187"/>
              <a:ext cx="597474" cy="597474"/>
            </a:xfrm>
            <a:prstGeom prst="rect">
              <a:avLst/>
            </a:prstGeom>
          </p:spPr>
        </p:pic>
      </p:grpSp>
      <p:sp>
        <p:nvSpPr>
          <p:cNvPr id="4" name="Trapezoid 3">
            <a:extLst>
              <a:ext uri="{FF2B5EF4-FFF2-40B4-BE49-F238E27FC236}">
                <a16:creationId xmlns:a16="http://schemas.microsoft.com/office/drawing/2014/main" id="{C8C4FF0C-EAF1-2C20-4748-37575601DBFD}"/>
              </a:ext>
            </a:extLst>
          </p:cNvPr>
          <p:cNvSpPr/>
          <p:nvPr/>
        </p:nvSpPr>
        <p:spPr>
          <a:xfrm>
            <a:off x="8681292" y="6499952"/>
            <a:ext cx="3811836" cy="517793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24937" y="403484"/>
            <a:ext cx="734602" cy="734602"/>
            <a:chOff x="-552894" y="5423320"/>
            <a:chExt cx="734602" cy="734602"/>
          </a:xfrm>
        </p:grpSpPr>
        <p:sp>
          <p:nvSpPr>
            <p:cNvPr id="101" name="Oval 100"/>
            <p:cNvSpPr/>
            <p:nvPr/>
          </p:nvSpPr>
          <p:spPr>
            <a:xfrm>
              <a:off x="-552894" y="5423320"/>
              <a:ext cx="734602" cy="734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02" name="Graphic 101" descr="Eyes with solid fill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24661" y="5451122"/>
              <a:ext cx="666549" cy="666549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4E12F9-EF0E-1874-C540-FDD5FA4D4690}"/>
              </a:ext>
            </a:extLst>
          </p:cNvPr>
          <p:cNvSpPr txBox="1"/>
          <p:nvPr/>
        </p:nvSpPr>
        <p:spPr>
          <a:xfrm>
            <a:off x="753139" y="747893"/>
            <a:ext cx="10559903" cy="938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QUAN SÁT ĐÈN KÉO QUÂN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4ADE12-31C6-8A83-DE05-0C3F43C657F7}"/>
              </a:ext>
            </a:extLst>
          </p:cNvPr>
          <p:cNvSpPr txBox="1"/>
          <p:nvPr/>
        </p:nvSpPr>
        <p:spPr>
          <a:xfrm>
            <a:off x="1269364" y="2350319"/>
            <a:ext cx="9653272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Quan </a:t>
            </a:r>
            <a:r>
              <a:rPr lang="en-US" sz="3600" dirty="0" err="1">
                <a:solidFill>
                  <a:schemeClr val="bg1"/>
                </a:solidFill>
              </a:rPr>
              <a:t>sát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hình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dạng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gồm</a:t>
            </a:r>
            <a:r>
              <a:rPr lang="en-US" sz="3600" dirty="0">
                <a:solidFill>
                  <a:schemeClr val="bg1"/>
                </a:solidFill>
              </a:rPr>
              <a:t> các </a:t>
            </a:r>
            <a:r>
              <a:rPr lang="en-US" sz="3600" dirty="0" err="1">
                <a:solidFill>
                  <a:schemeClr val="bg1"/>
                </a:solidFill>
              </a:rPr>
              <a:t>bộ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phận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những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vật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liệu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để</a:t>
            </a:r>
            <a:r>
              <a:rPr lang="en-US" sz="3600" dirty="0">
                <a:solidFill>
                  <a:schemeClr val="bg1"/>
                </a:solidFill>
              </a:rPr>
              <a:t> làm </a:t>
            </a:r>
            <a:r>
              <a:rPr lang="en-US" sz="3600" dirty="0" err="1">
                <a:solidFill>
                  <a:schemeClr val="bg1"/>
                </a:solidFill>
              </a:rPr>
              <a:t>đèn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kéo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quân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BB4D38-D1A5-7166-C726-B57A153E9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51" y="3944679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359</Words>
  <Application>Microsoft Office PowerPoint</Application>
  <PresentationFormat>Widescreen</PresentationFormat>
  <Paragraphs>79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HÌNH HỌC VÀ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2: CHẾ TẠO VÀ THỬ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Phuong</dc:creator>
  <cp:lastModifiedBy>Hoang Thi Ha Phuong</cp:lastModifiedBy>
  <cp:revision>45</cp:revision>
  <dcterms:created xsi:type="dcterms:W3CDTF">2022-06-09T07:50:00Z</dcterms:created>
  <dcterms:modified xsi:type="dcterms:W3CDTF">2022-06-23T01:36:03Z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FFA17F5AF1BE4C9F93622C131085B415</vt:lpwstr>
  </property>
  <property fmtid="{D5CDD505-2E9C-101B-9397-08002B2CF9AE}" pid="3" name="KSOProductBuildVer">
    <vt:lpwstr>1033-11.2.0.11156</vt:lpwstr>
  </property>
</Properties>
</file>