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59" r:id="rId3"/>
    <p:sldId id="283" r:id="rId4"/>
    <p:sldId id="285" r:id="rId5"/>
    <p:sldId id="284" r:id="rId6"/>
    <p:sldId id="292" r:id="rId7"/>
    <p:sldId id="295" r:id="rId8"/>
    <p:sldId id="294" r:id="rId9"/>
    <p:sldId id="287" r:id="rId10"/>
    <p:sldId id="293" r:id="rId11"/>
    <p:sldId id="288" r:id="rId12"/>
    <p:sldId id="289" r:id="rId13"/>
    <p:sldId id="291"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04B"/>
    <a:srgbClr val="F2F2F2"/>
    <a:srgbClr val="CEB98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32" autoAdjust="0"/>
    <p:restoredTop sz="94660"/>
  </p:normalViewPr>
  <p:slideViewPr>
    <p:cSldViewPr snapToGrid="0">
      <p:cViewPr>
        <p:scale>
          <a:sx n="72" d="100"/>
          <a:sy n="72"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t>2023/1/8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t>‹#›</a:t>
            </a:fld>
            <a:endParaRPr lang="zh-CN" altLang="en-US"/>
          </a:p>
        </p:txBody>
      </p:sp>
    </p:spTree>
    <p:extLst>
      <p:ext uri="{BB962C8B-B14F-4D97-AF65-F5344CB8AC3E}">
        <p14:creationId xmlns:p14="http://schemas.microsoft.com/office/powerpoint/2010/main" val="318377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a:t>
            </a:fld>
            <a:endParaRPr lang="zh-CN" altLang="en-US"/>
          </a:p>
        </p:txBody>
      </p:sp>
    </p:spTree>
    <p:extLst>
      <p:ext uri="{BB962C8B-B14F-4D97-AF65-F5344CB8AC3E}">
        <p14:creationId xmlns:p14="http://schemas.microsoft.com/office/powerpoint/2010/main" val="221453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a:t>
            </a:fld>
            <a:endParaRPr lang="zh-CN" altLang="en-US"/>
          </a:p>
        </p:txBody>
      </p:sp>
    </p:spTree>
    <p:extLst>
      <p:ext uri="{BB962C8B-B14F-4D97-AF65-F5344CB8AC3E}">
        <p14:creationId xmlns:p14="http://schemas.microsoft.com/office/powerpoint/2010/main" val="8494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3</a:t>
            </a:fld>
            <a:endParaRPr lang="zh-CN" altLang="en-US"/>
          </a:p>
        </p:txBody>
      </p:sp>
    </p:spTree>
    <p:extLst>
      <p:ext uri="{BB962C8B-B14F-4D97-AF65-F5344CB8AC3E}">
        <p14:creationId xmlns:p14="http://schemas.microsoft.com/office/powerpoint/2010/main" val="42580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12</a:t>
            </a:fld>
            <a:endParaRPr lang="zh-CN" altLang="en-US"/>
          </a:p>
        </p:txBody>
      </p:sp>
    </p:spTree>
    <p:extLst>
      <p:ext uri="{BB962C8B-B14F-4D97-AF65-F5344CB8AC3E}">
        <p14:creationId xmlns:p14="http://schemas.microsoft.com/office/powerpoint/2010/main" val="260908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13</a:t>
            </a:fld>
            <a:endParaRPr lang="zh-CN" altLang="en-US"/>
          </a:p>
        </p:txBody>
      </p:sp>
    </p:spTree>
    <p:extLst>
      <p:ext uri="{BB962C8B-B14F-4D97-AF65-F5344CB8AC3E}">
        <p14:creationId xmlns:p14="http://schemas.microsoft.com/office/powerpoint/2010/main" val="394321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30233"/>
      </p:ext>
    </p:extLst>
  </p:cSld>
  <p:clrMapOvr>
    <a:masterClrMapping/>
  </p:clrMapOvr>
  <p:transition spd="slow"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286083"/>
      </p:ext>
    </p:extLst>
  </p:cSld>
  <p:clrMapOvr>
    <a:masterClrMapping/>
  </p:clrMapOvr>
  <p:transition spd="slow" advClick="0"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417403"/>
      </p:ext>
    </p:extLst>
  </p:cSld>
  <p:clrMapOvr>
    <a:masterClrMapping/>
  </p:clrMapOvr>
  <p:transition spd="slow" advClick="0"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02334"/>
      </p:ext>
    </p:extLst>
  </p:cSld>
  <p:clrMapOvr>
    <a:masterClrMapping/>
  </p:clrMapOvr>
  <p:transition spd="slow" advClick="0"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56339"/>
      </p:ext>
    </p:extLst>
  </p:cSld>
  <p:clrMapOvr>
    <a:masterClrMapping/>
  </p:clrMapOvr>
  <p:transition spd="slow" advClick="0"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F2F2F2"/>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2F2F2"/>
                </a:solidFill>
                <a:latin typeface="微软雅黑" panose="020B0503020204020204" pitchFamily="34" charset="-122"/>
                <a:ea typeface="微软雅黑" panose="020B0503020204020204" pitchFamily="34" charset="-122"/>
                <a:sym typeface="+mn-ea"/>
              </a:rPr>
              <a:t>PPT</a:t>
            </a:r>
            <a:r>
              <a:rPr lang="zh-CN" altLang="en-US" sz="300" dirty="0">
                <a:solidFill>
                  <a:srgbClr val="F2F2F2"/>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2F2F2"/>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2" r:id="rId4"/>
    <p:sldLayoutId id="2147483651" r:id="rId5"/>
    <p:sldLayoutId id="2147483650" r:id="rId6"/>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xmlns="" id="{6D1371C2-ED9D-4C98-B4A5-6E8D2CA1A186}"/>
              </a:ext>
            </a:extLst>
          </p:cNvPr>
          <p:cNvGrpSpPr>
            <a:grpSpLocks/>
          </p:cNvGrpSpPr>
          <p:nvPr/>
        </p:nvGrpSpPr>
        <p:grpSpPr bwMode="auto">
          <a:xfrm>
            <a:off x="567269" y="287606"/>
            <a:ext cx="11152188" cy="6983413"/>
            <a:chOff x="0" y="0"/>
            <a:chExt cx="11151065" cy="6983832"/>
          </a:xfrm>
        </p:grpSpPr>
        <p:sp>
          <p:nvSpPr>
            <p:cNvPr id="4" name="Freeform 1224">
              <a:extLst>
                <a:ext uri="{FF2B5EF4-FFF2-40B4-BE49-F238E27FC236}">
                  <a16:creationId xmlns:a16="http://schemas.microsoft.com/office/drawing/2014/main" xmlns=""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xmlns=""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xmlns=""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xmlns=""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9" name="椭圆 628">
            <a:extLst>
              <a:ext uri="{FF2B5EF4-FFF2-40B4-BE49-F238E27FC236}">
                <a16:creationId xmlns:a16="http://schemas.microsoft.com/office/drawing/2014/main" xmlns=""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13" name="图片 12">
            <a:extLst>
              <a:ext uri="{FF2B5EF4-FFF2-40B4-BE49-F238E27FC236}">
                <a16:creationId xmlns:a16="http://schemas.microsoft.com/office/drawing/2014/main" xmlns="" id="{C068496B-6DF0-4A24-95BC-5229DBE5B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1318" y="3895576"/>
            <a:ext cx="5897859" cy="3126941"/>
          </a:xfrm>
          <a:prstGeom prst="rect">
            <a:avLst/>
          </a:prstGeom>
        </p:spPr>
      </p:pic>
      <p:sp>
        <p:nvSpPr>
          <p:cNvPr id="12" name="Rectangle 11"/>
          <p:cNvSpPr/>
          <p:nvPr/>
        </p:nvSpPr>
        <p:spPr>
          <a:xfrm>
            <a:off x="2624662" y="381826"/>
            <a:ext cx="7130809" cy="584775"/>
          </a:xfrm>
          <a:prstGeom prst="rect">
            <a:avLst/>
          </a:prstGeom>
          <a:noFill/>
        </p:spPr>
        <p:txBody>
          <a:bodyPr wrap="square" lIns="91440" tIns="45720" rIns="91440" bIns="45720">
            <a:spAutoFit/>
          </a:bodyPr>
          <a:lstStyle/>
          <a:p>
            <a:pPr algn="ctr"/>
            <a:r>
              <a:rPr lang="vi-VN" sz="3200" b="1" smtClean="0">
                <a:ln w="31550" cmpd="sng">
                  <a:solidFill>
                    <a:srgbClr val="C00000"/>
                  </a:solidFill>
                  <a:prstDash val="solid"/>
                </a:ln>
                <a:solidFill>
                  <a:schemeClr val="accent4">
                    <a:lumMod val="20000"/>
                    <a:lumOff val="80000"/>
                  </a:schemeClr>
                </a:solidFill>
                <a:effectLst>
                  <a:outerShdw blurRad="60007" dist="200025" dir="15000000" sy="30000" kx="-1800000" algn="bl" rotWithShape="0">
                    <a:prstClr val="black">
                      <a:alpha val="32000"/>
                    </a:prstClr>
                  </a:outerShdw>
                </a:effectLst>
                <a:latin typeface="+mj-lt"/>
              </a:rPr>
              <a:t>TRƯỜNG TIỂU HỌC GIANG BIÊN</a:t>
            </a:r>
            <a:endParaRPr lang="en-US" sz="3200" b="1" cap="none" spc="0" dirty="0">
              <a:ln w="31550" cmpd="sng">
                <a:solidFill>
                  <a:srgbClr val="C00000"/>
                </a:solidFill>
                <a:prstDash val="solid"/>
              </a:ln>
              <a:solidFill>
                <a:schemeClr val="accent4">
                  <a:lumMod val="20000"/>
                  <a:lumOff val="80000"/>
                </a:schemeClr>
              </a:solidFill>
              <a:effectLst>
                <a:outerShdw blurRad="60007" dist="200025" dir="15000000" sy="30000" kx="-1800000" algn="bl" rotWithShape="0">
                  <a:prstClr val="black">
                    <a:alpha val="32000"/>
                  </a:prstClr>
                </a:outerShdw>
              </a:effectLst>
              <a:latin typeface="+mj-lt"/>
            </a:endParaRPr>
          </a:p>
        </p:txBody>
      </p:sp>
    </p:spTree>
    <p:extLst>
      <p:ext uri="{BB962C8B-B14F-4D97-AF65-F5344CB8AC3E}">
        <p14:creationId xmlns:p14="http://schemas.microsoft.com/office/powerpoint/2010/main" val="375552497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90">
                                          <p:stCondLst>
                                            <p:cond delay="0"/>
                                          </p:stCondLst>
                                        </p:cTn>
                                        <p:tgtEl>
                                          <p:spTgt spid="12"/>
                                        </p:tgtEl>
                                      </p:cBhvr>
                                    </p:animEffect>
                                    <p:anim calcmode="lin" valueType="num">
                                      <p:cBhvr>
                                        <p:cTn id="1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1" dur="13">
                                          <p:stCondLst>
                                            <p:cond delay="325"/>
                                          </p:stCondLst>
                                        </p:cTn>
                                        <p:tgtEl>
                                          <p:spTgt spid="12"/>
                                        </p:tgtEl>
                                      </p:cBhvr>
                                      <p:to x="100000" y="60000"/>
                                    </p:animScale>
                                    <p:animScale>
                                      <p:cBhvr>
                                        <p:cTn id="22" dur="83" decel="50000">
                                          <p:stCondLst>
                                            <p:cond delay="338"/>
                                          </p:stCondLst>
                                        </p:cTn>
                                        <p:tgtEl>
                                          <p:spTgt spid="12"/>
                                        </p:tgtEl>
                                      </p:cBhvr>
                                      <p:to x="100000" y="100000"/>
                                    </p:animScale>
                                    <p:animScale>
                                      <p:cBhvr>
                                        <p:cTn id="23" dur="13">
                                          <p:stCondLst>
                                            <p:cond delay="656"/>
                                          </p:stCondLst>
                                        </p:cTn>
                                        <p:tgtEl>
                                          <p:spTgt spid="12"/>
                                        </p:tgtEl>
                                      </p:cBhvr>
                                      <p:to x="100000" y="80000"/>
                                    </p:animScale>
                                    <p:animScale>
                                      <p:cBhvr>
                                        <p:cTn id="24" dur="83" decel="50000">
                                          <p:stCondLst>
                                            <p:cond delay="669"/>
                                          </p:stCondLst>
                                        </p:cTn>
                                        <p:tgtEl>
                                          <p:spTgt spid="12"/>
                                        </p:tgtEl>
                                      </p:cBhvr>
                                      <p:to x="100000" y="100000"/>
                                    </p:animScale>
                                    <p:animScale>
                                      <p:cBhvr>
                                        <p:cTn id="25" dur="13">
                                          <p:stCondLst>
                                            <p:cond delay="821"/>
                                          </p:stCondLst>
                                        </p:cTn>
                                        <p:tgtEl>
                                          <p:spTgt spid="12"/>
                                        </p:tgtEl>
                                      </p:cBhvr>
                                      <p:to x="100000" y="90000"/>
                                    </p:animScale>
                                    <p:animScale>
                                      <p:cBhvr>
                                        <p:cTn id="26" dur="83" decel="50000">
                                          <p:stCondLst>
                                            <p:cond delay="834"/>
                                          </p:stCondLst>
                                        </p:cTn>
                                        <p:tgtEl>
                                          <p:spTgt spid="12"/>
                                        </p:tgtEl>
                                      </p:cBhvr>
                                      <p:to x="100000" y="100000"/>
                                    </p:animScale>
                                    <p:animScale>
                                      <p:cBhvr>
                                        <p:cTn id="27" dur="13">
                                          <p:stCondLst>
                                            <p:cond delay="904"/>
                                          </p:stCondLst>
                                        </p:cTn>
                                        <p:tgtEl>
                                          <p:spTgt spid="12"/>
                                        </p:tgtEl>
                                      </p:cBhvr>
                                      <p:to x="100000" y="95000"/>
                                    </p:animScale>
                                    <p:animScale>
                                      <p:cBhvr>
                                        <p:cTn id="28"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3539788"/>
            <a:ext cx="12573000" cy="584775"/>
          </a:xfrm>
          <a:prstGeom prst="rect">
            <a:avLst/>
          </a:prstGeom>
        </p:spPr>
        <p:txBody>
          <a:bodyPr wrap="square">
            <a:spAutoFit/>
          </a:bodyPr>
          <a:lstStyle/>
          <a:p>
            <a:r>
              <a:rPr lang="nl-NL" sz="3200" b="1" dirty="0" smtClean="0">
                <a:latin typeface="Times New Roman" pitchFamily="18" charset="0"/>
                <a:cs typeface="Times New Roman" pitchFamily="18" charset="0"/>
              </a:rPr>
              <a:t>Câu 4</a:t>
            </a:r>
            <a:r>
              <a:rPr lang="nl-NL" sz="3200" b="1" dirty="0">
                <a:latin typeface="Times New Roman" pitchFamily="18" charset="0"/>
                <a:cs typeface="Times New Roman" pitchFamily="18" charset="0"/>
              </a:rPr>
              <a:t>. D</a:t>
            </a:r>
            <a:r>
              <a:rPr lang="vi-VN" sz="3200" b="1" dirty="0" smtClean="0">
                <a:latin typeface="Times New Roman" pitchFamily="18" charset="0"/>
                <a:cs typeface="Times New Roman" pitchFamily="18" charset="0"/>
              </a:rPr>
              <a:t>o </a:t>
            </a:r>
            <a:r>
              <a:rPr lang="vi-VN" sz="3200" b="1" dirty="0">
                <a:latin typeface="Times New Roman" pitchFamily="18" charset="0"/>
                <a:cs typeface="Times New Roman" pitchFamily="18" charset="0"/>
              </a:rPr>
              <a:t>đâu nhà Hồ lại không chống nổi quân Minh xâm lược?</a:t>
            </a:r>
            <a:endParaRPr lang="en-US" sz="3200" b="1" dirty="0">
              <a:latin typeface="Times New Roman" pitchFamily="18" charset="0"/>
              <a:cs typeface="Times New Roman" pitchFamily="18" charset="0"/>
            </a:endParaRPr>
          </a:p>
        </p:txBody>
      </p:sp>
      <p:grpSp>
        <p:nvGrpSpPr>
          <p:cNvPr id="4" name="Group 3"/>
          <p:cNvGrpSpPr/>
          <p:nvPr/>
        </p:nvGrpSpPr>
        <p:grpSpPr>
          <a:xfrm>
            <a:off x="140758" y="1500173"/>
            <a:ext cx="8450194" cy="856300"/>
            <a:chOff x="322480" y="1745489"/>
            <a:chExt cx="8450194" cy="856300"/>
          </a:xfrm>
        </p:grpSpPr>
        <p:sp>
          <p:nvSpPr>
            <p:cNvPr id="5" name="Rounded Rectangle 4"/>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6"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7"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9"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0" name="Rectangle 9"/>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2"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3" name="Rectangle 12"/>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568465" y="4391620"/>
            <a:ext cx="11093168" cy="1754326"/>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600" dirty="0" smtClean="0">
                <a:latin typeface="Times New Roman" pitchFamily="18" charset="0"/>
                <a:cs typeface="Times New Roman" pitchFamily="18" charset="0"/>
              </a:rPr>
              <a:t>Do nhà </a:t>
            </a:r>
            <a:r>
              <a:rPr lang="nl-NL" sz="3600" dirty="0">
                <a:latin typeface="Times New Roman" pitchFamily="18" charset="0"/>
                <a:cs typeface="Times New Roman" pitchFamily="18" charset="0"/>
              </a:rPr>
              <a:t>Hồ không đoàn kết được toàn dân để tiến hành kháng chiến mà chỉ dựa vào quân đội nên không chống nổi quân Minh xâm lược.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38909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84387" y="2422722"/>
            <a:ext cx="8636625" cy="4454328"/>
            <a:chOff x="1884387" y="2914649"/>
            <a:chExt cx="8636625" cy="3743751"/>
          </a:xfrm>
        </p:grpSpPr>
        <p:sp>
          <p:nvSpPr>
            <p:cNvPr id="3" name="Rectangle 2"/>
            <p:cNvSpPr/>
            <p:nvPr/>
          </p:nvSpPr>
          <p:spPr>
            <a:xfrm>
              <a:off x="1884387" y="3561840"/>
              <a:ext cx="8636625" cy="2862322"/>
            </a:xfrm>
            <a:prstGeom prst="rect">
              <a:avLst/>
            </a:prstGeom>
          </p:spPr>
          <p:txBody>
            <a:bodyPr wrap="square">
              <a:spAutoFit/>
            </a:bodyPr>
            <a:lstStyle/>
            <a:p>
              <a:pPr algn="ctr"/>
              <a:r>
                <a:rPr lang="nl-NL" sz="3600" b="1" u="sng" dirty="0" smtClean="0">
                  <a:solidFill>
                    <a:srgbClr val="FF0000"/>
                  </a:solidFill>
                  <a:latin typeface="Times New Roman" pitchFamily="18" charset="0"/>
                  <a:cs typeface="Times New Roman" pitchFamily="18" charset="0"/>
                </a:rPr>
                <a:t>KẾT LUẬN</a:t>
              </a:r>
            </a:p>
            <a:p>
              <a:pPr algn="just"/>
              <a:r>
                <a:rPr lang="nl-NL" sz="3600" b="1" dirty="0" smtClean="0">
                  <a:latin typeface="Times New Roman" pitchFamily="18" charset="0"/>
                  <a:cs typeface="Times New Roman" pitchFamily="18" charset="0"/>
                </a:rPr>
                <a:t>Năm 1400, Hồ Quý Ly nhân có hội, truất ngôi vua Trần, lập nên nhà Hồ. Không chống nổi quân xâm lược, nhà Hồ sụp đổ. Đất nước ta bị nhà Minh đô hộ.</a:t>
              </a:r>
              <a:endParaRPr lang="en-US" sz="3600" b="1" dirty="0">
                <a:latin typeface="Times New Roman" pitchFamily="18" charset="0"/>
                <a:cs typeface="Times New Roman" pitchFamily="18" charset="0"/>
              </a:endParaRPr>
            </a:p>
          </p:txBody>
        </p:sp>
        <p:pic>
          <p:nvPicPr>
            <p:cNvPr id="4" name="组合 1366">
              <a:extLst>
                <a:ext uri="{FF2B5EF4-FFF2-40B4-BE49-F238E27FC236}">
                  <a16:creationId xmlns:a16="http://schemas.microsoft.com/office/drawing/2014/main" xmlns="" id="{78F8E711-DA52-410F-A6BC-7261CA43C3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401" y="2914649"/>
              <a:ext cx="7573198" cy="374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140758" y="1500173"/>
            <a:ext cx="8450194" cy="856300"/>
            <a:chOff x="322480" y="1745489"/>
            <a:chExt cx="8450194" cy="856300"/>
          </a:xfrm>
        </p:grpSpPr>
        <p:sp>
          <p:nvSpPr>
            <p:cNvPr id="8" name="Rounded Rectangle 7"/>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9"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3">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10"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12"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3" name="Rectangle 12"/>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pic>
        <p:nvPicPr>
          <p:cNvPr id="15"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Tree>
    <p:extLst>
      <p:ext uri="{BB962C8B-B14F-4D97-AF65-F5344CB8AC3E}">
        <p14:creationId xmlns:p14="http://schemas.microsoft.com/office/powerpoint/2010/main" val="281369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xmlns="" id="{6D1371C2-ED9D-4C98-B4A5-6E8D2CA1A186}"/>
              </a:ext>
            </a:extLst>
          </p:cNvPr>
          <p:cNvGrpSpPr>
            <a:grpSpLocks/>
          </p:cNvGrpSpPr>
          <p:nvPr/>
        </p:nvGrpSpPr>
        <p:grpSpPr bwMode="auto">
          <a:xfrm>
            <a:off x="567269" y="347599"/>
            <a:ext cx="11152188" cy="6983413"/>
            <a:chOff x="0" y="0"/>
            <a:chExt cx="11151065" cy="6983832"/>
          </a:xfrm>
        </p:grpSpPr>
        <p:sp>
          <p:nvSpPr>
            <p:cNvPr id="4" name="Freeform 1224">
              <a:extLst>
                <a:ext uri="{FF2B5EF4-FFF2-40B4-BE49-F238E27FC236}">
                  <a16:creationId xmlns:a16="http://schemas.microsoft.com/office/drawing/2014/main" xmlns=""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xmlns=""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xmlns=""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2" name="Freeform 7">
            <a:extLst>
              <a:ext uri="{FF2B5EF4-FFF2-40B4-BE49-F238E27FC236}">
                <a16:creationId xmlns:a16="http://schemas.microsoft.com/office/drawing/2014/main" xmlns="" id="{971D9DF7-87DF-4061-90F5-EB3078BFC238}"/>
              </a:ext>
            </a:extLst>
          </p:cNvPr>
          <p:cNvSpPr>
            <a:spLocks/>
          </p:cNvSpPr>
          <p:nvPr/>
        </p:nvSpPr>
        <p:spPr bwMode="auto">
          <a:xfrm>
            <a:off x="1802339" y="1763840"/>
            <a:ext cx="9646711" cy="4935898"/>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chemeClr val="bg1">
              <a:lumMod val="75000"/>
              <a:alpha val="76000"/>
            </a:schemeClr>
          </a:solidFill>
          <a:ln>
            <a:noFill/>
          </a:ln>
        </p:spPr>
        <p:txBody>
          <a:bodyPr/>
          <a:lstStyle/>
          <a:p>
            <a:endParaRPr lang="zh-CN" altLang="en-US"/>
          </a:p>
        </p:txBody>
      </p:sp>
      <p:pic>
        <p:nvPicPr>
          <p:cNvPr id="11" name="图片 10">
            <a:extLst>
              <a:ext uri="{FF2B5EF4-FFF2-40B4-BE49-F238E27FC236}">
                <a16:creationId xmlns:a16="http://schemas.microsoft.com/office/drawing/2014/main" xmlns="" id="{E3FFD881-C735-4BDF-922F-AF68DA2F9E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36" y="1942724"/>
            <a:ext cx="3466056" cy="3559058"/>
          </a:xfrm>
          <a:prstGeom prst="rect">
            <a:avLst/>
          </a:prstGeom>
        </p:spPr>
      </p:pic>
      <p:grpSp>
        <p:nvGrpSpPr>
          <p:cNvPr id="13" name="组合 2">
            <a:extLst>
              <a:ext uri="{FF2B5EF4-FFF2-40B4-BE49-F238E27FC236}">
                <a16:creationId xmlns:a16="http://schemas.microsoft.com/office/drawing/2014/main" xmlns="" id="{3AF0A711-8C1F-4B2D-B55C-9BA18C40413A}"/>
              </a:ext>
            </a:extLst>
          </p:cNvPr>
          <p:cNvGrpSpPr>
            <a:grpSpLocks/>
          </p:cNvGrpSpPr>
          <p:nvPr/>
        </p:nvGrpSpPr>
        <p:grpSpPr bwMode="auto">
          <a:xfrm>
            <a:off x="3532211" y="1892898"/>
            <a:ext cx="7250089" cy="3903422"/>
            <a:chOff x="-776394" y="-552848"/>
            <a:chExt cx="4872627" cy="2775288"/>
          </a:xfrm>
        </p:grpSpPr>
        <p:sp>
          <p:nvSpPr>
            <p:cNvPr id="14" name="矩形 561">
              <a:extLst>
                <a:ext uri="{FF2B5EF4-FFF2-40B4-BE49-F238E27FC236}">
                  <a16:creationId xmlns:a16="http://schemas.microsoft.com/office/drawing/2014/main" xmlns="" id="{98A66ABC-738E-415B-A285-A35C6B841DA0}"/>
                </a:ext>
              </a:extLst>
            </p:cNvPr>
            <p:cNvSpPr>
              <a:spLocks noChangeArrowheads="1"/>
            </p:cNvSpPr>
            <p:nvPr/>
          </p:nvSpPr>
          <p:spPr bwMode="auto">
            <a:xfrm>
              <a:off x="461184" y="-552848"/>
              <a:ext cx="1357669" cy="38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3200" b="1" u="sng" dirty="0" smtClean="0">
                  <a:solidFill>
                    <a:schemeClr val="accent6">
                      <a:lumMod val="50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GHI NHỚ</a:t>
              </a:r>
              <a:endParaRPr lang="zh-CN" altLang="en-US" sz="3200" b="1" u="sng" dirty="0">
                <a:solidFill>
                  <a:schemeClr val="accent6">
                    <a:lumMod val="50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16" name="矩形 566">
              <a:extLst>
                <a:ext uri="{FF2B5EF4-FFF2-40B4-BE49-F238E27FC236}">
                  <a16:creationId xmlns:a16="http://schemas.microsoft.com/office/drawing/2014/main" xmlns="" id="{BBE19751-C60C-407C-9469-3FB5640675A9}"/>
                </a:ext>
              </a:extLst>
            </p:cNvPr>
            <p:cNvSpPr>
              <a:spLocks noChangeArrowheads="1"/>
            </p:cNvSpPr>
            <p:nvPr/>
          </p:nvSpPr>
          <p:spPr bwMode="auto">
            <a:xfrm>
              <a:off x="-776394" y="-2287"/>
              <a:ext cx="4872627" cy="222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361950" algn="just">
                <a:buNone/>
              </a:pPr>
              <a:r>
                <a:rPr lang="nl-NL" sz="3000" b="1" dirty="0">
                  <a:latin typeface="Times New Roman" pitchFamily="18" charset="0"/>
                  <a:cs typeface="Times New Roman" pitchFamily="18" charset="0"/>
                </a:rPr>
                <a:t>Từ giữa thế kỉ XIV, nhà Trần bước vào thời kì suy yếu. Vua quan không quan tâm tới dân. Dân oán hận nổi dậy khởi nghĩa</a:t>
              </a:r>
              <a:r>
                <a:rPr lang="nl-NL" sz="3000" b="1" dirty="0" smtClean="0">
                  <a:latin typeface="Times New Roman" pitchFamily="18" charset="0"/>
                  <a:cs typeface="Times New Roman" pitchFamily="18" charset="0"/>
                </a:rPr>
                <a:t>.</a:t>
              </a:r>
            </a:p>
            <a:p>
              <a:pPr indent="361950" algn="just">
                <a:buNone/>
              </a:pPr>
              <a:r>
                <a:rPr lang="vi-VN" sz="3000" b="1" dirty="0">
                  <a:latin typeface="Times New Roman" pitchFamily="18" charset="0"/>
                  <a:cs typeface="Times New Roman" pitchFamily="18" charset="0"/>
                </a:rPr>
                <a:t>Năm 1400, Hồ Quý Ly nhân cơ </a:t>
              </a:r>
              <a:r>
                <a:rPr lang="vi-VN" sz="3000" b="1" dirty="0" smtClean="0">
                  <a:latin typeface="Times New Roman" pitchFamily="18" charset="0"/>
                  <a:cs typeface="Times New Roman" pitchFamily="18" charset="0"/>
                </a:rPr>
                <a:t>hội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đã</a:t>
              </a:r>
              <a:r>
                <a:rPr lang="vi-VN" sz="3000" b="1" dirty="0" smtClean="0">
                  <a:latin typeface="Times New Roman" pitchFamily="18" charset="0"/>
                  <a:cs typeface="Times New Roman" pitchFamily="18" charset="0"/>
                </a:rPr>
                <a:t> </a:t>
              </a:r>
              <a:r>
                <a:rPr lang="vi-VN" sz="3000" b="1" dirty="0">
                  <a:latin typeface="Times New Roman" pitchFamily="18" charset="0"/>
                  <a:cs typeface="Times New Roman" pitchFamily="18" charset="0"/>
                </a:rPr>
                <a:t>truất ngôi vua Trần, lập nên nhà Hồ. Không chống nổi quân xâm lược, nhà Hồ sụp đổ. Đất nước ta bị nhà Minh đô hộ.</a:t>
              </a:r>
              <a:endParaRPr lang="en-US" sz="3000" b="1" dirty="0">
                <a:latin typeface="Times New Roman" pitchFamily="18" charset="0"/>
                <a:cs typeface="Times New Roman" pitchFamily="18" charset="0"/>
              </a:endParaRPr>
            </a:p>
          </p:txBody>
        </p:sp>
      </p:grpSp>
      <p:sp>
        <p:nvSpPr>
          <p:cNvPr id="21"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22" name="Rectangle 21"/>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Tree>
    <p:extLst>
      <p:ext uri="{BB962C8B-B14F-4D97-AF65-F5344CB8AC3E}">
        <p14:creationId xmlns:p14="http://schemas.microsoft.com/office/powerpoint/2010/main" val="2068497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a:extLst>
              <a:ext uri="{FF2B5EF4-FFF2-40B4-BE49-F238E27FC236}">
                <a16:creationId xmlns:a16="http://schemas.microsoft.com/office/drawing/2014/main" xmlns="" id="{4D0DDEB9-F8FA-4DA0-B7DB-9326060AC059}"/>
              </a:ext>
            </a:extLst>
          </p:cNvPr>
          <p:cNvGrpSpPr>
            <a:grpSpLocks/>
          </p:cNvGrpSpPr>
          <p:nvPr/>
        </p:nvGrpSpPr>
        <p:grpSpPr bwMode="auto">
          <a:xfrm>
            <a:off x="567269" y="347599"/>
            <a:ext cx="11152188" cy="6983413"/>
            <a:chOff x="0" y="0"/>
            <a:chExt cx="11151065" cy="6983832"/>
          </a:xfrm>
        </p:grpSpPr>
        <p:sp>
          <p:nvSpPr>
            <p:cNvPr id="5" name="Freeform 1224">
              <a:extLst>
                <a:ext uri="{FF2B5EF4-FFF2-40B4-BE49-F238E27FC236}">
                  <a16:creationId xmlns:a16="http://schemas.microsoft.com/office/drawing/2014/main" xmlns=""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a16="http://schemas.microsoft.com/office/drawing/2014/main" xmlns=""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a16="http://schemas.microsoft.com/office/drawing/2014/main" xmlns=""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xmlns=""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12" name="椭圆 1339">
            <a:extLst>
              <a:ext uri="{FF2B5EF4-FFF2-40B4-BE49-F238E27FC236}">
                <a16:creationId xmlns:a16="http://schemas.microsoft.com/office/drawing/2014/main" xmlns="" id="{195C4C53-94A1-4F7C-B7A8-68C59187E2AE}"/>
              </a:ext>
            </a:extLst>
          </p:cNvPr>
          <p:cNvSpPr>
            <a:spLocks noChangeArrowheads="1"/>
          </p:cNvSpPr>
          <p:nvPr/>
        </p:nvSpPr>
        <p:spPr bwMode="auto">
          <a:xfrm>
            <a:off x="3362722" y="459807"/>
            <a:ext cx="5819775" cy="5818187"/>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22" name="图片 21">
            <a:extLst>
              <a:ext uri="{FF2B5EF4-FFF2-40B4-BE49-F238E27FC236}">
                <a16:creationId xmlns:a16="http://schemas.microsoft.com/office/drawing/2014/main" xmlns="" id="{4DC0EC2A-0BD4-4BF8-8906-DE8461221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580" y="-1"/>
            <a:ext cx="4564856" cy="6858000"/>
          </a:xfrm>
          <a:prstGeom prst="rect">
            <a:avLst/>
          </a:prstGeom>
        </p:spPr>
      </p:pic>
      <p:pic>
        <p:nvPicPr>
          <p:cNvPr id="23" name="图片 22">
            <a:extLst>
              <a:ext uri="{FF2B5EF4-FFF2-40B4-BE49-F238E27FC236}">
                <a16:creationId xmlns:a16="http://schemas.microsoft.com/office/drawing/2014/main" xmlns="" id="{CA9BD4F3-DA8A-4A42-8F4B-4C6D1B6BE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87" y="-1"/>
            <a:ext cx="4564856" cy="6858000"/>
          </a:xfrm>
          <a:prstGeom prst="rect">
            <a:avLst/>
          </a:prstGeom>
        </p:spPr>
      </p:pic>
      <p:sp>
        <p:nvSpPr>
          <p:cNvPr id="15" name="Rectangle 14"/>
          <p:cNvSpPr/>
          <p:nvPr/>
        </p:nvSpPr>
        <p:spPr>
          <a:xfrm>
            <a:off x="1646066" y="1905690"/>
            <a:ext cx="8899863" cy="1107996"/>
          </a:xfrm>
          <a:prstGeom prst="rect">
            <a:avLst/>
          </a:prstGeom>
          <a:noFill/>
        </p:spPr>
        <p:txBody>
          <a:bodyPr wrap="square" lIns="91440" tIns="45720" rIns="91440" bIns="45720">
            <a:spAutoFit/>
          </a:bodyPr>
          <a:lstStyle/>
          <a:p>
            <a:pPr algn="ctr"/>
            <a:r>
              <a:rPr lang="vi-VN" sz="6600" b="1"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CHÀO TẠM BIỆT!</a:t>
            </a:r>
            <a:endParaRPr lang="en-US" sz="6600" b="1" cap="none" spc="0" dirty="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endParaRPr>
          </a:p>
        </p:txBody>
      </p:sp>
      <p:pic>
        <p:nvPicPr>
          <p:cNvPr id="19" name="图片 12">
            <a:extLst>
              <a:ext uri="{FF2B5EF4-FFF2-40B4-BE49-F238E27FC236}">
                <a16:creationId xmlns:a16="http://schemas.microsoft.com/office/drawing/2014/main" xmlns="" id="{C068496B-6DF0-4A24-95BC-5229DBE5B0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069" y="4037567"/>
            <a:ext cx="5897859" cy="3126941"/>
          </a:xfrm>
          <a:prstGeom prst="rect">
            <a:avLst/>
          </a:prstGeom>
        </p:spPr>
      </p:pic>
    </p:spTree>
    <p:extLst>
      <p:ext uri="{BB962C8B-B14F-4D97-AF65-F5344CB8AC3E}">
        <p14:creationId xmlns:p14="http://schemas.microsoft.com/office/powerpoint/2010/main" val="732737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47" presetClass="entr" presetSubtype="0" fill="hold" grpId="1" nodeType="withEffect">
                                  <p:stCondLst>
                                    <p:cond delay="0"/>
                                  </p:stCondLst>
                                  <p:iterate type="lt">
                                    <p:tmPct val="0"/>
                                  </p:iterate>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29" dur="400" accel="50000" decel="50000" autoRev="1" fill="hold">
                                          <p:stCondLst>
                                            <p:cond delay="0"/>
                                          </p:stCondLst>
                                        </p:cTn>
                                        <p:tgtEl>
                                          <p:spTgt spid="15"/>
                                        </p:tgtEl>
                                        <p:attrNameLst>
                                          <p:attrName>ppt_x</p:attrName>
                                          <p:attrName>ppt_y</p:attrName>
                                        </p:attrNameLst>
                                      </p:cBhvr>
                                    </p:animMotion>
                                    <p:animRot by="1500000">
                                      <p:cBhvr>
                                        <p:cTn id="30" dur="200" fill="hold">
                                          <p:stCondLst>
                                            <p:cond delay="0"/>
                                          </p:stCondLst>
                                        </p:cTn>
                                        <p:tgtEl>
                                          <p:spTgt spid="15"/>
                                        </p:tgtEl>
                                        <p:attrNameLst>
                                          <p:attrName>r</p:attrName>
                                        </p:attrNameLst>
                                      </p:cBhvr>
                                    </p:animRot>
                                    <p:animRot by="-1500000">
                                      <p:cBhvr>
                                        <p:cTn id="31" dur="200" fill="hold">
                                          <p:stCondLst>
                                            <p:cond delay="200"/>
                                          </p:stCondLst>
                                        </p:cTn>
                                        <p:tgtEl>
                                          <p:spTgt spid="15"/>
                                        </p:tgtEl>
                                        <p:attrNameLst>
                                          <p:attrName>r</p:attrName>
                                        </p:attrNameLst>
                                      </p:cBhvr>
                                    </p:animRot>
                                    <p:animRot by="-1500000">
                                      <p:cBhvr>
                                        <p:cTn id="32" dur="200" fill="hold">
                                          <p:stCondLst>
                                            <p:cond delay="400"/>
                                          </p:stCondLst>
                                        </p:cTn>
                                        <p:tgtEl>
                                          <p:spTgt spid="15"/>
                                        </p:tgtEl>
                                        <p:attrNameLst>
                                          <p:attrName>r</p:attrName>
                                        </p:attrNameLst>
                                      </p:cBhvr>
                                    </p:animRot>
                                    <p:animRot by="1500000">
                                      <p:cBhvr>
                                        <p:cTn id="33" dur="200" fill="hold">
                                          <p:stCondLst>
                                            <p:cond delay="600"/>
                                          </p:stCondLst>
                                        </p:cTn>
                                        <p:tgtEl>
                                          <p:spTgt spid="15"/>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a:extLst>
              <a:ext uri="{FF2B5EF4-FFF2-40B4-BE49-F238E27FC236}">
                <a16:creationId xmlns:a16="http://schemas.microsoft.com/office/drawing/2014/main" xmlns="" id="{4D0DDEB9-F8FA-4DA0-B7DB-9326060AC059}"/>
              </a:ext>
            </a:extLst>
          </p:cNvPr>
          <p:cNvGrpSpPr>
            <a:grpSpLocks/>
          </p:cNvGrpSpPr>
          <p:nvPr/>
        </p:nvGrpSpPr>
        <p:grpSpPr bwMode="auto">
          <a:xfrm>
            <a:off x="567269" y="347599"/>
            <a:ext cx="11152188" cy="6983413"/>
            <a:chOff x="0" y="0"/>
            <a:chExt cx="11151065" cy="6983832"/>
          </a:xfrm>
        </p:grpSpPr>
        <p:sp>
          <p:nvSpPr>
            <p:cNvPr id="5" name="Freeform 1224">
              <a:extLst>
                <a:ext uri="{FF2B5EF4-FFF2-40B4-BE49-F238E27FC236}">
                  <a16:creationId xmlns:a16="http://schemas.microsoft.com/office/drawing/2014/main" xmlns=""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a16="http://schemas.microsoft.com/office/drawing/2014/main" xmlns=""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a16="http://schemas.microsoft.com/office/drawing/2014/main" xmlns=""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组合 1366">
            <a:extLst>
              <a:ext uri="{FF2B5EF4-FFF2-40B4-BE49-F238E27FC236}">
                <a16:creationId xmlns:a16="http://schemas.microsoft.com/office/drawing/2014/main" xmlns="" id="{78F8E711-DA52-410F-A6BC-7261CA43C3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131" y="1236868"/>
            <a:ext cx="3359539" cy="11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417758" y="1293471"/>
            <a:ext cx="7709702" cy="830997"/>
          </a:xfrm>
          <a:prstGeom prst="rect">
            <a:avLst/>
          </a:prstGeom>
          <a:noFill/>
        </p:spPr>
        <p:txBody>
          <a:bodyPr wrap="square" lIns="91440" tIns="45720" rIns="91440" bIns="45720">
            <a:spAutoFit/>
          </a:bodyPr>
          <a:lstStyle/>
          <a:p>
            <a:pPr algn="ctr"/>
            <a:r>
              <a:rPr lang="vi-VN" sz="4800" b="1" cap="none" spc="0" dirty="0"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ÔN </a:t>
            </a:r>
            <a:r>
              <a:rPr lang="en-US" sz="4800" b="1" cap="none" spc="0" dirty="0"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BÀI </a:t>
            </a:r>
            <a:r>
              <a:rPr lang="en-US" sz="4800" b="1" cap="none" spc="0" dirty="0"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CŨ</a:t>
            </a:r>
            <a:endParaRPr lang="en-US" sz="4800" b="1" cap="none" spc="0" dirty="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
        <p:nvSpPr>
          <p:cNvPr id="15" name="Text Box 20"/>
          <p:cNvSpPr txBox="1">
            <a:spLocks noChangeArrowheads="1"/>
          </p:cNvSpPr>
          <p:nvPr/>
        </p:nvSpPr>
        <p:spPr bwMode="auto">
          <a:xfrm>
            <a:off x="5397631" y="59392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3" name="Rectangle 2"/>
          <p:cNvSpPr/>
          <p:nvPr/>
        </p:nvSpPr>
        <p:spPr>
          <a:xfrm>
            <a:off x="569555" y="2159873"/>
            <a:ext cx="11149902" cy="1200329"/>
          </a:xfrm>
          <a:prstGeom prst="rect">
            <a:avLst/>
          </a:prstGeom>
        </p:spPr>
        <p:txBody>
          <a:bodyPr wrap="square">
            <a:spAutoFit/>
          </a:bodyPr>
          <a:lstStyle/>
          <a:p>
            <a:r>
              <a:rPr lang="nl-NL" sz="3600" b="1" u="sng" dirty="0" smtClean="0">
                <a:solidFill>
                  <a:schemeClr val="tx2">
                    <a:lumMod val="75000"/>
                  </a:schemeClr>
                </a:solidFill>
                <a:latin typeface="Times New Roman" pitchFamily="18" charset="0"/>
                <a:cs typeface="Times New Roman" pitchFamily="18" charset="0"/>
              </a:rPr>
              <a:t>Câu hỏi</a:t>
            </a:r>
            <a:r>
              <a:rPr lang="nl-NL" sz="3600" b="1" dirty="0" smtClean="0">
                <a:solidFill>
                  <a:schemeClr val="tx2">
                    <a:lumMod val="75000"/>
                  </a:schemeClr>
                </a:solidFill>
                <a:latin typeface="Times New Roman" pitchFamily="18" charset="0"/>
                <a:cs typeface="Times New Roman" pitchFamily="18" charset="0"/>
              </a:rPr>
              <a:t>: Ba </a:t>
            </a:r>
            <a:r>
              <a:rPr lang="nl-NL" sz="3600" b="1" dirty="0">
                <a:solidFill>
                  <a:schemeClr val="tx2">
                    <a:lumMod val="75000"/>
                  </a:schemeClr>
                </a:solidFill>
                <a:latin typeface="Times New Roman" pitchFamily="18" charset="0"/>
                <a:cs typeface="Times New Roman" pitchFamily="18" charset="0"/>
              </a:rPr>
              <a:t>lần quân Nguyên Mông xâm lược nước ta, nhà Trần đã có kế sách như thế nào? Kết quả ra sao?</a:t>
            </a:r>
            <a:endParaRPr lang="en-US" sz="3600" b="1" dirty="0">
              <a:solidFill>
                <a:schemeClr val="tx2">
                  <a:lumMod val="75000"/>
                </a:schemeClr>
              </a:solidFill>
              <a:latin typeface="Times New Roman" pitchFamily="18" charset="0"/>
              <a:cs typeface="Times New Roman" pitchFamily="18" charset="0"/>
            </a:endParaRPr>
          </a:p>
        </p:txBody>
      </p:sp>
      <p:sp>
        <p:nvSpPr>
          <p:cNvPr id="8" name="Rectangle 7"/>
          <p:cNvSpPr/>
          <p:nvPr/>
        </p:nvSpPr>
        <p:spPr>
          <a:xfrm>
            <a:off x="569555" y="3428999"/>
            <a:ext cx="11149902" cy="3231654"/>
          </a:xfrm>
          <a:prstGeom prst="rect">
            <a:avLst/>
          </a:prstGeom>
        </p:spPr>
        <p:txBody>
          <a:bodyPr wrap="square">
            <a:spAutoFit/>
          </a:bodyPr>
          <a:lstStyle/>
          <a:p>
            <a:pPr algn="just"/>
            <a:r>
              <a:rPr lang="nl-NL" sz="3400" dirty="0">
                <a:latin typeface="Times New Roman" pitchFamily="18" charset="0"/>
                <a:cs typeface="Times New Roman" pitchFamily="18" charset="0"/>
              </a:rPr>
              <a:t>Cả ba lần vua tôi nhà Trần đều sử dụng kế “vườn không nhà trống” chủ động rút khỏi kinh thành Thăng Long. Nhằm bảo vệ lực lượng của quân ta và làm cho quân địch khi vào Thăng Long không thấy </a:t>
            </a:r>
            <a:r>
              <a:rPr lang="nl-NL" sz="3400" dirty="0" smtClean="0">
                <a:latin typeface="Times New Roman" pitchFamily="18" charset="0"/>
                <a:cs typeface="Times New Roman" pitchFamily="18" charset="0"/>
              </a:rPr>
              <a:t>bóng người</a:t>
            </a:r>
            <a:r>
              <a:rPr lang="nl-NL" sz="3400" dirty="0">
                <a:latin typeface="Times New Roman" pitchFamily="18" charset="0"/>
                <a:cs typeface="Times New Roman" pitchFamily="18" charset="0"/>
              </a:rPr>
              <a:t>, không lương thực, dẫn đến đói khát, hao tốn quân địch. Nhân lúc đó thì ta phản công, đánh tan quân địch, giành thắng lợi.</a:t>
            </a:r>
            <a:endParaRPr lang="en-US" sz="3400" dirty="0">
              <a:latin typeface="Times New Roman" pitchFamily="18" charset="0"/>
              <a:cs typeface="Times New Roman" pitchFamily="18" charset="0"/>
            </a:endParaRPr>
          </a:p>
        </p:txBody>
      </p:sp>
      <p:pic>
        <p:nvPicPr>
          <p:cNvPr id="17"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8"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Tree>
    <p:extLst>
      <p:ext uri="{BB962C8B-B14F-4D97-AF65-F5344CB8AC3E}">
        <p14:creationId xmlns:p14="http://schemas.microsoft.com/office/powerpoint/2010/main" val="2748372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1708" y="1633523"/>
            <a:ext cx="8450194" cy="856300"/>
            <a:chOff x="322480" y="1745489"/>
            <a:chExt cx="8450194" cy="856300"/>
          </a:xfrm>
        </p:grpSpPr>
        <p:sp>
          <p:nvSpPr>
            <p:cNvPr id="8" name="Rounded Rectangle 7"/>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a:t>
              </a:r>
              <a:r>
                <a:rPr lang="vi-VN" sz="3200" b="1" dirty="0" smtClean="0">
                  <a:solidFill>
                    <a:schemeClr val="tx1"/>
                  </a:solidFill>
                  <a:latin typeface="Times New Roman" pitchFamily="18" charset="0"/>
                  <a:cs typeface="Times New Roman" pitchFamily="18" charset="0"/>
                </a:rPr>
                <a:t>ình </a:t>
              </a:r>
              <a:r>
                <a:rPr lang="vi-VN" sz="3200" b="1" dirty="0">
                  <a:solidFill>
                    <a:schemeClr val="tx1"/>
                  </a:solidFill>
                  <a:latin typeface="Times New Roman" pitchFamily="18" charset="0"/>
                  <a:cs typeface="Times New Roman" pitchFamily="18" charset="0"/>
                </a:rPr>
                <a:t>hình nước ta cuối thời </a:t>
              </a:r>
              <a:r>
                <a:rPr lang="vi-VN" sz="3200" b="1" dirty="0"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16"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3">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19"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tx2">
                      <a:lumMod val="75000"/>
                    </a:schemeClr>
                  </a:solidFill>
                  <a:latin typeface="Times New Roman" pitchFamily="18" charset="0"/>
                  <a:ea typeface="Microsoft YaHei UI" panose="020B0503020204020204" pitchFamily="34" charset="-122"/>
                  <a:cs typeface="Times New Roman" pitchFamily="18" charset="0"/>
                </a:rPr>
                <a:t>1</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25" name="Text Box 20"/>
          <p:cNvSpPr txBox="1">
            <a:spLocks noChangeArrowheads="1"/>
          </p:cNvSpPr>
          <p:nvPr/>
        </p:nvSpPr>
        <p:spPr bwMode="auto">
          <a:xfrm>
            <a:off x="5397631" y="59392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3" name="Rectangle 2"/>
          <p:cNvSpPr/>
          <p:nvPr/>
        </p:nvSpPr>
        <p:spPr>
          <a:xfrm>
            <a:off x="3620096" y="1199509"/>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762017969"/>
              </p:ext>
            </p:extLst>
          </p:nvPr>
        </p:nvGraphicFramePr>
        <p:xfrm>
          <a:off x="-2" y="2732556"/>
          <a:ext cx="12192000" cy="4122420"/>
        </p:xfrm>
        <a:graphic>
          <a:graphicData uri="http://schemas.openxmlformats.org/drawingml/2006/table">
            <a:tbl>
              <a:tblPr firstRow="1" bandRow="1">
                <a:tableStyleId>{21E4AEA4-8DFA-4A89-87EB-49C32662AFE0}</a:tableStyleId>
              </a:tblPr>
              <a:tblGrid>
                <a:gridCol w="927995">
                  <a:extLst>
                    <a:ext uri="{9D8B030D-6E8A-4147-A177-3AD203B41FA5}">
                      <a16:colId xmlns:a16="http://schemas.microsoft.com/office/drawing/2014/main" xmlns="" val="20000"/>
                    </a:ext>
                  </a:extLst>
                </a:gridCol>
                <a:gridCol w="4577457">
                  <a:extLst>
                    <a:ext uri="{9D8B030D-6E8A-4147-A177-3AD203B41FA5}">
                      <a16:colId xmlns:a16="http://schemas.microsoft.com/office/drawing/2014/main" xmlns="" val="20001"/>
                    </a:ext>
                  </a:extLst>
                </a:gridCol>
                <a:gridCol w="6686548">
                  <a:extLst>
                    <a:ext uri="{9D8B030D-6E8A-4147-A177-3AD203B41FA5}">
                      <a16:colId xmlns:a16="http://schemas.microsoft.com/office/drawing/2014/main" xmlns="" val="20002"/>
                    </a:ext>
                  </a:extLst>
                </a:gridCol>
              </a:tblGrid>
              <a:tr h="471072">
                <a:tc>
                  <a:txBody>
                    <a:bodyPr/>
                    <a:lstStyle/>
                    <a:p>
                      <a:pPr algn="ctr"/>
                      <a:r>
                        <a:rPr lang="en-US" sz="2800" dirty="0" smtClean="0">
                          <a:solidFill>
                            <a:srgbClr val="FFC000"/>
                          </a:solidFill>
                          <a:latin typeface="Times New Roman" pitchFamily="18" charset="0"/>
                          <a:cs typeface="Times New Roman" pitchFamily="18" charset="0"/>
                        </a:rPr>
                        <a:t>STT</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dirty="0" smtClean="0">
                          <a:solidFill>
                            <a:srgbClr val="FFC000"/>
                          </a:solidFill>
                          <a:latin typeface="Times New Roman" pitchFamily="18" charset="0"/>
                          <a:cs typeface="Times New Roman" pitchFamily="18" charset="0"/>
                        </a:rPr>
                        <a:t>CÂU</a:t>
                      </a:r>
                      <a:r>
                        <a:rPr lang="en-US" sz="2800" baseline="0" dirty="0" smtClean="0">
                          <a:solidFill>
                            <a:srgbClr val="FFC000"/>
                          </a:solidFill>
                          <a:latin typeface="Times New Roman" pitchFamily="18" charset="0"/>
                          <a:cs typeface="Times New Roman" pitchFamily="18" charset="0"/>
                        </a:rPr>
                        <a:t> HỎI</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dirty="0" smtClean="0">
                          <a:solidFill>
                            <a:srgbClr val="FFC000"/>
                          </a:solidFill>
                          <a:latin typeface="Times New Roman" pitchFamily="18" charset="0"/>
                          <a:cs typeface="Times New Roman" pitchFamily="18" charset="0"/>
                        </a:rPr>
                        <a:t>CÂU</a:t>
                      </a:r>
                      <a:r>
                        <a:rPr lang="en-US" sz="2800" baseline="0" dirty="0" smtClean="0">
                          <a:solidFill>
                            <a:srgbClr val="FFC000"/>
                          </a:solidFill>
                          <a:latin typeface="Times New Roman" pitchFamily="18" charset="0"/>
                          <a:cs typeface="Times New Roman" pitchFamily="18" charset="0"/>
                        </a:rPr>
                        <a:t> TRẢ LỜI</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0734">
                <a:tc>
                  <a:txBody>
                    <a:bodyPr/>
                    <a:lstStyle/>
                    <a:p>
                      <a:pPr algn="ctr"/>
                      <a:r>
                        <a:rPr lang="en-US" sz="2800" b="0" dirty="0" smtClean="0">
                          <a:latin typeface="Times New Roman" pitchFamily="18" charset="0"/>
                          <a:cs typeface="Times New Roman" pitchFamily="18" charset="0"/>
                        </a:rPr>
                        <a:t>1</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Vua quan nhà Trần sống như thế nào?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49364">
                <a:tc>
                  <a:txBody>
                    <a:bodyPr/>
                    <a:lstStyle/>
                    <a:p>
                      <a:pPr algn="ctr"/>
                      <a:r>
                        <a:rPr lang="en-US" sz="2800" b="0" dirty="0" smtClean="0">
                          <a:latin typeface="Times New Roman" pitchFamily="18" charset="0"/>
                          <a:cs typeface="Times New Roman" pitchFamily="18" charset="0"/>
                        </a:rPr>
                        <a:t>2</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Những kẻ có quyền thế đối với dân ra sao?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10844">
                <a:tc>
                  <a:txBody>
                    <a:bodyPr/>
                    <a:lstStyle/>
                    <a:p>
                      <a:pPr algn="ctr"/>
                      <a:r>
                        <a:rPr lang="en-US" sz="2800" b="0" dirty="0" smtClean="0">
                          <a:latin typeface="Times New Roman" pitchFamily="18" charset="0"/>
                          <a:cs typeface="Times New Roman" pitchFamily="18" charset="0"/>
                        </a:rPr>
                        <a:t>3</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Cuộc sống của nhân dân như thế nào?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21092">
                <a:tc>
                  <a:txBody>
                    <a:bodyPr/>
                    <a:lstStyle/>
                    <a:p>
                      <a:pPr algn="ctr"/>
                      <a:r>
                        <a:rPr lang="en-US" sz="2800" b="0" dirty="0" smtClean="0">
                          <a:latin typeface="Times New Roman" pitchFamily="18" charset="0"/>
                          <a:cs typeface="Times New Roman" pitchFamily="18" charset="0"/>
                        </a:rPr>
                        <a:t>4</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Thái độ phản ứng của nhân dân với triều đình ra sao?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7" name="Cloud Callout 26"/>
          <p:cNvSpPr/>
          <p:nvPr/>
        </p:nvSpPr>
        <p:spPr>
          <a:xfrm>
            <a:off x="8977260" y="997756"/>
            <a:ext cx="2364824" cy="1228172"/>
          </a:xfrm>
          <a:prstGeom prst="cloudCallout">
            <a:avLst>
              <a:gd name="adj1" fmla="val -35286"/>
              <a:gd name="adj2" fmla="val 6198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4 HS</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102410982"/>
              </p:ext>
            </p:extLst>
          </p:nvPr>
        </p:nvGraphicFramePr>
        <p:xfrm>
          <a:off x="-2" y="2709884"/>
          <a:ext cx="12192000" cy="4148116"/>
        </p:xfrm>
        <a:graphic>
          <a:graphicData uri="http://schemas.openxmlformats.org/drawingml/2006/table">
            <a:tbl>
              <a:tblPr firstRow="1" bandRow="1">
                <a:tableStyleId>{21E4AEA4-8DFA-4A89-87EB-49C32662AFE0}</a:tableStyleId>
              </a:tblPr>
              <a:tblGrid>
                <a:gridCol w="927995">
                  <a:extLst>
                    <a:ext uri="{9D8B030D-6E8A-4147-A177-3AD203B41FA5}">
                      <a16:colId xmlns:a16="http://schemas.microsoft.com/office/drawing/2014/main" xmlns="" val="20000"/>
                    </a:ext>
                  </a:extLst>
                </a:gridCol>
                <a:gridCol w="4748905">
                  <a:extLst>
                    <a:ext uri="{9D8B030D-6E8A-4147-A177-3AD203B41FA5}">
                      <a16:colId xmlns:a16="http://schemas.microsoft.com/office/drawing/2014/main" xmlns="" val="20001"/>
                    </a:ext>
                  </a:extLst>
                </a:gridCol>
                <a:gridCol w="6515100">
                  <a:extLst>
                    <a:ext uri="{9D8B030D-6E8A-4147-A177-3AD203B41FA5}">
                      <a16:colId xmlns:a16="http://schemas.microsoft.com/office/drawing/2014/main" xmlns="" val="20002"/>
                    </a:ext>
                  </a:extLst>
                </a:gridCol>
              </a:tblGrid>
              <a:tr h="697820">
                <a:tc>
                  <a:txBody>
                    <a:bodyPr/>
                    <a:lstStyle/>
                    <a:p>
                      <a:pPr algn="ctr"/>
                      <a:r>
                        <a:rPr lang="en-US" sz="2400" dirty="0" smtClean="0">
                          <a:solidFill>
                            <a:srgbClr val="FFC000"/>
                          </a:solidFill>
                          <a:latin typeface="Times New Roman" pitchFamily="18" charset="0"/>
                          <a:cs typeface="Times New Roman" pitchFamily="18" charset="0"/>
                        </a:rPr>
                        <a:t>STT</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C000"/>
                          </a:solidFill>
                          <a:latin typeface="Times New Roman" pitchFamily="18" charset="0"/>
                          <a:cs typeface="Times New Roman" pitchFamily="18" charset="0"/>
                        </a:rPr>
                        <a:t>CÂU</a:t>
                      </a:r>
                      <a:r>
                        <a:rPr lang="en-US" sz="2400" baseline="0" dirty="0" smtClean="0">
                          <a:solidFill>
                            <a:srgbClr val="FFC000"/>
                          </a:solidFill>
                          <a:latin typeface="Times New Roman" pitchFamily="18" charset="0"/>
                          <a:cs typeface="Times New Roman" pitchFamily="18" charset="0"/>
                        </a:rPr>
                        <a:t> HỎI</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C000"/>
                          </a:solidFill>
                          <a:latin typeface="Times New Roman" pitchFamily="18" charset="0"/>
                          <a:cs typeface="Times New Roman" pitchFamily="18" charset="0"/>
                        </a:rPr>
                        <a:t>CÂU</a:t>
                      </a:r>
                      <a:r>
                        <a:rPr lang="en-US" sz="2400" baseline="0" dirty="0" smtClean="0">
                          <a:solidFill>
                            <a:srgbClr val="FFC000"/>
                          </a:solidFill>
                          <a:latin typeface="Times New Roman" pitchFamily="18" charset="0"/>
                          <a:cs typeface="Times New Roman" pitchFamily="18" charset="0"/>
                        </a:rPr>
                        <a:t> TRẢ LỜI</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62574">
                <a:tc>
                  <a:txBody>
                    <a:bodyPr/>
                    <a:lstStyle/>
                    <a:p>
                      <a:pPr algn="ctr"/>
                      <a:r>
                        <a:rPr lang="en-US" sz="2400" b="0" dirty="0" smtClean="0">
                          <a:latin typeface="Times New Roman" pitchFamily="18" charset="0"/>
                          <a:cs typeface="Times New Roman" pitchFamily="18" charset="0"/>
                        </a:rPr>
                        <a:t>1</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Vua quan nhà Trần sống như thế nào?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0" dirty="0" smtClean="0">
                          <a:latin typeface="Times New Roman" pitchFamily="18" charset="0"/>
                          <a:cs typeface="Times New Roman" pitchFamily="18" charset="0"/>
                        </a:rPr>
                        <a:t>Ă</a:t>
                      </a:r>
                      <a:r>
                        <a:rPr lang="vi-VN" sz="2400" b="0" dirty="0" smtClean="0">
                          <a:latin typeface="Times New Roman" pitchFamily="18" charset="0"/>
                          <a:cs typeface="Times New Roman" pitchFamily="18" charset="0"/>
                        </a:rPr>
                        <a:t>n chơi sa đọa, bắt dân đào hồ trong hoàng thành, chất đá</a:t>
                      </a:r>
                      <a:r>
                        <a:rPr lang="en-US" sz="2400" b="0" dirty="0" smtClean="0">
                          <a:latin typeface="Times New Roman" pitchFamily="18" charset="0"/>
                          <a:cs typeface="Times New Roman" pitchFamily="18" charset="0"/>
                        </a:rPr>
                        <a:t>,</a:t>
                      </a:r>
                      <a:r>
                        <a:rPr lang="vi-VN" sz="2400" b="0" dirty="0" smtClean="0">
                          <a:latin typeface="Times New Roman" pitchFamily="18" charset="0"/>
                          <a:cs typeface="Times New Roman" pitchFamily="18" charset="0"/>
                        </a:rPr>
                        <a:t> đổ nước biển để nuôi hải sản</a:t>
                      </a:r>
                      <a:endParaRPr lang="en-US" sz="2400" b="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62574">
                <a:tc>
                  <a:txBody>
                    <a:bodyPr/>
                    <a:lstStyle/>
                    <a:p>
                      <a:pPr algn="ctr"/>
                      <a:r>
                        <a:rPr lang="en-US" sz="2400" b="0" dirty="0" smtClean="0">
                          <a:latin typeface="Times New Roman" pitchFamily="18" charset="0"/>
                          <a:cs typeface="Times New Roman" pitchFamily="18" charset="0"/>
                        </a:rPr>
                        <a:t>2</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Những kẻ có quyền thế đối với dân ra sao?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ngang nhiên vơ vét của dân để làm giàu; đê điều không ai quan tâm</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62574">
                <a:tc>
                  <a:txBody>
                    <a:bodyPr/>
                    <a:lstStyle/>
                    <a:p>
                      <a:pPr algn="ctr"/>
                      <a:r>
                        <a:rPr lang="en-US" sz="2400" b="0" dirty="0" smtClean="0">
                          <a:latin typeface="Times New Roman" pitchFamily="18" charset="0"/>
                          <a:cs typeface="Times New Roman" pitchFamily="18" charset="0"/>
                        </a:rPr>
                        <a:t>3</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Cuộc sống của nhân dân như thế nào?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Bị sa sút nghiêm trọng. Nhiều nhà phải bán ruộng, bán con, xin vào chùa làm ruộng để kiếm sống</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62574">
                <a:tc>
                  <a:txBody>
                    <a:bodyPr/>
                    <a:lstStyle/>
                    <a:p>
                      <a:pPr algn="ctr"/>
                      <a:r>
                        <a:rPr lang="en-US" sz="2400" b="0" dirty="0" smtClean="0">
                          <a:latin typeface="Times New Roman" pitchFamily="18" charset="0"/>
                          <a:cs typeface="Times New Roman" pitchFamily="18" charset="0"/>
                        </a:rPr>
                        <a:t>4</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Thái độ phản ứng của nhân dân với triều đình ra sao?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Nông dân, nô tì đã nổi dậy đấu tranh; một số quan lại thì tỏ rõ sự bất bình.</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3"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Tree>
    <p:extLst>
      <p:ext uri="{BB962C8B-B14F-4D97-AF65-F5344CB8AC3E}">
        <p14:creationId xmlns:p14="http://schemas.microsoft.com/office/powerpoint/2010/main" val="1846409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6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8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708" y="1633523"/>
            <a:ext cx="8450194" cy="856300"/>
            <a:chOff x="322480" y="1745489"/>
            <a:chExt cx="8450194" cy="856300"/>
          </a:xfrm>
        </p:grpSpPr>
        <p:sp>
          <p:nvSpPr>
            <p:cNvPr id="4" name="Rounded Rectangle 3"/>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a:t>
              </a:r>
              <a:r>
                <a:rPr lang="vi-VN" sz="3200" b="1" dirty="0" smtClean="0">
                  <a:solidFill>
                    <a:schemeClr val="tx1"/>
                  </a:solidFill>
                  <a:latin typeface="Times New Roman" pitchFamily="18" charset="0"/>
                  <a:cs typeface="Times New Roman" pitchFamily="18" charset="0"/>
                </a:rPr>
                <a:t>ình </a:t>
              </a:r>
              <a:r>
                <a:rPr lang="vi-VN" sz="3200" b="1" dirty="0">
                  <a:solidFill>
                    <a:schemeClr val="tx1"/>
                  </a:solidFill>
                  <a:latin typeface="Times New Roman" pitchFamily="18" charset="0"/>
                  <a:cs typeface="Times New Roman" pitchFamily="18" charset="0"/>
                </a:rPr>
                <a:t>hình nước ta cuối thời Trần.</a:t>
              </a:r>
              <a:endParaRPr lang="en-US" sz="3200" b="1" dirty="0">
                <a:solidFill>
                  <a:schemeClr val="tx1"/>
                </a:solidFill>
                <a:latin typeface="Times New Roman" pitchFamily="18" charset="0"/>
                <a:cs typeface="Times New Roman" pitchFamily="18" charset="0"/>
              </a:endParaRPr>
            </a:p>
          </p:txBody>
        </p:sp>
        <p:pic>
          <p:nvPicPr>
            <p:cNvPr id="5"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6"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tx2">
                      <a:lumMod val="75000"/>
                    </a:schemeClr>
                  </a:solidFill>
                  <a:latin typeface="Times New Roman" pitchFamily="18" charset="0"/>
                  <a:ea typeface="Microsoft YaHei UI" panose="020B0503020204020204" pitchFamily="34" charset="-122"/>
                  <a:cs typeface="Times New Roman" pitchFamily="18" charset="0"/>
                </a:rPr>
                <a:t>1</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8" name="Text Box 20"/>
          <p:cNvSpPr txBox="1">
            <a:spLocks noChangeArrowheads="1"/>
          </p:cNvSpPr>
          <p:nvPr/>
        </p:nvSpPr>
        <p:spPr bwMode="auto">
          <a:xfrm>
            <a:off x="5397631" y="5367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9" name="Rectangle 8"/>
          <p:cNvSpPr/>
          <p:nvPr/>
        </p:nvSpPr>
        <p:spPr>
          <a:xfrm>
            <a:off x="3620096" y="1199509"/>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7" y="4898759"/>
            <a:ext cx="3384517" cy="1859950"/>
          </a:xfrm>
          <a:prstGeom prst="rect">
            <a:avLst/>
          </a:prstGeom>
        </p:spPr>
      </p:pic>
      <p:sp>
        <p:nvSpPr>
          <p:cNvPr id="12" name="Cloud Callout 11"/>
          <p:cNvSpPr/>
          <p:nvPr/>
        </p:nvSpPr>
        <p:spPr>
          <a:xfrm>
            <a:off x="3889014" y="3311977"/>
            <a:ext cx="6808827" cy="2381250"/>
          </a:xfrm>
          <a:prstGeom prst="cloudCallout">
            <a:avLst>
              <a:gd name="adj1" fmla="val -49222"/>
              <a:gd name="adj2" fmla="val 520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dirty="0">
                <a:solidFill>
                  <a:schemeClr val="tx1"/>
                </a:solidFill>
                <a:latin typeface="Times New Roman" pitchFamily="18" charset="0"/>
                <a:cs typeface="Times New Roman" pitchFamily="18" charset="0"/>
              </a:rPr>
              <a:t>Tình hình nước ta cuối thời Trần như thế nào?</a:t>
            </a:r>
            <a:endParaRPr lang="en-US" sz="4000" b="1" dirty="0">
              <a:solidFill>
                <a:schemeClr val="tx1"/>
              </a:solidFill>
              <a:latin typeface="Times New Roman" pitchFamily="18" charset="0"/>
              <a:cs typeface="Times New Roman" pitchFamily="18" charset="0"/>
            </a:endParaRPr>
          </a:p>
        </p:txBody>
      </p:sp>
      <p:grpSp>
        <p:nvGrpSpPr>
          <p:cNvPr id="13" name="Group 12"/>
          <p:cNvGrpSpPr/>
          <p:nvPr/>
        </p:nvGrpSpPr>
        <p:grpSpPr>
          <a:xfrm>
            <a:off x="1884387" y="2666999"/>
            <a:ext cx="8636625" cy="3743751"/>
            <a:chOff x="1884387" y="2666999"/>
            <a:chExt cx="8636625" cy="3743751"/>
          </a:xfrm>
        </p:grpSpPr>
        <p:sp>
          <p:nvSpPr>
            <p:cNvPr id="14" name="Rectangle 13"/>
            <p:cNvSpPr/>
            <p:nvPr/>
          </p:nvSpPr>
          <p:spPr>
            <a:xfrm>
              <a:off x="1884387" y="3365853"/>
              <a:ext cx="8636625" cy="2308324"/>
            </a:xfrm>
            <a:prstGeom prst="rect">
              <a:avLst/>
            </a:prstGeom>
          </p:spPr>
          <p:txBody>
            <a:bodyPr wrap="square">
              <a:spAutoFit/>
            </a:bodyPr>
            <a:lstStyle/>
            <a:p>
              <a:pPr algn="ctr"/>
              <a:r>
                <a:rPr lang="nl-NL" sz="3600" b="1" u="sng" dirty="0" smtClean="0">
                  <a:solidFill>
                    <a:srgbClr val="FF0000"/>
                  </a:solidFill>
                  <a:latin typeface="Times New Roman" pitchFamily="18" charset="0"/>
                  <a:cs typeface="Times New Roman" pitchFamily="18" charset="0"/>
                </a:rPr>
                <a:t>KẾT LUẬN</a:t>
              </a:r>
            </a:p>
            <a:p>
              <a:pPr algn="just"/>
              <a:r>
                <a:rPr lang="nl-NL" sz="3600" b="1" dirty="0" smtClean="0">
                  <a:latin typeface="Times New Roman" pitchFamily="18" charset="0"/>
                  <a:cs typeface="Times New Roman" pitchFamily="18" charset="0"/>
                </a:rPr>
                <a:t>Từ </a:t>
              </a:r>
              <a:r>
                <a:rPr lang="nl-NL" sz="3600" b="1" dirty="0">
                  <a:latin typeface="Times New Roman" pitchFamily="18" charset="0"/>
                  <a:cs typeface="Times New Roman" pitchFamily="18" charset="0"/>
                </a:rPr>
                <a:t>giữa thế kỉ XIV, nhà Trần bước vào thời kì suy yếu. Vua quan không quan tâm tới dân. Dân oán hận nổi dậy khởi nghĩa.</a:t>
              </a:r>
              <a:endParaRPr lang="en-US" sz="3600" b="1" dirty="0">
                <a:latin typeface="Times New Roman" pitchFamily="18" charset="0"/>
                <a:cs typeface="Times New Roman" pitchFamily="18" charset="0"/>
              </a:endParaRPr>
            </a:p>
          </p:txBody>
        </p:sp>
        <p:pic>
          <p:nvPicPr>
            <p:cNvPr id="15" name="组合 1366">
              <a:extLst>
                <a:ext uri="{FF2B5EF4-FFF2-40B4-BE49-F238E27FC236}">
                  <a16:creationId xmlns:a16="http://schemas.microsoft.com/office/drawing/2014/main" xmlns="" id="{78F8E711-DA52-410F-A6BC-7261CA43C33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401" y="2666999"/>
              <a:ext cx="7573198" cy="374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pic>
        <p:nvPicPr>
          <p:cNvPr id="17"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
        <p:nvSpPr>
          <p:cNvPr id="2" name="Rectangle 1"/>
          <p:cNvSpPr/>
          <p:nvPr/>
        </p:nvSpPr>
        <p:spPr>
          <a:xfrm>
            <a:off x="871111" y="2672834"/>
            <a:ext cx="8770350" cy="584775"/>
          </a:xfrm>
          <a:prstGeom prst="rect">
            <a:avLst/>
          </a:prstGeom>
        </p:spPr>
        <p:txBody>
          <a:bodyPr wrap="none">
            <a:spAutoFit/>
          </a:bodyPr>
          <a:lstStyle/>
          <a:p>
            <a:r>
              <a:rPr lang="nl-NL" sz="3200" b="1" dirty="0">
                <a:latin typeface="Times New Roman" pitchFamily="18" charset="0"/>
                <a:cs typeface="Times New Roman" pitchFamily="18" charset="0"/>
              </a:rPr>
              <a:t>Đ</a:t>
            </a:r>
            <a:r>
              <a:rPr lang="nl-NL" sz="3200" b="1" dirty="0" smtClean="0">
                <a:latin typeface="Times New Roman" pitchFamily="18" charset="0"/>
                <a:cs typeface="Times New Roman" pitchFamily="18" charset="0"/>
              </a:rPr>
              <a:t>ọc </a:t>
            </a:r>
            <a:r>
              <a:rPr lang="nl-NL" sz="3200" b="1" dirty="0">
                <a:latin typeface="Times New Roman" pitchFamily="18" charset="0"/>
                <a:cs typeface="Times New Roman" pitchFamily="18" charset="0"/>
              </a:rPr>
              <a:t>thầm </a:t>
            </a:r>
            <a:r>
              <a:rPr lang="nl-NL" sz="3200" b="1" i="1" dirty="0">
                <a:solidFill>
                  <a:srgbClr val="FF0000"/>
                </a:solidFill>
                <a:latin typeface="Times New Roman" pitchFamily="18" charset="0"/>
                <a:cs typeface="Times New Roman" pitchFamily="18" charset="0"/>
              </a:rPr>
              <a:t>từ đầu đến ông xin </a:t>
            </a:r>
            <a:r>
              <a:rPr lang="nl-NL" sz="3200" b="1" i="1" dirty="0" smtClean="0">
                <a:solidFill>
                  <a:srgbClr val="FF0000"/>
                </a:solidFill>
                <a:latin typeface="Times New Roman" pitchFamily="18" charset="0"/>
                <a:cs typeface="Times New Roman" pitchFamily="18" charset="0"/>
              </a:rPr>
              <a:t>từ quan </a:t>
            </a:r>
            <a:r>
              <a:rPr lang="nl-NL" sz="3200" b="1" i="1" dirty="0" smtClean="0">
                <a:latin typeface="Times New Roman" pitchFamily="18" charset="0"/>
                <a:cs typeface="Times New Roman" pitchFamily="18" charset="0"/>
              </a:rPr>
              <a:t>và cho biết: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25423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9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0758" y="1500173"/>
            <a:ext cx="8450194" cy="856300"/>
            <a:chOff x="322480" y="1745489"/>
            <a:chExt cx="8450194" cy="856300"/>
          </a:xfrm>
        </p:grpSpPr>
        <p:sp>
          <p:nvSpPr>
            <p:cNvPr id="4" name="Rounded Rectangle 3"/>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5"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6"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8"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9" name="Rectangle 8"/>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492794" y="25261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1" name="Rectangle 10"/>
          <p:cNvSpPr/>
          <p:nvPr/>
        </p:nvSpPr>
        <p:spPr>
          <a:xfrm>
            <a:off x="1004806" y="3974871"/>
            <a:ext cx="7586146" cy="646331"/>
          </a:xfrm>
          <a:prstGeom prst="rect">
            <a:avLst/>
          </a:prstGeom>
        </p:spPr>
        <p:txBody>
          <a:bodyPr wrap="square">
            <a:spAutoFit/>
          </a:bodyPr>
          <a:lstStyle/>
          <a:p>
            <a:r>
              <a:rPr lang="nl-NL" sz="3600" b="1" dirty="0" smtClean="0">
                <a:latin typeface="Times New Roman" pitchFamily="18" charset="0"/>
                <a:cs typeface="Times New Roman" pitchFamily="18" charset="0"/>
              </a:rPr>
              <a:t>Câu 1</a:t>
            </a:r>
            <a:r>
              <a:rPr lang="nl-NL" sz="3600" b="1" dirty="0">
                <a:latin typeface="Times New Roman" pitchFamily="18" charset="0"/>
                <a:cs typeface="Times New Roman" pitchFamily="18" charset="0"/>
              </a:rPr>
              <a:t>. Em biết gì về Hồ Quý Ly ?</a:t>
            </a:r>
            <a:endParaRPr lang="en-US" sz="3600" b="1" dirty="0">
              <a:latin typeface="Times New Roman" pitchFamily="18" charset="0"/>
              <a:cs typeface="Times New Roman" pitchFamily="18" charset="0"/>
            </a:endParaRPr>
          </a:p>
        </p:txBody>
      </p:sp>
      <p:pic>
        <p:nvPicPr>
          <p:cNvPr id="16"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7"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2" name="Rectangle 1"/>
          <p:cNvSpPr/>
          <p:nvPr/>
        </p:nvSpPr>
        <p:spPr>
          <a:xfrm>
            <a:off x="1191304" y="4785836"/>
            <a:ext cx="7019246"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nl-NL" sz="3600" dirty="0" smtClean="0">
                <a:latin typeface="Times New Roman" pitchFamily="18" charset="0"/>
                <a:cs typeface="Times New Roman" pitchFamily="18" charset="0"/>
              </a:rPr>
              <a:t>Ông là một </a:t>
            </a:r>
            <a:r>
              <a:rPr lang="nl-NL" sz="3600" dirty="0">
                <a:latin typeface="Times New Roman" pitchFamily="18" charset="0"/>
                <a:cs typeface="Times New Roman" pitchFamily="18" charset="0"/>
              </a:rPr>
              <a:t>vị quan đại thần có </a:t>
            </a:r>
            <a:r>
              <a:rPr lang="nl-NL" sz="3600" dirty="0" smtClean="0">
                <a:latin typeface="Times New Roman" pitchFamily="18" charset="0"/>
                <a:cs typeface="Times New Roman" pitchFamily="18" charset="0"/>
              </a:rPr>
              <a:t>tài.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70077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8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758" y="1500173"/>
            <a:ext cx="8450194" cy="856300"/>
            <a:chOff x="322480" y="1745489"/>
            <a:chExt cx="8450194" cy="856300"/>
          </a:xfrm>
        </p:grpSpPr>
        <p:sp>
          <p:nvSpPr>
            <p:cNvPr id="3" name="Rounded Rectangle 2"/>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4"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5"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7"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8" name="Rectangle 7"/>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04801" y="3572352"/>
            <a:ext cx="11851586" cy="1200329"/>
          </a:xfrm>
          <a:prstGeom prst="rect">
            <a:avLst/>
          </a:prstGeom>
        </p:spPr>
        <p:txBody>
          <a:bodyPr wrap="square">
            <a:spAutoFit/>
          </a:bodyPr>
          <a:lstStyle/>
          <a:p>
            <a:r>
              <a:rPr lang="nl-NL" sz="3600" b="1" dirty="0" smtClean="0">
                <a:latin typeface="Times New Roman" pitchFamily="18" charset="0"/>
                <a:cs typeface="Times New Roman" pitchFamily="18" charset="0"/>
              </a:rPr>
              <a:t>Câu 2</a:t>
            </a:r>
            <a:r>
              <a:rPr lang="nl-NL" sz="3600" b="1" dirty="0">
                <a:latin typeface="Times New Roman" pitchFamily="18" charset="0"/>
                <a:cs typeface="Times New Roman" pitchFamily="18" charset="0"/>
              </a:rPr>
              <a:t>. Nhà Trần chấm dứt năm nào? Nối tiếp nhà Trần là </a:t>
            </a:r>
            <a:r>
              <a:rPr lang="nl-NL" sz="3600" b="1" dirty="0" smtClean="0">
                <a:latin typeface="Times New Roman" pitchFamily="18" charset="0"/>
                <a:cs typeface="Times New Roman" pitchFamily="18" charset="0"/>
              </a:rPr>
              <a:t>triều </a:t>
            </a:r>
            <a:r>
              <a:rPr lang="nl-NL" sz="3600" b="1" dirty="0">
                <a:latin typeface="Times New Roman" pitchFamily="18" charset="0"/>
                <a:cs typeface="Times New Roman" pitchFamily="18" charset="0"/>
              </a:rPr>
              <a:t>đại nào?</a:t>
            </a:r>
            <a:endParaRPr lang="en-US" sz="3600" b="1" dirty="0">
              <a:latin typeface="Times New Roman" pitchFamily="18" charset="0"/>
              <a:cs typeface="Times New Roman" pitchFamily="18" charset="0"/>
            </a:endParaRPr>
          </a:p>
        </p:txBody>
      </p:sp>
      <p:pic>
        <p:nvPicPr>
          <p:cNvPr id="12"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3"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4" name="Rectangle 13"/>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5" name="Rectangle 14"/>
          <p:cNvSpPr/>
          <p:nvPr/>
        </p:nvSpPr>
        <p:spPr>
          <a:xfrm>
            <a:off x="228600" y="4891385"/>
            <a:ext cx="11754729"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nl-NL" sz="3600" dirty="0">
                <a:latin typeface="Times New Roman" pitchFamily="18" charset="0"/>
                <a:cs typeface="Times New Roman" pitchFamily="18" charset="0"/>
              </a:rPr>
              <a:t>Năm 1400, nhà Hồ do Hồ Quý Ly đứng đầu lên thay nhà Trần, xây thành Tây Đô </a:t>
            </a:r>
            <a:r>
              <a:rPr lang="nl-NL" sz="3600" dirty="0" smtClean="0">
                <a:latin typeface="Times New Roman" pitchFamily="18" charset="0"/>
                <a:cs typeface="Times New Roman" pitchFamily="18" charset="0"/>
              </a:rPr>
              <a:t>(Thanh </a:t>
            </a:r>
            <a:r>
              <a:rPr lang="nl-NL" sz="3600" dirty="0">
                <a:latin typeface="Times New Roman" pitchFamily="18" charset="0"/>
                <a:cs typeface="Times New Roman" pitchFamily="18" charset="0"/>
              </a:rPr>
              <a:t>Hóa), đổi tên nước là Đại Ngu.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54092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ì sao Hồ Quý Ly thất bại trước quân Minh dù có cả trăm vạn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81750" y="685622"/>
            <a:ext cx="5505450" cy="5078313"/>
          </a:xfrm>
          <a:prstGeom prst="rect">
            <a:avLst/>
          </a:prstGeom>
        </p:spPr>
        <p:txBody>
          <a:bodyPr wrap="square">
            <a:spAutoFit/>
          </a:bodyPr>
          <a:lstStyle/>
          <a:p>
            <a:pPr algn="just"/>
            <a:r>
              <a:rPr lang="vi-VN" sz="3600" dirty="0">
                <a:latin typeface="Times New Roman" pitchFamily="18" charset="0"/>
                <a:cs typeface="Times New Roman" pitchFamily="18" charset="0"/>
              </a:rPr>
              <a:t> </a:t>
            </a:r>
            <a:r>
              <a:rPr lang="nl-NL" sz="3600" b="1" dirty="0">
                <a:latin typeface="Times New Roman" pitchFamily="18" charset="0"/>
                <a:cs typeface="Times New Roman" pitchFamily="18" charset="0"/>
              </a:rPr>
              <a:t>Hồ Quý </a:t>
            </a:r>
            <a:r>
              <a:rPr lang="nl-NL" sz="3600" b="1" dirty="0" smtClean="0">
                <a:latin typeface="Times New Roman" pitchFamily="18" charset="0"/>
                <a:cs typeface="Times New Roman" pitchFamily="18" charset="0"/>
              </a:rPr>
              <a:t>Ly (1336 </a:t>
            </a:r>
            <a:r>
              <a:rPr lang="nl-NL" sz="3600" b="1" dirty="0">
                <a:latin typeface="Times New Roman" pitchFamily="18" charset="0"/>
                <a:cs typeface="Times New Roman" pitchFamily="18" charset="0"/>
              </a:rPr>
              <a:t>– </a:t>
            </a:r>
            <a:r>
              <a:rPr lang="nl-NL" sz="3600" b="1" dirty="0" smtClean="0">
                <a:latin typeface="Times New Roman" pitchFamily="18" charset="0"/>
                <a:cs typeface="Times New Roman" pitchFamily="18" charset="0"/>
              </a:rPr>
              <a:t>1407) </a:t>
            </a:r>
            <a:r>
              <a:rPr lang="vi-VN" sz="3600" dirty="0" smtClean="0">
                <a:latin typeface="Times New Roman" pitchFamily="18" charset="0"/>
                <a:cs typeface="Times New Roman" pitchFamily="18" charset="0"/>
              </a:rPr>
              <a:t>là </a:t>
            </a:r>
            <a:r>
              <a:rPr lang="vi-VN" sz="3600" dirty="0">
                <a:latin typeface="Times New Roman" pitchFamily="18" charset="0"/>
                <a:cs typeface="Times New Roman" pitchFamily="18" charset="0"/>
              </a:rPr>
              <a:t>vị hoàng đế đầu tiên của nhà nước Đại Ngu trong lịch sử Việt Nam. Ông ở ngôi vị Hoàng đế từ năm 1400 đến năm 1401 tự xưng là Quốc Tổ Chương Hoàng, sau đó giữ ngôi Thái thượng hoàng từ năm 1401 đến năm 1407.</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3762783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760839" y="6172199"/>
            <a:ext cx="76785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err="1">
                <a:solidFill>
                  <a:srgbClr val="000099"/>
                </a:solidFill>
                <a:latin typeface="Times New Roman" pitchFamily="18" charset="0"/>
                <a:cs typeface="Times New Roman" pitchFamily="18" charset="0"/>
              </a:rPr>
              <a:t>Thành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Tây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Đô</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Hồ</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Thanh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Hoá</a:t>
            </a:r>
            <a:r>
              <a:rPr lang="en-US" sz="3200" b="1" dirty="0">
                <a:solidFill>
                  <a:srgbClr val="000099"/>
                </a:solidFill>
                <a:latin typeface="Times New Roman" pitchFamily="18" charset="0"/>
                <a:cs typeface="Times New Roman" pitchFamily="18" charset="0"/>
              </a:rPr>
              <a:t>)</a:t>
            </a:r>
          </a:p>
        </p:txBody>
      </p:sp>
      <p:pic>
        <p:nvPicPr>
          <p:cNvPr id="2050" name="Picture 2" descr="Thành nhà Hồ xứ Thanh - kiến trúc độc đá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94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87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004" y="3371850"/>
            <a:ext cx="11971995" cy="1077218"/>
          </a:xfrm>
          <a:prstGeom prst="rect">
            <a:avLst/>
          </a:prstGeom>
        </p:spPr>
        <p:txBody>
          <a:bodyPr wrap="square">
            <a:spAutoFit/>
          </a:bodyPr>
          <a:lstStyle/>
          <a:p>
            <a:r>
              <a:rPr lang="nl-NL" sz="3200" b="1" dirty="0" smtClean="0">
                <a:latin typeface="Times New Roman" pitchFamily="18" charset="0"/>
                <a:cs typeface="Times New Roman" pitchFamily="18" charset="0"/>
              </a:rPr>
              <a:t>Câu 3</a:t>
            </a:r>
            <a:r>
              <a:rPr lang="nl-NL" sz="3200" b="1" dirty="0">
                <a:latin typeface="Times New Roman" pitchFamily="18" charset="0"/>
                <a:cs typeface="Times New Roman" pitchFamily="18" charset="0"/>
              </a:rPr>
              <a:t>. Theo em, việc Hồ Quý Ly truất ngôi vua Trần và tự xưng làm vua là đúng hay sai? Vì sao?</a:t>
            </a:r>
            <a:endParaRPr lang="en-US" sz="3200" b="1" dirty="0">
              <a:latin typeface="Times New Roman" pitchFamily="18" charset="0"/>
              <a:cs typeface="Times New Roman" pitchFamily="18" charset="0"/>
            </a:endParaRPr>
          </a:p>
        </p:txBody>
      </p:sp>
      <p:grpSp>
        <p:nvGrpSpPr>
          <p:cNvPr id="4" name="Group 3"/>
          <p:cNvGrpSpPr/>
          <p:nvPr/>
        </p:nvGrpSpPr>
        <p:grpSpPr>
          <a:xfrm>
            <a:off x="140758" y="1500173"/>
            <a:ext cx="8450194" cy="856300"/>
            <a:chOff x="322480" y="1745489"/>
            <a:chExt cx="8450194" cy="856300"/>
          </a:xfrm>
        </p:grpSpPr>
        <p:sp>
          <p:nvSpPr>
            <p:cNvPr id="5" name="Rounded Rectangle 4"/>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6" name="图片 19">
              <a:extLst>
                <a:ext uri="{FF2B5EF4-FFF2-40B4-BE49-F238E27FC236}">
                  <a16:creationId xmlns:a16="http://schemas.microsoft.com/office/drawing/2014/main" xmlns=""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7" name="椭圆 5">
              <a:extLst>
                <a:ext uri="{FF2B5EF4-FFF2-40B4-BE49-F238E27FC236}">
                  <a16:creationId xmlns:a16="http://schemas.microsoft.com/office/drawing/2014/main" xmlns=""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9"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0" name="Rectangle 9"/>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3" name="图片 6">
            <a:extLst>
              <a:ext uri="{FF2B5EF4-FFF2-40B4-BE49-F238E27FC236}">
                <a16:creationId xmlns:a16="http://schemas.microsoft.com/office/drawing/2014/main" xmlns=""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4" name="Rectangle 13"/>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5" name="Rectangle 14"/>
          <p:cNvSpPr/>
          <p:nvPr/>
        </p:nvSpPr>
        <p:spPr>
          <a:xfrm>
            <a:off x="315255" y="4581436"/>
            <a:ext cx="11629974" cy="2308324"/>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500" dirty="0" smtClean="0">
                <a:latin typeface="Times New Roman" pitchFamily="18" charset="0"/>
                <a:cs typeface="Times New Roman" pitchFamily="18" charset="0"/>
              </a:rPr>
              <a:t>Đúng </a:t>
            </a:r>
            <a:r>
              <a:rPr lang="nl-NL" sz="3500" dirty="0">
                <a:latin typeface="Times New Roman" pitchFamily="18" charset="0"/>
                <a:cs typeface="Times New Roman" pitchFamily="18" charset="0"/>
              </a:rPr>
              <a:t>và hợp với lòng dân vì các vua cuối thời nhà Trần chỉ lo ăn chơi sa đoạ, làm cho tình hình đất nước ngày càng xấu đi. Lúc bấy giờ cần có một triều đại khác thay thế nhà Tràn gánh vác giang sơn.</a:t>
            </a:r>
            <a:endParaRPr lang="en-US" sz="3500" dirty="0">
              <a:latin typeface="Times New Roman" pitchFamily="18" charset="0"/>
              <a:cs typeface="Times New Roman" pitchFamily="18" charset="0"/>
            </a:endParaRPr>
          </a:p>
        </p:txBody>
      </p:sp>
    </p:spTree>
    <p:extLst>
      <p:ext uri="{BB962C8B-B14F-4D97-AF65-F5344CB8AC3E}">
        <p14:creationId xmlns:p14="http://schemas.microsoft.com/office/powerpoint/2010/main" val="3628366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CBA46AC-B0A8-432B-A3EA-B8E1B87D009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 name="INKNOELEADERBOARD" val="-1055079608"/>
</p:tagLst>
</file>

<file path=ppt/theme/theme1.xml><?xml version="1.0" encoding="utf-8"?>
<a:theme xmlns:a="http://schemas.openxmlformats.org/drawingml/2006/main" name="Office Theme">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TotalTime>
  <Words>918</Words>
  <Application>Microsoft Office PowerPoint</Application>
  <PresentationFormat>Custom</PresentationFormat>
  <Paragraphs>91</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01.21.01</dc:title>
  <dc:creator>WIN7</dc:creator>
  <cp:lastModifiedBy>HP</cp:lastModifiedBy>
  <cp:revision>148</cp:revision>
  <dcterms:created xsi:type="dcterms:W3CDTF">2017-08-18T03:02:00Z</dcterms:created>
  <dcterms:modified xsi:type="dcterms:W3CDTF">2023-01-08T10:56:20Z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