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93" r:id="rId2"/>
    <p:sldId id="296" r:id="rId3"/>
    <p:sldId id="331" r:id="rId4"/>
    <p:sldId id="282" r:id="rId5"/>
    <p:sldId id="283" r:id="rId6"/>
    <p:sldId id="285" r:id="rId7"/>
    <p:sldId id="289" r:id="rId8"/>
    <p:sldId id="333" r:id="rId9"/>
    <p:sldId id="332" r:id="rId10"/>
    <p:sldId id="299" r:id="rId11"/>
    <p:sldId id="326" r:id="rId12"/>
    <p:sldId id="270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HP001 4 hàng" panose="020B0603050302020204" pitchFamily="34" charset="0"/>
      <p:regular r:id="rId19"/>
      <p:bold r:id="rId20"/>
    </p:embeddedFont>
    <p:embeddedFont>
      <p:font typeface="HP001 5 hàng" panose="020B0603050302020204" pitchFamily="34" charset="0"/>
      <p:regular r:id="rId21"/>
      <p:bold r:id="rId22"/>
    </p:embeddedFont>
  </p:embeddedFontLst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43737"/>
    <a:srgbClr val="003300"/>
    <a:srgbClr val="F89092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522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8E7AF-E2A5-4221-A70A-F4CFF2027AE9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63F57-EDEC-4CCE-AFAB-C92E611E2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4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43125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496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5478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26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7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8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4438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005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005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005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E31C02CE-A364-532C-59FB-471E2AFE1D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2E9E6348-5B71-2C85-BA0B-8F8ED742031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459" y="52390"/>
            <a:ext cx="1785578" cy="17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49" r:id="rId6"/>
    <p:sldLayoutId id="2147483685" r:id="rId7"/>
    <p:sldLayoutId id="2147483652" r:id="rId8"/>
    <p:sldLayoutId id="2147483655" r:id="rId9"/>
    <p:sldLayoutId id="2147483686" r:id="rId10"/>
    <p:sldLayoutId id="2147483692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423307" y="1658361"/>
            <a:ext cx="9575057" cy="2256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</a:p>
          <a:p>
            <a:pPr algn="ctr" defTabSz="914286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X, 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028" y="5013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305" y="629330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600739" y="761319"/>
            <a:ext cx="441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8" rIns="91436" bIns="4571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ngồi</a:t>
            </a:r>
            <a:r>
              <a:rPr lang="en-US" sz="2800" b="1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viết</a:t>
            </a:r>
            <a:endParaRPr lang="en-US" sz="2800" b="1" dirty="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90939" y="1469204"/>
            <a:ext cx="7152861" cy="496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Lưng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thẳng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tì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ngực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vào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bàn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Ngồi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hơi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cúi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Mắt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cách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vở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khoảng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25 - 30cm.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phải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cầm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bút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trái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tì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nhẹ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mép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vở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giư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̃.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thoải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mái</a:t>
            </a:r>
            <a:r>
              <a:rPr lang="en-US" sz="28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CF4FFF-C0B1-99B7-0864-61D44A4503D2}"/>
              </a:ext>
            </a:extLst>
          </p:cNvPr>
          <p:cNvGrpSpPr/>
          <p:nvPr/>
        </p:nvGrpSpPr>
        <p:grpSpPr>
          <a:xfrm>
            <a:off x="6458103" y="1284539"/>
            <a:ext cx="6266316" cy="5008601"/>
            <a:chOff x="6458103" y="1284539"/>
            <a:chExt cx="6266316" cy="500860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EF716F2-0897-6B5B-2526-C60C520F4357}"/>
                </a:ext>
              </a:extLst>
            </p:cNvPr>
            <p:cNvCxnSpPr>
              <a:cxnSpLocks/>
            </p:cNvCxnSpPr>
            <p:nvPr/>
          </p:nvCxnSpPr>
          <p:spPr>
            <a:xfrm>
              <a:off x="7543800" y="5138057"/>
              <a:ext cx="3922486" cy="0"/>
            </a:xfrm>
            <a:prstGeom prst="line">
              <a:avLst/>
            </a:prstGeom>
            <a:ln w="57150" cap="rnd">
              <a:solidFill>
                <a:srgbClr val="84373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0A2CA1B1-1785-9EDE-BFFE-8B56B36B6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41385" y1="89556" x2="52753" y2="8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8103" y="1284539"/>
              <a:ext cx="6266316" cy="5008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3487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2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20"/>
                            </p:stCondLst>
                            <p:childTnLst>
                              <p:par>
                                <p:cTn id="2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40"/>
                            </p:stCondLst>
                            <p:childTnLst>
                              <p:par>
                                <p:cTn id="3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40"/>
                            </p:stCondLst>
                            <p:childTnLst>
                              <p:par>
                                <p:cTn id="4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4">
            <a:extLst>
              <a:ext uri="{FF2B5EF4-FFF2-40B4-BE49-F238E27FC236}">
                <a16:creationId xmlns:a16="http://schemas.microsoft.com/office/drawing/2014/main" id="{07BD3BB1-745B-913B-D0ED-316A2D64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6196" l="1183" r="98817">
                        <a14:foregroundMark x1="6509" y1="31522" x2="12426" y2="43478"/>
                        <a14:foregroundMark x1="8876" y1="54891" x2="17160" y2="58696"/>
                        <a14:foregroundMark x1="21893" y1="49457" x2="34320" y2="66848"/>
                        <a14:foregroundMark x1="67456" y1="16304" x2="75740" y2="35326"/>
                        <a14:foregroundMark x1="79882" y1="4891" x2="80473" y2="21196"/>
                        <a14:foregroundMark x1="91124" y1="25543" x2="82249" y2="41304"/>
                        <a14:foregroundMark x1="66272" y1="12500" x2="76331" y2="51630"/>
                        <a14:foregroundMark x1="94083" y1="27717" x2="86982" y2="37500"/>
                        <a14:foregroundMark x1="68047" y1="96739" x2="68047" y2="83696"/>
                        <a14:foregroundMark x1="79882" y1="51087" x2="86982" y2="27717"/>
                        <a14:foregroundMark x1="62130" y1="22826" x2="72189" y2="28261"/>
                        <a14:foregroundMark x1="17751" y1="36413" x2="12426" y2="46739"/>
                        <a14:foregroundMark x1="1775" y1="37500" x2="1775" y2="37500"/>
                        <a14:foregroundMark x1="98817" y1="26087" x2="98817" y2="26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6" y="434633"/>
            <a:ext cx="2060575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Hình ảnh 8">
            <a:extLst>
              <a:ext uri="{FF2B5EF4-FFF2-40B4-BE49-F238E27FC236}">
                <a16:creationId xmlns:a16="http://schemas.microsoft.com/office/drawing/2014/main" id="{AF5B8DD6-334B-5406-0E2D-165D11726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67" b="96933" l="3788" r="93182">
                        <a14:foregroundMark x1="17424" y1="9202" x2="16667" y2="22086"/>
                        <a14:foregroundMark x1="25000" y1="19018" x2="25758" y2="27607"/>
                        <a14:foregroundMark x1="41667" y1="90798" x2="41667" y2="90798"/>
                        <a14:foregroundMark x1="21970" y1="97546" x2="21970" y2="97546"/>
                        <a14:foregroundMark x1="6061" y1="91411" x2="6061" y2="91411"/>
                        <a14:foregroundMark x1="84848" y1="44785" x2="84848" y2="44785"/>
                        <a14:foregroundMark x1="84091" y1="40491" x2="93182" y2="44785"/>
                        <a14:foregroundMark x1="29545" y1="25153" x2="40152" y2="22086"/>
                        <a14:foregroundMark x1="25000" y1="34356" x2="37879" y2="28221"/>
                        <a14:foregroundMark x1="5303" y1="19018" x2="10606" y2="9816"/>
                        <a14:foregroundMark x1="21970" y1="7362" x2="24242" y2="14110"/>
                        <a14:foregroundMark x1="15152" y1="3067" x2="15152" y2="3067"/>
                        <a14:foregroundMark x1="89394" y1="34969" x2="84848" y2="37423"/>
                        <a14:foregroundMark x1="75758" y1="55215" x2="68939" y2="63804"/>
                        <a14:foregroundMark x1="20455" y1="35583" x2="14394" y2="47239"/>
                        <a14:foregroundMark x1="8333" y1="28834" x2="13636" y2="5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657" y="300037"/>
            <a:ext cx="19050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ình ảnh 9">
            <a:extLst>
              <a:ext uri="{FF2B5EF4-FFF2-40B4-BE49-F238E27FC236}">
                <a16:creationId xmlns:a16="http://schemas.microsoft.com/office/drawing/2014/main" id="{4AC2B75C-B97D-2574-B81C-C1641F880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220" y="5327877"/>
            <a:ext cx="6153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Hình ảnh 6">
            <a:extLst>
              <a:ext uri="{FF2B5EF4-FFF2-40B4-BE49-F238E27FC236}">
                <a16:creationId xmlns:a16="http://schemas.microsoft.com/office/drawing/2014/main" id="{3F113DAC-0ECB-C7E9-F40C-07F263216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7877"/>
            <a:ext cx="6153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Hình ảnh 2">
            <a:extLst>
              <a:ext uri="{FF2B5EF4-FFF2-40B4-BE49-F238E27FC236}">
                <a16:creationId xmlns:a16="http://schemas.microsoft.com/office/drawing/2014/main" id="{0DE43F4E-E31E-BC93-D708-F84D199BB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028" y="676538"/>
            <a:ext cx="8004629" cy="50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6D61E-F057-9B37-2EEF-B86CC009F1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6575" y="1843009"/>
            <a:ext cx="6767147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01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 cỡ nhỏ">
            <a:hlinkClick r:id="" action="ppaction://media"/>
            <a:extLst>
              <a:ext uri="{FF2B5EF4-FFF2-40B4-BE49-F238E27FC236}">
                <a16:creationId xmlns:a16="http://schemas.microsoft.com/office/drawing/2014/main" id="{DA519AD4-C987-C7FD-1A72-5E8D6B0506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55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 cỡ nhỏ 2">
            <a:hlinkClick r:id="" action="ppaction://media"/>
            <a:extLst>
              <a:ext uri="{FF2B5EF4-FFF2-40B4-BE49-F238E27FC236}">
                <a16:creationId xmlns:a16="http://schemas.microsoft.com/office/drawing/2014/main" id="{E511F8BF-2D15-6558-BD05-1FF786A88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90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DBF3739-F07E-7AA5-1A7F-C435DE0DD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61" y="421793"/>
            <a:ext cx="10572278" cy="286490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C7661E5-E2D3-FBA3-0296-8150F1482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886" y1="63778" x2="27886" y2="63778"/>
                        <a14:foregroundMark x1="23446" y1="60000" x2="33215" y2="62889"/>
                        <a14:foregroundMark x1="36945" y1="84222" x2="36234" y2="72000"/>
                        <a14:foregroundMark x1="47780" y1="86444" x2="47780" y2="86444"/>
                        <a14:foregroundMark x1="45648" y1="86444" x2="45648" y2="86444"/>
                        <a14:foregroundMark x1="28419" y1="66444" x2="38011" y2="63111"/>
                        <a14:foregroundMark x1="23268" y1="68444" x2="29663" y2="66222"/>
                        <a14:foregroundMark x1="27176" y1="44444" x2="27176" y2="44444"/>
                        <a14:foregroundMark x1="28597" y1="37111" x2="26643" y2="42222"/>
                        <a14:foregroundMark x1="29663" y1="33556" x2="30551" y2="32889"/>
                        <a14:foregroundMark x1="29130" y1="32667" x2="30195" y2="32222"/>
                        <a14:foregroundMark x1="26465" y1="43778" x2="26465" y2="43778"/>
                        <a14:foregroundMark x1="19538" y1="59333" x2="19538" y2="60444"/>
                        <a14:foregroundMark x1="29840" y1="56444" x2="29840" y2="56444"/>
                        <a14:foregroundMark x1="63055" y1="60444" x2="63055" y2="60444"/>
                        <a14:foregroundMark x1="63233" y1="60667" x2="63233" y2="6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56" y="2125710"/>
            <a:ext cx="6132287" cy="490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640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C0957C-BEAD-4AE0-D2BF-9C4904EDD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867" y="1650468"/>
            <a:ext cx="6662266" cy="4817655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FF94F6EF-7BBC-42E3-A652-80A8C0B8D2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7729" y="436303"/>
            <a:ext cx="11683641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bảng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X, Y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cỡ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nhỏ</a:t>
            </a:r>
            <a:endParaRPr 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3803" y="3998335"/>
            <a:ext cx="1669678" cy="144655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8700" dirty="0">
                <a:solidFill>
                  <a:schemeClr val="bg1"/>
                </a:solidFill>
                <a:latin typeface="HP001 5 hàng" pitchFamily="34" charset="-93"/>
              </a:rPr>
              <a:t>X</a:t>
            </a:r>
            <a:endParaRPr lang="vi-VN" sz="8700" dirty="0">
              <a:solidFill>
                <a:schemeClr val="bg1"/>
              </a:solidFill>
              <a:latin typeface="HP001 5 hàng" pitchFamily="34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63D319-E134-DAC8-02E1-3C42D46B2203}"/>
              </a:ext>
            </a:extLst>
          </p:cNvPr>
          <p:cNvSpPr txBox="1"/>
          <p:nvPr/>
        </p:nvSpPr>
        <p:spPr>
          <a:xfrm>
            <a:off x="6927588" y="3998334"/>
            <a:ext cx="1669678" cy="144655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8700" dirty="0">
                <a:solidFill>
                  <a:schemeClr val="bg1"/>
                </a:solidFill>
                <a:latin typeface="HP001 5 hàng" pitchFamily="34" charset="-93"/>
              </a:rPr>
              <a:t>Y</a:t>
            </a:r>
            <a:endParaRPr lang="vi-VN" sz="8700" dirty="0">
              <a:solidFill>
                <a:schemeClr val="bg1"/>
              </a:solidFill>
              <a:latin typeface="HP001 5 hàng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292990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EB9058-64A2-913B-BB78-0E434E43C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867" y="1650468"/>
            <a:ext cx="6662266" cy="4817655"/>
          </a:xfrm>
          <a:prstGeom prst="rect">
            <a:avLst/>
          </a:prstGeom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id="{BB0743EF-320E-4511-84AA-780474F0D8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07809" y="253658"/>
            <a:ext cx="5611812" cy="1325562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riêng</a:t>
            </a:r>
            <a:endParaRPr 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CFD33A27-447A-1935-6113-58A1E0962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444" y="3369519"/>
            <a:ext cx="3688400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49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F38D86A-9E2B-5ACB-93A8-88D546CCB2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5"/>
          <a:stretch/>
        </p:blipFill>
        <p:spPr>
          <a:xfrm>
            <a:off x="0" y="616965"/>
            <a:ext cx="12192000" cy="21948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03F078-F680-4288-3361-B1DAE50409F2}"/>
              </a:ext>
            </a:extLst>
          </p:cNvPr>
          <p:cNvSpPr txBox="1"/>
          <p:nvPr/>
        </p:nvSpPr>
        <p:spPr>
          <a:xfrm>
            <a:off x="2525487" y="1045028"/>
            <a:ext cx="9405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C00000"/>
                </a:solidFill>
                <a:latin typeface="HP001 4 hàng" panose="020B0603050302020204" pitchFamily="34" charset="0"/>
              </a:rPr>
              <a:t>Xuân Ǉư</a:t>
            </a:r>
            <a:r>
              <a:rPr lang="el-GR" sz="4400" b="1">
                <a:solidFill>
                  <a:srgbClr val="C00000"/>
                </a:solidFill>
                <a:latin typeface="HP001 4 hàng" panose="020B0603050302020204" pitchFamily="34" charset="0"/>
              </a:rPr>
              <a:t>Π </a:t>
            </a:r>
            <a:r>
              <a:rPr lang="vi-VN" sz="4400" b="1">
                <a:solidFill>
                  <a:srgbClr val="C00000"/>
                </a:solidFill>
                <a:latin typeface="HP001 4 hàng" panose="020B0603050302020204" pitchFamily="34" charset="0"/>
              </a:rPr>
              <a:t>sắc h</a:t>
            </a:r>
            <a:r>
              <a:rPr lang="el-GR" sz="4400" b="1">
                <a:solidFill>
                  <a:srgbClr val="C00000"/>
                </a:solidFill>
                <a:latin typeface="HP001 4 hàng" panose="020B0603050302020204" pitchFamily="34" charset="0"/>
              </a:rPr>
              <a:t>Ξ </a:t>
            </a:r>
            <a:r>
              <a:rPr lang="vi-VN" sz="4400" b="1">
                <a:solidFill>
                  <a:srgbClr val="C00000"/>
                </a:solidFill>
                <a:latin typeface="HP001 4 hàng" panose="020B0603050302020204" pitchFamily="34" charset="0"/>
              </a:rPr>
              <a:t>đào</a:t>
            </a:r>
            <a:endParaRPr lang="en-US" sz="44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47CBA0-DA16-EEA8-E876-B2EDD522574A}"/>
              </a:ext>
            </a:extLst>
          </p:cNvPr>
          <p:cNvSpPr txBox="1"/>
          <p:nvPr/>
        </p:nvSpPr>
        <p:spPr>
          <a:xfrm>
            <a:off x="2525486" y="1908025"/>
            <a:ext cx="9405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>
                <a:solidFill>
                  <a:srgbClr val="C00000"/>
                </a:solidFill>
                <a:latin typeface="HP001 4 hàng" panose="020B0603050302020204" pitchFamily="34" charset="0"/>
              </a:rPr>
              <a:t>υ∆ ωϙ, </a:t>
            </a:r>
            <a:r>
              <a:rPr lang="en-US" sz="4400" b="1">
                <a:solidFill>
                  <a:srgbClr val="C00000"/>
                </a:solidFill>
                <a:latin typeface="HP001 4 hàng" panose="020B0603050302020204" pitchFamily="34" charset="0"/>
              </a:rPr>
              <a:t>sen ǇƤ wgát.</a:t>
            </a:r>
            <a:endParaRPr lang="en-US" sz="44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A3BAB7-40BE-BEF8-21EA-5BF7CE7CC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>
            <a:fillRect/>
          </a:stretch>
        </p:blipFill>
        <p:spPr bwMode="auto">
          <a:xfrm>
            <a:off x="1747838" y="4459288"/>
            <a:ext cx="1236662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2">
            <a:extLst>
              <a:ext uri="{FF2B5EF4-FFF2-40B4-BE49-F238E27FC236}">
                <a16:creationId xmlns:a16="http://schemas.microsoft.com/office/drawing/2014/main" id="{82F53ABB-AA7B-1096-33D3-5CDED9AD63C3}"/>
              </a:ext>
            </a:extLst>
          </p:cNvPr>
          <p:cNvGrpSpPr>
            <a:grpSpLocks/>
          </p:cNvGrpSpPr>
          <p:nvPr/>
        </p:nvGrpSpPr>
        <p:grpSpPr bwMode="auto">
          <a:xfrm>
            <a:off x="3462338" y="3257550"/>
            <a:ext cx="6255921" cy="1765300"/>
            <a:chOff x="3754849" y="1730426"/>
            <a:chExt cx="5525739" cy="1757154"/>
          </a:xfrm>
        </p:grpSpPr>
        <p:sp>
          <p:nvSpPr>
            <p:cNvPr id="16" name="Text Box 1736">
              <a:extLst>
                <a:ext uri="{FF2B5EF4-FFF2-40B4-BE49-F238E27FC236}">
                  <a16:creationId xmlns:a16="http://schemas.microsoft.com/office/drawing/2014/main" id="{7AD92A5E-61D1-8CFB-B6A0-8C1E6BA418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799" y="2072879"/>
              <a:ext cx="4769837" cy="1072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3200" dirty="0" err="1">
                  <a:solidFill>
                    <a:srgbClr val="002060"/>
                  </a:solidFill>
                  <a:latin typeface="+mj-lt"/>
                  <a:cs typeface="Arial-Rounded" panose="020B0500000000000000" pitchFamily="34" charset="0"/>
                </a:rPr>
                <a:t>Em</a:t>
              </a:r>
              <a:r>
                <a:rPr lang="en-US" altLang="en-US" sz="3200" dirty="0">
                  <a:solidFill>
                    <a:srgbClr val="002060"/>
                  </a:solidFill>
                  <a:latin typeface="+mj-lt"/>
                  <a:cs typeface="Arial-Rounded" panose="020B0500000000000000" pitchFamily="34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+mj-lt"/>
                  <a:cs typeface="Arial-Rounded" panose="020B0500000000000000" pitchFamily="34" charset="0"/>
                </a:rPr>
                <a:t>hiểu</a:t>
              </a:r>
              <a:r>
                <a:rPr lang="en-US" altLang="en-US" sz="3200" dirty="0">
                  <a:solidFill>
                    <a:srgbClr val="002060"/>
                  </a:solidFill>
                  <a:latin typeface="+mj-lt"/>
                  <a:cs typeface="Arial-Rounded" panose="020B0500000000000000" pitchFamily="34" charset="0"/>
                </a:rPr>
                <a:t> </a:t>
              </a:r>
              <a:r>
                <a:rPr lang="en-US" altLang="en-US" sz="3200" err="1">
                  <a:solidFill>
                    <a:srgbClr val="002060"/>
                  </a:solidFill>
                  <a:latin typeface="+mj-lt"/>
                  <a:cs typeface="Arial-Rounded" panose="020B0500000000000000" pitchFamily="34" charset="0"/>
                </a:rPr>
                <a:t>câu</a:t>
              </a:r>
              <a:r>
                <a:rPr lang="en-US" altLang="en-US" sz="3200">
                  <a:solidFill>
                    <a:srgbClr val="002060"/>
                  </a:solidFill>
                  <a:latin typeface="+mj-lt"/>
                  <a:cs typeface="Arial-Rounded" panose="020B0500000000000000" pitchFamily="34" charset="0"/>
                </a:rPr>
                <a:t> thơ </a:t>
              </a:r>
              <a:r>
                <a:rPr lang="en-US" altLang="en-US" sz="3200" dirty="0" err="1">
                  <a:solidFill>
                    <a:srgbClr val="002060"/>
                  </a:solidFill>
                  <a:latin typeface="+mj-lt"/>
                  <a:cs typeface="Arial-Rounded" panose="020B0500000000000000" pitchFamily="34" charset="0"/>
                </a:rPr>
                <a:t>trên</a:t>
              </a:r>
              <a:r>
                <a:rPr lang="en-US" altLang="en-US" sz="3200" dirty="0">
                  <a:solidFill>
                    <a:srgbClr val="002060"/>
                  </a:solidFill>
                  <a:latin typeface="+mj-lt"/>
                  <a:cs typeface="Arial-Rounded" panose="020B0500000000000000" pitchFamily="34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+mj-lt"/>
                  <a:cs typeface="Arial-Rounded" panose="020B0500000000000000" pitchFamily="34" charset="0"/>
                </a:rPr>
                <a:t>nói</a:t>
              </a:r>
              <a:r>
                <a:rPr lang="en-US" altLang="en-US" sz="3200" dirty="0">
                  <a:solidFill>
                    <a:srgbClr val="002060"/>
                  </a:solidFill>
                  <a:latin typeface="+mj-lt"/>
                  <a:cs typeface="Arial-Rounded" panose="020B0500000000000000" pitchFamily="34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+mj-lt"/>
                  <a:cs typeface="Arial-Rounded" panose="020B0500000000000000" pitchFamily="34" charset="0"/>
                </a:rPr>
                <a:t>về</a:t>
              </a:r>
              <a:r>
                <a:rPr lang="en-US" altLang="en-US" sz="3200" dirty="0">
                  <a:solidFill>
                    <a:srgbClr val="002060"/>
                  </a:solidFill>
                  <a:latin typeface="+mj-lt"/>
                  <a:cs typeface="Arial-Rounded" panose="020B0500000000000000" pitchFamily="34" charset="0"/>
                </a:rPr>
                <a:t> </a:t>
              </a:r>
              <a:r>
                <a:rPr lang="en-US" altLang="en-US" sz="3200" dirty="0" err="1">
                  <a:solidFill>
                    <a:srgbClr val="002060"/>
                  </a:solidFill>
                  <a:latin typeface="+mj-lt"/>
                  <a:cs typeface="Arial-Rounded" panose="020B0500000000000000" pitchFamily="34" charset="0"/>
                </a:rPr>
                <a:t>nội</a:t>
              </a:r>
              <a:r>
                <a:rPr lang="en-US" altLang="en-US" sz="3200" dirty="0">
                  <a:solidFill>
                    <a:srgbClr val="002060"/>
                  </a:solidFill>
                  <a:latin typeface="+mj-lt"/>
                  <a:cs typeface="Arial-Rounded" panose="020B0500000000000000" pitchFamily="34" charset="0"/>
                </a:rPr>
                <a:t> dung </a:t>
              </a:r>
              <a:r>
                <a:rPr lang="en-US" altLang="en-US" sz="3200" dirty="0" err="1">
                  <a:solidFill>
                    <a:srgbClr val="002060"/>
                  </a:solidFill>
                  <a:latin typeface="+mj-lt"/>
                  <a:cs typeface="Arial-Rounded" panose="020B0500000000000000" pitchFamily="34" charset="0"/>
                </a:rPr>
                <a:t>gì</a:t>
              </a:r>
              <a:r>
                <a:rPr lang="en-US" altLang="en-US" sz="3200" dirty="0">
                  <a:solidFill>
                    <a:srgbClr val="002060"/>
                  </a:solidFill>
                  <a:latin typeface="+mj-lt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7" name="Cloud Callout 11">
              <a:extLst>
                <a:ext uri="{FF2B5EF4-FFF2-40B4-BE49-F238E27FC236}">
                  <a16:creationId xmlns:a16="http://schemas.microsoft.com/office/drawing/2014/main" id="{4D91FA2B-DE24-2166-6B78-DFECE4FFDC13}"/>
                </a:ext>
              </a:extLst>
            </p:cNvPr>
            <p:cNvSpPr/>
            <p:nvPr/>
          </p:nvSpPr>
          <p:spPr>
            <a:xfrm>
              <a:off x="3754849" y="1730426"/>
              <a:ext cx="5525739" cy="1757154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white"/>
                </a:solidFill>
                <a:latin typeface="+mj-lt"/>
              </a:endParaRPr>
            </a:p>
          </p:txBody>
        </p:sp>
      </p:grpSp>
      <p:pic>
        <p:nvPicPr>
          <p:cNvPr id="18" name="Picture 15">
            <a:extLst>
              <a:ext uri="{FF2B5EF4-FFF2-40B4-BE49-F238E27FC236}">
                <a16:creationId xmlns:a16="http://schemas.microsoft.com/office/drawing/2014/main" id="{E6229007-9B7B-B65F-126D-664754DBD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62400"/>
            <a:ext cx="20986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736">
            <a:extLst>
              <a:ext uri="{FF2B5EF4-FFF2-40B4-BE49-F238E27FC236}">
                <a16:creationId xmlns:a16="http://schemas.microsoft.com/office/drawing/2014/main" id="{6DAAB64B-D9E9-E96F-0BFB-BEFC05CBB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138" y="3564231"/>
            <a:ext cx="84817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3200">
                <a:solidFill>
                  <a:srgbClr val="00B05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 Câu thơ miêu tả vẻ đẹp của mỗi mùa. Mỗi mùa có một loài hoa đẹp.</a:t>
            </a:r>
            <a:endParaRPr lang="vi-VN" altLang="en-US" sz="3200" dirty="0">
              <a:solidFill>
                <a:srgbClr val="00B05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29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3A57F5-86FA-4609-908A-11CFE17A3F35}"/>
              </a:ext>
            </a:extLst>
          </p:cNvPr>
          <p:cNvSpPr txBox="1"/>
          <p:nvPr/>
        </p:nvSpPr>
        <p:spPr>
          <a:xfrm>
            <a:off x="793264" y="2803431"/>
            <a:ext cx="10963965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5F17674-326D-48EC-9368-0E99E385D2DA}"/>
              </a:ext>
            </a:extLst>
          </p:cNvPr>
          <p:cNvSpPr txBox="1"/>
          <p:nvPr/>
        </p:nvSpPr>
        <p:spPr>
          <a:xfrm>
            <a:off x="793264" y="3642946"/>
            <a:ext cx="10548731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2,5  ô li?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141EED4-D80D-4356-92E5-B80EFC28E79E}"/>
              </a:ext>
            </a:extLst>
          </p:cNvPr>
          <p:cNvSpPr txBox="1"/>
          <p:nvPr/>
        </p:nvSpPr>
        <p:spPr>
          <a:xfrm>
            <a:off x="792606" y="4363694"/>
            <a:ext cx="10548731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q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F603CB8-F954-4578-B321-4C635A4D69A9}"/>
              </a:ext>
            </a:extLst>
          </p:cNvPr>
          <p:cNvSpPr txBox="1"/>
          <p:nvPr/>
        </p:nvSpPr>
        <p:spPr>
          <a:xfrm>
            <a:off x="821633" y="5127984"/>
            <a:ext cx="10548731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1 ô li?</a:t>
            </a:r>
          </a:p>
        </p:txBody>
      </p:sp>
      <p:sp>
        <p:nvSpPr>
          <p:cNvPr id="12" name="Hộp Văn bản 10">
            <a:extLst>
              <a:ext uri="{FF2B5EF4-FFF2-40B4-BE49-F238E27FC236}">
                <a16:creationId xmlns:a16="http://schemas.microsoft.com/office/drawing/2014/main" id="{7F603CB8-F954-4578-B321-4C635A4D69A9}"/>
              </a:ext>
            </a:extLst>
          </p:cNvPr>
          <p:cNvSpPr txBox="1"/>
          <p:nvPr/>
        </p:nvSpPr>
        <p:spPr>
          <a:xfrm>
            <a:off x="793263" y="5921302"/>
            <a:ext cx="10548731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o?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F38D86A-9E2B-5ACB-93A8-88D546CCB2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5"/>
          <a:stretch/>
        </p:blipFill>
        <p:spPr>
          <a:xfrm>
            <a:off x="0" y="616965"/>
            <a:ext cx="12192000" cy="2194815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98F0F63B-1D96-FA5C-C49D-55878E70534C}"/>
              </a:ext>
            </a:extLst>
          </p:cNvPr>
          <p:cNvSpPr txBox="1"/>
          <p:nvPr/>
        </p:nvSpPr>
        <p:spPr>
          <a:xfrm>
            <a:off x="2525487" y="1045028"/>
            <a:ext cx="9405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C00000"/>
                </a:solidFill>
                <a:latin typeface="HP001 4 hàng" panose="020B0603050302020204" pitchFamily="34" charset="0"/>
              </a:rPr>
              <a:t>Xuân Ǉư</a:t>
            </a:r>
            <a:r>
              <a:rPr lang="el-GR" sz="4400" b="1">
                <a:solidFill>
                  <a:srgbClr val="C00000"/>
                </a:solidFill>
                <a:latin typeface="HP001 4 hàng" panose="020B0603050302020204" pitchFamily="34" charset="0"/>
              </a:rPr>
              <a:t>Π </a:t>
            </a:r>
            <a:r>
              <a:rPr lang="vi-VN" sz="4400" b="1">
                <a:solidFill>
                  <a:srgbClr val="C00000"/>
                </a:solidFill>
                <a:latin typeface="HP001 4 hàng" panose="020B0603050302020204" pitchFamily="34" charset="0"/>
              </a:rPr>
              <a:t>sắc h</a:t>
            </a:r>
            <a:r>
              <a:rPr lang="el-GR" sz="4400" b="1">
                <a:solidFill>
                  <a:srgbClr val="C00000"/>
                </a:solidFill>
                <a:latin typeface="HP001 4 hàng" panose="020B0603050302020204" pitchFamily="34" charset="0"/>
              </a:rPr>
              <a:t>Ξ </a:t>
            </a:r>
            <a:r>
              <a:rPr lang="vi-VN" sz="4400" b="1">
                <a:solidFill>
                  <a:srgbClr val="C00000"/>
                </a:solidFill>
                <a:latin typeface="HP001 4 hàng" panose="020B0603050302020204" pitchFamily="34" charset="0"/>
              </a:rPr>
              <a:t>đào</a:t>
            </a:r>
            <a:endParaRPr lang="en-US" sz="44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1EC10735-AAE2-DAA7-2EA6-35535CE0FA8F}"/>
              </a:ext>
            </a:extLst>
          </p:cNvPr>
          <p:cNvSpPr txBox="1"/>
          <p:nvPr/>
        </p:nvSpPr>
        <p:spPr>
          <a:xfrm>
            <a:off x="2525486" y="1908025"/>
            <a:ext cx="9405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>
                <a:solidFill>
                  <a:srgbClr val="C00000"/>
                </a:solidFill>
                <a:latin typeface="HP001 4 hàng" panose="020B0603050302020204" pitchFamily="34" charset="0"/>
              </a:rPr>
              <a:t>υ∆ ωϙ, </a:t>
            </a:r>
            <a:r>
              <a:rPr lang="en-US" sz="4400" b="1">
                <a:solidFill>
                  <a:srgbClr val="C00000"/>
                </a:solidFill>
                <a:latin typeface="HP001 4 hàng" panose="020B0603050302020204" pitchFamily="34" charset="0"/>
              </a:rPr>
              <a:t>sen ǇƤ wgát.</a:t>
            </a:r>
            <a:endParaRPr lang="en-US" sz="44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1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BC3C18-109A-C185-DAA4-517FCD8B7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867" y="1650468"/>
            <a:ext cx="6662266" cy="4817655"/>
          </a:xfrm>
          <a:prstGeom prst="rect">
            <a:avLst/>
          </a:prstGeom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id="{BB0743EF-320E-4511-84AA-780474F0D8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07809" y="253658"/>
            <a:ext cx="5611812" cy="1325562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ứng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dụng</a:t>
            </a:r>
            <a:endParaRPr 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03D30E-F82E-5294-B925-1A39F4E42F77}"/>
              </a:ext>
            </a:extLst>
          </p:cNvPr>
          <p:cNvSpPr txBox="1"/>
          <p:nvPr/>
        </p:nvSpPr>
        <p:spPr>
          <a:xfrm>
            <a:off x="3313803" y="4001239"/>
            <a:ext cx="4406511" cy="143115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8700">
                <a:solidFill>
                  <a:schemeClr val="bg1"/>
                </a:solidFill>
                <a:latin typeface="HP001 5 hàng" pitchFamily="34" charset="-93"/>
              </a:rPr>
              <a:t>Xuân</a:t>
            </a:r>
            <a:endParaRPr lang="vi-VN" sz="8700" dirty="0">
              <a:solidFill>
                <a:schemeClr val="bg1"/>
              </a:solidFill>
              <a:latin typeface="HP001 5 hàng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736654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2060</TotalTime>
  <Words>208</Words>
  <Application>Microsoft Office PowerPoint</Application>
  <PresentationFormat>Widescreen</PresentationFormat>
  <Paragraphs>29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HP001 4 hàng</vt:lpstr>
      <vt:lpstr>UTM Avo</vt:lpstr>
      <vt:lpstr>Arial</vt:lpstr>
      <vt:lpstr>HP001 5 hàng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Viết bảng con chữ viết hoa X, Y cỡ nhỏ</vt:lpstr>
      <vt:lpstr>Viết tên riêng</vt:lpstr>
      <vt:lpstr>PowerPoint Presentation</vt:lpstr>
      <vt:lpstr>PowerPoint Presentation</vt:lpstr>
      <vt:lpstr>Viết câu ứng dụng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dc:description>9Slide.vn</dc:description>
  <cp:lastModifiedBy>84327983871</cp:lastModifiedBy>
  <cp:revision>117</cp:revision>
  <dcterms:created xsi:type="dcterms:W3CDTF">2021-11-01T08:16:43Z</dcterms:created>
  <dcterms:modified xsi:type="dcterms:W3CDTF">2023-04-29T16:19:16Z</dcterms:modified>
  <cp:category>9Slide.vn</cp:category>
</cp:coreProperties>
</file>