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handoutMasterIdLst>
    <p:handoutMasterId r:id="rId40"/>
  </p:handoutMasterIdLst>
  <p:sldIdLst>
    <p:sldId id="256" r:id="rId2"/>
    <p:sldId id="257" r:id="rId3"/>
    <p:sldId id="377" r:id="rId4"/>
    <p:sldId id="376" r:id="rId5"/>
    <p:sldId id="322" r:id="rId6"/>
    <p:sldId id="261" r:id="rId7"/>
    <p:sldId id="262" r:id="rId8"/>
    <p:sldId id="378" r:id="rId9"/>
    <p:sldId id="422" r:id="rId10"/>
    <p:sldId id="412" r:id="rId11"/>
    <p:sldId id="416" r:id="rId12"/>
    <p:sldId id="270" r:id="rId13"/>
    <p:sldId id="271" r:id="rId14"/>
    <p:sldId id="417" r:id="rId15"/>
    <p:sldId id="423" r:id="rId16"/>
    <p:sldId id="424" r:id="rId17"/>
    <p:sldId id="407" r:id="rId18"/>
    <p:sldId id="390" r:id="rId19"/>
    <p:sldId id="408" r:id="rId20"/>
    <p:sldId id="276" r:id="rId21"/>
    <p:sldId id="409" r:id="rId22"/>
    <p:sldId id="278" r:id="rId23"/>
    <p:sldId id="315" r:id="rId24"/>
    <p:sldId id="280" r:id="rId25"/>
    <p:sldId id="281" r:id="rId26"/>
    <p:sldId id="419" r:id="rId27"/>
    <p:sldId id="283" r:id="rId28"/>
    <p:sldId id="284" r:id="rId29"/>
    <p:sldId id="285" r:id="rId30"/>
    <p:sldId id="410" r:id="rId31"/>
    <p:sldId id="421" r:id="rId32"/>
    <p:sldId id="288" r:id="rId33"/>
    <p:sldId id="425" r:id="rId34"/>
    <p:sldId id="289" r:id="rId35"/>
    <p:sldId id="290" r:id="rId36"/>
    <p:sldId id="291" r:id="rId37"/>
    <p:sldId id="292" r:id="rId38"/>
  </p:sldIdLst>
  <p:sldSz cx="9144000" cy="5143500" type="screen16x9"/>
  <p:notesSz cx="6858000" cy="9144000"/>
  <p:embeddedFontLst>
    <p:embeddedFont>
      <p:font typeface="Arial-Rounded" panose="020B0500000000000000" pitchFamily="34" charset="0"/>
      <p:regular r:id="rId41"/>
    </p:embeddedFont>
    <p:embeddedFont>
      <p:font typeface="AvantGarde" panose="00000400000000000000" pitchFamily="2" charset="0"/>
      <p:regular r:id="rId42"/>
    </p:embeddedFont>
    <p:embeddedFont>
      <p:font typeface="Calibri" panose="020F0502020204030204" pitchFamily="34" charset="0"/>
      <p:regular r:id="rId43"/>
      <p:bold r:id="rId44"/>
      <p:italic r:id="rId45"/>
      <p:boldItalic r:id="rId46"/>
    </p:embeddedFont>
    <p:embeddedFont>
      <p:font typeface="HP001 4 hàng" panose="020B0603050302020204" pitchFamily="34" charset="0"/>
      <p:regular r:id="rId47"/>
      <p:bold r:id="rId48"/>
    </p:embeddedFont>
    <p:embeddedFont>
      <p:font typeface="SVN-Anastasia" panose="020B0606040200020203" pitchFamily="3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gAzp2sKstJjGCVOnwhecJF/mfd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C80"/>
    <a:srgbClr val="FFCCCC"/>
    <a:srgbClr val="887405"/>
    <a:srgbClr val="4AB726"/>
    <a:srgbClr val="0000FF"/>
    <a:srgbClr val="FF33CC"/>
    <a:srgbClr val="FFFFFF"/>
    <a:srgbClr val="FBFCF5"/>
    <a:srgbClr val="F8FAEA"/>
    <a:srgbClr val="F8F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740" autoAdjust="0"/>
  </p:normalViewPr>
  <p:slideViewPr>
    <p:cSldViewPr snapToGrid="0">
      <p:cViewPr>
        <p:scale>
          <a:sx n="66" d="100"/>
          <a:sy n="66" d="100"/>
        </p:scale>
        <p:origin x="1930" y="677"/>
      </p:cViewPr>
      <p:guideLst/>
    </p:cSldViewPr>
  </p:slideViewPr>
  <p:notesTextViewPr>
    <p:cViewPr>
      <p:scale>
        <a:sx n="125" d="100"/>
        <a:sy n="125" d="100"/>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FB345-7AE1-0635-5F56-02B407620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83566-A4BD-594C-70CD-22419ADB5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D4E64-8158-4DF5-9642-53B5B9EEDB39}" type="datetimeFigureOut">
              <a:rPr lang="en-US" smtClean="0"/>
              <a:t>4/2/2023</a:t>
            </a:fld>
            <a:endParaRPr lang="en-US"/>
          </a:p>
        </p:txBody>
      </p:sp>
      <p:sp>
        <p:nvSpPr>
          <p:cNvPr id="4" name="Footer Placeholder 3">
            <a:extLst>
              <a:ext uri="{FF2B5EF4-FFF2-40B4-BE49-F238E27FC236}">
                <a16:creationId xmlns:a16="http://schemas.microsoft.com/office/drawing/2014/main" id="{8443D679-33DD-52A1-6BEA-5B70AB5054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C0A468-F993-9253-3500-4C676DAD6C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17DE3-8FAF-41E3-B77F-AC6802FD6096}" type="slidenum">
              <a:rPr lang="en-US" smtClean="0"/>
              <a:t>‹#›</a:t>
            </a:fld>
            <a:endParaRPr lang="en-US"/>
          </a:p>
        </p:txBody>
      </p:sp>
    </p:spTree>
    <p:extLst>
      <p:ext uri="{BB962C8B-B14F-4D97-AF65-F5344CB8AC3E}">
        <p14:creationId xmlns:p14="http://schemas.microsoft.com/office/powerpoint/2010/main" val="3820253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46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3226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0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63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022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998566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04796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508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47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tự</a:t>
            </a:r>
            <a:r>
              <a:rPr lang="en-US" dirty="0"/>
              <a:t> </a:t>
            </a:r>
            <a:r>
              <a:rPr lang="en-US" dirty="0" err="1"/>
              <a:t>gõ</a:t>
            </a:r>
            <a:r>
              <a:rPr lang="en-US" dirty="0"/>
              <a:t> </a:t>
            </a:r>
            <a:r>
              <a:rPr lang="en-US" dirty="0" err="1"/>
              <a:t>thêm</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đối</a:t>
            </a:r>
            <a:r>
              <a:rPr lang="en-US" dirty="0"/>
              <a:t> </a:t>
            </a:r>
            <a:r>
              <a:rPr lang="en-US" dirty="0" err="1"/>
              <a:t>với</a:t>
            </a:r>
            <a:r>
              <a:rPr lang="en-US" dirty="0"/>
              <a:t> </a:t>
            </a:r>
            <a:r>
              <a:rPr lang="en-US" dirty="0" err="1"/>
              <a:t>hs</a:t>
            </a:r>
            <a:r>
              <a:rPr lang="en-US" dirty="0"/>
              <a:t> </a:t>
            </a:r>
            <a:r>
              <a:rPr lang="en-US" dirty="0" err="1"/>
              <a:t>của</a:t>
            </a:r>
            <a:r>
              <a:rPr lang="en-US" dirty="0"/>
              <a:t> </a:t>
            </a:r>
            <a:r>
              <a:rPr lang="en-US" dirty="0" err="1"/>
              <a:t>mình</a:t>
            </a: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54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38911" y="-30379"/>
            <a:ext cx="9221822" cy="2035031"/>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8100600" y="0"/>
            <a:ext cx="1043400" cy="1321361"/>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38911" y="-30380"/>
            <a:ext cx="3026762" cy="350718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3887587" y="0"/>
            <a:ext cx="3479532" cy="640528"/>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2422131" y="533697"/>
            <a:ext cx="6200169"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2744664" cy="374073"/>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45711" y="308606"/>
            <a:ext cx="9052578" cy="45262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8" name="Google Shape;28;p41"/>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1BB5171-4207-0E6B-51E3-2C9B72FD51A6}"/>
              </a:ext>
            </a:extLst>
          </p:cNvPr>
          <p:cNvSpPr/>
          <p:nvPr userDrawn="1"/>
        </p:nvSpPr>
        <p:spPr>
          <a:xfrm>
            <a:off x="8158162" y="1"/>
            <a:ext cx="985838" cy="79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2744664" cy="374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470916" y="0"/>
            <a:ext cx="8202169" cy="5143500"/>
          </a:xfrm>
          <a:prstGeom prst="rect">
            <a:avLst/>
          </a:prstGeom>
          <a:noFill/>
          <a:ln>
            <a:noFill/>
          </a:ln>
        </p:spPr>
      </p:pic>
      <p:sp>
        <p:nvSpPr>
          <p:cNvPr id="34" name="Google Shape;34;p43"/>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35" name="Google Shape;35;p43"/>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ố trí Tùy chỉnh">
  <p:cSld name="Bố trí Tùy chỉnh">
    <p:spTree>
      <p:nvGrpSpPr>
        <p:cNvPr id="1" name="Shape 40"/>
        <p:cNvGrpSpPr/>
        <p:nvPr/>
      </p:nvGrpSpPr>
      <p:grpSpPr>
        <a:xfrm>
          <a:off x="0" y="0"/>
          <a:ext cx="0" cy="0"/>
          <a:chOff x="0" y="0"/>
          <a:chExt cx="0" cy="0"/>
        </a:xfrm>
      </p:grpSpPr>
      <p:pic>
        <p:nvPicPr>
          <p:cNvPr id="41" name="Google Shape;41;p46" descr="Ảnh có chứa văn bản&#10;&#10;Mô tả được tạo tự độn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86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5D8D6F6F-ED1F-6C4F-54C3-A80DF9149B8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1">
            <a:alphaModFix/>
          </a:blip>
          <a:srcRect/>
          <a:stretch/>
        </p:blipFill>
        <p:spPr>
          <a:xfrm>
            <a:off x="9144000" y="1"/>
            <a:ext cx="1391632" cy="1382012"/>
          </a:xfrm>
          <a:prstGeom prst="rect">
            <a:avLst/>
          </a:prstGeom>
          <a:noFill/>
          <a:ln>
            <a:noFill/>
          </a:ln>
        </p:spPr>
      </p:pic>
      <p:pic>
        <p:nvPicPr>
          <p:cNvPr id="11" name="Google Shape;11;p38" descr="Logo, company name&#10;&#10;Description automatically generated"/>
          <p:cNvPicPr preferRelativeResize="0"/>
          <p:nvPr/>
        </p:nvPicPr>
        <p:blipFill rotWithShape="1">
          <a:blip r:embed="rId12">
            <a:alphaModFix/>
          </a:blip>
          <a:srcRect/>
          <a:stretch/>
        </p:blipFill>
        <p:spPr>
          <a:xfrm>
            <a:off x="8550615" y="0"/>
            <a:ext cx="593385" cy="75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2873648" y="2108899"/>
            <a:ext cx="5954944" cy="577051"/>
          </a:xfrm>
          <a:prstGeom prst="rect">
            <a:avLst/>
          </a:prstGeom>
          <a:noFill/>
          <a:ln>
            <a:noFill/>
          </a:ln>
        </p:spPr>
        <p:txBody>
          <a:bodyPr spcFirstLastPara="1" wrap="square" lIns="68569" tIns="34275" rIns="68569" bIns="34275" anchor="t" anchorCtr="0">
            <a:spAutoFit/>
          </a:bodyPr>
          <a:lstStyle/>
          <a:p>
            <a:pPr algn="ctr"/>
            <a:r>
              <a:rPr lang="en-US" sz="3300" b="1" dirty="0" err="1">
                <a:solidFill>
                  <a:schemeClr val="dk1"/>
                </a:solidFill>
                <a:latin typeface="SVN-Anastasia" panose="020B0606040200020203" pitchFamily="34" charset="0"/>
                <a:ea typeface="Arial-Rounded" panose="020B0500000000000000" pitchFamily="34" charset="0"/>
                <a:cs typeface="Arial-Rounded" panose="020B0500000000000000" pitchFamily="34" charset="0"/>
              </a:rPr>
              <a:t>Bài</a:t>
            </a:r>
            <a:r>
              <a:rPr lang="en-US"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rPr>
              <a:t> </a:t>
            </a:r>
            <a:r>
              <a:rPr lang="en-US" sz="3300" b="1" err="1">
                <a:solidFill>
                  <a:schemeClr val="dk1"/>
                </a:solidFill>
                <a:latin typeface="SVN-Anastasia" panose="020B0606040200020203" pitchFamily="34" charset="0"/>
                <a:ea typeface="Arial-Rounded" panose="020B0500000000000000" pitchFamily="34" charset="0"/>
                <a:cs typeface="Arial-Rounded" panose="020B0500000000000000" pitchFamily="34" charset="0"/>
              </a:rPr>
              <a:t>đọc</a:t>
            </a:r>
            <a:r>
              <a:rPr lang="en-US" sz="3300" b="1">
                <a:solidFill>
                  <a:schemeClr val="dk1"/>
                </a:solidFill>
                <a:latin typeface="SVN-Anastasia" panose="020B0606040200020203" pitchFamily="34" charset="0"/>
                <a:ea typeface="Arial-Rounded" panose="020B0500000000000000" pitchFamily="34" charset="0"/>
                <a:cs typeface="Arial-Rounded" panose="020B0500000000000000" pitchFamily="34" charset="0"/>
              </a:rPr>
              <a:t> 1: Một mái nhà chung</a:t>
            </a:r>
            <a:endParaRPr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5993041" y="2923905"/>
            <a:ext cx="1868303" cy="2084437"/>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3414767" y="2923904"/>
            <a:ext cx="2024169" cy="1847522"/>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1794838" y="3399813"/>
            <a:ext cx="1706204" cy="1608528"/>
          </a:xfrm>
          <a:prstGeom prst="rect">
            <a:avLst/>
          </a:prstGeom>
          <a:noFill/>
          <a:ln>
            <a:noFill/>
          </a:ln>
        </p:spPr>
      </p:pic>
      <p:pic>
        <p:nvPicPr>
          <p:cNvPr id="50" name="Google Shape;50;p1"/>
          <p:cNvPicPr preferRelativeResize="0"/>
          <p:nvPr/>
        </p:nvPicPr>
        <p:blipFill rotWithShape="1">
          <a:blip r:embed="rId6">
            <a:alphaModFix/>
          </a:blip>
          <a:srcRect/>
          <a:stretch/>
        </p:blipFill>
        <p:spPr>
          <a:xfrm>
            <a:off x="0" y="-11276"/>
            <a:ext cx="1058732" cy="2198891"/>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95474" y="2109574"/>
            <a:ext cx="1249680" cy="1107996"/>
          </a:xfrm>
          <a:prstGeom prst="rect">
            <a:avLst/>
          </a:prstGeom>
          <a:noFill/>
        </p:spPr>
        <p:txBody>
          <a:bodyPr wrap="square" rtlCol="0">
            <a:spAutoFit/>
          </a:bodyPr>
          <a:lstStyle/>
          <a:p>
            <a:pPr algn="ctr"/>
            <a:r>
              <a:rPr lang="en-US" sz="6600" b="1">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30</a:t>
            </a:r>
            <a:endParaRPr lang="en-US" sz="6600" b="1" dirty="0">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21" name="Hộp Văn bản 20">
            <a:extLst>
              <a:ext uri="{FF2B5EF4-FFF2-40B4-BE49-F238E27FC236}">
                <a16:creationId xmlns:a16="http://schemas.microsoft.com/office/drawing/2014/main" id="{DE496A6F-5781-A5BF-F6F8-2ED03C6399A4}"/>
              </a:ext>
            </a:extLst>
          </p:cNvPr>
          <p:cNvSpPr txBox="1"/>
          <p:nvPr/>
        </p:nvSpPr>
        <p:spPr>
          <a:xfrm>
            <a:off x="143823" y="986701"/>
            <a:ext cx="4428177" cy="3170099"/>
          </a:xfrm>
          <a:prstGeom prst="rect">
            <a:avLst/>
          </a:prstGeom>
          <a:noFill/>
        </p:spPr>
        <p:txBody>
          <a:bodyPr wrap="square" rtlCol="0">
            <a:spAutoFit/>
          </a:bodyPr>
          <a:lstStyle/>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1:</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rập rình</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2:</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bên mình.</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3:</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ợp hồng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4:</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vô cùng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5:</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hãy hát</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6:</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Còn lại.</a:t>
            </a:r>
            <a:endParaRPr lang="en-US" sz="20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8" name="Hình ảnh 7">
            <a:extLst>
              <a:ext uri="{FF2B5EF4-FFF2-40B4-BE49-F238E27FC236}">
                <a16:creationId xmlns:a16="http://schemas.microsoft.com/office/drawing/2014/main" id="{7104A7B7-8920-F77F-D59E-9E94C4129087}"/>
              </a:ext>
            </a:extLst>
          </p:cNvPr>
          <p:cNvPicPr>
            <a:picLocks noChangeAspect="1"/>
          </p:cNvPicPr>
          <p:nvPr/>
        </p:nvPicPr>
        <p:blipFill rotWithShape="1">
          <a:blip r:embed="rId2"/>
          <a:srcRect l="5898" t="13432" r="8049" b="53975"/>
          <a:stretch/>
        </p:blipFill>
        <p:spPr>
          <a:xfrm>
            <a:off x="4471786" y="1378017"/>
            <a:ext cx="4630237" cy="2387466"/>
          </a:xfrm>
          <a:prstGeom prst="roundRect">
            <a:avLst/>
          </a:prstGeom>
          <a:effectLst>
            <a:softEdge rad="127000"/>
          </a:effectLst>
        </p:spPr>
      </p:pic>
      <p:sp>
        <p:nvSpPr>
          <p:cNvPr id="10" name="TextBox 9">
            <a:extLst>
              <a:ext uri="{FF2B5EF4-FFF2-40B4-BE49-F238E27FC236}">
                <a16:creationId xmlns:a16="http://schemas.microsoft.com/office/drawing/2014/main" id="{BBF0AC85-B994-E9CA-2541-C28617D6D550}"/>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82</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Google Shape;89;p5">
            <a:extLst>
              <a:ext uri="{FF2B5EF4-FFF2-40B4-BE49-F238E27FC236}">
                <a16:creationId xmlns:a16="http://schemas.microsoft.com/office/drawing/2014/main" id="{61DC7642-0590-C8A4-87C2-E023C0E599EC}"/>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Một mái nhà chung</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Tree>
    <p:extLst>
      <p:ext uri="{BB962C8B-B14F-4D97-AF65-F5344CB8AC3E}">
        <p14:creationId xmlns:p14="http://schemas.microsoft.com/office/powerpoint/2010/main" val="2888955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wipe(left)">
                                      <p:cBhvr>
                                        <p:cTn id="16" dur="5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Effect transition="in" filter="wipe(left)">
                                      <p:cBhvr>
                                        <p:cTn id="21" dur="500"/>
                                        <p:tgtEl>
                                          <p:spTgt spid="2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xEl>
                                              <p:pRg st="2" end="2"/>
                                            </p:txEl>
                                          </p:spTgt>
                                        </p:tgtEl>
                                        <p:attrNameLst>
                                          <p:attrName>style.visibility</p:attrName>
                                        </p:attrNameLst>
                                      </p:cBhvr>
                                      <p:to>
                                        <p:strVal val="visible"/>
                                      </p:to>
                                    </p:set>
                                    <p:animEffect transition="in" filter="wipe(left)">
                                      <p:cBhvr>
                                        <p:cTn id="26" dur="500"/>
                                        <p:tgtEl>
                                          <p:spTgt spid="2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500"/>
                                        <p:tgtEl>
                                          <p:spTgt spid="2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animEffect transition="in" filter="wipe(left)">
                                      <p:cBhvr>
                                        <p:cTn id="36" dur="500"/>
                                        <p:tgtEl>
                                          <p:spTgt spid="21">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xEl>
                                              <p:pRg st="5" end="5"/>
                                            </p:txEl>
                                          </p:spTgt>
                                        </p:tgtEl>
                                        <p:attrNameLst>
                                          <p:attrName>style.visibility</p:attrName>
                                        </p:attrNameLst>
                                      </p:cBhvr>
                                      <p:to>
                                        <p:strVal val="visible"/>
                                      </p:to>
                                    </p:set>
                                    <p:animEffect transition="in" filter="wipe(left)">
                                      <p:cBhvr>
                                        <p:cTn id="41"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8" name="Google Shape;200;p14">
            <a:extLst>
              <a:ext uri="{FF2B5EF4-FFF2-40B4-BE49-F238E27FC236}">
                <a16:creationId xmlns:a16="http://schemas.microsoft.com/office/drawing/2014/main" id="{F0537EA4-E476-3924-1C16-9355C39EA098}"/>
              </a:ext>
            </a:extLst>
          </p:cNvPr>
          <p:cNvGrpSpPr/>
          <p:nvPr/>
        </p:nvGrpSpPr>
        <p:grpSpPr>
          <a:xfrm>
            <a:off x="0" y="4599490"/>
            <a:ext cx="2468648" cy="535329"/>
            <a:chOff x="508724" y="6144228"/>
            <a:chExt cx="3291530" cy="713772"/>
          </a:xfrm>
        </p:grpSpPr>
        <p:sp>
          <p:nvSpPr>
            <p:cNvPr id="11" name="Google Shape;201;p14">
              <a:extLst>
                <a:ext uri="{FF2B5EF4-FFF2-40B4-BE49-F238E27FC236}">
                  <a16:creationId xmlns:a16="http://schemas.microsoft.com/office/drawing/2014/main" id="{F71E8F58-38C0-C597-064D-10098A02FEF3}"/>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02;p14">
              <a:extLst>
                <a:ext uri="{FF2B5EF4-FFF2-40B4-BE49-F238E27FC236}">
                  <a16:creationId xmlns:a16="http://schemas.microsoft.com/office/drawing/2014/main" id="{7B4A3EBE-2BB6-647A-B959-2165703EA28F}"/>
                </a:ext>
              </a:extLst>
            </p:cNvPr>
            <p:cNvGrpSpPr/>
            <p:nvPr/>
          </p:nvGrpSpPr>
          <p:grpSpPr>
            <a:xfrm>
              <a:off x="508724" y="6144228"/>
              <a:ext cx="713772" cy="713772"/>
              <a:chOff x="508724" y="6144228"/>
              <a:chExt cx="713772" cy="713772"/>
            </a:xfrm>
          </p:grpSpPr>
          <p:sp>
            <p:nvSpPr>
              <p:cNvPr id="13" name="Google Shape;203;p14">
                <a:extLst>
                  <a:ext uri="{FF2B5EF4-FFF2-40B4-BE49-F238E27FC236}">
                    <a16:creationId xmlns:a16="http://schemas.microsoft.com/office/drawing/2014/main" id="{045BEEA8-4D74-3FC5-D38E-9502E15D999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04;p14">
                <a:extLst>
                  <a:ext uri="{FF2B5EF4-FFF2-40B4-BE49-F238E27FC236}">
                    <a16:creationId xmlns:a16="http://schemas.microsoft.com/office/drawing/2014/main" id="{554675FB-574E-1CBD-A501-09353C505FB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3</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05;p14">
            <a:extLst>
              <a:ext uri="{FF2B5EF4-FFF2-40B4-BE49-F238E27FC236}">
                <a16:creationId xmlns:a16="http://schemas.microsoft.com/office/drawing/2014/main" id="{06525E67-8BE9-9D6D-70AE-7346A8155A9A}"/>
              </a:ext>
            </a:extLst>
          </p:cNvPr>
          <p:cNvSpPr txBox="1"/>
          <p:nvPr/>
        </p:nvSpPr>
        <p:spPr>
          <a:xfrm>
            <a:off x="523529" y="4671268"/>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Nhóm 5">
            <a:extLst>
              <a:ext uri="{FF2B5EF4-FFF2-40B4-BE49-F238E27FC236}">
                <a16:creationId xmlns:a16="http://schemas.microsoft.com/office/drawing/2014/main" id="{FB03EE9B-A0B3-A01D-B033-2968FE6A370C}"/>
              </a:ext>
            </a:extLst>
          </p:cNvPr>
          <p:cNvGrpSpPr/>
          <p:nvPr/>
        </p:nvGrpSpPr>
        <p:grpSpPr>
          <a:xfrm>
            <a:off x="92900" y="69741"/>
            <a:ext cx="8958200" cy="4156800"/>
            <a:chOff x="143823" y="0"/>
            <a:chExt cx="8958200" cy="4156800"/>
          </a:xfrm>
        </p:grpSpPr>
        <p:sp>
          <p:nvSpPr>
            <p:cNvPr id="2" name="Hộp Văn bản 1">
              <a:extLst>
                <a:ext uri="{FF2B5EF4-FFF2-40B4-BE49-F238E27FC236}">
                  <a16:creationId xmlns:a16="http://schemas.microsoft.com/office/drawing/2014/main" id="{FA4538D6-D6C5-CD50-DC9D-FCC1AD6F7C25}"/>
                </a:ext>
              </a:extLst>
            </p:cNvPr>
            <p:cNvSpPr txBox="1"/>
            <p:nvPr/>
          </p:nvSpPr>
          <p:spPr>
            <a:xfrm>
              <a:off x="143823" y="986701"/>
              <a:ext cx="4428177" cy="3170099"/>
            </a:xfrm>
            <a:prstGeom prst="rect">
              <a:avLst/>
            </a:prstGeom>
            <a:noFill/>
          </p:spPr>
          <p:txBody>
            <a:bodyPr wrap="square" rtlCol="0">
              <a:spAutoFit/>
            </a:bodyPr>
            <a:lstStyle/>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1:</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rập rình</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2:</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bên mình.</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3:</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ợp hồng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4:</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vô cùng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5:</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hãy hát</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6:</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Còn lại.</a:t>
              </a:r>
              <a:endParaRPr lang="en-US" sz="20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Hình ảnh 2">
              <a:extLst>
                <a:ext uri="{FF2B5EF4-FFF2-40B4-BE49-F238E27FC236}">
                  <a16:creationId xmlns:a16="http://schemas.microsoft.com/office/drawing/2014/main" id="{0BB5C523-1975-D39B-AF70-66B4597BC814}"/>
                </a:ext>
              </a:extLst>
            </p:cNvPr>
            <p:cNvPicPr>
              <a:picLocks noChangeAspect="1"/>
            </p:cNvPicPr>
            <p:nvPr/>
          </p:nvPicPr>
          <p:blipFill rotWithShape="1">
            <a:blip r:embed="rId2"/>
            <a:srcRect l="5898" t="13432" r="8049" b="53975"/>
            <a:stretch/>
          </p:blipFill>
          <p:spPr>
            <a:xfrm>
              <a:off x="4471786" y="1378017"/>
              <a:ext cx="4630237" cy="2387466"/>
            </a:xfrm>
            <a:prstGeom prst="roundRect">
              <a:avLst/>
            </a:prstGeom>
            <a:effectLst>
              <a:softEdge rad="127000"/>
            </a:effectLst>
          </p:spPr>
        </p:pic>
        <p:sp>
          <p:nvSpPr>
            <p:cNvPr id="4" name="TextBox 9">
              <a:extLst>
                <a:ext uri="{FF2B5EF4-FFF2-40B4-BE49-F238E27FC236}">
                  <a16:creationId xmlns:a16="http://schemas.microsoft.com/office/drawing/2014/main" id="{4327A01D-A8AD-1354-BBCC-F5CCF22BB769}"/>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82</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Google Shape;89;p5">
              <a:extLst>
                <a:ext uri="{FF2B5EF4-FFF2-40B4-BE49-F238E27FC236}">
                  <a16:creationId xmlns:a16="http://schemas.microsoft.com/office/drawing/2014/main" id="{A9030491-37D4-1EB1-9532-BF18431F22C0}"/>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Một mái nhà chung</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2951195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5"/>
          <p:cNvSpPr txBox="1"/>
          <p:nvPr/>
        </p:nvSpPr>
        <p:spPr>
          <a:xfrm>
            <a:off x="2695575" y="95250"/>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TỪ KHÓ</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212" name="Google Shape;212;p15"/>
          <p:cNvSpPr txBox="1"/>
          <p:nvPr/>
        </p:nvSpPr>
        <p:spPr>
          <a:xfrm>
            <a:off x="3408754" y="930934"/>
            <a:ext cx="2326492" cy="3023874"/>
          </a:xfrm>
          <a:prstGeom prst="rect">
            <a:avLst/>
          </a:prstGeom>
          <a:noFill/>
          <a:ln>
            <a:noFill/>
          </a:ln>
        </p:spPr>
        <p:txBody>
          <a:bodyPr spcFirstLastPara="1" wrap="square" lIns="68569" tIns="34275" rIns="68569" bIns="34275" anchor="t" anchorCtr="0">
            <a:spAutoFit/>
          </a:bodyPr>
          <a:lstStyle/>
          <a:p>
            <a:pPr algn="just">
              <a:lnSpc>
                <a:spcPct val="150000"/>
              </a:lnSpc>
            </a:pP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x</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anh</a:t>
            </a:r>
          </a:p>
          <a:p>
            <a:pPr algn="just">
              <a:lnSpc>
                <a:spcPct val="150000"/>
              </a:lnSpc>
            </a:pP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ngh</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iêng</a:t>
            </a:r>
          </a:p>
          <a:p>
            <a:pPr algn="just">
              <a:lnSpc>
                <a:spcPct val="150000"/>
              </a:lnSpc>
            </a:pP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r</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ực </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r</a:t>
            </a: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ỡ</a:t>
            </a:r>
          </a:p>
          <a:p>
            <a:pPr algn="just">
              <a:lnSpc>
                <a:spcPct val="150000"/>
              </a:lnSpc>
            </a:pPr>
            <a:r>
              <a:rPr lang="en-US" sz="3200" b="1">
                <a:solidFill>
                  <a:srgbClr val="0000CC"/>
                </a:solidFill>
                <a:latin typeface="AvantGarde" panose="00000400000000000000" pitchFamily="2" charset="0"/>
                <a:ea typeface="AvantGarde" panose="00000400000000000000" pitchFamily="2" charset="0"/>
                <a:cs typeface="AvantGarde" panose="00000400000000000000" pitchFamily="2" charset="0"/>
              </a:rPr>
              <a:t>r</a:t>
            </a:r>
            <a:r>
              <a:rPr lang="en-US" sz="3200" b="1">
                <a:solidFill>
                  <a:srgbClr val="FF0000"/>
                </a:solidFill>
                <a:latin typeface="AvantGarde" panose="00000400000000000000" pitchFamily="2" charset="0"/>
                <a:ea typeface="AvantGarde" panose="00000400000000000000" pitchFamily="2" charset="0"/>
                <a:cs typeface="AvantGarde" panose="00000400000000000000" pitchFamily="2" charset="0"/>
              </a:rPr>
              <a:t>iêng</a:t>
            </a:r>
            <a:endParaRPr lang="en-US" sz="32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xEl>
                                              <p:pRg st="0" end="0"/>
                                            </p:txEl>
                                          </p:spTgt>
                                        </p:tgtEl>
                                        <p:attrNameLst>
                                          <p:attrName>style.visibility</p:attrName>
                                        </p:attrNameLst>
                                      </p:cBhvr>
                                      <p:to>
                                        <p:strVal val="visible"/>
                                      </p:to>
                                    </p:set>
                                    <p:animEffect transition="in" filter="fade">
                                      <p:cBhvr>
                                        <p:cTn id="12" dur="500"/>
                                        <p:tgtEl>
                                          <p:spTgt spid="2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xEl>
                                              <p:pRg st="1" end="1"/>
                                            </p:txEl>
                                          </p:spTgt>
                                        </p:tgtEl>
                                        <p:attrNameLst>
                                          <p:attrName>style.visibility</p:attrName>
                                        </p:attrNameLst>
                                      </p:cBhvr>
                                      <p:to>
                                        <p:strVal val="visible"/>
                                      </p:to>
                                    </p:set>
                                    <p:animEffect transition="in" filter="fade">
                                      <p:cBhvr>
                                        <p:cTn id="17" dur="500"/>
                                        <p:tgtEl>
                                          <p:spTgt spid="2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xEl>
                                              <p:pRg st="2" end="2"/>
                                            </p:txEl>
                                          </p:spTgt>
                                        </p:tgtEl>
                                        <p:attrNameLst>
                                          <p:attrName>style.visibility</p:attrName>
                                        </p:attrNameLst>
                                      </p:cBhvr>
                                      <p:to>
                                        <p:strVal val="visible"/>
                                      </p:to>
                                    </p:set>
                                    <p:animEffect transition="in" filter="fade">
                                      <p:cBhvr>
                                        <p:cTn id="22" dur="500"/>
                                        <p:tgtEl>
                                          <p:spTgt spid="2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xEl>
                                              <p:pRg st="3" end="3"/>
                                            </p:txEl>
                                          </p:spTgt>
                                        </p:tgtEl>
                                        <p:attrNameLst>
                                          <p:attrName>style.visibility</p:attrName>
                                        </p:attrNameLst>
                                      </p:cBhvr>
                                      <p:to>
                                        <p:strVal val="visible"/>
                                      </p:to>
                                    </p:set>
                                    <p:animEffect transition="in" filter="fade">
                                      <p:cBhvr>
                                        <p:cTn id="27" dur="500"/>
                                        <p:tgtEl>
                                          <p:spTgt spid="2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a:t>
            </a: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ĐỌC KHỔ THƠ</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37">
            <a:extLst>
              <a:ext uri="{FF2B5EF4-FFF2-40B4-BE49-F238E27FC236}">
                <a16:creationId xmlns:a16="http://schemas.microsoft.com/office/drawing/2014/main" id="{4C35ACD5-4A12-9ED2-E19B-1C42B108CB8A}"/>
              </a:ext>
            </a:extLst>
          </p:cNvPr>
          <p:cNvSpPr>
            <a:spLocks noChangeArrowheads="1"/>
          </p:cNvSpPr>
          <p:nvPr/>
        </p:nvSpPr>
        <p:spPr bwMode="auto">
          <a:xfrm>
            <a:off x="2540001" y="1233095"/>
            <a:ext cx="4063999" cy="21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Mái nhà của chim</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Là nghìn lá biếc</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Mái nhà của cá</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Sóng xanh rập rình.</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KHỔ THƠ</a:t>
            </a:r>
            <a:endParaRPr lang="en-US"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37">
            <a:extLst>
              <a:ext uri="{FF2B5EF4-FFF2-40B4-BE49-F238E27FC236}">
                <a16:creationId xmlns:a16="http://schemas.microsoft.com/office/drawing/2014/main" id="{AFD043D1-6993-9B0D-B590-8A18851F41A0}"/>
              </a:ext>
            </a:extLst>
          </p:cNvPr>
          <p:cNvSpPr>
            <a:spLocks noChangeArrowheads="1"/>
          </p:cNvSpPr>
          <p:nvPr/>
        </p:nvSpPr>
        <p:spPr bwMode="auto">
          <a:xfrm>
            <a:off x="2540001" y="1233095"/>
            <a:ext cx="4063999" cy="210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Mái nhà của chim</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Là nghìn lá biếc</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Mái nhà của cá</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Sóng xanh rập rình.</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28821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a:t>
            </a: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ĐỌC KHỔ THƠ</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37">
            <a:extLst>
              <a:ext uri="{FF2B5EF4-FFF2-40B4-BE49-F238E27FC236}">
                <a16:creationId xmlns:a16="http://schemas.microsoft.com/office/drawing/2014/main" id="{4C35ACD5-4A12-9ED2-E19B-1C42B108CB8A}"/>
              </a:ext>
            </a:extLst>
          </p:cNvPr>
          <p:cNvSpPr>
            <a:spLocks noChangeArrowheads="1"/>
          </p:cNvSpPr>
          <p:nvPr/>
        </p:nvSpPr>
        <p:spPr bwMode="auto">
          <a:xfrm>
            <a:off x="2540001" y="1003019"/>
            <a:ext cx="4418738" cy="313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Bạn ơi</a:t>
            </a:r>
            <a:r>
              <a:rPr lang="vi-VN" sz="2800" b="1">
                <a:solidFill>
                  <a:srgbClr val="0000CC"/>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ngước mắt</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Ngước mắt</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lên trông</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Bạn ơi,</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hãy hát</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Hát câu cuối cùng:</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Một mái nhà chung</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Một mái nhà chung</a:t>
            </a:r>
            <a:r>
              <a:rPr lang="en-US" sz="2800" b="1">
                <a:solidFill>
                  <a:srgbClr val="0000FF"/>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2800" b="1"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60944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KHỔ THƠ</a:t>
            </a:r>
            <a:endParaRPr lang="en-US"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3" name="Rectangle 37">
            <a:extLst>
              <a:ext uri="{FF2B5EF4-FFF2-40B4-BE49-F238E27FC236}">
                <a16:creationId xmlns:a16="http://schemas.microsoft.com/office/drawing/2014/main" id="{AFD043D1-6993-9B0D-B590-8A18851F41A0}"/>
              </a:ext>
            </a:extLst>
          </p:cNvPr>
          <p:cNvSpPr>
            <a:spLocks noChangeArrowheads="1"/>
          </p:cNvSpPr>
          <p:nvPr/>
        </p:nvSpPr>
        <p:spPr bwMode="auto">
          <a:xfrm>
            <a:off x="2540001" y="1003019"/>
            <a:ext cx="4263755" cy="313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Bạn ơi</a:t>
            </a:r>
            <a:r>
              <a:rPr lang="vi-VN" sz="2800" b="1">
                <a:solidFill>
                  <a:srgbClr val="0000CC"/>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ngước mắt</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Ngước mắt</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lên trông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Bạn ơi,</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hãy hát</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Hát câu cuối cùng: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Một mái nhà chung</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p>
          <a:p>
            <a:pPr>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Một mái nhà chung</a:t>
            </a:r>
            <a:r>
              <a:rPr lang="en-US" sz="2800" b="1">
                <a:solidFill>
                  <a:srgbClr val="0000FF"/>
                </a:solidFill>
                <a:latin typeface="AvantGarde" panose="00000400000000000000" pitchFamily="2" charset="0"/>
                <a:ea typeface="AvantGarde" panose="00000400000000000000" pitchFamily="2" charset="0"/>
                <a:cs typeface="AvantGarde" panose="00000400000000000000" pitchFamily="2" charset="0"/>
              </a:rPr>
              <a:t>.</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28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678632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9" name="Google Shape;234;p18">
            <a:extLst>
              <a:ext uri="{FF2B5EF4-FFF2-40B4-BE49-F238E27FC236}">
                <a16:creationId xmlns:a16="http://schemas.microsoft.com/office/drawing/2014/main" id="{6F291C39-643D-8A04-DF99-1CE4F1DA1B48}"/>
              </a:ext>
            </a:extLst>
          </p:cNvPr>
          <p:cNvGrpSpPr/>
          <p:nvPr/>
        </p:nvGrpSpPr>
        <p:grpSpPr>
          <a:xfrm>
            <a:off x="0" y="4599490"/>
            <a:ext cx="2468648" cy="535329"/>
            <a:chOff x="508724" y="6144228"/>
            <a:chExt cx="3291530" cy="713772"/>
          </a:xfrm>
        </p:grpSpPr>
        <p:sp>
          <p:nvSpPr>
            <p:cNvPr id="10" name="Google Shape;235;p18">
              <a:extLst>
                <a:ext uri="{FF2B5EF4-FFF2-40B4-BE49-F238E27FC236}">
                  <a16:creationId xmlns:a16="http://schemas.microsoft.com/office/drawing/2014/main" id="{DA62D648-0744-53D7-0B7D-8E46EBF9884A}"/>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36;p18">
              <a:extLst>
                <a:ext uri="{FF2B5EF4-FFF2-40B4-BE49-F238E27FC236}">
                  <a16:creationId xmlns:a16="http://schemas.microsoft.com/office/drawing/2014/main" id="{9C2F5BEF-6E30-94C8-6ADF-7910283D6B3E}"/>
                </a:ext>
              </a:extLst>
            </p:cNvPr>
            <p:cNvGrpSpPr/>
            <p:nvPr/>
          </p:nvGrpSpPr>
          <p:grpSpPr>
            <a:xfrm>
              <a:off x="508724" y="6144228"/>
              <a:ext cx="713772" cy="713772"/>
              <a:chOff x="508724" y="6144228"/>
              <a:chExt cx="713772" cy="713772"/>
            </a:xfrm>
          </p:grpSpPr>
          <p:sp>
            <p:nvSpPr>
              <p:cNvPr id="13" name="Google Shape;237;p18">
                <a:extLst>
                  <a:ext uri="{FF2B5EF4-FFF2-40B4-BE49-F238E27FC236}">
                    <a16:creationId xmlns:a16="http://schemas.microsoft.com/office/drawing/2014/main" id="{13FC6AA4-68E7-AA83-FC3E-9B7D90020050}"/>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38;p18">
                <a:extLst>
                  <a:ext uri="{FF2B5EF4-FFF2-40B4-BE49-F238E27FC236}">
                    <a16:creationId xmlns:a16="http://schemas.microsoft.com/office/drawing/2014/main" id="{1242A8F8-538E-F34F-84A7-E2A6586CA9F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4</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39;p18">
            <a:extLst>
              <a:ext uri="{FF2B5EF4-FFF2-40B4-BE49-F238E27FC236}">
                <a16:creationId xmlns:a16="http://schemas.microsoft.com/office/drawing/2014/main" id="{2C29EBA0-2E13-16A4-395C-68EC085BAE67}"/>
              </a:ext>
            </a:extLst>
          </p:cNvPr>
          <p:cNvSpPr txBox="1"/>
          <p:nvPr/>
        </p:nvSpPr>
        <p:spPr>
          <a:xfrm>
            <a:off x="500556" y="4672823"/>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Nhóm 1">
            <a:extLst>
              <a:ext uri="{FF2B5EF4-FFF2-40B4-BE49-F238E27FC236}">
                <a16:creationId xmlns:a16="http://schemas.microsoft.com/office/drawing/2014/main" id="{A01A3E3E-D10C-FC6B-6704-D6B79A4B70B0}"/>
              </a:ext>
            </a:extLst>
          </p:cNvPr>
          <p:cNvGrpSpPr/>
          <p:nvPr/>
        </p:nvGrpSpPr>
        <p:grpSpPr>
          <a:xfrm>
            <a:off x="92900" y="69741"/>
            <a:ext cx="8958200" cy="4156800"/>
            <a:chOff x="143823" y="0"/>
            <a:chExt cx="8958200" cy="4156800"/>
          </a:xfrm>
        </p:grpSpPr>
        <p:sp>
          <p:nvSpPr>
            <p:cNvPr id="3" name="Hộp Văn bản 2">
              <a:extLst>
                <a:ext uri="{FF2B5EF4-FFF2-40B4-BE49-F238E27FC236}">
                  <a16:creationId xmlns:a16="http://schemas.microsoft.com/office/drawing/2014/main" id="{9A646638-A605-A442-D6D7-206969225ADA}"/>
                </a:ext>
              </a:extLst>
            </p:cNvPr>
            <p:cNvSpPr txBox="1"/>
            <p:nvPr/>
          </p:nvSpPr>
          <p:spPr>
            <a:xfrm>
              <a:off x="143823" y="986701"/>
              <a:ext cx="4428177" cy="3170099"/>
            </a:xfrm>
            <a:prstGeom prst="rect">
              <a:avLst/>
            </a:prstGeom>
            <a:noFill/>
          </p:spPr>
          <p:txBody>
            <a:bodyPr wrap="square" rtlCol="0">
              <a:spAutoFit/>
            </a:bodyPr>
            <a:lstStyle/>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1:</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rập rình</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2:</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bên mình.</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3:</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ợp hồng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4:</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vô cùng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5:</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hãy hát</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6:</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Còn lại.</a:t>
              </a:r>
              <a:endParaRPr lang="en-US" sz="20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9BC793E8-8CE8-AD1D-2077-192E1935882A}"/>
                </a:ext>
              </a:extLst>
            </p:cNvPr>
            <p:cNvPicPr>
              <a:picLocks noChangeAspect="1"/>
            </p:cNvPicPr>
            <p:nvPr/>
          </p:nvPicPr>
          <p:blipFill rotWithShape="1">
            <a:blip r:embed="rId2"/>
            <a:srcRect l="5898" t="13432" r="8049" b="53975"/>
            <a:stretch/>
          </p:blipFill>
          <p:spPr>
            <a:xfrm>
              <a:off x="4471786" y="1378017"/>
              <a:ext cx="4630237" cy="2387466"/>
            </a:xfrm>
            <a:prstGeom prst="roundRect">
              <a:avLst/>
            </a:prstGeom>
            <a:effectLst>
              <a:softEdge rad="127000"/>
            </a:effectLst>
          </p:spPr>
        </p:pic>
        <p:sp>
          <p:nvSpPr>
            <p:cNvPr id="5" name="TextBox 9">
              <a:extLst>
                <a:ext uri="{FF2B5EF4-FFF2-40B4-BE49-F238E27FC236}">
                  <a16:creationId xmlns:a16="http://schemas.microsoft.com/office/drawing/2014/main" id="{55B98937-75C8-F278-F18D-448C09A0C7AE}"/>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82</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Google Shape;89;p5">
              <a:extLst>
                <a:ext uri="{FF2B5EF4-FFF2-40B4-BE49-F238E27FC236}">
                  <a16:creationId xmlns:a16="http://schemas.microsoft.com/office/drawing/2014/main" id="{3A2D4497-DC59-0F2F-E1F7-2341A523565F}"/>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Một mái nhà chung</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206882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3670"/>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GIẢI NGHĨA TỪ</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a:extLst>
              <a:ext uri="{FF2B5EF4-FFF2-40B4-BE49-F238E27FC236}">
                <a16:creationId xmlns:a16="http://schemas.microsoft.com/office/drawing/2014/main" id="{E805FCEE-1DD5-89C4-AB20-2A388B101F0B}"/>
              </a:ext>
            </a:extLst>
          </p:cNvPr>
          <p:cNvSpPr txBox="1"/>
          <p:nvPr/>
        </p:nvSpPr>
        <p:spPr>
          <a:xfrm>
            <a:off x="0" y="513111"/>
            <a:ext cx="2561920" cy="400110"/>
          </a:xfrm>
          <a:prstGeom prst="rect">
            <a:avLst/>
          </a:prstGeom>
          <a:noFill/>
        </p:spPr>
        <p:txBody>
          <a:bodyPr wrap="none" rtlCol="0">
            <a:spAutoFit/>
          </a:bodyPr>
          <a:lstStyle/>
          <a:p>
            <a:pPr algn="ctr"/>
            <a:r>
              <a:rPr lang="en-US" sz="2000">
                <a:solidFill>
                  <a:srgbClr val="C00000"/>
                </a:solidFill>
                <a:latin typeface="AvantGarde" panose="00000400000000000000" pitchFamily="2" charset="0"/>
                <a:ea typeface="AvantGarde" panose="00000400000000000000" pitchFamily="2" charset="0"/>
                <a:cs typeface="AvantGarde" panose="00000400000000000000" pitchFamily="2" charset="0"/>
              </a:rPr>
              <a:t>Trung đoàn trưởng:</a:t>
            </a:r>
            <a:endParaRPr lang="en-US" sz="20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Hộp Văn bản 5">
            <a:extLst>
              <a:ext uri="{FF2B5EF4-FFF2-40B4-BE49-F238E27FC236}">
                <a16:creationId xmlns:a16="http://schemas.microsoft.com/office/drawing/2014/main" id="{089AEF29-E693-734E-2513-8A790664E04E}"/>
              </a:ext>
            </a:extLst>
          </p:cNvPr>
          <p:cNvSpPr txBox="1"/>
          <p:nvPr/>
        </p:nvSpPr>
        <p:spPr>
          <a:xfrm>
            <a:off x="2419116" y="513111"/>
            <a:ext cx="6253240" cy="707886"/>
          </a:xfrm>
          <a:prstGeom prst="rect">
            <a:avLst/>
          </a:prstGeom>
          <a:noFill/>
        </p:spPr>
        <p:txBody>
          <a:bodyPr wrap="square" rtlCol="0">
            <a:spAutoFit/>
          </a:bodyPr>
          <a:lstStyle/>
          <a:p>
            <a:r>
              <a:rPr lang="en-US" sz="2000">
                <a:latin typeface="AvantGarde" panose="00000400000000000000" pitchFamily="2" charset="0"/>
                <a:ea typeface="AvantGarde" panose="00000400000000000000" pitchFamily="2" charset="0"/>
                <a:cs typeface="AvantGarde" panose="00000400000000000000" pitchFamily="2" charset="0"/>
              </a:rPr>
              <a:t>người chỉ huy trung đoàn (đơn vị bộ đội tương đối lớn).</a:t>
            </a:r>
            <a:endParaRPr lang="en-US" sz="2000" dirty="0">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a:extLst>
              <a:ext uri="{FF2B5EF4-FFF2-40B4-BE49-F238E27FC236}">
                <a16:creationId xmlns:a16="http://schemas.microsoft.com/office/drawing/2014/main" id="{F34BB3BA-227F-C51F-3CB0-D7BFA33B0BA5}"/>
              </a:ext>
            </a:extLst>
          </p:cNvPr>
          <p:cNvSpPr txBox="1"/>
          <p:nvPr/>
        </p:nvSpPr>
        <p:spPr>
          <a:xfrm>
            <a:off x="0" y="1396603"/>
            <a:ext cx="705642" cy="400110"/>
          </a:xfrm>
          <a:prstGeom prst="rect">
            <a:avLst/>
          </a:prstGeom>
          <a:noFill/>
        </p:spPr>
        <p:txBody>
          <a:bodyPr wrap="none" rtlCol="0">
            <a:spAutoFit/>
          </a:bodyPr>
          <a:lstStyle/>
          <a:p>
            <a:pPr algn="ctr"/>
            <a:r>
              <a:rPr lang="en-GB" sz="2000">
                <a:solidFill>
                  <a:srgbClr val="C00000"/>
                </a:solidFill>
                <a:latin typeface="AvantGarde" panose="00000400000000000000" pitchFamily="2" charset="0"/>
                <a:ea typeface="AvantGarde" panose="00000400000000000000" pitchFamily="2" charset="0"/>
                <a:cs typeface="AvantGarde" panose="00000400000000000000" pitchFamily="2" charset="0"/>
              </a:rPr>
              <a:t>Lán:</a:t>
            </a:r>
            <a:endParaRPr lang="en-US" sz="20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Hộp Văn bản 9">
            <a:extLst>
              <a:ext uri="{FF2B5EF4-FFF2-40B4-BE49-F238E27FC236}">
                <a16:creationId xmlns:a16="http://schemas.microsoft.com/office/drawing/2014/main" id="{513E696E-D49D-C40C-8381-04480140753C}"/>
              </a:ext>
            </a:extLst>
          </p:cNvPr>
          <p:cNvSpPr txBox="1"/>
          <p:nvPr/>
        </p:nvSpPr>
        <p:spPr>
          <a:xfrm>
            <a:off x="720142" y="1396603"/>
            <a:ext cx="7060960" cy="400110"/>
          </a:xfrm>
          <a:prstGeom prst="rect">
            <a:avLst/>
          </a:prstGeom>
          <a:noFill/>
        </p:spPr>
        <p:txBody>
          <a:bodyPr wrap="square" rtlCol="0">
            <a:spAutoFit/>
          </a:bodyPr>
          <a:lstStyle/>
          <a:p>
            <a:r>
              <a:rPr lang="en-GB" sz="2000">
                <a:latin typeface="AvantGarde" panose="00000400000000000000" pitchFamily="2" charset="0"/>
                <a:ea typeface="AvantGarde" panose="00000400000000000000" pitchFamily="2" charset="0"/>
                <a:cs typeface="AvantGarde" panose="00000400000000000000" pitchFamily="2" charset="0"/>
              </a:rPr>
              <a:t>nhà dựng tạm, sơ sài, thường bằng tre nứa.</a:t>
            </a:r>
            <a:endParaRPr lang="en-US" sz="2000" dirty="0">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7">
            <a:extLst>
              <a:ext uri="{FF2B5EF4-FFF2-40B4-BE49-F238E27FC236}">
                <a16:creationId xmlns:a16="http://schemas.microsoft.com/office/drawing/2014/main" id="{8FF5518E-278C-0CB1-135D-31F6996E9C9A}"/>
              </a:ext>
            </a:extLst>
          </p:cNvPr>
          <p:cNvSpPr txBox="1"/>
          <p:nvPr/>
        </p:nvSpPr>
        <p:spPr>
          <a:xfrm>
            <a:off x="11681" y="1972319"/>
            <a:ext cx="671979" cy="400110"/>
          </a:xfrm>
          <a:prstGeom prst="rect">
            <a:avLst/>
          </a:prstGeom>
          <a:noFill/>
        </p:spPr>
        <p:txBody>
          <a:bodyPr wrap="none" rtlCol="0">
            <a:spAutoFit/>
          </a:bodyPr>
          <a:lstStyle/>
          <a:p>
            <a:pPr algn="ctr"/>
            <a:r>
              <a:rPr lang="en-GB" sz="2000">
                <a:solidFill>
                  <a:srgbClr val="C00000"/>
                </a:solidFill>
                <a:latin typeface="AvantGarde" panose="00000400000000000000" pitchFamily="2" charset="0"/>
                <a:ea typeface="AvantGarde" panose="00000400000000000000" pitchFamily="2" charset="0"/>
                <a:cs typeface="AvantGarde" panose="00000400000000000000" pitchFamily="2" charset="0"/>
              </a:rPr>
              <a:t>Chi:</a:t>
            </a:r>
            <a:endParaRPr lang="en-US" sz="20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Hộp Văn bản 9">
            <a:extLst>
              <a:ext uri="{FF2B5EF4-FFF2-40B4-BE49-F238E27FC236}">
                <a16:creationId xmlns:a16="http://schemas.microsoft.com/office/drawing/2014/main" id="{A323BF7E-A07F-1E56-C2D2-C35CAE983431}"/>
              </a:ext>
            </a:extLst>
          </p:cNvPr>
          <p:cNvSpPr txBox="1"/>
          <p:nvPr/>
        </p:nvSpPr>
        <p:spPr>
          <a:xfrm>
            <a:off x="708552" y="1972319"/>
            <a:ext cx="7060960" cy="400110"/>
          </a:xfrm>
          <a:prstGeom prst="rect">
            <a:avLst/>
          </a:prstGeom>
          <a:noFill/>
        </p:spPr>
        <p:txBody>
          <a:bodyPr wrap="square" rtlCol="0">
            <a:spAutoFit/>
          </a:bodyPr>
          <a:lstStyle/>
          <a:p>
            <a:r>
              <a:rPr lang="en-GB" sz="2000">
                <a:latin typeface="AvantGarde" panose="00000400000000000000" pitchFamily="2" charset="0"/>
                <a:ea typeface="AvantGarde" panose="00000400000000000000" pitchFamily="2" charset="0"/>
                <a:cs typeface="AvantGarde" panose="00000400000000000000" pitchFamily="2" charset="0"/>
              </a:rPr>
              <a:t>gì</a:t>
            </a:r>
            <a:endParaRPr lang="en-US" sz="2000" dirty="0">
              <a:latin typeface="AvantGarde" panose="00000400000000000000" pitchFamily="2" charset="0"/>
              <a:ea typeface="AvantGarde" panose="00000400000000000000" pitchFamily="2" charset="0"/>
              <a:cs typeface="AvantGarde" panose="00000400000000000000" pitchFamily="2" charset="0"/>
            </a:endParaRPr>
          </a:p>
        </p:txBody>
      </p:sp>
      <p:sp>
        <p:nvSpPr>
          <p:cNvPr id="9" name="Hộp Văn bản 7">
            <a:extLst>
              <a:ext uri="{FF2B5EF4-FFF2-40B4-BE49-F238E27FC236}">
                <a16:creationId xmlns:a16="http://schemas.microsoft.com/office/drawing/2014/main" id="{0BD43A3D-B51F-3D93-8E08-BA5D3AFEA1B4}"/>
              </a:ext>
            </a:extLst>
          </p:cNvPr>
          <p:cNvSpPr txBox="1"/>
          <p:nvPr/>
        </p:nvSpPr>
        <p:spPr>
          <a:xfrm>
            <a:off x="0" y="2855811"/>
            <a:ext cx="2140330" cy="400110"/>
          </a:xfrm>
          <a:prstGeom prst="rect">
            <a:avLst/>
          </a:prstGeom>
          <a:noFill/>
        </p:spPr>
        <p:txBody>
          <a:bodyPr wrap="none" rtlCol="0">
            <a:spAutoFit/>
          </a:bodyPr>
          <a:lstStyle/>
          <a:p>
            <a:pPr algn="ctr"/>
            <a:r>
              <a:rPr lang="en-GB" sz="2000">
                <a:solidFill>
                  <a:srgbClr val="C00000"/>
                </a:solidFill>
                <a:latin typeface="AvantGarde" panose="00000400000000000000" pitchFamily="2" charset="0"/>
                <a:ea typeface="AvantGarde" panose="00000400000000000000" pitchFamily="2" charset="0"/>
                <a:cs typeface="AvantGarde" panose="00000400000000000000" pitchFamily="2" charset="0"/>
              </a:rPr>
              <a:t>Vệ quốc quân:</a:t>
            </a:r>
            <a:endParaRPr lang="en-US" sz="20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Hộp Văn bản 9">
            <a:extLst>
              <a:ext uri="{FF2B5EF4-FFF2-40B4-BE49-F238E27FC236}">
                <a16:creationId xmlns:a16="http://schemas.microsoft.com/office/drawing/2014/main" id="{327CBD7B-2A4E-4B7F-B546-B1EC942BFDB9}"/>
              </a:ext>
            </a:extLst>
          </p:cNvPr>
          <p:cNvSpPr txBox="1"/>
          <p:nvPr/>
        </p:nvSpPr>
        <p:spPr>
          <a:xfrm>
            <a:off x="2028083" y="2548035"/>
            <a:ext cx="5844051" cy="1015663"/>
          </a:xfrm>
          <a:prstGeom prst="rect">
            <a:avLst/>
          </a:prstGeom>
          <a:noFill/>
        </p:spPr>
        <p:txBody>
          <a:bodyPr wrap="square" rtlCol="0">
            <a:spAutoFit/>
          </a:bodyPr>
          <a:lstStyle/>
          <a:p>
            <a:r>
              <a:rPr lang="en-GB" sz="2000">
                <a:latin typeface="AvantGarde" panose="00000400000000000000" pitchFamily="2" charset="0"/>
                <a:ea typeface="AvantGarde" panose="00000400000000000000" pitchFamily="2" charset="0"/>
                <a:cs typeface="AvantGarde" panose="00000400000000000000" pitchFamily="2" charset="0"/>
              </a:rPr>
              <a:t>(Vệ quốc đoàn): tên của quân đội ta sau Cách mạng tháng Tám và trong thời kì đầu kháng chiến chống thực dân Pháp.</a:t>
            </a:r>
            <a:endParaRPr lang="en-US" sz="2000" dirty="0">
              <a:latin typeface="AvantGarde" panose="00000400000000000000" pitchFamily="2" charset="0"/>
              <a:ea typeface="AvantGarde" panose="00000400000000000000" pitchFamily="2" charset="0"/>
              <a:cs typeface="AvantGarde" panose="00000400000000000000" pitchFamily="2" charset="0"/>
            </a:endParaRPr>
          </a:p>
        </p:txBody>
      </p:sp>
      <p:pic>
        <p:nvPicPr>
          <p:cNvPr id="13" name="Picture 12">
            <a:extLst>
              <a:ext uri="{FF2B5EF4-FFF2-40B4-BE49-F238E27FC236}">
                <a16:creationId xmlns:a16="http://schemas.microsoft.com/office/drawing/2014/main" id="{78F59534-D3C0-2F13-CF98-BD989548B716}"/>
              </a:ext>
            </a:extLst>
          </p:cNvPr>
          <p:cNvPicPr>
            <a:picLocks noChangeAspect="1"/>
          </p:cNvPicPr>
          <p:nvPr/>
        </p:nvPicPr>
        <p:blipFill>
          <a:blip r:embed="rId3"/>
          <a:stretch>
            <a:fillRect/>
          </a:stretch>
        </p:blipFill>
        <p:spPr>
          <a:xfrm>
            <a:off x="7293858" y="3017285"/>
            <a:ext cx="1772983" cy="2054504"/>
          </a:xfrm>
          <a:prstGeom prst="rect">
            <a:avLst/>
          </a:prstGeom>
        </p:spPr>
      </p:pic>
      <p:sp>
        <p:nvSpPr>
          <p:cNvPr id="12" name="Hộp Văn bản 7">
            <a:extLst>
              <a:ext uri="{FF2B5EF4-FFF2-40B4-BE49-F238E27FC236}">
                <a16:creationId xmlns:a16="http://schemas.microsoft.com/office/drawing/2014/main" id="{64BD6135-722F-67F3-D302-2F8AADFE70EF}"/>
              </a:ext>
            </a:extLst>
          </p:cNvPr>
          <p:cNvSpPr txBox="1"/>
          <p:nvPr/>
        </p:nvSpPr>
        <p:spPr>
          <a:xfrm>
            <a:off x="0" y="3739304"/>
            <a:ext cx="1228221" cy="400110"/>
          </a:xfrm>
          <a:prstGeom prst="rect">
            <a:avLst/>
          </a:prstGeom>
          <a:noFill/>
        </p:spPr>
        <p:txBody>
          <a:bodyPr wrap="none" rtlCol="0">
            <a:spAutoFit/>
          </a:bodyPr>
          <a:lstStyle/>
          <a:p>
            <a:pPr algn="ctr"/>
            <a:r>
              <a:rPr lang="en-GB" sz="2000">
                <a:solidFill>
                  <a:srgbClr val="C00000"/>
                </a:solidFill>
                <a:latin typeface="AvantGarde" panose="00000400000000000000" pitchFamily="2" charset="0"/>
                <a:ea typeface="AvantGarde" panose="00000400000000000000" pitchFamily="2" charset="0"/>
                <a:cs typeface="AvantGarde" panose="00000400000000000000" pitchFamily="2" charset="0"/>
              </a:rPr>
              <a:t>Bảo tồn:</a:t>
            </a:r>
            <a:endParaRPr lang="en-US" sz="20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Hộp Văn bản 9">
            <a:extLst>
              <a:ext uri="{FF2B5EF4-FFF2-40B4-BE49-F238E27FC236}">
                <a16:creationId xmlns:a16="http://schemas.microsoft.com/office/drawing/2014/main" id="{8F4BAE15-285E-F57B-B07B-2CDB4D196074}"/>
              </a:ext>
            </a:extLst>
          </p:cNvPr>
          <p:cNvSpPr txBox="1"/>
          <p:nvPr/>
        </p:nvSpPr>
        <p:spPr>
          <a:xfrm>
            <a:off x="1148294" y="3739304"/>
            <a:ext cx="5844051" cy="400110"/>
          </a:xfrm>
          <a:prstGeom prst="rect">
            <a:avLst/>
          </a:prstGeom>
          <a:noFill/>
        </p:spPr>
        <p:txBody>
          <a:bodyPr wrap="square" rtlCol="0">
            <a:spAutoFit/>
          </a:bodyPr>
          <a:lstStyle/>
          <a:p>
            <a:r>
              <a:rPr lang="en-GB" sz="2000">
                <a:latin typeface="AvantGarde" panose="00000400000000000000" pitchFamily="2" charset="0"/>
                <a:ea typeface="AvantGarde" panose="00000400000000000000" pitchFamily="2" charset="0"/>
                <a:cs typeface="AvantGarde" panose="00000400000000000000" pitchFamily="2" charset="0"/>
              </a:rPr>
              <a:t>Bảo vệ và gìn giữ lâu dài.</a:t>
            </a:r>
            <a:endParaRPr lang="en-US" sz="20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5030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4" grpId="0"/>
      <p:bldP spid="7" grpId="0"/>
      <p:bldP spid="9" grpId="0"/>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9" name="Google Shape;261;p20">
            <a:extLst>
              <a:ext uri="{FF2B5EF4-FFF2-40B4-BE49-F238E27FC236}">
                <a16:creationId xmlns:a16="http://schemas.microsoft.com/office/drawing/2014/main" id="{DDFDD0BD-204E-A413-C87C-93DE1858AD80}"/>
              </a:ext>
            </a:extLst>
          </p:cNvPr>
          <p:cNvGrpSpPr/>
          <p:nvPr/>
        </p:nvGrpSpPr>
        <p:grpSpPr>
          <a:xfrm>
            <a:off x="9758" y="4593902"/>
            <a:ext cx="2904748" cy="535329"/>
            <a:chOff x="508724" y="6144228"/>
            <a:chExt cx="3872997" cy="713772"/>
          </a:xfrm>
        </p:grpSpPr>
        <p:sp>
          <p:nvSpPr>
            <p:cNvPr id="10" name="Google Shape;262;p20">
              <a:extLst>
                <a:ext uri="{FF2B5EF4-FFF2-40B4-BE49-F238E27FC236}">
                  <a16:creationId xmlns:a16="http://schemas.microsoft.com/office/drawing/2014/main" id="{0F66596E-8EBC-E800-4F35-82618B6C2E46}"/>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63;p20">
              <a:extLst>
                <a:ext uri="{FF2B5EF4-FFF2-40B4-BE49-F238E27FC236}">
                  <a16:creationId xmlns:a16="http://schemas.microsoft.com/office/drawing/2014/main" id="{E4F57B7E-263E-DC67-0442-CFAA01C390F9}"/>
                </a:ext>
              </a:extLst>
            </p:cNvPr>
            <p:cNvGrpSpPr/>
            <p:nvPr/>
          </p:nvGrpSpPr>
          <p:grpSpPr>
            <a:xfrm>
              <a:off x="508724" y="6144228"/>
              <a:ext cx="713772" cy="713772"/>
              <a:chOff x="508724" y="6144228"/>
              <a:chExt cx="713772" cy="713772"/>
            </a:xfrm>
          </p:grpSpPr>
          <p:sp>
            <p:nvSpPr>
              <p:cNvPr id="13" name="Google Shape;264;p20">
                <a:extLst>
                  <a:ext uri="{FF2B5EF4-FFF2-40B4-BE49-F238E27FC236}">
                    <a16:creationId xmlns:a16="http://schemas.microsoft.com/office/drawing/2014/main" id="{DBD02DFF-6AFB-E3E1-F65D-EA581C70552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65;p20">
                <a:extLst>
                  <a:ext uri="{FF2B5EF4-FFF2-40B4-BE49-F238E27FC236}">
                    <a16:creationId xmlns:a16="http://schemas.microsoft.com/office/drawing/2014/main" id="{81C2EB88-B2C3-1616-7C7A-3B54C6AFE0E2}"/>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5</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66;p20">
            <a:extLst>
              <a:ext uri="{FF2B5EF4-FFF2-40B4-BE49-F238E27FC236}">
                <a16:creationId xmlns:a16="http://schemas.microsoft.com/office/drawing/2014/main" id="{556DD6B2-E87D-144E-CC1B-A2DAE4673000}"/>
              </a:ext>
            </a:extLst>
          </p:cNvPr>
          <p:cNvSpPr txBox="1"/>
          <p:nvPr/>
        </p:nvSpPr>
        <p:spPr>
          <a:xfrm>
            <a:off x="533287" y="4665679"/>
            <a:ext cx="257171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Luyện đọc nhóm</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Nhóm 1">
            <a:extLst>
              <a:ext uri="{FF2B5EF4-FFF2-40B4-BE49-F238E27FC236}">
                <a16:creationId xmlns:a16="http://schemas.microsoft.com/office/drawing/2014/main" id="{A13B783E-2F7B-2D74-106D-A24F142A4E48}"/>
              </a:ext>
            </a:extLst>
          </p:cNvPr>
          <p:cNvGrpSpPr/>
          <p:nvPr/>
        </p:nvGrpSpPr>
        <p:grpSpPr>
          <a:xfrm>
            <a:off x="92900" y="69741"/>
            <a:ext cx="8958200" cy="4156800"/>
            <a:chOff x="143823" y="0"/>
            <a:chExt cx="8958200" cy="4156800"/>
          </a:xfrm>
        </p:grpSpPr>
        <p:sp>
          <p:nvSpPr>
            <p:cNvPr id="3" name="Hộp Văn bản 2">
              <a:extLst>
                <a:ext uri="{FF2B5EF4-FFF2-40B4-BE49-F238E27FC236}">
                  <a16:creationId xmlns:a16="http://schemas.microsoft.com/office/drawing/2014/main" id="{B85E26BB-610F-1182-E411-FE940A1A3951}"/>
                </a:ext>
              </a:extLst>
            </p:cNvPr>
            <p:cNvSpPr txBox="1"/>
            <p:nvPr/>
          </p:nvSpPr>
          <p:spPr>
            <a:xfrm>
              <a:off x="143823" y="986701"/>
              <a:ext cx="4428177" cy="3170099"/>
            </a:xfrm>
            <a:prstGeom prst="rect">
              <a:avLst/>
            </a:prstGeom>
            <a:noFill/>
          </p:spPr>
          <p:txBody>
            <a:bodyPr wrap="square" rtlCol="0">
              <a:spAutoFit/>
            </a:bodyPr>
            <a:lstStyle/>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1:</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rập rình</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2:</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bên mình.</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3:</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ợp hồng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4:</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vô cùng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5:</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hãy hát</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6:</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Còn lại.</a:t>
              </a:r>
              <a:endParaRPr lang="en-US" sz="20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B99D7E51-1C16-688B-02FB-82B3C0D78B8F}"/>
                </a:ext>
              </a:extLst>
            </p:cNvPr>
            <p:cNvPicPr>
              <a:picLocks noChangeAspect="1"/>
            </p:cNvPicPr>
            <p:nvPr/>
          </p:nvPicPr>
          <p:blipFill rotWithShape="1">
            <a:blip r:embed="rId2"/>
            <a:srcRect l="5898" t="13432" r="8049" b="53975"/>
            <a:stretch/>
          </p:blipFill>
          <p:spPr>
            <a:xfrm>
              <a:off x="4471786" y="1378017"/>
              <a:ext cx="4630237" cy="2387466"/>
            </a:xfrm>
            <a:prstGeom prst="roundRect">
              <a:avLst/>
            </a:prstGeom>
            <a:effectLst>
              <a:softEdge rad="127000"/>
            </a:effectLst>
          </p:spPr>
        </p:pic>
        <p:sp>
          <p:nvSpPr>
            <p:cNvPr id="5" name="TextBox 9">
              <a:extLst>
                <a:ext uri="{FF2B5EF4-FFF2-40B4-BE49-F238E27FC236}">
                  <a16:creationId xmlns:a16="http://schemas.microsoft.com/office/drawing/2014/main" id="{AB335A2C-FD6E-95A0-2D4E-32DE4E369E40}"/>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82</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Google Shape;89;p5">
              <a:extLst>
                <a:ext uri="{FF2B5EF4-FFF2-40B4-BE49-F238E27FC236}">
                  <a16:creationId xmlns:a16="http://schemas.microsoft.com/office/drawing/2014/main" id="{BEE386AD-3064-C864-31F4-9DB3826674C7}"/>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Một mái nhà chung</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205905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3512820" y="2486301"/>
            <a:ext cx="1987308" cy="263270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2725358" y="1457469"/>
            <a:ext cx="4115280" cy="1114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1"/>
          <p:cNvPicPr preferRelativeResize="0"/>
          <p:nvPr/>
        </p:nvPicPr>
        <p:blipFill rotWithShape="1">
          <a:blip r:embed="rId3">
            <a:alphaModFix/>
          </a:blip>
          <a:srcRect/>
          <a:stretch/>
        </p:blipFill>
        <p:spPr>
          <a:xfrm>
            <a:off x="2428335" y="621358"/>
            <a:ext cx="4287331" cy="39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261;p20">
            <a:extLst>
              <a:ext uri="{FF2B5EF4-FFF2-40B4-BE49-F238E27FC236}">
                <a16:creationId xmlns:a16="http://schemas.microsoft.com/office/drawing/2014/main" id="{894BA4AB-E290-51CF-DDF8-3BA20336DAD8}"/>
              </a:ext>
            </a:extLst>
          </p:cNvPr>
          <p:cNvGrpSpPr/>
          <p:nvPr/>
        </p:nvGrpSpPr>
        <p:grpSpPr>
          <a:xfrm>
            <a:off x="10496" y="4591586"/>
            <a:ext cx="2904748" cy="535329"/>
            <a:chOff x="508724" y="6144228"/>
            <a:chExt cx="3872997" cy="713772"/>
          </a:xfrm>
        </p:grpSpPr>
        <p:sp>
          <p:nvSpPr>
            <p:cNvPr id="3" name="Google Shape;262;p20">
              <a:extLst>
                <a:ext uri="{FF2B5EF4-FFF2-40B4-BE49-F238E27FC236}">
                  <a16:creationId xmlns:a16="http://schemas.microsoft.com/office/drawing/2014/main" id="{F46BF8C9-7421-194F-468A-21E19FAD7060}"/>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263;p20">
              <a:extLst>
                <a:ext uri="{FF2B5EF4-FFF2-40B4-BE49-F238E27FC236}">
                  <a16:creationId xmlns:a16="http://schemas.microsoft.com/office/drawing/2014/main" id="{E22D17F4-51FC-9932-E5AB-9BF9F6DF8704}"/>
                </a:ext>
              </a:extLst>
            </p:cNvPr>
            <p:cNvGrpSpPr/>
            <p:nvPr/>
          </p:nvGrpSpPr>
          <p:grpSpPr>
            <a:xfrm>
              <a:off x="508724" y="6144228"/>
              <a:ext cx="713772" cy="713772"/>
              <a:chOff x="508724" y="6144228"/>
              <a:chExt cx="713772" cy="713772"/>
            </a:xfrm>
          </p:grpSpPr>
          <p:sp>
            <p:nvSpPr>
              <p:cNvPr id="5" name="Google Shape;264;p20">
                <a:extLst>
                  <a:ext uri="{FF2B5EF4-FFF2-40B4-BE49-F238E27FC236}">
                    <a16:creationId xmlns:a16="http://schemas.microsoft.com/office/drawing/2014/main" id="{66327EDC-2A2C-E35B-A97C-641581AABC3C}"/>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265;p20">
                <a:extLst>
                  <a:ext uri="{FF2B5EF4-FFF2-40B4-BE49-F238E27FC236}">
                    <a16:creationId xmlns:a16="http://schemas.microsoft.com/office/drawing/2014/main" id="{E438158C-284E-9F05-A97A-60C45F3ADD1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6</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7" name="Google Shape;266;p20">
            <a:extLst>
              <a:ext uri="{FF2B5EF4-FFF2-40B4-BE49-F238E27FC236}">
                <a16:creationId xmlns:a16="http://schemas.microsoft.com/office/drawing/2014/main" id="{4FFDE1F5-056E-D181-15D2-53F58780A028}"/>
              </a:ext>
            </a:extLst>
          </p:cNvPr>
          <p:cNvSpPr txBox="1"/>
          <p:nvPr/>
        </p:nvSpPr>
        <p:spPr>
          <a:xfrm>
            <a:off x="854064" y="4663364"/>
            <a:ext cx="1845295"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toàn bài</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Nhóm 7">
            <a:extLst>
              <a:ext uri="{FF2B5EF4-FFF2-40B4-BE49-F238E27FC236}">
                <a16:creationId xmlns:a16="http://schemas.microsoft.com/office/drawing/2014/main" id="{4F5E3904-F78D-D976-1AA6-AD9445DCD3A6}"/>
              </a:ext>
            </a:extLst>
          </p:cNvPr>
          <p:cNvGrpSpPr/>
          <p:nvPr/>
        </p:nvGrpSpPr>
        <p:grpSpPr>
          <a:xfrm>
            <a:off x="92900" y="69741"/>
            <a:ext cx="8958200" cy="4156800"/>
            <a:chOff x="143823" y="0"/>
            <a:chExt cx="8958200" cy="4156800"/>
          </a:xfrm>
        </p:grpSpPr>
        <p:sp>
          <p:nvSpPr>
            <p:cNvPr id="9" name="Hộp Văn bản 8">
              <a:extLst>
                <a:ext uri="{FF2B5EF4-FFF2-40B4-BE49-F238E27FC236}">
                  <a16:creationId xmlns:a16="http://schemas.microsoft.com/office/drawing/2014/main" id="{8E70CA9B-3805-FEA5-01F1-6158C53871FF}"/>
                </a:ext>
              </a:extLst>
            </p:cNvPr>
            <p:cNvSpPr txBox="1"/>
            <p:nvPr/>
          </p:nvSpPr>
          <p:spPr>
            <a:xfrm>
              <a:off x="143823" y="986701"/>
              <a:ext cx="4428177" cy="3170099"/>
            </a:xfrm>
            <a:prstGeom prst="rect">
              <a:avLst/>
            </a:prstGeom>
            <a:noFill/>
          </p:spPr>
          <p:txBody>
            <a:bodyPr wrap="square" rtlCol="0">
              <a:spAutoFit/>
            </a:bodyPr>
            <a:lstStyle/>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1:</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Từ đầu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rập rình</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2:</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bên mình.</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3:</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l</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ợp hồng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4:</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vô cùng</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5:</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Tiếp theo cho đến </a:t>
              </a:r>
              <a:r>
                <a:rPr lang="en-US" sz="2000" b="1" i="1">
                  <a:solidFill>
                    <a:srgbClr val="FF0000"/>
                  </a:solidFill>
                  <a:latin typeface="AvantGarde" panose="00000400000000000000" pitchFamily="2" charset="0"/>
                  <a:ea typeface="AvantGarde" panose="00000400000000000000" pitchFamily="2" charset="0"/>
                  <a:cs typeface="AvantGarde" panose="00000400000000000000" pitchFamily="2" charset="0"/>
                </a:rPr>
                <a:t>hãy hát</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a:t>
              </a:r>
            </a:p>
            <a:p>
              <a:r>
                <a:rPr lang="en-US" sz="2000" b="1">
                  <a:solidFill>
                    <a:srgbClr val="C00000"/>
                  </a:solidFill>
                  <a:latin typeface="AvantGarde" panose="00000400000000000000" pitchFamily="2" charset="0"/>
                  <a:ea typeface="AvantGarde" panose="00000400000000000000" pitchFamily="2" charset="0"/>
                  <a:cs typeface="AvantGarde" panose="00000400000000000000" pitchFamily="2" charset="0"/>
                </a:rPr>
                <a:t>+ Khổ 6:</a:t>
              </a:r>
              <a:r>
                <a:rPr lang="en-US" sz="2000" b="1">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Còn lại.</a:t>
              </a:r>
              <a:endParaRPr lang="en-US" sz="20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Hình ảnh 9">
              <a:extLst>
                <a:ext uri="{FF2B5EF4-FFF2-40B4-BE49-F238E27FC236}">
                  <a16:creationId xmlns:a16="http://schemas.microsoft.com/office/drawing/2014/main" id="{DAF3D345-D20B-8ED7-2257-55B0DBCA5BC8}"/>
                </a:ext>
              </a:extLst>
            </p:cNvPr>
            <p:cNvPicPr>
              <a:picLocks noChangeAspect="1"/>
            </p:cNvPicPr>
            <p:nvPr/>
          </p:nvPicPr>
          <p:blipFill rotWithShape="1">
            <a:blip r:embed="rId2"/>
            <a:srcRect l="5898" t="13432" r="8049" b="53975"/>
            <a:stretch/>
          </p:blipFill>
          <p:spPr>
            <a:xfrm>
              <a:off x="4471786" y="1378017"/>
              <a:ext cx="4630237" cy="2387466"/>
            </a:xfrm>
            <a:prstGeom prst="roundRect">
              <a:avLst/>
            </a:prstGeom>
            <a:effectLst>
              <a:softEdge rad="127000"/>
            </a:effectLst>
          </p:spPr>
        </p:pic>
        <p:sp>
          <p:nvSpPr>
            <p:cNvPr id="11" name="TextBox 9">
              <a:extLst>
                <a:ext uri="{FF2B5EF4-FFF2-40B4-BE49-F238E27FC236}">
                  <a16:creationId xmlns:a16="http://schemas.microsoft.com/office/drawing/2014/main" id="{F0B46F81-F69A-5534-8AFD-92E1015F5AAC}"/>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82</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Google Shape;89;p5">
              <a:extLst>
                <a:ext uri="{FF2B5EF4-FFF2-40B4-BE49-F238E27FC236}">
                  <a16:creationId xmlns:a16="http://schemas.microsoft.com/office/drawing/2014/main" id="{8B3461A4-BF3A-7702-66FD-83E7DCA7E713}"/>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Một mái nhà chung</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grpSp>
    </p:spTree>
    <p:extLst>
      <p:ext uri="{BB962C8B-B14F-4D97-AF65-F5344CB8AC3E}">
        <p14:creationId xmlns:p14="http://schemas.microsoft.com/office/powerpoint/2010/main" val="351620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3">
            <a:alphaModFix/>
          </a:blip>
          <a:srcRect/>
          <a:stretch/>
        </p:blipFill>
        <p:spPr>
          <a:xfrm>
            <a:off x="2200772" y="944518"/>
            <a:ext cx="4742457" cy="3254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7" name="Group 6">
            <a:extLst>
              <a:ext uri="{FF2B5EF4-FFF2-40B4-BE49-F238E27FC236}">
                <a16:creationId xmlns:a16="http://schemas.microsoft.com/office/drawing/2014/main" id="{F0BAA168-83CB-8694-F487-3DAB1B2FD23F}"/>
              </a:ext>
            </a:extLst>
          </p:cNvPr>
          <p:cNvGrpSpPr/>
          <p:nvPr/>
        </p:nvGrpSpPr>
        <p:grpSpPr>
          <a:xfrm>
            <a:off x="1" y="0"/>
            <a:ext cx="2514605" cy="886970"/>
            <a:chOff x="0" y="0"/>
            <a:chExt cx="3352807" cy="1182626"/>
          </a:xfrm>
        </p:grpSpPr>
        <p:pic>
          <p:nvPicPr>
            <p:cNvPr id="9" name="Google Shape;298;p24">
              <a:extLst>
                <a:ext uri="{FF2B5EF4-FFF2-40B4-BE49-F238E27FC236}">
                  <a16:creationId xmlns:a16="http://schemas.microsoft.com/office/drawing/2014/main" id="{E0F296F5-D45E-C78C-1F48-0F60D7572202}"/>
                </a:ext>
              </a:extLst>
            </p:cNvPr>
            <p:cNvPicPr preferRelativeResize="0"/>
            <p:nvPr/>
          </p:nvPicPr>
          <p:blipFill rotWithShape="1">
            <a:blip r:embed="rId3">
              <a:alphaModFix/>
            </a:blip>
            <a:srcRect/>
            <a:stretch/>
          </p:blipFill>
          <p:spPr>
            <a:xfrm>
              <a:off x="0" y="0"/>
              <a:ext cx="3352807" cy="1182626"/>
            </a:xfrm>
            <a:prstGeom prst="rect">
              <a:avLst/>
            </a:prstGeom>
            <a:noFill/>
            <a:ln>
              <a:noFill/>
            </a:ln>
          </p:spPr>
        </p:pic>
        <p:pic>
          <p:nvPicPr>
            <p:cNvPr id="10" name="Google Shape;300;p24" descr="Ảnh có chứa đồ họa véc-tơ&#10;&#10;Mô tả được tạo tự động">
              <a:extLst>
                <a:ext uri="{FF2B5EF4-FFF2-40B4-BE49-F238E27FC236}">
                  <a16:creationId xmlns:a16="http://schemas.microsoft.com/office/drawing/2014/main" id="{4248DB5F-FCED-0432-84A4-F38AD1ADF727}"/>
                </a:ext>
              </a:extLst>
            </p:cNvPr>
            <p:cNvPicPr preferRelativeResize="0"/>
            <p:nvPr/>
          </p:nvPicPr>
          <p:blipFill rotWithShape="1">
            <a:blip r:embed="rId4">
              <a:alphaModFix/>
            </a:blip>
            <a:srcRect/>
            <a:stretch/>
          </p:blipFill>
          <p:spPr>
            <a:xfrm>
              <a:off x="331607" y="257625"/>
              <a:ext cx="920549" cy="796733"/>
            </a:xfrm>
            <a:prstGeom prst="rect">
              <a:avLst/>
            </a:prstGeom>
            <a:noFill/>
            <a:ln>
              <a:noFill/>
            </a:ln>
          </p:spPr>
        </p:pic>
      </p:grpSp>
      <p:sp>
        <p:nvSpPr>
          <p:cNvPr id="11" name="Google Shape;301;p24">
            <a:extLst>
              <a:ext uri="{FF2B5EF4-FFF2-40B4-BE49-F238E27FC236}">
                <a16:creationId xmlns:a16="http://schemas.microsoft.com/office/drawing/2014/main" id="{8F8153FE-0F3A-86BB-39E9-325D54B7EC42}"/>
              </a:ext>
            </a:extLst>
          </p:cNvPr>
          <p:cNvSpPr txBox="1"/>
          <p:nvPr/>
        </p:nvSpPr>
        <p:spPr>
          <a:xfrm>
            <a:off x="562732" y="790769"/>
            <a:ext cx="8018536" cy="500107"/>
          </a:xfrm>
          <a:prstGeom prst="rect">
            <a:avLst/>
          </a:prstGeom>
          <a:noFill/>
          <a:ln>
            <a:noFill/>
          </a:ln>
        </p:spPr>
        <p:txBody>
          <a:bodyPr spcFirstLastPara="1" wrap="square" lIns="68569" tIns="34275" rIns="68569" bIns="34275" anchor="t" anchorCtr="0">
            <a:spAutoFit/>
          </a:bodyPr>
          <a:lstStyle/>
          <a:p>
            <a:pPr lvl="0" algn="ctr"/>
            <a:r>
              <a:rPr lang="en-US" sz="2800" b="1" spc="-6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Bài thơ nói đến những mái nhà riêng nào</a:t>
            </a:r>
            <a:r>
              <a:rPr lang="vi-VN" sz="2800" b="1">
                <a:solidFill>
                  <a:schemeClr val="tx1"/>
                </a:solidFill>
                <a:latin typeface="AvantGarde" panose="00000400000000000000" pitchFamily="2" charset="0"/>
                <a:ea typeface="AvantGarde" panose="00000400000000000000" pitchFamily="2" charset="0"/>
                <a:cs typeface="AvantGarde" panose="00000400000000000000" pitchFamily="2" charset="0"/>
              </a:rPr>
              <a:t>?</a:t>
            </a:r>
            <a:endParaRPr lang="en-US" sz="2800" b="1" spc="-6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Google Shape;299;p24">
            <a:extLst>
              <a:ext uri="{FF2B5EF4-FFF2-40B4-BE49-F238E27FC236}">
                <a16:creationId xmlns:a16="http://schemas.microsoft.com/office/drawing/2014/main" id="{B1ACD11A-398E-555D-5638-756AFC5CC4B1}"/>
              </a:ext>
            </a:extLst>
          </p:cNvPr>
          <p:cNvSpPr txBox="1"/>
          <p:nvPr/>
        </p:nvSpPr>
        <p:spPr>
          <a:xfrm>
            <a:off x="1013258" y="285039"/>
            <a:ext cx="1427205" cy="392385"/>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3" name="Hộp Văn bản 2">
            <a:extLst>
              <a:ext uri="{FF2B5EF4-FFF2-40B4-BE49-F238E27FC236}">
                <a16:creationId xmlns:a16="http://schemas.microsoft.com/office/drawing/2014/main" id="{096E1E0D-1ECA-92A2-54EF-BBFCE0607DF8}"/>
              </a:ext>
            </a:extLst>
          </p:cNvPr>
          <p:cNvSpPr txBox="1"/>
          <p:nvPr/>
        </p:nvSpPr>
        <p:spPr>
          <a:xfrm>
            <a:off x="248706" y="1663809"/>
            <a:ext cx="6128847" cy="1815882"/>
          </a:xfrm>
          <a:prstGeom prst="rect">
            <a:avLst/>
          </a:prstGeom>
          <a:noFill/>
        </p:spPr>
        <p:txBody>
          <a:bodyPr wrap="square">
            <a:spAutoFit/>
          </a:bodyPr>
          <a:lstStyle/>
          <a:p>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Bài thơ nói đến những mái nhà riêng là: nhà của chim, của cá, của nhím, của ốc, của em và của bạn.</a:t>
            </a:r>
            <a:endPar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8E58496D-3229-2F95-4177-04457DB70761}"/>
              </a:ext>
            </a:extLst>
          </p:cNvPr>
          <p:cNvPicPr>
            <a:picLocks noChangeAspect="1"/>
          </p:cNvPicPr>
          <p:nvPr/>
        </p:nvPicPr>
        <p:blipFill>
          <a:blip r:embed="rId5"/>
          <a:stretch>
            <a:fillRect/>
          </a:stretch>
        </p:blipFill>
        <p:spPr>
          <a:xfrm>
            <a:off x="6216097" y="1786086"/>
            <a:ext cx="2679197" cy="3121158"/>
          </a:xfrm>
          <a:prstGeom prst="rect">
            <a:avLst/>
          </a:prstGeom>
        </p:spPr>
      </p:pic>
    </p:spTree>
    <p:extLst>
      <p:ext uri="{BB962C8B-B14F-4D97-AF65-F5344CB8AC3E}">
        <p14:creationId xmlns:p14="http://schemas.microsoft.com/office/powerpoint/2010/main" val="2378907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25"/>
          <p:cNvGrpSpPr/>
          <p:nvPr/>
        </p:nvGrpSpPr>
        <p:grpSpPr>
          <a:xfrm>
            <a:off x="1" y="0"/>
            <a:ext cx="2514605" cy="886970"/>
            <a:chOff x="267726" y="0"/>
            <a:chExt cx="3352807" cy="1182626"/>
          </a:xfrm>
        </p:grpSpPr>
        <p:pic>
          <p:nvPicPr>
            <p:cNvPr id="308" name="Google Shape;308;p25"/>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09" name="Google Shape;309;p25"/>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10" name="Google Shape;310;p25"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11" name="Google Shape;311;p25"/>
          <p:cNvSpPr txBox="1"/>
          <p:nvPr/>
        </p:nvSpPr>
        <p:spPr>
          <a:xfrm>
            <a:off x="248706" y="929905"/>
            <a:ext cx="8629076" cy="500107"/>
          </a:xfrm>
          <a:prstGeom prst="rect">
            <a:avLst/>
          </a:prstGeom>
          <a:noFill/>
          <a:ln>
            <a:noFill/>
          </a:ln>
        </p:spPr>
        <p:txBody>
          <a:bodyPr spcFirstLastPara="1" wrap="square" lIns="68569" tIns="34275" rIns="68569" bIns="34275" anchor="t" anchorCtr="0">
            <a:spAutoFit/>
          </a:bodyPr>
          <a:lstStyle/>
          <a:p>
            <a:pPr lvl="0" algn="ctr"/>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Mái nhà chung của muôn loài là gì?</a:t>
            </a:r>
            <a:endParaRPr sz="788"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172E0641-8D5E-BE31-E6B9-A2434CC77F78}"/>
              </a:ext>
            </a:extLst>
          </p:cNvPr>
          <p:cNvSpPr/>
          <p:nvPr/>
        </p:nvSpPr>
        <p:spPr>
          <a:xfrm>
            <a:off x="102307" y="2197399"/>
            <a:ext cx="5252357" cy="954107"/>
          </a:xfrm>
          <a:prstGeom prst="rect">
            <a:avLst/>
          </a:prstGeom>
        </p:spPr>
        <p:txBody>
          <a:bodyPr wrap="square">
            <a:spAutoFit/>
          </a:bodyPr>
          <a:lstStyle/>
          <a:p>
            <a:pPr algn="just"/>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Mái nhà chung của muôn loài là bầu trời xanh bao la.</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3A02A96C-8124-7582-5845-00D069BC6152}"/>
              </a:ext>
            </a:extLst>
          </p:cNvPr>
          <p:cNvPicPr>
            <a:picLocks noChangeAspect="1"/>
          </p:cNvPicPr>
          <p:nvPr/>
        </p:nvPicPr>
        <p:blipFill>
          <a:blip r:embed="rId5"/>
          <a:stretch>
            <a:fillRect/>
          </a:stretch>
        </p:blipFill>
        <p:spPr>
          <a:xfrm flipH="1">
            <a:off x="6501840" y="2135406"/>
            <a:ext cx="2539853" cy="2946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249125" y="983988"/>
            <a:ext cx="8645751"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3</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Em hiểu ngôi nhà chung của muôn loài dưới mái nhà ấy là gì?</a:t>
            </a:r>
            <a:endParaRPr sz="27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7" name="Rectangle 21">
            <a:extLst>
              <a:ext uri="{FF2B5EF4-FFF2-40B4-BE49-F238E27FC236}">
                <a16:creationId xmlns:a16="http://schemas.microsoft.com/office/drawing/2014/main" id="{85797448-D678-581C-75C7-2860C41AAFDC}"/>
              </a:ext>
            </a:extLst>
          </p:cNvPr>
          <p:cNvSpPr/>
          <p:nvPr/>
        </p:nvSpPr>
        <p:spPr>
          <a:xfrm>
            <a:off x="248706" y="2332341"/>
            <a:ext cx="6360159" cy="954107"/>
          </a:xfrm>
          <a:prstGeom prst="rect">
            <a:avLst/>
          </a:prstGeom>
        </p:spPr>
        <p:txBody>
          <a:bodyPr wrap="square">
            <a:spAutoFit/>
          </a:bodyPr>
          <a:lstStyle/>
          <a:p>
            <a:pPr algn="just"/>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Ngôi nhà chung của muôn loài dưới mái nhà ấy là Trái Đất.</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Hình ảnh 2">
            <a:extLst>
              <a:ext uri="{FF2B5EF4-FFF2-40B4-BE49-F238E27FC236}">
                <a16:creationId xmlns:a16="http://schemas.microsoft.com/office/drawing/2014/main" id="{F657B79C-5050-A4FC-33D0-69681F00F42D}"/>
              </a:ext>
            </a:extLst>
          </p:cNvPr>
          <p:cNvPicPr>
            <a:picLocks noChangeAspect="1"/>
          </p:cNvPicPr>
          <p:nvPr/>
        </p:nvPicPr>
        <p:blipFill>
          <a:blip r:embed="rId5"/>
          <a:stretch>
            <a:fillRect/>
          </a:stretch>
        </p:blipFill>
        <p:spPr>
          <a:xfrm>
            <a:off x="6076461" y="2290689"/>
            <a:ext cx="3067539" cy="28528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5" name="Hình ảnh 4">
            <a:extLst>
              <a:ext uri="{FF2B5EF4-FFF2-40B4-BE49-F238E27FC236}">
                <a16:creationId xmlns:a16="http://schemas.microsoft.com/office/drawing/2014/main" id="{EE733E6A-5FDF-E91E-F39A-B880F4D485AE}"/>
              </a:ext>
            </a:extLst>
          </p:cNvPr>
          <p:cNvPicPr>
            <a:picLocks noChangeAspect="1"/>
          </p:cNvPicPr>
          <p:nvPr/>
        </p:nvPicPr>
        <p:blipFill>
          <a:blip r:embed="rId3"/>
          <a:stretch>
            <a:fillRect/>
          </a:stretch>
        </p:blipFill>
        <p:spPr>
          <a:xfrm>
            <a:off x="0" y="372247"/>
            <a:ext cx="9258094" cy="5056280"/>
          </a:xfrm>
          <a:prstGeom prst="rect">
            <a:avLst/>
          </a:prstGeom>
        </p:spPr>
      </p:pic>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5">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2647073" y="193219"/>
            <a:ext cx="5408908"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4</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Em thích những hình ảnh nào trong bài thơ? Vì sao?</a:t>
            </a:r>
            <a:endParaRPr sz="2700" b="1"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2" name="Rectangle 1">
            <a:extLst>
              <a:ext uri="{FF2B5EF4-FFF2-40B4-BE49-F238E27FC236}">
                <a16:creationId xmlns:a16="http://schemas.microsoft.com/office/drawing/2014/main" id="{2DA84557-243F-8BC7-1CD3-FDB223CC7857}"/>
              </a:ext>
            </a:extLst>
          </p:cNvPr>
          <p:cNvSpPr/>
          <p:nvPr/>
        </p:nvSpPr>
        <p:spPr>
          <a:xfrm>
            <a:off x="1429718" y="1341866"/>
            <a:ext cx="6284563" cy="1815882"/>
          </a:xfrm>
          <a:prstGeom prst="rect">
            <a:avLst/>
          </a:prstGeom>
        </p:spPr>
        <p:txBody>
          <a:bodyPr wrap="square">
            <a:spAutoFit/>
          </a:bodyPr>
          <a:lstStyle/>
          <a:p>
            <a:pPr algn="just"/>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Em thích hình ảnh bầu trời xanh, xanh đến vô cùng. Vì đây là hình ảnh đẹp, thể hiện không gian xan, nơi chung sống của muôn loài.</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08934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28"/>
          <p:cNvGrpSpPr/>
          <p:nvPr/>
        </p:nvGrpSpPr>
        <p:grpSpPr>
          <a:xfrm>
            <a:off x="1442098" y="962450"/>
            <a:ext cx="6580079" cy="3422653"/>
            <a:chOff x="6418599" y="4636134"/>
            <a:chExt cx="8773438" cy="4563537"/>
          </a:xfrm>
        </p:grpSpPr>
        <p:pic>
          <p:nvPicPr>
            <p:cNvPr id="338" name="Google Shape;338;p28" descr="Frame Border Transparent PNG Gold Image​ | Gallery Yopriceville -  High-Quality Images and Transparent… | Clip art frames borders, Frame  border design, Frame clipart"/>
            <p:cNvPicPr preferRelativeResize="0"/>
            <p:nvPr/>
          </p:nvPicPr>
          <p:blipFill rotWithShape="1">
            <a:blip r:embed="rId3">
              <a:alphaModFix/>
            </a:blip>
            <a:srcRect/>
            <a:stretch/>
          </p:blipFill>
          <p:spPr>
            <a:xfrm rot="-5400000">
              <a:off x="8523549" y="2531184"/>
              <a:ext cx="4563537" cy="8773438"/>
            </a:xfrm>
            <a:prstGeom prst="rect">
              <a:avLst/>
            </a:prstGeom>
            <a:noFill/>
            <a:ln>
              <a:noFill/>
            </a:ln>
          </p:spPr>
        </p:pic>
        <p:sp>
          <p:nvSpPr>
            <p:cNvPr id="339" name="Google Shape;339;p28"/>
            <p:cNvSpPr/>
            <p:nvPr/>
          </p:nvSpPr>
          <p:spPr>
            <a:xfrm>
              <a:off x="7350251" y="5128421"/>
              <a:ext cx="6931338" cy="3671649"/>
            </a:xfrm>
            <a:prstGeom prst="rect">
              <a:avLst/>
            </a:prstGeom>
            <a:noFill/>
            <a:ln>
              <a:noFill/>
            </a:ln>
          </p:spPr>
          <p:txBody>
            <a:bodyPr spcFirstLastPara="1" wrap="square" lIns="68569" tIns="34275" rIns="68569" bIns="34275" anchor="t" anchorCtr="0">
              <a:spAutoFit/>
            </a:bodyPr>
            <a:lstStyle/>
            <a:p>
              <a:pPr algn="just">
                <a:lnSpc>
                  <a:spcPct val="89000"/>
                </a:lnSpc>
              </a:pPr>
              <a:r>
                <a:rPr lang="en-US" sz="2800" b="1">
                  <a:solidFill>
                    <a:srgbClr val="887405"/>
                  </a:solidFill>
                  <a:latin typeface="AvantGarde" panose="00000400000000000000" pitchFamily="2" charset="0"/>
                  <a:ea typeface="AvantGarde" panose="00000400000000000000" pitchFamily="2" charset="0"/>
                  <a:cs typeface="AvantGarde" panose="00000400000000000000" pitchFamily="2" charset="0"/>
                </a:rPr>
                <a:t> Mỗi vật, mỗi người đều có cuộc sống riêng nhưng đều có mái nhà chung là bầu trời và ngôi nhà chung là Trái Đất. Hãy yêu và giữ gìn mái nhà chung, ngôi nhà chung của tất cả chúng ta.</a:t>
              </a:r>
              <a:endParaRPr lang="en-US" sz="2800" b="1" dirty="0">
                <a:solidFill>
                  <a:srgbClr val="887405"/>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340" name="Google Shape;340;p28" descr="Ảnh có chứa người máy&#10;&#10;Mô tả được tạo tự động"/>
          <p:cNvPicPr preferRelativeResize="0"/>
          <p:nvPr/>
        </p:nvPicPr>
        <p:blipFill rotWithShape="1">
          <a:blip r:embed="rId4">
            <a:alphaModFix/>
          </a:blip>
          <a:srcRect/>
          <a:stretch/>
        </p:blipFill>
        <p:spPr>
          <a:xfrm>
            <a:off x="-884125" y="2206578"/>
            <a:ext cx="2537486" cy="2762933"/>
          </a:xfrm>
          <a:prstGeom prst="rect">
            <a:avLst/>
          </a:prstGeom>
          <a:noFill/>
          <a:ln>
            <a:noFill/>
          </a:ln>
        </p:spPr>
      </p:pic>
      <p:grpSp>
        <p:nvGrpSpPr>
          <p:cNvPr id="341" name="Google Shape;341;p28"/>
          <p:cNvGrpSpPr/>
          <p:nvPr/>
        </p:nvGrpSpPr>
        <p:grpSpPr>
          <a:xfrm>
            <a:off x="2903183" y="342501"/>
            <a:ext cx="3337634" cy="624388"/>
            <a:chOff x="4659099" y="302297"/>
            <a:chExt cx="3300838" cy="1334245"/>
          </a:xfrm>
        </p:grpSpPr>
        <p:sp>
          <p:nvSpPr>
            <p:cNvPr id="342" name="Google Shape;342;p28"/>
            <p:cNvSpPr/>
            <p:nvPr/>
          </p:nvSpPr>
          <p:spPr>
            <a:xfrm>
              <a:off x="4659099" y="304799"/>
              <a:ext cx="3300838" cy="1331743"/>
            </a:xfrm>
            <a:prstGeom prst="rect">
              <a:avLst/>
            </a:prstGeom>
            <a:noFill/>
            <a:ln>
              <a:noFill/>
            </a:ln>
          </p:spPr>
          <p:txBody>
            <a:bodyPr spcFirstLastPara="1" wrap="square" lIns="68569" tIns="34275" rIns="68569" bIns="34275" anchor="t" anchorCtr="0">
              <a:spAutoFit/>
            </a:bodyPr>
            <a:lstStyle/>
            <a:p>
              <a:pPr algn="ctr"/>
              <a:r>
                <a:rPr lang="en-US" sz="3600" b="1">
                  <a:solidFill>
                    <a:srgbClr val="BF9000"/>
                  </a:solidFill>
                  <a:latin typeface="AvantGarde" panose="00000400000000000000" pitchFamily="2" charset="0"/>
                  <a:ea typeface="AvantGarde" panose="00000400000000000000" pitchFamily="2" charset="0"/>
                  <a:cs typeface="AvantGarde" panose="00000400000000000000" pitchFamily="2" charset="0"/>
                  <a:sym typeface="Questrial"/>
                </a:rPr>
                <a:t>NỘI DUNG</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343" name="Google Shape;343;p28"/>
            <p:cNvSpPr/>
            <p:nvPr/>
          </p:nvSpPr>
          <p:spPr>
            <a:xfrm>
              <a:off x="4659099" y="302297"/>
              <a:ext cx="3300838" cy="1331743"/>
            </a:xfrm>
            <a:prstGeom prst="rect">
              <a:avLst/>
            </a:prstGeom>
            <a:noFill/>
            <a:ln>
              <a:noFill/>
            </a:ln>
          </p:spPr>
          <p:txBody>
            <a:bodyPr spcFirstLastPara="1" wrap="square" lIns="68569" tIns="34275" rIns="68569" bIns="34275" anchor="t" anchorCtr="0">
              <a:spAutoFit/>
            </a:bodyPr>
            <a:lstStyle/>
            <a:p>
              <a:pPr algn="ctr"/>
              <a:r>
                <a:rPr lang="en-US" sz="36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sym typeface="Questrial"/>
                </a:rPr>
                <a:t>NỘI DUNG</a:t>
              </a:r>
              <a:endParaRPr sz="788"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9"/>
          <p:cNvPicPr preferRelativeResize="0"/>
          <p:nvPr/>
        </p:nvPicPr>
        <p:blipFill rotWithShape="1">
          <a:blip r:embed="rId3">
            <a:alphaModFix/>
          </a:blip>
          <a:srcRect/>
          <a:stretch/>
        </p:blipFill>
        <p:spPr>
          <a:xfrm>
            <a:off x="2228827" y="944518"/>
            <a:ext cx="4686346" cy="3254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20" name="Picture 66">
            <a:extLst>
              <a:ext uri="{FF2B5EF4-FFF2-40B4-BE49-F238E27FC236}">
                <a16:creationId xmlns:a16="http://schemas.microsoft.com/office/drawing/2014/main" id="{56DF8034-F373-5F66-F659-22B71EC99112}"/>
              </a:ext>
            </a:extLst>
          </p:cNvPr>
          <p:cNvPicPr>
            <a:picLocks noChangeAspect="1"/>
          </p:cNvPicPr>
          <p:nvPr/>
        </p:nvPicPr>
        <p:blipFill rotWithShape="1">
          <a:blip r:embed="rId3"/>
          <a:srcRect l="32431" t="66667" r="27746" b="13541"/>
          <a:stretch/>
        </p:blipFill>
        <p:spPr>
          <a:xfrm>
            <a:off x="0" y="3396646"/>
            <a:ext cx="9144000" cy="1746854"/>
          </a:xfrm>
          <a:prstGeom prst="rect">
            <a:avLst/>
          </a:prstGeom>
          <a:solidFill>
            <a:schemeClr val="accent5">
              <a:lumMod val="20000"/>
              <a:lumOff val="80000"/>
            </a:schemeClr>
          </a:solidFill>
        </p:spPr>
      </p:pic>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5">
              <a:alphaModFix/>
            </a:blip>
            <a:srcRect/>
            <a:stretch/>
          </p:blipFill>
          <p:spPr>
            <a:xfrm>
              <a:off x="599333" y="257625"/>
              <a:ext cx="920549" cy="796733"/>
            </a:xfrm>
            <a:prstGeom prst="rect">
              <a:avLst/>
            </a:prstGeom>
            <a:noFill/>
            <a:ln>
              <a:noFill/>
            </a:ln>
          </p:spPr>
        </p:pic>
      </p:grpSp>
      <p:sp>
        <p:nvSpPr>
          <p:cNvPr id="354" name="Google Shape;354;p30"/>
          <p:cNvSpPr txBox="1"/>
          <p:nvPr/>
        </p:nvSpPr>
        <p:spPr>
          <a:xfrm>
            <a:off x="2514607" y="0"/>
            <a:ext cx="6502072" cy="930994"/>
          </a:xfrm>
          <a:prstGeom prst="rect">
            <a:avLst/>
          </a:prstGeom>
          <a:noFill/>
          <a:ln>
            <a:noFill/>
          </a:ln>
        </p:spPr>
        <p:txBody>
          <a:bodyPr spcFirstLastPara="1" wrap="square" lIns="68569" tIns="34275" rIns="68569" bIns="34275" anchor="t" anchorCtr="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Xếp các từ ngữ ngữ sau vào nhóm thích hợp:</a:t>
            </a:r>
            <a:endParaRPr lang="en-US" sz="2800"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Cloud 7">
            <a:extLst>
              <a:ext uri="{FF2B5EF4-FFF2-40B4-BE49-F238E27FC236}">
                <a16:creationId xmlns:a16="http://schemas.microsoft.com/office/drawing/2014/main" id="{3E1466B8-2A4A-7D16-68DA-B1E8A7E726F9}"/>
              </a:ext>
            </a:extLst>
          </p:cNvPr>
          <p:cNvSpPr/>
          <p:nvPr/>
        </p:nvSpPr>
        <p:spPr>
          <a:xfrm>
            <a:off x="454815" y="926993"/>
            <a:ext cx="1604975" cy="736966"/>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bầu</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loud 41">
            <a:extLst>
              <a:ext uri="{FF2B5EF4-FFF2-40B4-BE49-F238E27FC236}">
                <a16:creationId xmlns:a16="http://schemas.microsoft.com/office/drawing/2014/main" id="{8CDA8D2E-86C5-AC29-79F2-F3605D72211D}"/>
              </a:ext>
            </a:extLst>
          </p:cNvPr>
          <p:cNvSpPr/>
          <p:nvPr/>
        </p:nvSpPr>
        <p:spPr>
          <a:xfrm>
            <a:off x="2453605" y="926993"/>
            <a:ext cx="1991492" cy="770038"/>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khí</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0">
            <a:extLst>
              <a:ext uri="{FF2B5EF4-FFF2-40B4-BE49-F238E27FC236}">
                <a16:creationId xmlns:a16="http://schemas.microsoft.com/office/drawing/2014/main" id="{96131DAB-9A10-7319-7AB5-C0ADDCD37BA0}"/>
              </a:ext>
            </a:extLst>
          </p:cNvPr>
          <p:cNvSpPr/>
          <p:nvPr/>
        </p:nvSpPr>
        <p:spPr>
          <a:xfrm>
            <a:off x="4838912" y="926993"/>
            <a:ext cx="2133979" cy="710934"/>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vệ</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môi</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51">
            <a:extLst>
              <a:ext uri="{FF2B5EF4-FFF2-40B4-BE49-F238E27FC236}">
                <a16:creationId xmlns:a16="http://schemas.microsoft.com/office/drawing/2014/main" id="{0884C5A9-2C41-A882-E719-DB552CED4759}"/>
              </a:ext>
            </a:extLst>
          </p:cNvPr>
          <p:cNvSpPr/>
          <p:nvPr/>
        </p:nvSpPr>
        <p:spPr>
          <a:xfrm>
            <a:off x="7366706" y="926993"/>
            <a:ext cx="1623790" cy="722528"/>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57">
            <a:extLst>
              <a:ext uri="{FF2B5EF4-FFF2-40B4-BE49-F238E27FC236}">
                <a16:creationId xmlns:a16="http://schemas.microsoft.com/office/drawing/2014/main" id="{C64BFEF1-6359-982E-E71B-BCC4EB82B607}"/>
              </a:ext>
            </a:extLst>
          </p:cNvPr>
          <p:cNvSpPr/>
          <p:nvPr/>
        </p:nvSpPr>
        <p:spPr>
          <a:xfrm>
            <a:off x="1343612" y="1607895"/>
            <a:ext cx="1312027" cy="667654"/>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58">
            <a:extLst>
              <a:ext uri="{FF2B5EF4-FFF2-40B4-BE49-F238E27FC236}">
                <a16:creationId xmlns:a16="http://schemas.microsoft.com/office/drawing/2014/main" id="{27E69A73-8E53-3B3E-DA91-24523D2F3D04}"/>
              </a:ext>
            </a:extLst>
          </p:cNvPr>
          <p:cNvSpPr/>
          <p:nvPr/>
        </p:nvSpPr>
        <p:spPr>
          <a:xfrm>
            <a:off x="3999251" y="1607895"/>
            <a:ext cx="1227729" cy="814240"/>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đất</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59">
            <a:extLst>
              <a:ext uri="{FF2B5EF4-FFF2-40B4-BE49-F238E27FC236}">
                <a16:creationId xmlns:a16="http://schemas.microsoft.com/office/drawing/2014/main" id="{D615FA4C-E998-A7F7-D81B-BBF4FAE5F755}"/>
              </a:ext>
            </a:extLst>
          </p:cNvPr>
          <p:cNvSpPr/>
          <p:nvPr/>
        </p:nvSpPr>
        <p:spPr>
          <a:xfrm>
            <a:off x="6570592" y="1607895"/>
            <a:ext cx="1229795" cy="710932"/>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60">
            <a:extLst>
              <a:ext uri="{FF2B5EF4-FFF2-40B4-BE49-F238E27FC236}">
                <a16:creationId xmlns:a16="http://schemas.microsoft.com/office/drawing/2014/main" id="{5D0D5FA2-8D6C-E42B-6E3A-25BA4DF209EA}"/>
              </a:ext>
            </a:extLst>
          </p:cNvPr>
          <p:cNvSpPr/>
          <p:nvPr/>
        </p:nvSpPr>
        <p:spPr>
          <a:xfrm>
            <a:off x="2421464" y="2254487"/>
            <a:ext cx="1367509" cy="654904"/>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chim</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Cloud 61">
            <a:extLst>
              <a:ext uri="{FF2B5EF4-FFF2-40B4-BE49-F238E27FC236}">
                <a16:creationId xmlns:a16="http://schemas.microsoft.com/office/drawing/2014/main" id="{C15332C7-0AC6-26D4-F363-06D66645126E}"/>
              </a:ext>
            </a:extLst>
          </p:cNvPr>
          <p:cNvSpPr/>
          <p:nvPr/>
        </p:nvSpPr>
        <p:spPr>
          <a:xfrm>
            <a:off x="5284781" y="2179482"/>
            <a:ext cx="1270091" cy="678254"/>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Cloud 62">
            <a:extLst>
              <a:ext uri="{FF2B5EF4-FFF2-40B4-BE49-F238E27FC236}">
                <a16:creationId xmlns:a16="http://schemas.microsoft.com/office/drawing/2014/main" id="{7D144AE4-5B62-0492-5608-3069BCA5835F}"/>
              </a:ext>
            </a:extLst>
          </p:cNvPr>
          <p:cNvSpPr/>
          <p:nvPr/>
        </p:nvSpPr>
        <p:spPr>
          <a:xfrm>
            <a:off x="7381356" y="2583966"/>
            <a:ext cx="1694928" cy="674970"/>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giảm</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khí</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thải</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63">
            <a:extLst>
              <a:ext uri="{FF2B5EF4-FFF2-40B4-BE49-F238E27FC236}">
                <a16:creationId xmlns:a16="http://schemas.microsoft.com/office/drawing/2014/main" id="{862276B0-CC2E-7D3B-51DF-7993A6D4438A}"/>
              </a:ext>
            </a:extLst>
          </p:cNvPr>
          <p:cNvSpPr/>
          <p:nvPr/>
        </p:nvSpPr>
        <p:spPr>
          <a:xfrm>
            <a:off x="3205013" y="2956479"/>
            <a:ext cx="1770925" cy="604914"/>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kiệm</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64">
            <a:extLst>
              <a:ext uri="{FF2B5EF4-FFF2-40B4-BE49-F238E27FC236}">
                <a16:creationId xmlns:a16="http://schemas.microsoft.com/office/drawing/2014/main" id="{E21122F2-576B-7509-278C-690684BF194E}"/>
              </a:ext>
            </a:extLst>
          </p:cNvPr>
          <p:cNvSpPr/>
          <p:nvPr/>
        </p:nvSpPr>
        <p:spPr>
          <a:xfrm>
            <a:off x="5663517" y="3002178"/>
            <a:ext cx="1703189" cy="667360"/>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kiệm</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điện</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65">
            <a:extLst>
              <a:ext uri="{FF2B5EF4-FFF2-40B4-BE49-F238E27FC236}">
                <a16:creationId xmlns:a16="http://schemas.microsoft.com/office/drawing/2014/main" id="{A510FD4A-2130-175E-7DA8-2627CF935882}"/>
              </a:ext>
            </a:extLst>
          </p:cNvPr>
          <p:cNvSpPr/>
          <p:nvPr/>
        </p:nvSpPr>
        <p:spPr>
          <a:xfrm>
            <a:off x="67716" y="2282650"/>
            <a:ext cx="1947188" cy="1020050"/>
          </a:xfrm>
          <a:prstGeom prst="cloud">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giữ</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gìn</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nguồn</a:t>
            </a: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Picture 3" descr="A picture containing text, toy, doll&#10;&#10;Description automatically generated">
            <a:extLst>
              <a:ext uri="{FF2B5EF4-FFF2-40B4-BE49-F238E27FC236}">
                <a16:creationId xmlns:a16="http://schemas.microsoft.com/office/drawing/2014/main" id="{797E3F27-79A0-BBBE-4952-06D69781A4D7}"/>
              </a:ext>
            </a:extLst>
          </p:cNvPr>
          <p:cNvPicPr>
            <a:picLocks noChangeAspect="1"/>
          </p:cNvPicPr>
          <p:nvPr/>
        </p:nvPicPr>
        <p:blipFill>
          <a:blip r:embed="rId3"/>
          <a:stretch>
            <a:fillRect/>
          </a:stretch>
        </p:blipFill>
        <p:spPr>
          <a:xfrm>
            <a:off x="6999968" y="2169318"/>
            <a:ext cx="1814286" cy="2964286"/>
          </a:xfrm>
          <a:prstGeom prst="rect">
            <a:avLst/>
          </a:prstGeom>
        </p:spPr>
      </p:pic>
      <p:grpSp>
        <p:nvGrpSpPr>
          <p:cNvPr id="5" name="Group 4">
            <a:extLst>
              <a:ext uri="{FF2B5EF4-FFF2-40B4-BE49-F238E27FC236}">
                <a16:creationId xmlns:a16="http://schemas.microsoft.com/office/drawing/2014/main" id="{12AD678B-B068-76FC-150F-C1DD9F74806F}"/>
              </a:ext>
            </a:extLst>
          </p:cNvPr>
          <p:cNvGrpSpPr/>
          <p:nvPr/>
        </p:nvGrpSpPr>
        <p:grpSpPr>
          <a:xfrm>
            <a:off x="1" y="0"/>
            <a:ext cx="2514605" cy="886970"/>
            <a:chOff x="0" y="0"/>
            <a:chExt cx="3352807" cy="1182626"/>
          </a:xfrm>
        </p:grpSpPr>
        <p:grpSp>
          <p:nvGrpSpPr>
            <p:cNvPr id="317" name="Google Shape;317;p26"/>
            <p:cNvGrpSpPr/>
            <p:nvPr/>
          </p:nvGrpSpPr>
          <p:grpSpPr>
            <a:xfrm>
              <a:off x="0" y="0"/>
              <a:ext cx="3352807" cy="1182626"/>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3" name="Picture 2" descr="A picture containing clipart&#10;&#10;Description automatically generated">
              <a:extLst>
                <a:ext uri="{FF2B5EF4-FFF2-40B4-BE49-F238E27FC236}">
                  <a16:creationId xmlns:a16="http://schemas.microsoft.com/office/drawing/2014/main" id="{D58215E7-20A5-08B9-3245-BC5C7B1DC01E}"/>
                </a:ext>
              </a:extLst>
            </p:cNvPr>
            <p:cNvPicPr>
              <a:picLocks noChangeAspect="1"/>
            </p:cNvPicPr>
            <p:nvPr/>
          </p:nvPicPr>
          <p:blipFill>
            <a:blip r:embed="rId5"/>
            <a:stretch>
              <a:fillRect/>
            </a:stretch>
          </p:blipFill>
          <p:spPr>
            <a:xfrm>
              <a:off x="252563" y="257912"/>
              <a:ext cx="930143" cy="804186"/>
            </a:xfrm>
            <a:prstGeom prst="rect">
              <a:avLst/>
            </a:prstGeom>
          </p:spPr>
        </p:pic>
      </p:grpSp>
      <p:sp>
        <p:nvSpPr>
          <p:cNvPr id="2" name="Google Shape;301;p24">
            <a:extLst>
              <a:ext uri="{FF2B5EF4-FFF2-40B4-BE49-F238E27FC236}">
                <a16:creationId xmlns:a16="http://schemas.microsoft.com/office/drawing/2014/main" id="{FE4E97D7-6621-EC48-9EFE-26DDC0542045}"/>
              </a:ext>
            </a:extLst>
          </p:cNvPr>
          <p:cNvSpPr txBox="1"/>
          <p:nvPr/>
        </p:nvSpPr>
        <p:spPr>
          <a:xfrm>
            <a:off x="0" y="1319355"/>
            <a:ext cx="8814254" cy="500107"/>
          </a:xfrm>
          <a:prstGeom prst="rect">
            <a:avLst/>
          </a:prstGeom>
          <a:noFill/>
          <a:ln>
            <a:noFill/>
          </a:ln>
        </p:spPr>
        <p:txBody>
          <a:bodyPr spcFirstLastPara="1" wrap="square" lIns="68569" tIns="34275" rIns="68569" bIns="34275" anchor="t" anchorCtr="0">
            <a:spAutoFit/>
          </a:bodyPr>
          <a:lstStyle/>
          <a:p>
            <a:pPr lvl="0" algn="ctr"/>
            <a:r>
              <a:rPr lang="en-US" sz="2800" b="1" spc="-6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Trung đoàn trưởng nói gì với các chiến sĩ nhỏ?</a:t>
            </a:r>
            <a:endParaRPr lang="en-US" sz="2800" b="1" spc="-6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Hộp Văn bản 5">
            <a:extLst>
              <a:ext uri="{FF2B5EF4-FFF2-40B4-BE49-F238E27FC236}">
                <a16:creationId xmlns:a16="http://schemas.microsoft.com/office/drawing/2014/main" id="{5B873E3D-2A36-36A4-5D43-26B2EDF09BA2}"/>
              </a:ext>
            </a:extLst>
          </p:cNvPr>
          <p:cNvSpPr txBox="1"/>
          <p:nvPr/>
        </p:nvSpPr>
        <p:spPr>
          <a:xfrm>
            <a:off x="189423" y="2028994"/>
            <a:ext cx="7155341" cy="1815882"/>
          </a:xfrm>
          <a:prstGeom prst="rect">
            <a:avLst/>
          </a:prstGeom>
          <a:noFill/>
        </p:spPr>
        <p:txBody>
          <a:bodyPr wrap="square">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Trung đoàn trưởng nói: Hoàn cảnh chiến khu lúc này rất gian khổ, mai đây chắc còn gian khổ nhiều hơn. Ai muốn về với gia đình thì trung đoàn cho về.</a:t>
            </a:r>
            <a:endPar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Google Shape;301;p24">
            <a:extLst>
              <a:ext uri="{FF2B5EF4-FFF2-40B4-BE49-F238E27FC236}">
                <a16:creationId xmlns:a16="http://schemas.microsoft.com/office/drawing/2014/main" id="{F3C1ADDC-FD37-CCDB-B026-F7036F5BBCD7}"/>
              </a:ext>
            </a:extLst>
          </p:cNvPr>
          <p:cNvSpPr txBox="1"/>
          <p:nvPr/>
        </p:nvSpPr>
        <p:spPr>
          <a:xfrm>
            <a:off x="0" y="764761"/>
            <a:ext cx="8814254" cy="500107"/>
          </a:xfrm>
          <a:prstGeom prst="rect">
            <a:avLst/>
          </a:prstGeom>
          <a:noFill/>
          <a:ln>
            <a:noFill/>
          </a:ln>
        </p:spPr>
        <p:txBody>
          <a:bodyPr spcFirstLastPara="1" wrap="square" lIns="68569" tIns="34275" rIns="68569" bIns="34275" anchor="t" anchorCtr="0">
            <a:spAutoFit/>
          </a:bodyPr>
          <a:lstStyle/>
          <a:p>
            <a:pPr lvl="0"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Đọc bài: “Ở lại với chiến khu” và cho biết</a:t>
            </a:r>
            <a:endParaRPr lang="en-US" sz="2800" b="1" spc="-6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2983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4">
              <a:alphaModFix/>
            </a:blip>
            <a:srcRect/>
            <a:stretch/>
          </p:blipFill>
          <p:spPr>
            <a:xfrm>
              <a:off x="599333" y="257625"/>
              <a:ext cx="920549" cy="796733"/>
            </a:xfrm>
            <a:prstGeom prst="rect">
              <a:avLst/>
            </a:prstGeom>
            <a:noFill/>
            <a:ln>
              <a:noFill/>
            </a:ln>
          </p:spPr>
        </p:pic>
      </p:grpSp>
      <p:graphicFrame>
        <p:nvGraphicFramePr>
          <p:cNvPr id="2" name="Table 1">
            <a:extLst>
              <a:ext uri="{FF2B5EF4-FFF2-40B4-BE49-F238E27FC236}">
                <a16:creationId xmlns:a16="http://schemas.microsoft.com/office/drawing/2014/main" id="{57B46658-381D-2DBC-529E-378EF5C63089}"/>
              </a:ext>
            </a:extLst>
          </p:cNvPr>
          <p:cNvGraphicFramePr>
            <a:graphicFrameLocks noGrp="1"/>
          </p:cNvGraphicFramePr>
          <p:nvPr>
            <p:extLst>
              <p:ext uri="{D42A27DB-BD31-4B8C-83A1-F6EECF244321}">
                <p14:modId xmlns:p14="http://schemas.microsoft.com/office/powerpoint/2010/main" val="2862514"/>
              </p:ext>
            </p:extLst>
          </p:nvPr>
        </p:nvGraphicFramePr>
        <p:xfrm>
          <a:off x="421101" y="958958"/>
          <a:ext cx="8441545" cy="3794549"/>
        </p:xfrm>
        <a:graphic>
          <a:graphicData uri="http://schemas.openxmlformats.org/drawingml/2006/table">
            <a:tbl>
              <a:tblPr firstRow="1" bandRow="1">
                <a:tableStyleId>{5C22544A-7EE6-4342-B048-85BDC9FD1C3A}</a:tableStyleId>
              </a:tblPr>
              <a:tblGrid>
                <a:gridCol w="1776202">
                  <a:extLst>
                    <a:ext uri="{9D8B030D-6E8A-4147-A177-3AD203B41FA5}">
                      <a16:colId xmlns:a16="http://schemas.microsoft.com/office/drawing/2014/main" val="3722165627"/>
                    </a:ext>
                  </a:extLst>
                </a:gridCol>
                <a:gridCol w="1873796">
                  <a:extLst>
                    <a:ext uri="{9D8B030D-6E8A-4147-A177-3AD203B41FA5}">
                      <a16:colId xmlns:a16="http://schemas.microsoft.com/office/drawing/2014/main" val="3421694168"/>
                    </a:ext>
                  </a:extLst>
                </a:gridCol>
                <a:gridCol w="4791547">
                  <a:extLst>
                    <a:ext uri="{9D8B030D-6E8A-4147-A177-3AD203B41FA5}">
                      <a16:colId xmlns:a16="http://schemas.microsoft.com/office/drawing/2014/main" val="3563652366"/>
                    </a:ext>
                  </a:extLst>
                </a:gridCol>
              </a:tblGrid>
              <a:tr h="1106744">
                <a:tc>
                  <a:txBody>
                    <a:bodyPr/>
                    <a:lstStyle/>
                    <a:p>
                      <a:pPr algn="ct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Trái</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Đất</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pPr algn="ct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Môi</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pPr algn="ct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môi</a:t>
                      </a:r>
                      <a:r>
                        <a:rPr lang="en-US" sz="2400" baseline="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1995615747"/>
                  </a:ext>
                </a:extLst>
              </a:tr>
              <a:tr h="537561">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244639002"/>
                  </a:ext>
                </a:extLst>
              </a:tr>
              <a:tr h="537561">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3778347525"/>
                  </a:ext>
                </a:extLst>
              </a:tr>
              <a:tr h="537561">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3837940985"/>
                  </a:ext>
                </a:extLst>
              </a:tr>
              <a:tr h="537561">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1693833361"/>
                  </a:ext>
                </a:extLst>
              </a:tr>
              <a:tr h="537561">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tc>
                  <a:txBody>
                    <a:bodyPr/>
                    <a:lstStyle/>
                    <a:p>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chemeClr val="bg1"/>
                    </a:solidFill>
                  </a:tcPr>
                </a:tc>
                <a:extLst>
                  <a:ext uri="{0D108BD9-81ED-4DB2-BD59-A6C34878D82A}">
                    <a16:rowId xmlns:a16="http://schemas.microsoft.com/office/drawing/2014/main" val="3137169263"/>
                  </a:ext>
                </a:extLst>
              </a:tr>
            </a:tbl>
          </a:graphicData>
        </a:graphic>
      </p:graphicFrame>
      <p:sp>
        <p:nvSpPr>
          <p:cNvPr id="3" name="Google Shape;354;p30">
            <a:extLst>
              <a:ext uri="{FF2B5EF4-FFF2-40B4-BE49-F238E27FC236}">
                <a16:creationId xmlns:a16="http://schemas.microsoft.com/office/drawing/2014/main" id="{CF1A59EC-3E88-2DBC-A17D-72FA478B54E9}"/>
              </a:ext>
            </a:extLst>
          </p:cNvPr>
          <p:cNvSpPr txBox="1"/>
          <p:nvPr/>
        </p:nvSpPr>
        <p:spPr>
          <a:xfrm>
            <a:off x="2514607" y="0"/>
            <a:ext cx="6502072" cy="930994"/>
          </a:xfrm>
          <a:prstGeom prst="rect">
            <a:avLst/>
          </a:prstGeom>
          <a:noFill/>
          <a:ln>
            <a:noFill/>
          </a:ln>
        </p:spPr>
        <p:txBody>
          <a:bodyPr spcFirstLastPara="1" wrap="square" lIns="68569" tIns="34275" rIns="68569" bIns="34275" anchor="t" anchorCtr="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Xếp các từ ngữ ngữ sau vào nhóm thích hợp:</a:t>
            </a:r>
            <a:endParaRPr lang="en-US" sz="2800"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TextBox 20">
            <a:extLst>
              <a:ext uri="{FF2B5EF4-FFF2-40B4-BE49-F238E27FC236}">
                <a16:creationId xmlns:a16="http://schemas.microsoft.com/office/drawing/2014/main" id="{FBEA9440-25F7-3C69-6C38-53460C8FEE9A}"/>
              </a:ext>
            </a:extLst>
          </p:cNvPr>
          <p:cNvSpPr txBox="1"/>
          <p:nvPr/>
        </p:nvSpPr>
        <p:spPr>
          <a:xfrm>
            <a:off x="737482" y="2035941"/>
            <a:ext cx="1295400"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44">
            <a:extLst>
              <a:ext uri="{FF2B5EF4-FFF2-40B4-BE49-F238E27FC236}">
                <a16:creationId xmlns:a16="http://schemas.microsoft.com/office/drawing/2014/main" id="{4D2D176E-A7FA-4159-21D7-027C39E21B68}"/>
              </a:ext>
            </a:extLst>
          </p:cNvPr>
          <p:cNvSpPr txBox="1"/>
          <p:nvPr/>
        </p:nvSpPr>
        <p:spPr>
          <a:xfrm>
            <a:off x="737482" y="2581162"/>
            <a:ext cx="1295400" cy="523220"/>
          </a:xfrm>
          <a:prstGeom prst="rect">
            <a:avLst/>
          </a:prstGeom>
          <a:noFill/>
          <a:ln>
            <a:noFill/>
          </a:ln>
        </p:spPr>
        <p:txBody>
          <a:bodyPr wrap="square" rtlCol="0">
            <a:spAutoFit/>
          </a:bodyPr>
          <a:lstStyle/>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52">
            <a:extLst>
              <a:ext uri="{FF2B5EF4-FFF2-40B4-BE49-F238E27FC236}">
                <a16:creationId xmlns:a16="http://schemas.microsoft.com/office/drawing/2014/main" id="{14743D9E-2B66-B668-445C-8F73BAC5D1F5}"/>
              </a:ext>
            </a:extLst>
          </p:cNvPr>
          <p:cNvSpPr txBox="1"/>
          <p:nvPr/>
        </p:nvSpPr>
        <p:spPr>
          <a:xfrm>
            <a:off x="737482" y="3126383"/>
            <a:ext cx="1295400"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chim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53">
            <a:extLst>
              <a:ext uri="{FF2B5EF4-FFF2-40B4-BE49-F238E27FC236}">
                <a16:creationId xmlns:a16="http://schemas.microsoft.com/office/drawing/2014/main" id="{8A991E64-0EE4-FFDE-5545-C93E8D6F4BBD}"/>
              </a:ext>
            </a:extLst>
          </p:cNvPr>
          <p:cNvSpPr txBox="1"/>
          <p:nvPr/>
        </p:nvSpPr>
        <p:spPr>
          <a:xfrm>
            <a:off x="737482" y="3671605"/>
            <a:ext cx="1295400" cy="523220"/>
          </a:xfrm>
          <a:prstGeom prst="rect">
            <a:avLst/>
          </a:prstGeom>
          <a:noFill/>
          <a:ln>
            <a:noFill/>
          </a:ln>
        </p:spPr>
        <p:txBody>
          <a:bodyPr wrap="square" rtlCol="0">
            <a:spAutoFit/>
          </a:bodyPr>
          <a:lstStyle/>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54">
            <a:extLst>
              <a:ext uri="{FF2B5EF4-FFF2-40B4-BE49-F238E27FC236}">
                <a16:creationId xmlns:a16="http://schemas.microsoft.com/office/drawing/2014/main" id="{BA496FC1-0E2E-C1BE-72C8-96CC77424E2A}"/>
              </a:ext>
            </a:extLst>
          </p:cNvPr>
          <p:cNvSpPr txBox="1"/>
          <p:nvPr/>
        </p:nvSpPr>
        <p:spPr>
          <a:xfrm>
            <a:off x="2425569" y="2035941"/>
            <a:ext cx="1648950"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bầu</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55">
            <a:extLst>
              <a:ext uri="{FF2B5EF4-FFF2-40B4-BE49-F238E27FC236}">
                <a16:creationId xmlns:a16="http://schemas.microsoft.com/office/drawing/2014/main" id="{9D765FC8-5EAD-5098-8F08-DF704B0B85DA}"/>
              </a:ext>
            </a:extLst>
          </p:cNvPr>
          <p:cNvSpPr txBox="1"/>
          <p:nvPr/>
        </p:nvSpPr>
        <p:spPr>
          <a:xfrm>
            <a:off x="2425569" y="2589562"/>
            <a:ext cx="1997006"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khí</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56">
            <a:extLst>
              <a:ext uri="{FF2B5EF4-FFF2-40B4-BE49-F238E27FC236}">
                <a16:creationId xmlns:a16="http://schemas.microsoft.com/office/drawing/2014/main" id="{135ABB81-9850-D461-E5BA-1EF80C58EE27}"/>
              </a:ext>
            </a:extLst>
          </p:cNvPr>
          <p:cNvSpPr txBox="1"/>
          <p:nvPr/>
        </p:nvSpPr>
        <p:spPr>
          <a:xfrm>
            <a:off x="2425569" y="3143183"/>
            <a:ext cx="1295400" cy="523220"/>
          </a:xfrm>
          <a:prstGeom prst="rect">
            <a:avLst/>
          </a:prstGeom>
          <a:noFill/>
          <a:ln>
            <a:noFill/>
          </a:ln>
        </p:spPr>
        <p:txBody>
          <a:bodyPr wrap="square" rtlCol="0">
            <a:spAutoFit/>
          </a:bodyPr>
          <a:lstStyle/>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đất</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67">
            <a:extLst>
              <a:ext uri="{FF2B5EF4-FFF2-40B4-BE49-F238E27FC236}">
                <a16:creationId xmlns:a16="http://schemas.microsoft.com/office/drawing/2014/main" id="{D9E100B6-818B-BC7B-4E33-93064A57FAFE}"/>
              </a:ext>
            </a:extLst>
          </p:cNvPr>
          <p:cNvSpPr txBox="1"/>
          <p:nvPr/>
        </p:nvSpPr>
        <p:spPr>
          <a:xfrm>
            <a:off x="2425569" y="3696805"/>
            <a:ext cx="1670732" cy="523220"/>
          </a:xfrm>
          <a:prstGeom prst="rect">
            <a:avLst/>
          </a:prstGeom>
          <a:noFill/>
          <a:ln>
            <a:noFill/>
          </a:ln>
        </p:spPr>
        <p:txBody>
          <a:bodyPr wrap="square" rtlCol="0">
            <a:spAutoFit/>
          </a:bodyPr>
          <a:lstStyle/>
          <a:p>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68">
            <a:extLst>
              <a:ext uri="{FF2B5EF4-FFF2-40B4-BE49-F238E27FC236}">
                <a16:creationId xmlns:a16="http://schemas.microsoft.com/office/drawing/2014/main" id="{7FD0375C-5653-E2D1-4A03-A0090285C52E}"/>
              </a:ext>
            </a:extLst>
          </p:cNvPr>
          <p:cNvSpPr txBox="1"/>
          <p:nvPr/>
        </p:nvSpPr>
        <p:spPr>
          <a:xfrm>
            <a:off x="4716496" y="2035941"/>
            <a:ext cx="4050679"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vệ</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môi</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69">
            <a:extLst>
              <a:ext uri="{FF2B5EF4-FFF2-40B4-BE49-F238E27FC236}">
                <a16:creationId xmlns:a16="http://schemas.microsoft.com/office/drawing/2014/main" id="{045DDC31-3432-7AAA-8E87-46CD0A4B6C57}"/>
              </a:ext>
            </a:extLst>
          </p:cNvPr>
          <p:cNvSpPr txBox="1"/>
          <p:nvPr/>
        </p:nvSpPr>
        <p:spPr>
          <a:xfrm>
            <a:off x="4716496" y="2578592"/>
            <a:ext cx="3906824"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sạch</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nguồn</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70">
            <a:extLst>
              <a:ext uri="{FF2B5EF4-FFF2-40B4-BE49-F238E27FC236}">
                <a16:creationId xmlns:a16="http://schemas.microsoft.com/office/drawing/2014/main" id="{17F5E3E3-F930-B987-DAE9-78CC61CFBE66}"/>
              </a:ext>
            </a:extLst>
          </p:cNvPr>
          <p:cNvSpPr txBox="1"/>
          <p:nvPr/>
        </p:nvSpPr>
        <p:spPr>
          <a:xfrm>
            <a:off x="4716496" y="3121242"/>
            <a:ext cx="3489458"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kiệm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nước</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71">
            <a:extLst>
              <a:ext uri="{FF2B5EF4-FFF2-40B4-BE49-F238E27FC236}">
                <a16:creationId xmlns:a16="http://schemas.microsoft.com/office/drawing/2014/main" id="{96CD0E4B-9F6E-95C3-FCFD-A296A595EFAA}"/>
              </a:ext>
            </a:extLst>
          </p:cNvPr>
          <p:cNvSpPr txBox="1"/>
          <p:nvPr/>
        </p:nvSpPr>
        <p:spPr>
          <a:xfrm>
            <a:off x="4716496" y="3663892"/>
            <a:ext cx="3068624" cy="523220"/>
          </a:xfrm>
          <a:prstGeom prst="rect">
            <a:avLst/>
          </a:prstGeom>
          <a:noFill/>
          <a:ln>
            <a:noFill/>
          </a:ln>
        </p:spPr>
        <p:txBody>
          <a:bodyPr wrap="square" rtlCol="0">
            <a:spAutoFit/>
          </a:bodyPr>
          <a:lstStyle/>
          <a:p>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kiệm</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điện</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72">
            <a:extLst>
              <a:ext uri="{FF2B5EF4-FFF2-40B4-BE49-F238E27FC236}">
                <a16:creationId xmlns:a16="http://schemas.microsoft.com/office/drawing/2014/main" id="{D1383173-D15A-A832-4030-C8F514493143}"/>
              </a:ext>
            </a:extLst>
          </p:cNvPr>
          <p:cNvSpPr txBox="1"/>
          <p:nvPr/>
        </p:nvSpPr>
        <p:spPr>
          <a:xfrm>
            <a:off x="4716496" y="4206543"/>
            <a:ext cx="3131221" cy="523220"/>
          </a:xfrm>
          <a:prstGeom prst="rect">
            <a:avLst/>
          </a:prstGeom>
          <a:noFill/>
          <a:ln>
            <a:noFill/>
          </a:ln>
        </p:spPr>
        <p:txBody>
          <a:bodyPr wrap="square" rtlCol="0">
            <a:spAutoFit/>
          </a:bodyPr>
          <a:lstStyle/>
          <a:p>
            <a:r>
              <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rPr>
              <a:t>giảm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khí</a:t>
            </a:r>
            <a:r>
              <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thải</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38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4" grpId="0"/>
      <p:bldP spid="15" grpId="0"/>
      <p:bldP spid="16" grpId="0"/>
      <p:bldP spid="17" grpId="0"/>
      <p:bldP spid="18" grpId="0"/>
      <p:bldP spid="19" grpId="0"/>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54" name="Google Shape;354;p30"/>
          <p:cNvSpPr txBox="1"/>
          <p:nvPr/>
        </p:nvSpPr>
        <p:spPr>
          <a:xfrm>
            <a:off x="2506862" y="120399"/>
            <a:ext cx="6574420" cy="801728"/>
          </a:xfrm>
          <a:prstGeom prst="rect">
            <a:avLst/>
          </a:prstGeom>
          <a:noFill/>
          <a:ln>
            <a:noFill/>
          </a:ln>
        </p:spPr>
        <p:txBody>
          <a:bodyPr spcFirstLastPara="1" wrap="square" lIns="68569" tIns="34275" rIns="68569" bIns="34275" anchor="t" anchorCtr="0">
            <a:spAutoFit/>
          </a:bodyPr>
          <a:lstStyle/>
          <a:p>
            <a:pPr>
              <a:lnSpc>
                <a:spcPct val="85000"/>
              </a:lnSpc>
            </a:pPr>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Đặt câu với một từ ngữ ở nhóm c trong bài tập trên.</a:t>
            </a:r>
          </a:p>
        </p:txBody>
      </p:sp>
      <p:sp>
        <p:nvSpPr>
          <p:cNvPr id="11" name="TextBox 31">
            <a:extLst>
              <a:ext uri="{FF2B5EF4-FFF2-40B4-BE49-F238E27FC236}">
                <a16:creationId xmlns:a16="http://schemas.microsoft.com/office/drawing/2014/main" id="{F0F8A742-A4AE-D4E8-1931-B24A3B61CE91}"/>
              </a:ext>
            </a:extLst>
          </p:cNvPr>
          <p:cNvSpPr txBox="1"/>
          <p:nvPr/>
        </p:nvSpPr>
        <p:spPr>
          <a:xfrm>
            <a:off x="248706" y="1241035"/>
            <a:ext cx="5469767" cy="523220"/>
          </a:xfrm>
          <a:prstGeom prst="rect">
            <a:avLst/>
          </a:prstGeom>
          <a:noFill/>
        </p:spPr>
        <p:txBody>
          <a:bodyPr wrap="none" rtlCol="0">
            <a:spAutoFit/>
          </a:bodyPr>
          <a:lstStyle/>
          <a:p>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Mọi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người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cần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tiết</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kiệm</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điện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3" name="TextBox 41">
            <a:extLst>
              <a:ext uri="{FF2B5EF4-FFF2-40B4-BE49-F238E27FC236}">
                <a16:creationId xmlns:a16="http://schemas.microsoft.com/office/drawing/2014/main" id="{F93A2B75-F38B-D1FD-9F00-55119171755A}"/>
              </a:ext>
            </a:extLst>
          </p:cNvPr>
          <p:cNvSpPr txBox="1"/>
          <p:nvPr/>
        </p:nvSpPr>
        <p:spPr>
          <a:xfrm>
            <a:off x="248706" y="2083163"/>
            <a:ext cx="8553945" cy="523220"/>
          </a:xfrm>
          <a:prstGeom prst="rect">
            <a:avLst/>
          </a:prstGeom>
          <a:noFill/>
        </p:spPr>
        <p:txBody>
          <a:bodyPr wrap="none" rtlCol="0">
            <a:spAutoFit/>
          </a:bodyPr>
          <a:lstStyle/>
          <a:p>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Chúng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em</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cùng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mọi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người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bảo</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vệ</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môi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trường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4" name="TextBox 19">
            <a:extLst>
              <a:ext uri="{FF2B5EF4-FFF2-40B4-BE49-F238E27FC236}">
                <a16:creationId xmlns:a16="http://schemas.microsoft.com/office/drawing/2014/main" id="{3095B839-A251-4817-022F-F66A444E3830}"/>
              </a:ext>
            </a:extLst>
          </p:cNvPr>
          <p:cNvSpPr txBox="1"/>
          <p:nvPr/>
        </p:nvSpPr>
        <p:spPr>
          <a:xfrm>
            <a:off x="248706" y="2925291"/>
            <a:ext cx="6742403" cy="1384995"/>
          </a:xfrm>
          <a:prstGeom prst="rect">
            <a:avLst/>
          </a:prstGeom>
          <a:noFill/>
        </p:spPr>
        <p:txBody>
          <a:bodyPr wrap="square" rtlCol="0">
            <a:spAutoFit/>
          </a:bodyPr>
          <a:lstStyle/>
          <a:p>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Chúng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ta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cần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bảo</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vệ</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môi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trường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bằng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cách</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trồng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cây</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xanh</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giữ</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sạch</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nguồn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nước</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70724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2402448" y="1740469"/>
            <a:ext cx="4686346" cy="16625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C1C185B-90DD-4C79-18BC-09ACA0DCC354}"/>
              </a:ext>
            </a:extLst>
          </p:cNvPr>
          <p:cNvPicPr>
            <a:picLocks noChangeAspect="1"/>
          </p:cNvPicPr>
          <p:nvPr/>
        </p:nvPicPr>
        <p:blipFill rotWithShape="1">
          <a:blip r:embed="rId2"/>
          <a:srcRect l="4588" t="3602" r="5257" b="7960"/>
          <a:stretch/>
        </p:blipFill>
        <p:spPr>
          <a:xfrm>
            <a:off x="636608" y="0"/>
            <a:ext cx="7812912" cy="4548852"/>
          </a:xfrm>
          <a:prstGeom prst="rect">
            <a:avLst/>
          </a:prstGeom>
        </p:spPr>
      </p:pic>
    </p:spTree>
    <p:extLst>
      <p:ext uri="{BB962C8B-B14F-4D97-AF65-F5344CB8AC3E}">
        <p14:creationId xmlns:p14="http://schemas.microsoft.com/office/powerpoint/2010/main" val="248527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18971" y="0"/>
            <a:ext cx="9106058" cy="51435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1864810" y="2364994"/>
            <a:ext cx="4251125" cy="1871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 name="Group 7">
            <a:extLst>
              <a:ext uri="{FF2B5EF4-FFF2-40B4-BE49-F238E27FC236}">
                <a16:creationId xmlns:a16="http://schemas.microsoft.com/office/drawing/2014/main" id="{5C7E7258-76E2-AB19-56C3-38789C78C626}"/>
              </a:ext>
            </a:extLst>
          </p:cNvPr>
          <p:cNvGrpSpPr/>
          <p:nvPr/>
        </p:nvGrpSpPr>
        <p:grpSpPr>
          <a:xfrm>
            <a:off x="1" y="0"/>
            <a:ext cx="2514605" cy="886970"/>
            <a:chOff x="0" y="0"/>
            <a:chExt cx="3352807" cy="1182626"/>
          </a:xfrm>
        </p:grpSpPr>
        <p:grpSp>
          <p:nvGrpSpPr>
            <p:cNvPr id="14" name="Google Shape;317;p26">
              <a:extLst>
                <a:ext uri="{FF2B5EF4-FFF2-40B4-BE49-F238E27FC236}">
                  <a16:creationId xmlns:a16="http://schemas.microsoft.com/office/drawing/2014/main" id="{3B34B5EB-4741-DC72-6203-165A324C5A4A}"/>
                </a:ext>
              </a:extLst>
            </p:cNvPr>
            <p:cNvGrpSpPr/>
            <p:nvPr/>
          </p:nvGrpSpPr>
          <p:grpSpPr>
            <a:xfrm>
              <a:off x="0" y="0"/>
              <a:ext cx="3352807" cy="1182626"/>
              <a:chOff x="267726" y="0"/>
              <a:chExt cx="3352807" cy="1182626"/>
            </a:xfrm>
          </p:grpSpPr>
          <p:pic>
            <p:nvPicPr>
              <p:cNvPr id="16" name="Google Shape;318;p26">
                <a:extLst>
                  <a:ext uri="{FF2B5EF4-FFF2-40B4-BE49-F238E27FC236}">
                    <a16:creationId xmlns:a16="http://schemas.microsoft.com/office/drawing/2014/main" id="{433803F9-6B46-48B8-85AA-65A6BF1A3E64}"/>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17" name="Google Shape;319;p26">
                <a:extLst>
                  <a:ext uri="{FF2B5EF4-FFF2-40B4-BE49-F238E27FC236}">
                    <a16:creationId xmlns:a16="http://schemas.microsoft.com/office/drawing/2014/main" id="{5F8DBF69-3599-4EE5-D545-82B8D43D393E}"/>
                  </a:ext>
                </a:extLst>
              </p:cNvPr>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15" name="Picture 14" descr="A picture containing clipart&#10;&#10;Description automatically generated">
              <a:extLst>
                <a:ext uri="{FF2B5EF4-FFF2-40B4-BE49-F238E27FC236}">
                  <a16:creationId xmlns:a16="http://schemas.microsoft.com/office/drawing/2014/main" id="{696A2F2C-EEB4-9AB4-1079-82F975A5C79D}"/>
                </a:ext>
              </a:extLst>
            </p:cNvPr>
            <p:cNvPicPr>
              <a:picLocks noChangeAspect="1"/>
            </p:cNvPicPr>
            <p:nvPr/>
          </p:nvPicPr>
          <p:blipFill>
            <a:blip r:embed="rId4"/>
            <a:stretch>
              <a:fillRect/>
            </a:stretch>
          </p:blipFill>
          <p:spPr>
            <a:xfrm>
              <a:off x="252563" y="257912"/>
              <a:ext cx="930143" cy="804186"/>
            </a:xfrm>
            <a:prstGeom prst="rect">
              <a:avLst/>
            </a:prstGeom>
          </p:spPr>
        </p:pic>
      </p:grpSp>
      <p:pic>
        <p:nvPicPr>
          <p:cNvPr id="4" name="Picture 3">
            <a:extLst>
              <a:ext uri="{FF2B5EF4-FFF2-40B4-BE49-F238E27FC236}">
                <a16:creationId xmlns:a16="http://schemas.microsoft.com/office/drawing/2014/main" id="{6717F056-5949-7ED8-4DA7-80BFBD8D0CBA}"/>
              </a:ext>
            </a:extLst>
          </p:cNvPr>
          <p:cNvPicPr>
            <a:picLocks noChangeAspect="1"/>
          </p:cNvPicPr>
          <p:nvPr/>
        </p:nvPicPr>
        <p:blipFill>
          <a:blip r:embed="rId5"/>
          <a:stretch>
            <a:fillRect/>
          </a:stretch>
        </p:blipFill>
        <p:spPr>
          <a:xfrm>
            <a:off x="5496133" y="1292481"/>
            <a:ext cx="3843874" cy="3851019"/>
          </a:xfrm>
          <a:prstGeom prst="rect">
            <a:avLst/>
          </a:prstGeom>
        </p:spPr>
      </p:pic>
      <p:sp>
        <p:nvSpPr>
          <p:cNvPr id="5" name="Google Shape;311;p25">
            <a:extLst>
              <a:ext uri="{FF2B5EF4-FFF2-40B4-BE49-F238E27FC236}">
                <a16:creationId xmlns:a16="http://schemas.microsoft.com/office/drawing/2014/main" id="{5E0E1D40-C6A1-E158-BE43-2C3B3D6638B3}"/>
              </a:ext>
            </a:extLst>
          </p:cNvPr>
          <p:cNvSpPr txBox="1"/>
          <p:nvPr/>
        </p:nvSpPr>
        <p:spPr>
          <a:xfrm>
            <a:off x="248706" y="818145"/>
            <a:ext cx="8629076" cy="930994"/>
          </a:xfrm>
          <a:prstGeom prst="rect">
            <a:avLst/>
          </a:prstGeom>
          <a:noFill/>
          <a:ln>
            <a:noFill/>
          </a:ln>
        </p:spPr>
        <p:txBody>
          <a:bodyPr spcFirstLastPara="1" wrap="square" lIns="68569" tIns="34275" rIns="68569" bIns="34275" anchor="t" anchorCtr="0">
            <a:spAutoFit/>
          </a:bodyPr>
          <a:lstStyle/>
          <a:p>
            <a:pPr lvl="0"/>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solidFill>
                <a:latin typeface="AvantGarde" panose="00000400000000000000" pitchFamily="2" charset="0"/>
                <a:ea typeface="AvantGarde" panose="00000400000000000000" pitchFamily="2" charset="0"/>
                <a:cs typeface="AvantGarde" panose="00000400000000000000" pitchFamily="2" charset="0"/>
              </a:rPr>
              <a:t>Vì sao các chiến sĩ xúc động khi nghe trung đoàn trưởng nói?</a:t>
            </a:r>
            <a:endParaRPr sz="788" dirty="0">
              <a:solidFill>
                <a:schemeClr val="tx1"/>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1">
            <a:extLst>
              <a:ext uri="{FF2B5EF4-FFF2-40B4-BE49-F238E27FC236}">
                <a16:creationId xmlns:a16="http://schemas.microsoft.com/office/drawing/2014/main" id="{323127FF-BC6F-C2D2-F668-68AA24C16E7A}"/>
              </a:ext>
            </a:extLst>
          </p:cNvPr>
          <p:cNvSpPr/>
          <p:nvPr/>
        </p:nvSpPr>
        <p:spPr>
          <a:xfrm>
            <a:off x="102307" y="1862119"/>
            <a:ext cx="6806493" cy="2677656"/>
          </a:xfrm>
          <a:prstGeom prst="rect">
            <a:avLst/>
          </a:prstGeom>
        </p:spPr>
        <p:txBody>
          <a:bodyPr wrap="square">
            <a:spAutoFit/>
          </a:bodyPr>
          <a:lstStyle/>
          <a:p>
            <a:pPr algn="just"/>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Vì mọi người cảm thấy bất ngờ khi nghĩ mình phải xa rời chiến khu, không được tham gia chiến đấu bảo vệ đất nước; vì không ai muốn trở về gia đình trong hoàn cảnh chiến khu đang rất khó khăn.</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1805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B4B965E-7B58-1311-80EF-3B89BE6A1DA3}"/>
              </a:ext>
            </a:extLst>
          </p:cNvPr>
          <p:cNvPicPr>
            <a:picLocks noChangeAspect="1"/>
          </p:cNvPicPr>
          <p:nvPr/>
        </p:nvPicPr>
        <p:blipFill rotWithShape="1">
          <a:blip r:embed="rId2"/>
          <a:srcRect l="5898" t="13432" r="8049" b="53975"/>
          <a:stretch/>
        </p:blipFill>
        <p:spPr>
          <a:xfrm>
            <a:off x="3515747" y="1121430"/>
            <a:ext cx="5625482" cy="2900639"/>
          </a:xfrm>
          <a:prstGeom prst="roundRect">
            <a:avLst/>
          </a:prstGeom>
        </p:spPr>
      </p:pic>
      <p:sp>
        <p:nvSpPr>
          <p:cNvPr id="4" name="Hộp Văn bản 3">
            <a:extLst>
              <a:ext uri="{FF2B5EF4-FFF2-40B4-BE49-F238E27FC236}">
                <a16:creationId xmlns:a16="http://schemas.microsoft.com/office/drawing/2014/main" id="{DB20CAA4-BB5E-FD15-D271-EE8F4C8BC35E}"/>
              </a:ext>
            </a:extLst>
          </p:cNvPr>
          <p:cNvSpPr txBox="1"/>
          <p:nvPr/>
        </p:nvSpPr>
        <p:spPr>
          <a:xfrm>
            <a:off x="1217143" y="1528595"/>
            <a:ext cx="1484702" cy="600164"/>
          </a:xfrm>
          <a:prstGeom prst="rect">
            <a:avLst/>
          </a:prstGeom>
          <a:noFill/>
        </p:spPr>
        <p:txBody>
          <a:bodyPr wrap="none" rtlCol="0">
            <a:spAutoFit/>
          </a:bodyPr>
          <a:lstStyle/>
          <a:p>
            <a:r>
              <a:rPr lang="en-US" sz="33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3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ộp Văn bản 5">
            <a:extLst>
              <a:ext uri="{FF2B5EF4-FFF2-40B4-BE49-F238E27FC236}">
                <a16:creationId xmlns:a16="http://schemas.microsoft.com/office/drawing/2014/main" id="{14264A44-B759-C65D-8064-9A997CC5702B}"/>
              </a:ext>
            </a:extLst>
          </p:cNvPr>
          <p:cNvSpPr txBox="1"/>
          <p:nvPr/>
        </p:nvSpPr>
        <p:spPr>
          <a:xfrm>
            <a:off x="924596" y="3091089"/>
            <a:ext cx="2069797" cy="507831"/>
          </a:xfrm>
          <a:prstGeom prst="rect">
            <a:avLst/>
          </a:prstGeom>
          <a:noFill/>
        </p:spPr>
        <p:txBody>
          <a:bodyPr wrap="none" rtlCol="0">
            <a:spAutoFit/>
          </a:bodyPr>
          <a:lstStyle/>
          <a:p>
            <a:r>
              <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SGK </a:t>
            </a:r>
            <a:r>
              <a:rPr lang="en-US" sz="270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trang</a:t>
            </a:r>
            <a:r>
              <a:rPr lang="en-US" sz="2700">
                <a:solidFill>
                  <a:srgbClr val="00B050"/>
                </a:solidFill>
                <a:latin typeface="Arial-Rounded" panose="020B0500000000000000" pitchFamily="34" charset="0"/>
                <a:ea typeface="Arial-Rounded" panose="020B0500000000000000" pitchFamily="34" charset="0"/>
                <a:cs typeface="Arial-Rounded" panose="020B0500000000000000" pitchFamily="34" charset="0"/>
              </a:rPr>
              <a:t> 82</a:t>
            </a:r>
            <a:endPar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7">
            <a:extLst>
              <a:ext uri="{FF2B5EF4-FFF2-40B4-BE49-F238E27FC236}">
                <a16:creationId xmlns:a16="http://schemas.microsoft.com/office/drawing/2014/main" id="{59AF0DBD-BC3C-B6AE-FAAA-F23476013E7B}"/>
              </a:ext>
            </a:extLst>
          </p:cNvPr>
          <p:cNvSpPr txBox="1"/>
          <p:nvPr/>
        </p:nvSpPr>
        <p:spPr>
          <a:xfrm>
            <a:off x="2876664" y="351192"/>
            <a:ext cx="3390672" cy="854080"/>
          </a:xfrm>
          <a:prstGeom prst="rect">
            <a:avLst/>
          </a:prstGeom>
          <a:noFill/>
        </p:spPr>
        <p:txBody>
          <a:bodyPr wrap="none" rtlCol="0">
            <a:spAutoFit/>
          </a:bodyPr>
          <a:lstStyle/>
          <a:p>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Việt</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5" name="Hộp Văn bản 4">
            <a:extLst>
              <a:ext uri="{FF2B5EF4-FFF2-40B4-BE49-F238E27FC236}">
                <a16:creationId xmlns:a16="http://schemas.microsoft.com/office/drawing/2014/main" id="{6731EB9F-A5AC-86A1-3DA0-4AB28832A249}"/>
              </a:ext>
            </a:extLst>
          </p:cNvPr>
          <p:cNvSpPr txBox="1"/>
          <p:nvPr/>
        </p:nvSpPr>
        <p:spPr>
          <a:xfrm>
            <a:off x="-6789" y="2309842"/>
            <a:ext cx="3932566" cy="600164"/>
          </a:xfrm>
          <a:prstGeom prst="rect">
            <a:avLst/>
          </a:prstGeom>
          <a:noFill/>
        </p:spPr>
        <p:txBody>
          <a:bodyPr wrap="square" rtlCol="0">
            <a:spAutoFit/>
          </a:bodyPr>
          <a:lstStyle/>
          <a:p>
            <a:pPr algn="ctr"/>
            <a:r>
              <a:rPr lang="en-US" sz="33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Một mái nhà chung</a:t>
            </a:r>
            <a:endParaRPr lang="en-US" sz="33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20761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p:nvPr/>
        </p:nvSpPr>
        <p:spPr>
          <a:xfrm>
            <a:off x="1251054" y="128047"/>
            <a:ext cx="6926460" cy="1627338"/>
          </a:xfrm>
          <a:prstGeom prst="rect">
            <a:avLst/>
          </a:prstGeom>
          <a:noFill/>
          <a:ln>
            <a:noFill/>
          </a:ln>
        </p:spPr>
        <p:txBody>
          <a:bodyPr spcFirstLastPara="1" wrap="square" lIns="68569" tIns="34275" rIns="68569" bIns="34275" anchor="t" anchorCtr="0">
            <a:spAutoFit/>
          </a:bodyPr>
          <a:lstStyle/>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Thứ</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wgày</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κáng</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wăm</a:t>
            </a:r>
            <a:r>
              <a:rPr lang="en-US" sz="2700" b="1" dirty="0">
                <a:solidFill>
                  <a:srgbClr val="7030A0"/>
                </a:solidFill>
                <a:latin typeface="HP001 4 hàng" panose="020B0603050302020204" pitchFamily="34" charset="0"/>
              </a:rPr>
              <a:t> 20 …</a:t>
            </a:r>
            <a:endParaRPr sz="788" dirty="0">
              <a:latin typeface="HP001 4 hàng" panose="020B0603050302020204" pitchFamily="34" charset="0"/>
            </a:endParaRPr>
          </a:p>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TΗĞng</a:t>
            </a:r>
            <a:r>
              <a:rPr lang="en-US" sz="2700" b="1" dirty="0">
                <a:solidFill>
                  <a:srgbClr val="7030A0"/>
                </a:solidFill>
                <a:latin typeface="HP001 4 hàng" panose="020B0603050302020204" pitchFamily="34" charset="0"/>
              </a:rPr>
              <a:t> VΗİΙ</a:t>
            </a:r>
            <a:endParaRPr sz="788" dirty="0">
              <a:latin typeface="HP001 4 hàng" panose="020B0603050302020204" pitchFamily="34" charset="0"/>
            </a:endParaRPr>
          </a:p>
          <a:p>
            <a:pPr lvl="0" algn="ctr">
              <a:lnSpc>
                <a:spcPct val="125000"/>
              </a:lnSpc>
            </a:pPr>
            <a:r>
              <a:rPr lang="en-US" sz="2700" b="1" dirty="0">
                <a:solidFill>
                  <a:srgbClr val="7030A0"/>
                </a:solidFill>
                <a:latin typeface="HP001 4 hàng" panose="020B0603050302020204" pitchFamily="34" charset="0"/>
              </a:rPr>
              <a:t>	</a:t>
            </a:r>
            <a:r>
              <a:rPr lang="en-US" sz="2700" b="1" dirty="0" err="1">
                <a:solidFill>
                  <a:srgbClr val="FF0000"/>
                </a:solidFill>
                <a:latin typeface="HP001 4 hàng" panose="020B0603050302020204" pitchFamily="34" charset="0"/>
              </a:rPr>
              <a:t>Bài</a:t>
            </a:r>
            <a:r>
              <a:rPr lang="en-US" sz="2700" b="1" dirty="0">
                <a:solidFill>
                  <a:srgbClr val="FF0000"/>
                </a:solidFill>
                <a:latin typeface="HP001 4 hàng" panose="020B0603050302020204" pitchFamily="34" charset="0"/>
              </a:rPr>
              <a:t> </a:t>
            </a:r>
            <a:r>
              <a:rPr lang="en-US" sz="2700" b="1" dirty="0" err="1">
                <a:solidFill>
                  <a:srgbClr val="FF0000"/>
                </a:solidFill>
                <a:latin typeface="HP001 4 hàng" panose="020B0603050302020204" pitchFamily="34" charset="0"/>
              </a:rPr>
              <a:t>đǌ</a:t>
            </a:r>
            <a:r>
              <a:rPr lang="en-US" sz="2700" b="1">
                <a:solidFill>
                  <a:srgbClr val="FF0000"/>
                </a:solidFill>
                <a:latin typeface="HP001 4 hàng" panose="020B0603050302020204" pitchFamily="34" charset="0"/>
              </a:rPr>
              <a:t>: MŎ jái </a:t>
            </a:r>
            <a:r>
              <a:rPr lang="el-GR" sz="2700" b="1">
                <a:solidFill>
                  <a:srgbClr val="FF0000"/>
                </a:solidFill>
                <a:latin typeface="HP001 4 hàng" panose="020B0603050302020204" pitchFamily="34" charset="0"/>
              </a:rPr>
              <a:t>η</a:t>
            </a:r>
            <a:r>
              <a:rPr lang="en-US" sz="2700" b="1">
                <a:solidFill>
                  <a:srgbClr val="FF0000"/>
                </a:solidFill>
                <a:latin typeface="HP001 4 hàng" panose="020B0603050302020204" pitchFamily="34" charset="0"/>
              </a:rPr>
              <a:t>à </a:t>
            </a:r>
            <a:r>
              <a:rPr lang="el-GR" sz="2700" b="1">
                <a:solidFill>
                  <a:srgbClr val="FF0000"/>
                </a:solidFill>
                <a:latin typeface="HP001 4 hàng" panose="020B0603050302020204" pitchFamily="34" charset="0"/>
              </a:rPr>
              <a:t>ε</a:t>
            </a:r>
            <a:r>
              <a:rPr lang="en-US" sz="2700" b="1">
                <a:solidFill>
                  <a:srgbClr val="FF0000"/>
                </a:solidFill>
                <a:latin typeface="HP001 4 hàng" panose="020B0603050302020204" pitchFamily="34" charset="0"/>
              </a:rPr>
              <a:t>ung</a:t>
            </a:r>
            <a:endParaRPr sz="2700" b="1" dirty="0">
              <a:solidFill>
                <a:srgbClr val="FF0000"/>
              </a:solidFill>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
                                            <p:txEl>
                                              <p:pRg st="2" end="2"/>
                                            </p:txEl>
                                          </p:spTgt>
                                        </p:tgtEl>
                                        <p:attrNameLst>
                                          <p:attrName>style.visibility</p:attrName>
                                        </p:attrNameLst>
                                      </p:cBhvr>
                                      <p:to>
                                        <p:strVal val="visible"/>
                                      </p:to>
                                    </p:set>
                                    <p:animEffect transition="in" filter="wipe(left)">
                                      <p:cBhvr>
                                        <p:cTn id="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7"/>
          <p:cNvPicPr preferRelativeResize="0"/>
          <p:nvPr/>
        </p:nvPicPr>
        <p:blipFill rotWithShape="1">
          <a:blip r:embed="rId3">
            <a:alphaModFix/>
          </a:blip>
          <a:srcRect/>
          <a:stretch/>
        </p:blipFill>
        <p:spPr>
          <a:xfrm>
            <a:off x="2688201" y="1066052"/>
            <a:ext cx="4114840" cy="32544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3F6E43B-CB32-31DE-3757-620A30D649EF}"/>
              </a:ext>
            </a:extLst>
          </p:cNvPr>
          <p:cNvPicPr>
            <a:picLocks noChangeAspect="1"/>
          </p:cNvPicPr>
          <p:nvPr/>
        </p:nvPicPr>
        <p:blipFill rotWithShape="1">
          <a:blip r:embed="rId2"/>
          <a:srcRect l="5898" t="13432" r="8049" b="53975"/>
          <a:stretch/>
        </p:blipFill>
        <p:spPr>
          <a:xfrm>
            <a:off x="931026" y="781942"/>
            <a:ext cx="7281949" cy="3754755"/>
          </a:xfrm>
          <a:prstGeom prst="roundRect">
            <a:avLst/>
          </a:prstGeom>
          <a:effectLst>
            <a:softEdge rad="127000"/>
          </a:effectLst>
        </p:spPr>
      </p:pic>
      <p:grpSp>
        <p:nvGrpSpPr>
          <p:cNvPr id="14" name="Google Shape;109;p8">
            <a:extLst>
              <a:ext uri="{FF2B5EF4-FFF2-40B4-BE49-F238E27FC236}">
                <a16:creationId xmlns:a16="http://schemas.microsoft.com/office/drawing/2014/main" id="{7B4A5229-2ED7-FB53-CE75-68373E6F6691}"/>
              </a:ext>
            </a:extLst>
          </p:cNvPr>
          <p:cNvGrpSpPr/>
          <p:nvPr/>
        </p:nvGrpSpPr>
        <p:grpSpPr>
          <a:xfrm>
            <a:off x="301391" y="4599490"/>
            <a:ext cx="2163411" cy="535329"/>
            <a:chOff x="508724" y="6144228"/>
            <a:chExt cx="2884548" cy="713772"/>
          </a:xfrm>
        </p:grpSpPr>
        <p:sp>
          <p:nvSpPr>
            <p:cNvPr id="15" name="Google Shape;110;p8">
              <a:extLst>
                <a:ext uri="{FF2B5EF4-FFF2-40B4-BE49-F238E27FC236}">
                  <a16:creationId xmlns:a16="http://schemas.microsoft.com/office/drawing/2014/main" id="{4F5BF014-B483-1ACB-6CD7-3B748A1E4B2B}"/>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6" name="Google Shape;111;p8">
              <a:extLst>
                <a:ext uri="{FF2B5EF4-FFF2-40B4-BE49-F238E27FC236}">
                  <a16:creationId xmlns:a16="http://schemas.microsoft.com/office/drawing/2014/main" id="{04CE29B6-E309-28DB-FE20-01B67973B583}"/>
                </a:ext>
              </a:extLst>
            </p:cNvPr>
            <p:cNvGrpSpPr/>
            <p:nvPr/>
          </p:nvGrpSpPr>
          <p:grpSpPr>
            <a:xfrm>
              <a:off x="508724" y="6144228"/>
              <a:ext cx="713772" cy="713772"/>
              <a:chOff x="508724" y="6144228"/>
              <a:chExt cx="713772" cy="713772"/>
            </a:xfrm>
          </p:grpSpPr>
          <p:sp>
            <p:nvSpPr>
              <p:cNvPr id="17" name="Google Shape;112;p8">
                <a:extLst>
                  <a:ext uri="{FF2B5EF4-FFF2-40B4-BE49-F238E27FC236}">
                    <a16:creationId xmlns:a16="http://schemas.microsoft.com/office/drawing/2014/main" id="{F315FD45-1649-5A21-4FD4-0C5D27CF61D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3;p8">
                <a:extLst>
                  <a:ext uri="{FF2B5EF4-FFF2-40B4-BE49-F238E27FC236}">
                    <a16:creationId xmlns:a16="http://schemas.microsoft.com/office/drawing/2014/main" id="{989948B6-0639-5ABE-7C8A-FF2CCF675A3C}"/>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9" name="Google Shape;114;p8">
            <a:extLst>
              <a:ext uri="{FF2B5EF4-FFF2-40B4-BE49-F238E27FC236}">
                <a16:creationId xmlns:a16="http://schemas.microsoft.com/office/drawing/2014/main" id="{B1CBFF66-A0AD-F7A5-6C87-39392046591D}"/>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9">
            <a:extLst>
              <a:ext uri="{FF2B5EF4-FFF2-40B4-BE49-F238E27FC236}">
                <a16:creationId xmlns:a16="http://schemas.microsoft.com/office/drawing/2014/main" id="{0B37CA1F-3FAC-8F22-00F9-31E836021233}"/>
              </a:ext>
            </a:extLst>
          </p:cNvPr>
          <p:cNvSpPr txBox="1"/>
          <p:nvPr/>
        </p:nvSpPr>
        <p:spPr>
          <a:xfrm>
            <a:off x="2357096" y="460468"/>
            <a:ext cx="4429809" cy="384080"/>
          </a:xfrm>
          <a:prstGeom prst="rect">
            <a:avLst/>
          </a:prstGeom>
          <a:noFill/>
        </p:spPr>
        <p:txBody>
          <a:bodyPr wrap="square" rtlCol="0">
            <a:spAutoFit/>
          </a:bodyPr>
          <a:lstStyle/>
          <a:p>
            <a:pPr algn="ctr">
              <a:lnSpc>
                <a:spcPct val="79000"/>
              </a:lnSpc>
            </a:pPr>
            <a:r>
              <a:rPr lang="en-GB"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Sách giáo khoa trang 82</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Google Shape;89;p5">
            <a:extLst>
              <a:ext uri="{FF2B5EF4-FFF2-40B4-BE49-F238E27FC236}">
                <a16:creationId xmlns:a16="http://schemas.microsoft.com/office/drawing/2014/main" id="{D3A6C320-32F7-A446-377F-CBC7D589FB28}"/>
              </a:ext>
            </a:extLst>
          </p:cNvPr>
          <p:cNvSpPr txBox="1"/>
          <p:nvPr/>
        </p:nvSpPr>
        <p:spPr>
          <a:xfrm>
            <a:off x="1024938" y="0"/>
            <a:ext cx="7094124" cy="561662"/>
          </a:xfrm>
          <a:prstGeom prst="rect">
            <a:avLst/>
          </a:prstGeom>
          <a:noFill/>
          <a:ln>
            <a:noFill/>
          </a:ln>
        </p:spPr>
        <p:txBody>
          <a:bodyPr spcFirstLastPara="1" wrap="square" lIns="68569" tIns="34275" rIns="68569" bIns="34275" anchor="t" anchorCtr="0">
            <a:spAutoFit/>
          </a:bodyPr>
          <a:lstStyle/>
          <a:p>
            <a:pPr algn="ctr"/>
            <a:r>
              <a:rPr lang="en-US" sz="32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Một mái nhà chung</a:t>
            </a:r>
            <a:endParaRPr sz="32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Tree>
    <p:extLst>
      <p:ext uri="{BB962C8B-B14F-4D97-AF65-F5344CB8AC3E}">
        <p14:creationId xmlns:p14="http://schemas.microsoft.com/office/powerpoint/2010/main" val="89094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pic>
        <p:nvPicPr>
          <p:cNvPr id="2" name="30.1.2. Đọc">
            <a:hlinkClick r:id="" action="ppaction://media"/>
            <a:extLst>
              <a:ext uri="{FF2B5EF4-FFF2-40B4-BE49-F238E27FC236}">
                <a16:creationId xmlns:a16="http://schemas.microsoft.com/office/drawing/2014/main" id="{944942F2-38B8-446D-D4E9-FBEDCC6AA8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78683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3344</TotalTime>
  <Words>1150</Words>
  <Application>Microsoft Office PowerPoint</Application>
  <PresentationFormat>Trình chiếu Trên màn hình (16:9)</PresentationFormat>
  <Paragraphs>170</Paragraphs>
  <Slides>37</Slides>
  <Notes>28</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37</vt:i4>
      </vt:variant>
    </vt:vector>
  </HeadingPairs>
  <TitlesOfParts>
    <vt:vector size="44" baseType="lpstr">
      <vt:lpstr>Arial-Rounded</vt:lpstr>
      <vt:lpstr>SVN-Anastasia</vt:lpstr>
      <vt:lpstr>Calibri</vt:lpstr>
      <vt:lpstr>Arial</vt:lpstr>
      <vt:lpstr>HP001 4 hàng</vt:lpstr>
      <vt:lpstr>AvantGarde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 PC</dc:creator>
  <dc:description>9Slide.vn</dc:description>
  <cp:lastModifiedBy>Nga Nguyễn</cp:lastModifiedBy>
  <cp:revision>108</cp:revision>
  <dcterms:created xsi:type="dcterms:W3CDTF">2021-12-21T12:51:08Z</dcterms:created>
  <dcterms:modified xsi:type="dcterms:W3CDTF">2023-04-02T07:14:59Z</dcterms:modified>
  <cp:category>9Slide.vn</cp:category>
</cp:coreProperties>
</file>