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469" r:id="rId4"/>
    <p:sldId id="261" r:id="rId5"/>
    <p:sldId id="259" r:id="rId6"/>
    <p:sldId id="260" r:id="rId7"/>
    <p:sldId id="264" r:id="rId8"/>
    <p:sldId id="462" r:id="rId9"/>
    <p:sldId id="258" r:id="rId10"/>
    <p:sldId id="464" r:id="rId11"/>
    <p:sldId id="468" r:id="rId12"/>
    <p:sldId id="465" r:id="rId13"/>
    <p:sldId id="466" r:id="rId14"/>
    <p:sldId id="438" r:id="rId15"/>
    <p:sldId id="431"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FF"/>
    <a:srgbClr val="0000FF"/>
    <a:srgbClr val="FFE1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9B189-8347-4BCD-9B95-0228CDEE3B7A}" v="8" dt="2022-08-28T02:38:32.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9274" autoAdjust="0"/>
  </p:normalViewPr>
  <p:slideViewPr>
    <p:cSldViewPr>
      <p:cViewPr varScale="1">
        <p:scale>
          <a:sx n="52" d="100"/>
          <a:sy n="52" d="100"/>
        </p:scale>
        <p:origin x="552" y="10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14</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a16="http://schemas.microsoft.com/office/drawing/2014/main" id="{B808DE37-A60F-4BC2-B7B4-7B9946761AC6}"/>
              </a:ext>
            </a:extLst>
          </p:cNvPr>
          <p:cNvSpPr/>
          <p:nvPr userDrawn="1"/>
        </p:nvSpPr>
        <p:spPr>
          <a:xfrm>
            <a:off x="13690919" y="2"/>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pic>
        <p:nvPicPr>
          <p:cNvPr id="3" name="Picture 2" descr="Logo, company name&#10;&#10;Description automatically generated">
            <a:extLst>
              <a:ext uri="{FF2B5EF4-FFF2-40B4-BE49-F238E27FC236}">
                <a16:creationId xmlns:a16="http://schemas.microsoft.com/office/drawing/2014/main"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1"/>
            <a:ext cx="1765201" cy="2232615"/>
          </a:xfrm>
          <a:prstGeom prst="rect">
            <a:avLst/>
          </a:prstGeom>
        </p:spPr>
      </p:pic>
      <p:sp>
        <p:nvSpPr>
          <p:cNvPr id="4" name="Rectangle 3">
            <a:extLst>
              <a:ext uri="{FF2B5EF4-FFF2-40B4-BE49-F238E27FC236}">
                <a16:creationId xmlns:a16="http://schemas.microsoft.com/office/drawing/2014/main" id="{2C7AF168-150A-672B-0A78-B7D4276D1801}"/>
              </a:ext>
            </a:extLst>
          </p:cNvPr>
          <p:cNvSpPr/>
          <p:nvPr userDrawn="1"/>
        </p:nvSpPr>
        <p:spPr>
          <a:xfrm>
            <a:off x="2"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7"/>
          </a:p>
        </p:txBody>
      </p:sp>
      <p:pic>
        <p:nvPicPr>
          <p:cNvPr id="2" name="Hình ảnh 1">
            <a:extLst>
              <a:ext uri="{FF2B5EF4-FFF2-40B4-BE49-F238E27FC236}">
                <a16:creationId xmlns:a16="http://schemas.microsoft.com/office/drawing/2014/main" id="{F7F2483F-8162-A886-67C9-41D855E5D101}"/>
              </a:ext>
            </a:extLst>
          </p:cNvPr>
          <p:cNvPicPr>
            <a:picLocks noChangeAspect="1"/>
          </p:cNvPicPr>
          <p:nvPr userDrawn="1"/>
        </p:nvPicPr>
        <p:blipFill>
          <a:blip r:embed="rId4"/>
          <a:stretch>
            <a:fillRect/>
          </a:stretch>
        </p:blipFill>
        <p:spPr>
          <a:xfrm>
            <a:off x="611958" y="30484"/>
            <a:ext cx="11004792" cy="2072803"/>
          </a:xfrm>
          <a:prstGeom prst="rect">
            <a:avLst/>
          </a:prstGeom>
        </p:spPr>
      </p:pic>
      <p:pic>
        <p:nvPicPr>
          <p:cNvPr id="5" name="Hình ảnh 4">
            <a:extLst>
              <a:ext uri="{FF2B5EF4-FFF2-40B4-BE49-F238E27FC236}">
                <a16:creationId xmlns:a16="http://schemas.microsoft.com/office/drawing/2014/main" id="{F6007027-88C0-9A31-A696-4B228B1CA61A}"/>
              </a:ext>
            </a:extLst>
          </p:cNvPr>
          <p:cNvPicPr>
            <a:picLocks noChangeAspect="1"/>
          </p:cNvPicPr>
          <p:nvPr userDrawn="1"/>
        </p:nvPicPr>
        <p:blipFill>
          <a:blip r:embed="rId5"/>
          <a:stretch>
            <a:fillRect/>
          </a:stretch>
        </p:blipFill>
        <p:spPr>
          <a:xfrm>
            <a:off x="-549854" y="1654630"/>
            <a:ext cx="12252905" cy="4708324"/>
          </a:xfrm>
          <a:prstGeom prst="rect">
            <a:avLst/>
          </a:prstGeom>
        </p:spPr>
      </p:pic>
    </p:spTree>
    <p:extLst>
      <p:ext uri="{BB962C8B-B14F-4D97-AF65-F5344CB8AC3E}">
        <p14:creationId xmlns:p14="http://schemas.microsoft.com/office/powerpoint/2010/main" val="68397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2"/>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spTree>
    <p:extLst>
      <p:ext uri="{BB962C8B-B14F-4D97-AF65-F5344CB8AC3E}">
        <p14:creationId xmlns:p14="http://schemas.microsoft.com/office/powerpoint/2010/main" val="208685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2"/>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pic>
        <p:nvPicPr>
          <p:cNvPr id="3" name="Hình ảnh 2" descr="Ảnh có chứa văn bản, bánh xe&#10;&#10;Mô tả được tạo tự động">
            <a:extLst>
              <a:ext uri="{FF2B5EF4-FFF2-40B4-BE49-F238E27FC236}">
                <a16:creationId xmlns:a16="http://schemas.microsoft.com/office/drawing/2014/main"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 y="381000"/>
            <a:ext cx="16276356" cy="8138179"/>
          </a:xfrm>
          <a:prstGeom prst="rect">
            <a:avLst/>
          </a:prstGeom>
        </p:spPr>
      </p:pic>
    </p:spTree>
    <p:extLst>
      <p:ext uri="{BB962C8B-B14F-4D97-AF65-F5344CB8AC3E}">
        <p14:creationId xmlns:p14="http://schemas.microsoft.com/office/powerpoint/2010/main" val="269137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9926E7B7-3AA3-A0AD-1C2D-8597156FE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7" y="0"/>
            <a:ext cx="14600146" cy="9144000"/>
          </a:xfrm>
          <a:prstGeom prst="rect">
            <a:avLst/>
          </a:prstGeom>
        </p:spPr>
      </p:pic>
    </p:spTree>
    <p:extLst>
      <p:ext uri="{BB962C8B-B14F-4D97-AF65-F5344CB8AC3E}">
        <p14:creationId xmlns:p14="http://schemas.microsoft.com/office/powerpoint/2010/main" val="9113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4A75548-7F64-6CA2-20DD-ED87EEA7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79375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3A1F4629-611C-9E40-0899-190B163B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1" cy="9144000"/>
          </a:xfrm>
          <a:prstGeom prst="rect">
            <a:avLst/>
          </a:prstGeom>
        </p:spPr>
      </p:pic>
    </p:spTree>
    <p:extLst>
      <p:ext uri="{BB962C8B-B14F-4D97-AF65-F5344CB8AC3E}">
        <p14:creationId xmlns:p14="http://schemas.microsoft.com/office/powerpoint/2010/main" val="44931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F53E86E-550F-7A25-8D2C-EC325FDB3A95}"/>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A picture containing text&#10;&#10;Description automatically generated">
            <a:extLst>
              <a:ext uri="{FF2B5EF4-FFF2-40B4-BE49-F238E27FC236}">
                <a16:creationId xmlns:a16="http://schemas.microsoft.com/office/drawing/2014/main" id="{7525EBC1-91E5-757C-FEE8-7E35A1C62B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407099" y="2"/>
            <a:ext cx="2533028" cy="2512329"/>
          </a:xfrm>
          <a:prstGeom prst="rect">
            <a:avLst/>
          </a:prstGeom>
        </p:spPr>
      </p:pic>
      <p:pic>
        <p:nvPicPr>
          <p:cNvPr id="5" name="Picture 4" descr="Logo, company name&#10;&#10;Description automatically generated">
            <a:extLst>
              <a:ext uri="{FF2B5EF4-FFF2-40B4-BE49-F238E27FC236}">
                <a16:creationId xmlns:a16="http://schemas.microsoft.com/office/drawing/2014/main" id="{4F747058-02FD-681F-11CD-27C85699D44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56504" y="0"/>
            <a:ext cx="920136" cy="1163781"/>
          </a:xfrm>
          <a:prstGeom prst="rect">
            <a:avLst/>
          </a:prstGeom>
        </p:spPr>
      </p:pic>
    </p:spTree>
    <p:extLst>
      <p:ext uri="{BB962C8B-B14F-4D97-AF65-F5344CB8AC3E}">
        <p14:creationId xmlns:p14="http://schemas.microsoft.com/office/powerpoint/2010/main" val="425287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7514" rtl="0" eaLnBrk="1" latinLnBrk="0" hangingPunct="1">
        <a:lnSpc>
          <a:spcPct val="90000"/>
        </a:lnSpc>
        <a:spcBef>
          <a:spcPct val="0"/>
        </a:spcBef>
        <a:buNone/>
        <a:defRPr sz="5859" kern="1200">
          <a:solidFill>
            <a:schemeClr val="tx1"/>
          </a:solidFill>
          <a:latin typeface="+mj-lt"/>
          <a:ea typeface="+mj-ea"/>
          <a:cs typeface="+mj-cs"/>
        </a:defRPr>
      </a:lvl1pPr>
    </p:titleStyle>
    <p:bodyStyle>
      <a:lvl1pPr marL="304378" indent="-304378" algn="l" defTabSz="1217514" rtl="0" eaLnBrk="1" latinLnBrk="0" hangingPunct="1">
        <a:lnSpc>
          <a:spcPct val="90000"/>
        </a:lnSpc>
        <a:spcBef>
          <a:spcPts val="1331"/>
        </a:spcBef>
        <a:buFont typeface="Arial" panose="020B0604020202020204" pitchFamily="34" charset="0"/>
        <a:buChar char="•"/>
        <a:defRPr sz="3728" kern="1200">
          <a:solidFill>
            <a:schemeClr val="tx1"/>
          </a:solidFill>
          <a:latin typeface="+mn-lt"/>
          <a:ea typeface="+mn-ea"/>
          <a:cs typeface="+mn-cs"/>
        </a:defRPr>
      </a:lvl1pPr>
      <a:lvl2pPr marL="913135" indent="-304378" algn="l" defTabSz="1217514" rtl="0" eaLnBrk="1" latinLnBrk="0" hangingPunct="1">
        <a:lnSpc>
          <a:spcPct val="90000"/>
        </a:lnSpc>
        <a:spcBef>
          <a:spcPts val="667"/>
        </a:spcBef>
        <a:buFont typeface="Arial" panose="020B0604020202020204" pitchFamily="34" charset="0"/>
        <a:buChar char="•"/>
        <a:defRPr sz="3196" kern="1200">
          <a:solidFill>
            <a:schemeClr val="tx1"/>
          </a:solidFill>
          <a:latin typeface="+mn-lt"/>
          <a:ea typeface="+mn-ea"/>
          <a:cs typeface="+mn-cs"/>
        </a:defRPr>
      </a:lvl2pPr>
      <a:lvl3pPr marL="1521893" indent="-304378" algn="l" defTabSz="1217514" rtl="0" eaLnBrk="1" latinLnBrk="0" hangingPunct="1">
        <a:lnSpc>
          <a:spcPct val="90000"/>
        </a:lnSpc>
        <a:spcBef>
          <a:spcPts val="667"/>
        </a:spcBef>
        <a:buFont typeface="Arial" panose="020B0604020202020204" pitchFamily="34" charset="0"/>
        <a:buChar char="•"/>
        <a:defRPr sz="2664" kern="1200">
          <a:solidFill>
            <a:schemeClr val="tx1"/>
          </a:solidFill>
          <a:latin typeface="+mn-lt"/>
          <a:ea typeface="+mn-ea"/>
          <a:cs typeface="+mn-cs"/>
        </a:defRPr>
      </a:lvl3pPr>
      <a:lvl4pPr marL="2130649"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4pPr>
      <a:lvl5pPr marL="2739405"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5pPr>
      <a:lvl6pPr marL="3348162"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6pPr>
      <a:lvl7pPr marL="3956918"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7pPr>
      <a:lvl8pPr marL="4565677"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8pPr>
      <a:lvl9pPr marL="5174432"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514" rtl="0" eaLnBrk="1" latinLnBrk="0" hangingPunct="1">
        <a:defRPr sz="2397" kern="1200">
          <a:solidFill>
            <a:schemeClr val="tx1"/>
          </a:solidFill>
          <a:latin typeface="+mn-lt"/>
          <a:ea typeface="+mn-ea"/>
          <a:cs typeface="+mn-cs"/>
        </a:defRPr>
      </a:lvl1pPr>
      <a:lvl2pPr marL="608757" algn="l" defTabSz="1217514" rtl="0" eaLnBrk="1" latinLnBrk="0" hangingPunct="1">
        <a:defRPr sz="2397" kern="1200">
          <a:solidFill>
            <a:schemeClr val="tx1"/>
          </a:solidFill>
          <a:latin typeface="+mn-lt"/>
          <a:ea typeface="+mn-ea"/>
          <a:cs typeface="+mn-cs"/>
        </a:defRPr>
      </a:lvl2pPr>
      <a:lvl3pPr marL="1217514" algn="l" defTabSz="1217514" rtl="0" eaLnBrk="1" latinLnBrk="0" hangingPunct="1">
        <a:defRPr sz="2397" kern="1200">
          <a:solidFill>
            <a:schemeClr val="tx1"/>
          </a:solidFill>
          <a:latin typeface="+mn-lt"/>
          <a:ea typeface="+mn-ea"/>
          <a:cs typeface="+mn-cs"/>
        </a:defRPr>
      </a:lvl3pPr>
      <a:lvl4pPr marL="1826270" algn="l" defTabSz="1217514" rtl="0" eaLnBrk="1" latinLnBrk="0" hangingPunct="1">
        <a:defRPr sz="2397" kern="1200">
          <a:solidFill>
            <a:schemeClr val="tx1"/>
          </a:solidFill>
          <a:latin typeface="+mn-lt"/>
          <a:ea typeface="+mn-ea"/>
          <a:cs typeface="+mn-cs"/>
        </a:defRPr>
      </a:lvl4pPr>
      <a:lvl5pPr marL="2435027" algn="l" defTabSz="1217514" rtl="0" eaLnBrk="1" latinLnBrk="0" hangingPunct="1">
        <a:defRPr sz="2397" kern="1200">
          <a:solidFill>
            <a:schemeClr val="tx1"/>
          </a:solidFill>
          <a:latin typeface="+mn-lt"/>
          <a:ea typeface="+mn-ea"/>
          <a:cs typeface="+mn-cs"/>
        </a:defRPr>
      </a:lvl5pPr>
      <a:lvl6pPr marL="3043784" algn="l" defTabSz="1217514" rtl="0" eaLnBrk="1" latinLnBrk="0" hangingPunct="1">
        <a:defRPr sz="2397" kern="1200">
          <a:solidFill>
            <a:schemeClr val="tx1"/>
          </a:solidFill>
          <a:latin typeface="+mn-lt"/>
          <a:ea typeface="+mn-ea"/>
          <a:cs typeface="+mn-cs"/>
        </a:defRPr>
      </a:lvl6pPr>
      <a:lvl7pPr marL="3652541" algn="l" defTabSz="1217514" rtl="0" eaLnBrk="1" latinLnBrk="0" hangingPunct="1">
        <a:defRPr sz="2397" kern="1200">
          <a:solidFill>
            <a:schemeClr val="tx1"/>
          </a:solidFill>
          <a:latin typeface="+mn-lt"/>
          <a:ea typeface="+mn-ea"/>
          <a:cs typeface="+mn-cs"/>
        </a:defRPr>
      </a:lvl7pPr>
      <a:lvl8pPr marL="4261297" algn="l" defTabSz="1217514" rtl="0" eaLnBrk="1" latinLnBrk="0" hangingPunct="1">
        <a:defRPr sz="2397" kern="1200">
          <a:solidFill>
            <a:schemeClr val="tx1"/>
          </a:solidFill>
          <a:latin typeface="+mn-lt"/>
          <a:ea typeface="+mn-ea"/>
          <a:cs typeface="+mn-cs"/>
        </a:defRPr>
      </a:lvl8pPr>
      <a:lvl9pPr marL="4870054" algn="l" defTabSz="1217514"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g"/><Relationship Id="rId7" Type="http://schemas.microsoft.com/office/2007/relationships/hdphoto" Target="../media/hdphoto8.wdp"/><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7.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0B43560-508F-5E04-F5C1-14B9991FBC13}"/>
              </a:ext>
            </a:extLst>
          </p:cNvPr>
          <p:cNvSpPr txBox="1"/>
          <p:nvPr/>
        </p:nvSpPr>
        <p:spPr>
          <a:xfrm>
            <a:off x="3852557" y="5486401"/>
            <a:ext cx="3640740" cy="132343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50800">
                  <a:solidFill>
                    <a:prstClr val="black"/>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Tuần 29</a:t>
            </a:r>
          </a:p>
        </p:txBody>
      </p:sp>
      <p:sp>
        <p:nvSpPr>
          <p:cNvPr id="3" name="Hộp Văn bản 2">
            <a:extLst>
              <a:ext uri="{FF2B5EF4-FFF2-40B4-BE49-F238E27FC236}">
                <a16:creationId xmlns:a16="http://schemas.microsoft.com/office/drawing/2014/main" id="{3BE84131-B760-190E-E218-77A51C6A33C7}"/>
              </a:ext>
            </a:extLst>
          </p:cNvPr>
          <p:cNvSpPr txBox="1"/>
          <p:nvPr/>
        </p:nvSpPr>
        <p:spPr>
          <a:xfrm>
            <a:off x="1799917" y="7391400"/>
            <a:ext cx="7746031" cy="1446550"/>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400">
                <a:solidFill>
                  <a:prstClr val="white"/>
                </a:solidFill>
                <a:latin typeface="SVN-Anastasia" panose="020B0606040200020203" pitchFamily="34" charset="0"/>
              </a:rPr>
              <a:t>Ôn tập chủ đề con người và sức khỏe</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4400">
                <a:solidFill>
                  <a:prstClr val="white"/>
                </a:solidFill>
                <a:latin typeface="SVN-Anastasia" panose="020B0606040200020203" pitchFamily="34" charset="0"/>
              </a:rPr>
              <a:t>(Tiết 1) </a:t>
            </a:r>
            <a:endParaRPr kumimoji="0" lang="en-US" sz="4400" b="0" i="0" u="none" strike="noStrike" kern="1200" cap="none" spc="0" normalizeH="0" baseline="0" noProof="0">
              <a:ln>
                <a:noFill/>
              </a:ln>
              <a:solidFill>
                <a:prstClr val="white"/>
              </a:solidFill>
              <a:effectLst/>
              <a:uLnTx/>
              <a:uFillTx/>
              <a:latin typeface="SVN-Anastasia" panose="020B0606040200020203" pitchFamily="34" charset="0"/>
              <a:ea typeface="+mn-ea"/>
              <a:cs typeface="+mn-cs"/>
            </a:endParaRP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4C4AEB3A-7EAB-9D26-1ED0-8EC4FFA309F2}"/>
              </a:ext>
            </a:extLst>
          </p:cNvPr>
          <p:cNvPicPr>
            <a:picLocks noChangeAspect="1"/>
          </p:cNvPicPr>
          <p:nvPr/>
        </p:nvPicPr>
        <p:blipFill rotWithShape="1">
          <a:blip r:embed="rId3">
            <a:extLst>
              <a:ext uri="{28A0092B-C50C-407E-A947-70E740481C1C}">
                <a14:useLocalDpi xmlns:a14="http://schemas.microsoft.com/office/drawing/2010/main" val="0"/>
              </a:ext>
            </a:extLst>
          </a:blip>
          <a:srcRect l="19257" t="19671" r="8789" b="14627"/>
          <a:stretch/>
        </p:blipFill>
        <p:spPr>
          <a:xfrm>
            <a:off x="1508999" y="2057400"/>
            <a:ext cx="13258641" cy="6512332"/>
          </a:xfrm>
          <a:prstGeom prst="rect">
            <a:avLst/>
          </a:prstGeom>
        </p:spPr>
      </p:pic>
      <p:sp>
        <p:nvSpPr>
          <p:cNvPr id="2" name="Rectangle 1">
            <a:extLst>
              <a:ext uri="{FF2B5EF4-FFF2-40B4-BE49-F238E27FC236}">
                <a16:creationId xmlns:a16="http://schemas.microsoft.com/office/drawing/2014/main" id="{94AE8962-59C8-4511-B3EB-EBED13CCEAB3}"/>
              </a:ext>
            </a:extLst>
          </p:cNvPr>
          <p:cNvSpPr/>
          <p:nvPr/>
        </p:nvSpPr>
        <p:spPr>
          <a:xfrm>
            <a:off x="84385" y="916245"/>
            <a:ext cx="16192253" cy="1200329"/>
          </a:xfrm>
          <a:prstGeom prst="rect">
            <a:avLst/>
          </a:prstGeom>
        </p:spPr>
        <p:txBody>
          <a:bodyPr wrap="none">
            <a:spAutoFit/>
          </a:bodyPr>
          <a:lstStyle/>
          <a:p>
            <a:pPr marL="742950" indent="-742950">
              <a:buAutoNum type="arabicPeriod"/>
            </a:pPr>
            <a:r>
              <a:rPr lang="vi-VN" sz="3600" b="1">
                <a:solidFill>
                  <a:schemeClr val="accent5">
                    <a:lumMod val="50000"/>
                  </a:schemeClr>
                </a:solidFill>
                <a:latin typeface="AvantGarde" panose="00000400000000000000" pitchFamily="2" charset="0"/>
                <a:ea typeface="AvantGarde" panose="00000400000000000000" pitchFamily="2" charset="0"/>
                <a:cs typeface="AvantGarde" panose="00000400000000000000" pitchFamily="2" charset="0"/>
              </a:rPr>
              <a:t>Ghi lại tên những đồ vật mà em vừa quan sát.</a:t>
            </a:r>
            <a:endParaRPr lang="en-US" sz="3600" b="1">
              <a:solidFill>
                <a:schemeClr val="accent5">
                  <a:lumMod val="50000"/>
                </a:schemeClr>
              </a:solidFill>
              <a:latin typeface="AvantGarde" panose="00000400000000000000" pitchFamily="2" charset="0"/>
              <a:ea typeface="AvantGarde" panose="00000400000000000000" pitchFamily="2" charset="0"/>
              <a:cs typeface="AvantGarde" panose="00000400000000000000" pitchFamily="2" charset="0"/>
            </a:endParaRPr>
          </a:p>
          <a:p>
            <a:pPr marL="742950" indent="-742950">
              <a:buAutoNum type="arabicPeriod"/>
            </a:pPr>
            <a:r>
              <a:rPr lang="en-US" sz="3600" b="1">
                <a:solidFill>
                  <a:schemeClr val="accent5">
                    <a:lumMod val="50000"/>
                  </a:schemeClr>
                </a:solidFill>
                <a:latin typeface="AvantGarde" panose="00000400000000000000" pitchFamily="2" charset="0"/>
                <a:ea typeface="AvantGarde" panose="00000400000000000000" pitchFamily="2" charset="0"/>
                <a:cs typeface="AvantGarde" panose="00000400000000000000" pitchFamily="2" charset="0"/>
              </a:rPr>
              <a:t>Cơ quan nào giúp em thực hiện các hoạt động trong trò chơi trên?</a:t>
            </a:r>
            <a:endParaRPr lang="vi-VN" sz="3600" b="1">
              <a:solidFill>
                <a:schemeClr val="accent5">
                  <a:lumMod val="50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a16="http://schemas.microsoft.com/office/drawing/2014/main" id="{958CDA78-BB18-C9E7-450D-8BAF70DDA337}"/>
              </a:ext>
            </a:extLst>
          </p:cNvPr>
          <p:cNvSpPr txBox="1"/>
          <p:nvPr/>
        </p:nvSpPr>
        <p:spPr>
          <a:xfrm>
            <a:off x="8747919" y="0"/>
            <a:ext cx="5145319" cy="830997"/>
          </a:xfrm>
          <a:prstGeom prst="rect">
            <a:avLst/>
          </a:prstGeom>
          <a:noFill/>
        </p:spPr>
        <p:txBody>
          <a:bodyPr wrap="none" rtlCol="0">
            <a:spAutoFit/>
          </a:bodyPr>
          <a:lstStyle/>
          <a:p>
            <a:r>
              <a:rPr lang="en-US" sz="4800">
                <a:ln w="19050">
                  <a:solidFill>
                    <a:schemeClr val="tx1"/>
                  </a:solidFill>
                </a:ln>
                <a:solidFill>
                  <a:srgbClr val="FFFF00"/>
                </a:solidFill>
                <a:latin typeface="SVN-Ziclets" panose="02000603000000000000" pitchFamily="2" charset="0"/>
              </a:rPr>
              <a:t>Thử tài trí nhớ</a:t>
            </a:r>
          </a:p>
        </p:txBody>
      </p:sp>
    </p:spTree>
    <p:extLst>
      <p:ext uri="{BB962C8B-B14F-4D97-AF65-F5344CB8AC3E}">
        <p14:creationId xmlns:p14="http://schemas.microsoft.com/office/powerpoint/2010/main" val="438428980"/>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18533AA-6D21-BD4F-A10F-2C04D6D807D2}"/>
              </a:ext>
            </a:extLst>
          </p:cNvPr>
          <p:cNvSpPr txBox="1"/>
          <p:nvPr/>
        </p:nvSpPr>
        <p:spPr>
          <a:xfrm>
            <a:off x="4887119" y="1727201"/>
            <a:ext cx="8026400" cy="3135602"/>
          </a:xfrm>
          <a:prstGeom prst="rect">
            <a:avLst/>
          </a:prstGeom>
          <a:noFill/>
        </p:spPr>
        <p:txBody>
          <a:bodyPr wrap="square" rtlCol="0">
            <a:spAutoFit/>
          </a:bodyPr>
          <a:lstStyle/>
          <a:p>
            <a:pPr marL="0" marR="0" lvl="0" indent="0" algn="ctr" defTabSz="1219170" rtl="0" eaLnBrk="1" fontAlgn="auto" latinLnBrk="0" hangingPunct="1">
              <a:lnSpc>
                <a:spcPct val="74000"/>
              </a:lnSpc>
              <a:spcBef>
                <a:spcPts val="0"/>
              </a:spcBef>
              <a:spcAft>
                <a:spcPts val="0"/>
              </a:spcAft>
              <a:buClrTx/>
              <a:buSzTx/>
              <a:buFontTx/>
              <a:buNone/>
              <a:tabLst/>
              <a:defRPr/>
            </a:pPr>
            <a:r>
              <a:rPr kumimoji="0" lang="en-US" sz="12800" b="0" i="0" u="none" strike="noStrike" kern="1200" cap="none" spc="0" normalizeH="0" baseline="0" noProof="0">
                <a:ln w="22225">
                  <a:solidFill>
                    <a:srgbClr val="70AD47">
                      <a:lumMod val="75000"/>
                    </a:srgbClr>
                  </a:solidFill>
                  <a:prstDash val="sysDash"/>
                </a:ln>
                <a:solidFill>
                  <a:srgbClr val="70AD47">
                    <a:lumMod val="40000"/>
                    <a:lumOff val="60000"/>
                  </a:srgbClr>
                </a:solidFill>
                <a:effectLst/>
                <a:uLnTx/>
                <a:uFillTx/>
                <a:latin typeface="SVN-Billo" panose="00000400000000000000" pitchFamily="2" charset="0"/>
                <a:ea typeface="+mn-ea"/>
                <a:cs typeface="+mn-cs"/>
              </a:rPr>
              <a:t>Chia sẻ trước lớp</a:t>
            </a:r>
          </a:p>
        </p:txBody>
      </p:sp>
      <p:pic>
        <p:nvPicPr>
          <p:cNvPr id="4" name="Hình ảnh 3">
            <a:extLst>
              <a:ext uri="{FF2B5EF4-FFF2-40B4-BE49-F238E27FC236}">
                <a16:creationId xmlns:a16="http://schemas.microsoft.com/office/drawing/2014/main" id="{460871FB-8CD8-4939-CB6E-4CC69473E4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7427120" y="4251325"/>
            <a:ext cx="2846647" cy="4892675"/>
          </a:xfrm>
          <a:prstGeom prst="rect">
            <a:avLst/>
          </a:prstGeom>
        </p:spPr>
      </p:pic>
    </p:spTree>
    <p:extLst>
      <p:ext uri="{BB962C8B-B14F-4D97-AF65-F5344CB8AC3E}">
        <p14:creationId xmlns:p14="http://schemas.microsoft.com/office/powerpoint/2010/main" val="3707999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BAB868-8821-4833-989B-A62CA2043F56}"/>
              </a:ext>
            </a:extLst>
          </p:cNvPr>
          <p:cNvSpPr/>
          <p:nvPr/>
        </p:nvSpPr>
        <p:spPr>
          <a:xfrm>
            <a:off x="8138319" y="1676400"/>
            <a:ext cx="7975757" cy="6186309"/>
          </a:xfrm>
          <a:prstGeom prst="rect">
            <a:avLst/>
          </a:prstGeom>
        </p:spPr>
        <p:txBody>
          <a:bodyPr wrap="square">
            <a:spAutoFit/>
          </a:bodyPr>
          <a:lstStyle/>
          <a:p>
            <a:pPr algn="just"/>
            <a:r>
              <a:rPr lang="vi-VN" sz="3600" b="1">
                <a:latin typeface="AvantGarde" panose="00000400000000000000" pitchFamily="2" charset="0"/>
                <a:ea typeface="AvantGarde" panose="00000400000000000000" pitchFamily="2" charset="0"/>
                <a:cs typeface="AvantGarde" panose="00000400000000000000" pitchFamily="2" charset="0"/>
              </a:rPr>
              <a:t>Các đồ vật mà em vừa quan sát:</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Xe ô tô</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Khối trụ</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Khối tròn</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Tẩy</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Thước kẻ</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Khối trụ tam giác</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Khối lập phương</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Bút chì</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Bút bi</a:t>
            </a:r>
          </a:p>
          <a:p>
            <a:pPr algn="just"/>
            <a:r>
              <a:rPr lang="vi-VN" sz="3600" b="1">
                <a:latin typeface="AvantGarde" panose="00000400000000000000" pitchFamily="2" charset="0"/>
                <a:ea typeface="AvantGarde" panose="00000400000000000000" pitchFamily="2" charset="0"/>
                <a:cs typeface="AvantGarde" panose="00000400000000000000" pitchFamily="2" charset="0"/>
              </a:rPr>
              <a:t>- Khối chữ nhật</a:t>
            </a:r>
          </a:p>
        </p:txBody>
      </p:sp>
      <p:pic>
        <p:nvPicPr>
          <p:cNvPr id="3" name="Hình ảnh 2">
            <a:extLst>
              <a:ext uri="{FF2B5EF4-FFF2-40B4-BE49-F238E27FC236}">
                <a16:creationId xmlns:a16="http://schemas.microsoft.com/office/drawing/2014/main" id="{53C13D1F-1363-68DB-E7D7-4AD247B1F59C}"/>
              </a:ext>
            </a:extLst>
          </p:cNvPr>
          <p:cNvPicPr>
            <a:picLocks noChangeAspect="1"/>
          </p:cNvPicPr>
          <p:nvPr/>
        </p:nvPicPr>
        <p:blipFill rotWithShape="1">
          <a:blip r:embed="rId3">
            <a:extLst>
              <a:ext uri="{28A0092B-C50C-407E-A947-70E740481C1C}">
                <a14:useLocalDpi xmlns:a14="http://schemas.microsoft.com/office/drawing/2010/main" val="0"/>
              </a:ext>
            </a:extLst>
          </a:blip>
          <a:srcRect l="19257" t="21209" r="45594" b="15445"/>
          <a:stretch/>
        </p:blipFill>
        <p:spPr>
          <a:xfrm>
            <a:off x="0" y="914400"/>
            <a:ext cx="7655878" cy="7421880"/>
          </a:xfrm>
          <a:prstGeom prst="rect">
            <a:avLst/>
          </a:prstGeom>
        </p:spPr>
      </p:pic>
    </p:spTree>
    <p:extLst>
      <p:ext uri="{BB962C8B-B14F-4D97-AF65-F5344CB8AC3E}">
        <p14:creationId xmlns:p14="http://schemas.microsoft.com/office/powerpoint/2010/main" val="132574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AE8962-59C8-4511-B3EB-EBED13CCEAB3}"/>
              </a:ext>
            </a:extLst>
          </p:cNvPr>
          <p:cNvSpPr/>
          <p:nvPr/>
        </p:nvSpPr>
        <p:spPr>
          <a:xfrm>
            <a:off x="7909719" y="2127222"/>
            <a:ext cx="8107680" cy="1200329"/>
          </a:xfrm>
          <a:prstGeom prst="rect">
            <a:avLst/>
          </a:prstGeom>
        </p:spPr>
        <p:txBody>
          <a:bodyPr wrap="square">
            <a:spAutoFit/>
          </a:bodyPr>
          <a:lstStyle/>
          <a:p>
            <a:pPr algn="just"/>
            <a:r>
              <a:rPr lang="vi-VN" sz="3600" b="1">
                <a:latin typeface="AvantGarde" panose="00000400000000000000" pitchFamily="2" charset="0"/>
                <a:ea typeface="AvantGarde" panose="00000400000000000000" pitchFamily="2" charset="0"/>
                <a:cs typeface="AvantGarde" panose="00000400000000000000" pitchFamily="2" charset="0"/>
              </a:rPr>
              <a:t>Cơ quan nào giúp em thực hiện các hoạt động trong trò chơi trên?</a:t>
            </a:r>
          </a:p>
        </p:txBody>
      </p:sp>
      <p:sp>
        <p:nvSpPr>
          <p:cNvPr id="3" name="Rectangle 2">
            <a:extLst>
              <a:ext uri="{FF2B5EF4-FFF2-40B4-BE49-F238E27FC236}">
                <a16:creationId xmlns:a16="http://schemas.microsoft.com/office/drawing/2014/main" id="{19BB7B60-7DA7-474A-9D48-DB988C5D7063}"/>
              </a:ext>
            </a:extLst>
          </p:cNvPr>
          <p:cNvSpPr/>
          <p:nvPr/>
        </p:nvSpPr>
        <p:spPr>
          <a:xfrm>
            <a:off x="8429442" y="4265474"/>
            <a:ext cx="7068234" cy="1754326"/>
          </a:xfrm>
          <a:prstGeom prst="rect">
            <a:avLst/>
          </a:prstGeom>
        </p:spPr>
        <p:txBody>
          <a:bodyPr wrap="square">
            <a:spAutoFit/>
          </a:bodyPr>
          <a:lstStyle/>
          <a:p>
            <a:r>
              <a:rPr lang="vi-VN" sz="3600" b="1">
                <a:solidFill>
                  <a:srgbClr val="00B050"/>
                </a:solidFill>
                <a:latin typeface="AvantGarde" panose="00000400000000000000" pitchFamily="2" charset="0"/>
                <a:ea typeface="AvantGarde" panose="00000400000000000000" pitchFamily="2" charset="0"/>
                <a:cs typeface="AvantGarde" panose="00000400000000000000" pitchFamily="2" charset="0"/>
              </a:rPr>
              <a:t>Cơ quan giúp em thực hiện các hoạt động trong trò chơi trên: não</a:t>
            </a:r>
          </a:p>
        </p:txBody>
      </p:sp>
      <p:pic>
        <p:nvPicPr>
          <p:cNvPr id="4" name="Hình ảnh 3">
            <a:extLst>
              <a:ext uri="{FF2B5EF4-FFF2-40B4-BE49-F238E27FC236}">
                <a16:creationId xmlns:a16="http://schemas.microsoft.com/office/drawing/2014/main" id="{C3B7D7B0-AB82-85A3-1075-BEAC766452D9}"/>
              </a:ext>
            </a:extLst>
          </p:cNvPr>
          <p:cNvPicPr>
            <a:picLocks noChangeAspect="1"/>
          </p:cNvPicPr>
          <p:nvPr/>
        </p:nvPicPr>
        <p:blipFill rotWithShape="1">
          <a:blip r:embed="rId3">
            <a:extLst>
              <a:ext uri="{28A0092B-C50C-407E-A947-70E740481C1C}">
                <a14:useLocalDpi xmlns:a14="http://schemas.microsoft.com/office/drawing/2010/main" val="0"/>
              </a:ext>
            </a:extLst>
          </a:blip>
          <a:srcRect l="19257" t="21209" r="45594" b="15445"/>
          <a:stretch/>
        </p:blipFill>
        <p:spPr>
          <a:xfrm>
            <a:off x="0" y="914400"/>
            <a:ext cx="7655878" cy="7421880"/>
          </a:xfrm>
          <a:prstGeom prst="rect">
            <a:avLst/>
          </a:prstGeom>
        </p:spPr>
      </p:pic>
    </p:spTree>
    <p:extLst>
      <p:ext uri="{BB962C8B-B14F-4D97-AF65-F5344CB8AC3E}">
        <p14:creationId xmlns:p14="http://schemas.microsoft.com/office/powerpoint/2010/main" val="433333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AB90913-9C3C-0013-7516-3CABA610E94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57" b="89905" l="9752" r="94149">
                        <a14:foregroundMark x1="91844" y1="33610" x2="91844" y2="33610"/>
                        <a14:foregroundMark x1="13475" y1="43349" x2="13475" y2="43349"/>
                        <a14:foregroundMark x1="94149" y1="45368" x2="94149" y2="45368"/>
                        <a14:foregroundMark x1="93440" y1="34204" x2="93440" y2="34204"/>
                        <a14:foregroundMark x1="39716" y1="80641" x2="59929" y2="76247"/>
                      </a14:backgroundRemoval>
                    </a14:imgEffect>
                  </a14:imgLayer>
                </a14:imgProps>
              </a:ext>
              <a:ext uri="{28A0092B-C50C-407E-A947-70E740481C1C}">
                <a14:useLocalDpi xmlns:a14="http://schemas.microsoft.com/office/drawing/2010/main" val="0"/>
              </a:ext>
            </a:extLst>
          </a:blip>
          <a:stretch>
            <a:fillRect/>
          </a:stretch>
        </p:blipFill>
        <p:spPr>
          <a:xfrm>
            <a:off x="5790418" y="3454400"/>
            <a:ext cx="4695803" cy="7010400"/>
          </a:xfrm>
          <a:prstGeom prst="rect">
            <a:avLst/>
          </a:prstGeom>
        </p:spPr>
      </p:pic>
      <p:sp>
        <p:nvSpPr>
          <p:cNvPr id="3" name="Hộp Văn bản 2">
            <a:extLst>
              <a:ext uri="{FF2B5EF4-FFF2-40B4-BE49-F238E27FC236}">
                <a16:creationId xmlns:a16="http://schemas.microsoft.com/office/drawing/2014/main" id="{E0424CF9-502A-714D-622A-48A66E16BF63}"/>
              </a:ext>
            </a:extLst>
          </p:cNvPr>
          <p:cNvSpPr txBox="1"/>
          <p:nvPr/>
        </p:nvSpPr>
        <p:spPr>
          <a:xfrm>
            <a:off x="5514525" y="2407961"/>
            <a:ext cx="5189241" cy="2062103"/>
          </a:xfrm>
          <a:prstGeom prst="rect">
            <a:avLst/>
          </a:prstGeom>
          <a:noFill/>
        </p:spPr>
        <p:txBody>
          <a:bodyPr wrap="none" rtlCol="0">
            <a:spAutoFit/>
          </a:bodyPr>
          <a:lstStyle/>
          <a:p>
            <a:pPr defTabSz="1219170" eaLnBrk="1" fontAlgn="auto" hangingPunct="1">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Dặn dò</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8BCF2CF3-F6B1-4445-E289-B355E677B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pic>
        <p:nvPicPr>
          <p:cNvPr id="5" name="Hình ảnh 4">
            <a:extLst>
              <a:ext uri="{FF2B5EF4-FFF2-40B4-BE49-F238E27FC236}">
                <a16:creationId xmlns:a16="http://schemas.microsoft.com/office/drawing/2014/main" id="{675DAF9A-5DCD-F243-6337-CD67661551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79119" y="3616960"/>
            <a:ext cx="5486400" cy="5486400"/>
          </a:xfrm>
          <a:prstGeom prst="rect">
            <a:avLst/>
          </a:prstGeom>
        </p:spPr>
      </p:pic>
      <p:pic>
        <p:nvPicPr>
          <p:cNvPr id="6" name="Hình ảnh 5">
            <a:extLst>
              <a:ext uri="{FF2B5EF4-FFF2-40B4-BE49-F238E27FC236}">
                <a16:creationId xmlns:a16="http://schemas.microsoft.com/office/drawing/2014/main" id="{5E2A748C-4219-D441-E517-AEFCDF909C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29" b="92376" l="9929" r="89894">
                        <a14:foregroundMark x1="47163" y1="92376" x2="50177" y2="90248"/>
                      </a14:backgroundRemoval>
                    </a14:imgEffect>
                  </a14:imgLayer>
                </a14:imgProps>
              </a:ext>
              <a:ext uri="{28A0092B-C50C-407E-A947-70E740481C1C}">
                <a14:useLocalDpi xmlns:a14="http://schemas.microsoft.com/office/drawing/2010/main" val="0"/>
              </a:ext>
            </a:extLst>
          </a:blip>
          <a:stretch>
            <a:fillRect/>
          </a:stretch>
        </p:blipFill>
        <p:spPr>
          <a:xfrm>
            <a:off x="7325519" y="3132749"/>
            <a:ext cx="6011251" cy="6011251"/>
          </a:xfrm>
          <a:prstGeom prst="rect">
            <a:avLst/>
          </a:prstGeom>
        </p:spPr>
      </p:pic>
      <p:pic>
        <p:nvPicPr>
          <p:cNvPr id="7" name="Hình ảnh 6">
            <a:extLst>
              <a:ext uri="{FF2B5EF4-FFF2-40B4-BE49-F238E27FC236}">
                <a16:creationId xmlns:a16="http://schemas.microsoft.com/office/drawing/2014/main" id="{967F0578-CD80-379A-6D9E-3C6D1381F5C3}"/>
              </a:ext>
            </a:extLst>
          </p:cNvPr>
          <p:cNvPicPr>
            <a:picLocks noChangeAspect="1"/>
          </p:cNvPicPr>
          <p:nvPr/>
        </p:nvPicPr>
        <p:blipFill>
          <a:blip r:embed="rId8"/>
          <a:stretch>
            <a:fillRect/>
          </a:stretch>
        </p:blipFill>
        <p:spPr>
          <a:xfrm>
            <a:off x="1415869" y="198952"/>
            <a:ext cx="13729381" cy="2137849"/>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15E88B7-8654-440B-C16B-8D7A0F52C06E}"/>
              </a:ext>
            </a:extLst>
          </p:cNvPr>
          <p:cNvSpPr txBox="1"/>
          <p:nvPr/>
        </p:nvSpPr>
        <p:spPr>
          <a:xfrm>
            <a:off x="4887119" y="2641601"/>
            <a:ext cx="7316426" cy="206210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0" i="0" u="none" strike="noStrike" kern="1200" cap="none" spc="0" normalizeH="0" baseline="0" noProof="0">
                <a:ln w="34925">
                  <a:solidFill>
                    <a:srgbClr val="ED7D31">
                      <a:lumMod val="60000"/>
                      <a:lumOff val="40000"/>
                    </a:srgbClr>
                  </a:solidFill>
                  <a:prstDash val="sysDash"/>
                </a:ln>
                <a:solidFill>
                  <a:srgbClr val="92D050"/>
                </a:solidFill>
                <a:effectLst/>
                <a:uLnTx/>
                <a:uFillTx/>
                <a:latin typeface="SVN-Billo" panose="00000400000000000000" pitchFamily="2" charset="0"/>
                <a:ea typeface="+mn-ea"/>
                <a:cs typeface="+mn-cs"/>
              </a:rPr>
              <a:t>Khởi động</a:t>
            </a:r>
          </a:p>
        </p:txBody>
      </p:sp>
      <p:pic>
        <p:nvPicPr>
          <p:cNvPr id="6" name="Hình ảnh 5">
            <a:extLst>
              <a:ext uri="{FF2B5EF4-FFF2-40B4-BE49-F238E27FC236}">
                <a16:creationId xmlns:a16="http://schemas.microsoft.com/office/drawing/2014/main" id="{F9E9AF68-ADB6-783D-52DE-9E65657A4FF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9" b="89894" l="9929" r="92199">
                        <a14:foregroundMark x1="25532" y1="24645" x2="41135" y2="62766"/>
                        <a14:foregroundMark x1="41135" y1="62766" x2="42199" y2="73759"/>
                        <a14:foregroundMark x1="17376" y1="79610" x2="39184" y2="78723"/>
                        <a14:foregroundMark x1="39184" y1="78723" x2="57801" y2="79610"/>
                        <a14:foregroundMark x1="57801" y1="79610" x2="65780" y2="79255"/>
                        <a14:foregroundMark x1="65780" y1="79255" x2="73936" y2="79433"/>
                        <a14:foregroundMark x1="73936" y1="79433" x2="81560" y2="78723"/>
                        <a14:foregroundMark x1="81560" y1="78723" x2="88830" y2="78723"/>
                        <a14:foregroundMark x1="80142" y1="79965" x2="84397" y2="79610"/>
                        <a14:foregroundMark x1="92199" y1="79078" x2="87234" y2="78901"/>
                        <a14:foregroundMark x1="11879" y1="78723" x2="20213" y2="78369"/>
                        <a14:foregroundMark x1="20213" y1="78369" x2="20567" y2="78369"/>
                        <a14:foregroundMark x1="32801" y1="50355" x2="23582" y2="72163"/>
                        <a14:foregroundMark x1="26773" y1="53723" x2="37943" y2="63652"/>
                        <a14:foregroundMark x1="20745" y1="27305" x2="16312" y2="45745"/>
                        <a14:foregroundMark x1="19326" y1="47872" x2="26241" y2="48759"/>
                        <a14:foregroundMark x1="40957" y1="33511" x2="42553" y2="39539"/>
                        <a14:foregroundMark x1="68262" y1="56206" x2="76418" y2="64007"/>
                        <a14:foregroundMark x1="76418" y1="64007" x2="76418" y2="64007"/>
                        <a14:foregroundMark x1="70567" y1="57979" x2="67199" y2="64894"/>
                        <a14:foregroundMark x1="67199" y1="64894" x2="67021" y2="64894"/>
                        <a14:backgroundMark x1="33865" y1="68262" x2="33333" y2="73227"/>
                        <a14:backgroundMark x1="72518" y1="69504" x2="71986" y2="74291"/>
                      </a14:backgroundRemoval>
                    </a14:imgEffect>
                  </a14:imgLayer>
                </a14:imgProps>
              </a:ext>
              <a:ext uri="{28A0092B-C50C-407E-A947-70E740481C1C}">
                <a14:useLocalDpi xmlns:a14="http://schemas.microsoft.com/office/drawing/2010/main" val="0"/>
              </a:ext>
            </a:extLst>
          </a:blip>
          <a:stretch>
            <a:fillRect/>
          </a:stretch>
        </p:blipFill>
        <p:spPr>
          <a:xfrm>
            <a:off x="5730508" y="3499293"/>
            <a:ext cx="5689600" cy="5689600"/>
          </a:xfrm>
          <a:prstGeom prst="rect">
            <a:avLst/>
          </a:prstGeom>
        </p:spPr>
      </p:pic>
    </p:spTree>
    <p:extLst>
      <p:ext uri="{BB962C8B-B14F-4D97-AF65-F5344CB8AC3E}">
        <p14:creationId xmlns:p14="http://schemas.microsoft.com/office/powerpoint/2010/main" val="257732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10836-4786-A926-2866-8304C24CF5D9}"/>
              </a:ext>
            </a:extLst>
          </p:cNvPr>
          <p:cNvPicPr>
            <a:picLocks noChangeAspect="1"/>
          </p:cNvPicPr>
          <p:nvPr/>
        </p:nvPicPr>
        <p:blipFill rotWithShape="1">
          <a:blip r:embed="rId2"/>
          <a:srcRect l="24231" t="27083" r="12518" b="10417"/>
          <a:stretch/>
        </p:blipFill>
        <p:spPr>
          <a:xfrm>
            <a:off x="-91282" y="0"/>
            <a:ext cx="16367920" cy="9093288"/>
          </a:xfrm>
          <a:prstGeom prst="rect">
            <a:avLst/>
          </a:prstGeom>
        </p:spPr>
      </p:pic>
    </p:spTree>
    <p:extLst>
      <p:ext uri="{BB962C8B-B14F-4D97-AF65-F5344CB8AC3E}">
        <p14:creationId xmlns:p14="http://schemas.microsoft.com/office/powerpoint/2010/main" val="211678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4F16ABC-6BAA-C5E0-AAE4-29614F132E90}"/>
              </a:ext>
            </a:extLst>
          </p:cNvPr>
          <p:cNvSpPr txBox="1"/>
          <p:nvPr/>
        </p:nvSpPr>
        <p:spPr>
          <a:xfrm>
            <a:off x="3464720" y="406401"/>
            <a:ext cx="9820317"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3" name="Hộp Văn bản 2">
            <a:extLst>
              <a:ext uri="{FF2B5EF4-FFF2-40B4-BE49-F238E27FC236}">
                <a16:creationId xmlns:a16="http://schemas.microsoft.com/office/drawing/2014/main" id="{830FFC54-D3E8-0837-E989-3C34A05FDFAC}"/>
              </a:ext>
            </a:extLst>
          </p:cNvPr>
          <p:cNvSpPr txBox="1"/>
          <p:nvPr/>
        </p:nvSpPr>
        <p:spPr>
          <a:xfrm>
            <a:off x="6194373" y="1314027"/>
            <a:ext cx="5652509"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Tự </a:t>
            </a:r>
            <a:r>
              <a:rPr kumimoji="0" lang="el-GR"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ηΗ</a:t>
            </a:r>
            <a:r>
              <a:rPr kumimoji="0" lang="en-US" sz="48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łn và xã hĖ</a:t>
            </a:r>
          </a:p>
        </p:txBody>
      </p:sp>
      <p:sp>
        <p:nvSpPr>
          <p:cNvPr id="4" name="Hộp Văn bản 3">
            <a:extLst>
              <a:ext uri="{FF2B5EF4-FFF2-40B4-BE49-F238E27FC236}">
                <a16:creationId xmlns:a16="http://schemas.microsoft.com/office/drawing/2014/main" id="{F4F903D3-99CE-4668-F51D-49DF9FFFAE73}"/>
              </a:ext>
            </a:extLst>
          </p:cNvPr>
          <p:cNvSpPr txBox="1"/>
          <p:nvPr/>
        </p:nvSpPr>
        <p:spPr>
          <a:xfrm>
            <a:off x="4398658" y="2020538"/>
            <a:ext cx="10134601" cy="1998111"/>
          </a:xfrm>
          <a:prstGeom prst="rect">
            <a:avLst/>
          </a:prstGeom>
          <a:noFill/>
        </p:spPr>
        <p:txBody>
          <a:bodyPr wrap="square" rtlCol="0">
            <a:spAutoFit/>
          </a:bodyPr>
          <a:lstStyle/>
          <a:p>
            <a:pPr marL="0" marR="0" lvl="0" indent="0" algn="ctr" defTabSz="1219170" rtl="0" eaLnBrk="1" fontAlgn="auto" latinLnBrk="0" hangingPunct="1">
              <a:lnSpc>
                <a:spcPct val="129000"/>
              </a:lnSpc>
              <a:spcBef>
                <a:spcPts val="0"/>
              </a:spcBef>
              <a:spcAft>
                <a:spcPts val="0"/>
              </a:spcAft>
              <a:buClrTx/>
              <a:buSzTx/>
              <a:buFontTx/>
              <a:buNone/>
              <a:tabLst/>
              <a:defRPr/>
            </a:pPr>
            <a:r>
              <a:rPr lang="en-US" sz="4800" b="1">
                <a:solidFill>
                  <a:srgbClr val="C00000"/>
                </a:solidFill>
                <a:latin typeface="HP001 4 hàng" panose="020B0603050302020204" pitchFamily="34" charset="0"/>
              </a:rPr>
              <a:t>Ôn tập chủ đề: Con người và sức khỏe (Tiết 1)</a:t>
            </a:r>
            <a:endParaRPr kumimoji="0" lang="en-US" sz="48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3457160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B3C500C-5195-42C2-CE75-E8242F2C5F41}"/>
              </a:ext>
            </a:extLst>
          </p:cNvPr>
          <p:cNvSpPr txBox="1"/>
          <p:nvPr/>
        </p:nvSpPr>
        <p:spPr>
          <a:xfrm>
            <a:off x="4887120" y="2641601"/>
            <a:ext cx="7226658" cy="2062103"/>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0" i="0" u="none" strike="noStrike" kern="1200" cap="none" spc="0" normalizeH="0" baseline="0" noProof="0">
                <a:ln w="22225">
                  <a:solidFill>
                    <a:srgbClr val="70AD47">
                      <a:lumMod val="75000"/>
                    </a:srgbClr>
                  </a:solidFill>
                  <a:prstDash val="sysDash"/>
                </a:ln>
                <a:solidFill>
                  <a:srgbClr val="70AD47">
                    <a:lumMod val="40000"/>
                    <a:lumOff val="60000"/>
                  </a:srgbClr>
                </a:solidFill>
                <a:effectLst/>
                <a:uLnTx/>
                <a:uFillTx/>
                <a:latin typeface="SVN-Billo" panose="00000400000000000000" pitchFamily="2" charset="0"/>
                <a:ea typeface="+mn-ea"/>
                <a:cs typeface="+mn-cs"/>
              </a:rPr>
              <a:t>Luyện</a:t>
            </a:r>
            <a:r>
              <a:rPr kumimoji="0" lang="en-US" sz="12800" b="0" i="0" u="none" strike="noStrike" kern="1200" cap="none" spc="0" normalizeH="0" noProof="0">
                <a:ln w="22225">
                  <a:solidFill>
                    <a:srgbClr val="70AD47">
                      <a:lumMod val="75000"/>
                    </a:srgbClr>
                  </a:solidFill>
                  <a:prstDash val="sysDash"/>
                </a:ln>
                <a:solidFill>
                  <a:srgbClr val="70AD47">
                    <a:lumMod val="40000"/>
                    <a:lumOff val="60000"/>
                  </a:srgbClr>
                </a:solidFill>
                <a:effectLst/>
                <a:uLnTx/>
                <a:uFillTx/>
                <a:latin typeface="SVN-Billo" panose="00000400000000000000" pitchFamily="2" charset="0"/>
                <a:ea typeface="+mn-ea"/>
                <a:cs typeface="+mn-cs"/>
              </a:rPr>
              <a:t> tập</a:t>
            </a:r>
            <a:endParaRPr kumimoji="0" lang="en-US" sz="12800" b="0" i="0" u="none" strike="noStrike" kern="1200" cap="none" spc="0" normalizeH="0" baseline="0" noProof="0">
              <a:ln w="22225">
                <a:solidFill>
                  <a:srgbClr val="70AD47">
                    <a:lumMod val="75000"/>
                  </a:srgbClr>
                </a:solidFill>
                <a:prstDash val="sysDash"/>
              </a:ln>
              <a:solidFill>
                <a:srgbClr val="70AD47">
                  <a:lumMod val="40000"/>
                  <a:lumOff val="60000"/>
                </a:srgbClr>
              </a:solidFill>
              <a:effectLst/>
              <a:uLnTx/>
              <a:uFillTx/>
              <a:latin typeface="SVN-Billo" panose="00000400000000000000" pitchFamily="2" charset="0"/>
              <a:ea typeface="+mn-ea"/>
              <a:cs typeface="+mn-cs"/>
            </a:endParaRPr>
          </a:p>
        </p:txBody>
      </p:sp>
      <p:pic>
        <p:nvPicPr>
          <p:cNvPr id="4" name="Hình ảnh 3">
            <a:extLst>
              <a:ext uri="{FF2B5EF4-FFF2-40B4-BE49-F238E27FC236}">
                <a16:creationId xmlns:a16="http://schemas.microsoft.com/office/drawing/2014/main" id="{F1CC0BA8-9654-4C11-7022-321373AF3F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02" b="92415" l="9752" r="89894">
                        <a14:foregroundMark x1="62589" y1="92541" x2="64894" y2="88496"/>
                        <a14:foregroundMark x1="32270" y1="9861" x2="32270" y2="9861"/>
                        <a14:foregroundMark x1="28901" y1="9355" x2="28901" y2="9355"/>
                        <a14:foregroundMark x1="32979" y1="9102" x2="32979" y2="9102"/>
                        <a14:foregroundMark x1="89716" y1="50948" x2="89716" y2="50948"/>
                      </a14:backgroundRemoval>
                    </a14:imgEffect>
                  </a14:imgLayer>
                </a14:imgProps>
              </a:ext>
              <a:ext uri="{28A0092B-C50C-407E-A947-70E740481C1C}">
                <a14:useLocalDpi xmlns:a14="http://schemas.microsoft.com/office/drawing/2010/main" val="0"/>
              </a:ext>
            </a:extLst>
          </a:blip>
          <a:stretch>
            <a:fillRect/>
          </a:stretch>
        </p:blipFill>
        <p:spPr>
          <a:xfrm>
            <a:off x="7020720" y="3711668"/>
            <a:ext cx="4056807" cy="5689600"/>
          </a:xfrm>
          <a:prstGeom prst="rect">
            <a:avLst/>
          </a:prstGeom>
        </p:spPr>
      </p:pic>
    </p:spTree>
    <p:extLst>
      <p:ext uri="{BB962C8B-B14F-4D97-AF65-F5344CB8AC3E}">
        <p14:creationId xmlns:p14="http://schemas.microsoft.com/office/powerpoint/2010/main" val="243314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451C652-AABF-7F13-A6E6-C9FB72BB19B9}"/>
              </a:ext>
            </a:extLst>
          </p:cNvPr>
          <p:cNvPicPr>
            <a:picLocks noChangeAspect="1"/>
          </p:cNvPicPr>
          <p:nvPr/>
        </p:nvPicPr>
        <p:blipFill rotWithShape="1">
          <a:blip r:embed="rId2">
            <a:extLst>
              <a:ext uri="{28A0092B-C50C-407E-A947-70E740481C1C}">
                <a14:useLocalDpi xmlns:a14="http://schemas.microsoft.com/office/drawing/2010/main" val="0"/>
              </a:ext>
            </a:extLst>
          </a:blip>
          <a:srcRect l="11905" t="22166" r="11678" b="3955"/>
          <a:stretch/>
        </p:blipFill>
        <p:spPr>
          <a:xfrm>
            <a:off x="5816312" y="0"/>
            <a:ext cx="10445245" cy="8305800"/>
          </a:xfrm>
          <a:prstGeom prst="rect">
            <a:avLst/>
          </a:prstGeom>
        </p:spPr>
      </p:pic>
      <p:sp>
        <p:nvSpPr>
          <p:cNvPr id="5" name="Hộp Văn bản 4">
            <a:extLst>
              <a:ext uri="{FF2B5EF4-FFF2-40B4-BE49-F238E27FC236}">
                <a16:creationId xmlns:a16="http://schemas.microsoft.com/office/drawing/2014/main" id="{A15977CF-90B4-0818-4A12-6766088E44C6}"/>
              </a:ext>
            </a:extLst>
          </p:cNvPr>
          <p:cNvSpPr txBox="1"/>
          <p:nvPr/>
        </p:nvSpPr>
        <p:spPr>
          <a:xfrm>
            <a:off x="213519" y="1436638"/>
            <a:ext cx="5486400" cy="317009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65000"/>
                    <a:lumOff val="35000"/>
                  </a:prstClr>
                </a:solidFill>
                <a:effectLst/>
                <a:uLnTx/>
                <a:uFillTx/>
                <a:latin typeface="AvantGarde" panose="00000400000000000000" pitchFamily="2" charset="0"/>
                <a:ea typeface="AvantGarde" panose="00000400000000000000" pitchFamily="2" charset="0"/>
                <a:cs typeface="AvantGarde" panose="00000400000000000000" pitchFamily="2" charset="0"/>
              </a:rPr>
              <a:t>Hãy</a:t>
            </a:r>
            <a:r>
              <a:rPr kumimoji="0" lang="en-US" sz="4000" b="0" i="0" u="none" strike="noStrike" kern="1200" cap="none" spc="0" normalizeH="0" noProof="0">
                <a:ln>
                  <a:noFill/>
                </a:ln>
                <a:solidFill>
                  <a:prstClr val="black">
                    <a:lumMod val="65000"/>
                    <a:lumOff val="35000"/>
                  </a:prstClr>
                </a:solidFill>
                <a:effectLst/>
                <a:uLnTx/>
                <a:uFillTx/>
                <a:latin typeface="AvantGarde" panose="00000400000000000000" pitchFamily="2" charset="0"/>
                <a:ea typeface="AvantGarde" panose="00000400000000000000" pitchFamily="2" charset="0"/>
                <a:cs typeface="AvantGarde" panose="00000400000000000000" pitchFamily="2" charset="0"/>
              </a:rPr>
              <a:t> nói hoặc viết về các cơ quan tiêu hóa, tuần hoàn và thần kinh theo gợi ý dưới đây.</a:t>
            </a:r>
            <a:endParaRPr kumimoji="0" lang="en-US" sz="4000" b="0" i="0" u="none" strike="noStrike" kern="1200" cap="none" spc="0" normalizeH="0" baseline="0" noProof="0">
              <a:ln>
                <a:noFill/>
              </a:ln>
              <a:solidFill>
                <a:prstClr val="black">
                  <a:lumMod val="65000"/>
                  <a:lumOff val="35000"/>
                </a:prst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16" name="Nhóm 15">
            <a:extLst>
              <a:ext uri="{FF2B5EF4-FFF2-40B4-BE49-F238E27FC236}">
                <a16:creationId xmlns:a16="http://schemas.microsoft.com/office/drawing/2014/main" id="{9AAFE1D9-8127-DAF9-252C-79FAC394DF1C}"/>
              </a:ext>
            </a:extLst>
          </p:cNvPr>
          <p:cNvGrpSpPr/>
          <p:nvPr/>
        </p:nvGrpSpPr>
        <p:grpSpPr>
          <a:xfrm>
            <a:off x="-167481" y="4724400"/>
            <a:ext cx="6514266" cy="4157405"/>
            <a:chOff x="5623235" y="4148161"/>
            <a:chExt cx="4885699" cy="3118054"/>
          </a:xfrm>
        </p:grpSpPr>
        <p:pic>
          <p:nvPicPr>
            <p:cNvPr id="13" name="Hình ảnh 12">
              <a:extLst>
                <a:ext uri="{FF2B5EF4-FFF2-40B4-BE49-F238E27FC236}">
                  <a16:creationId xmlns:a16="http://schemas.microsoft.com/office/drawing/2014/main" id="{8B7E6EA5-EAAD-8342-4383-19C3F85E36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15" name="Hình ảnh 14">
              <a:extLst>
                <a:ext uri="{FF2B5EF4-FFF2-40B4-BE49-F238E27FC236}">
                  <a16:creationId xmlns:a16="http://schemas.microsoft.com/office/drawing/2014/main" id="{A8122F73-F109-DEE1-FF80-1FDBCE15A4FD}"/>
                </a:ext>
              </a:extLst>
            </p:cNvPr>
            <p:cNvPicPr>
              <a:picLocks noChangeAspect="1"/>
            </p:cNvPicPr>
            <p:nvPr/>
          </p:nvPicPr>
          <p:blipFill>
            <a:blip r:embed="rId5"/>
            <a:stretch>
              <a:fillRect/>
            </a:stretch>
          </p:blipFill>
          <p:spPr>
            <a:xfrm>
              <a:off x="8125191" y="5519761"/>
              <a:ext cx="2383743" cy="1024217"/>
            </a:xfrm>
            <a:prstGeom prst="rect">
              <a:avLst/>
            </a:prstGeom>
          </p:spPr>
        </p:pic>
      </p:grpSp>
    </p:spTree>
    <p:extLst>
      <p:ext uri="{BB962C8B-B14F-4D97-AF65-F5344CB8AC3E}">
        <p14:creationId xmlns:p14="http://schemas.microsoft.com/office/powerpoint/2010/main" val="2145030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18533AA-6D21-BD4F-A10F-2C04D6D807D2}"/>
              </a:ext>
            </a:extLst>
          </p:cNvPr>
          <p:cNvSpPr txBox="1"/>
          <p:nvPr/>
        </p:nvSpPr>
        <p:spPr>
          <a:xfrm>
            <a:off x="4887119" y="1727201"/>
            <a:ext cx="8026400" cy="3135602"/>
          </a:xfrm>
          <a:prstGeom prst="rect">
            <a:avLst/>
          </a:prstGeom>
          <a:noFill/>
        </p:spPr>
        <p:txBody>
          <a:bodyPr wrap="square" rtlCol="0">
            <a:spAutoFit/>
          </a:bodyPr>
          <a:lstStyle/>
          <a:p>
            <a:pPr marL="0" marR="0" lvl="0" indent="0" algn="ctr" defTabSz="1219170" rtl="0" eaLnBrk="1" fontAlgn="auto" latinLnBrk="0" hangingPunct="1">
              <a:lnSpc>
                <a:spcPct val="74000"/>
              </a:lnSpc>
              <a:spcBef>
                <a:spcPts val="0"/>
              </a:spcBef>
              <a:spcAft>
                <a:spcPts val="0"/>
              </a:spcAft>
              <a:buClrTx/>
              <a:buSzTx/>
              <a:buFontTx/>
              <a:buNone/>
              <a:tabLst/>
              <a:defRPr/>
            </a:pPr>
            <a:r>
              <a:rPr kumimoji="0" lang="en-US" sz="12800" b="0" i="0" u="none" strike="noStrike" kern="1200" cap="none" spc="0" normalizeH="0" baseline="0" noProof="0">
                <a:ln w="22225">
                  <a:solidFill>
                    <a:srgbClr val="70AD47">
                      <a:lumMod val="75000"/>
                    </a:srgbClr>
                  </a:solidFill>
                  <a:prstDash val="sysDash"/>
                </a:ln>
                <a:solidFill>
                  <a:srgbClr val="70AD47">
                    <a:lumMod val="40000"/>
                    <a:lumOff val="60000"/>
                  </a:srgbClr>
                </a:solidFill>
                <a:effectLst/>
                <a:uLnTx/>
                <a:uFillTx/>
                <a:latin typeface="SVN-Billo" panose="00000400000000000000" pitchFamily="2" charset="0"/>
                <a:ea typeface="+mn-ea"/>
                <a:cs typeface="+mn-cs"/>
              </a:rPr>
              <a:t>Chia sẻ trước lớp</a:t>
            </a:r>
          </a:p>
        </p:txBody>
      </p:sp>
      <p:pic>
        <p:nvPicPr>
          <p:cNvPr id="4" name="Hình ảnh 3">
            <a:extLst>
              <a:ext uri="{FF2B5EF4-FFF2-40B4-BE49-F238E27FC236}">
                <a16:creationId xmlns:a16="http://schemas.microsoft.com/office/drawing/2014/main" id="{460871FB-8CD8-4939-CB6E-4CC69473E4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7427120" y="4251325"/>
            <a:ext cx="2846647" cy="4892675"/>
          </a:xfrm>
          <a:prstGeom prst="rect">
            <a:avLst/>
          </a:prstGeom>
        </p:spPr>
      </p:pic>
    </p:spTree>
    <p:extLst>
      <p:ext uri="{BB962C8B-B14F-4D97-AF65-F5344CB8AC3E}">
        <p14:creationId xmlns:p14="http://schemas.microsoft.com/office/powerpoint/2010/main" val="2084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D34F97-781C-48F0-B598-C2A9E37A0456}"/>
              </a:ext>
            </a:extLst>
          </p:cNvPr>
          <p:cNvGraphicFramePr>
            <a:graphicFrameLocks noGrp="1"/>
          </p:cNvGraphicFramePr>
          <p:nvPr>
            <p:extLst>
              <p:ext uri="{D42A27DB-BD31-4B8C-83A1-F6EECF244321}">
                <p14:modId xmlns:p14="http://schemas.microsoft.com/office/powerpoint/2010/main" val="2853384498"/>
              </p:ext>
            </p:extLst>
          </p:nvPr>
        </p:nvGraphicFramePr>
        <p:xfrm>
          <a:off x="442119" y="228600"/>
          <a:ext cx="15335839" cy="8672493"/>
        </p:xfrm>
        <a:graphic>
          <a:graphicData uri="http://schemas.openxmlformats.org/drawingml/2006/table">
            <a:tbl>
              <a:tblPr/>
              <a:tblGrid>
                <a:gridCol w="2752587">
                  <a:extLst>
                    <a:ext uri="{9D8B030D-6E8A-4147-A177-3AD203B41FA5}">
                      <a16:colId xmlns:a16="http://schemas.microsoft.com/office/drawing/2014/main" val="3306232484"/>
                    </a:ext>
                  </a:extLst>
                </a:gridCol>
                <a:gridCol w="4181613">
                  <a:extLst>
                    <a:ext uri="{9D8B030D-6E8A-4147-A177-3AD203B41FA5}">
                      <a16:colId xmlns:a16="http://schemas.microsoft.com/office/drawing/2014/main" val="285179846"/>
                    </a:ext>
                  </a:extLst>
                </a:gridCol>
                <a:gridCol w="4150278">
                  <a:extLst>
                    <a:ext uri="{9D8B030D-6E8A-4147-A177-3AD203B41FA5}">
                      <a16:colId xmlns:a16="http://schemas.microsoft.com/office/drawing/2014/main" val="1922874972"/>
                    </a:ext>
                  </a:extLst>
                </a:gridCol>
                <a:gridCol w="4251361">
                  <a:extLst>
                    <a:ext uri="{9D8B030D-6E8A-4147-A177-3AD203B41FA5}">
                      <a16:colId xmlns:a16="http://schemas.microsoft.com/office/drawing/2014/main" val="4126390838"/>
                    </a:ext>
                  </a:extLst>
                </a:gridCol>
              </a:tblGrid>
              <a:tr h="2499360">
                <a:tc>
                  <a:txBody>
                    <a:bodyPr/>
                    <a:lstStyle/>
                    <a:p>
                      <a:pPr algn="ctr" fontAlgn="t"/>
                      <a:br>
                        <a:rPr lang="vi-VN" sz="150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br>
                      <a:endParaRPr lang="vi-VN" sz="150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150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150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endParaRPr lang="vi-VN" sz="150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txBody>
                  <a:tcPr marL="49731" marR="49731" marT="24866" marB="2486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238430"/>
                  </a:ext>
                </a:extLst>
              </a:tr>
              <a:tr h="457200">
                <a:tc>
                  <a:txBody>
                    <a:bodyPr/>
                    <a:lstStyle/>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Tên cơ quan</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Cơ quan tiêu hóa</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Cơ quan tuần hoàn</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Cơ quan thần kinh</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7242161"/>
                  </a:ext>
                </a:extLst>
              </a:tr>
              <a:tr h="3429000">
                <a:tc>
                  <a:txBody>
                    <a:bodyPr/>
                    <a:lstStyle/>
                    <a:p>
                      <a:pPr algn="ctr"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ctr"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Tên các bộ phận chính</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4497344"/>
                  </a:ext>
                </a:extLst>
              </a:tr>
              <a:tr h="2286933">
                <a:tc>
                  <a:txBody>
                    <a:bodyPr/>
                    <a:lstStyle/>
                    <a:p>
                      <a:pPr algn="ctr"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ctr" fontAlgn="t"/>
                      <a:r>
                        <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Chức năng</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0714204"/>
                  </a:ext>
                </a:extLst>
              </a:tr>
            </a:tbl>
          </a:graphicData>
        </a:graphic>
      </p:graphicFrame>
      <p:pic>
        <p:nvPicPr>
          <p:cNvPr id="17" name="Picture 16">
            <a:extLst>
              <a:ext uri="{FF2B5EF4-FFF2-40B4-BE49-F238E27FC236}">
                <a16:creationId xmlns:a16="http://schemas.microsoft.com/office/drawing/2014/main" id="{D4B1EBBD-8BF0-446A-BF56-84A62B682E5E}"/>
              </a:ext>
            </a:extLst>
          </p:cNvPr>
          <p:cNvPicPr>
            <a:picLocks noChangeAspect="1"/>
          </p:cNvPicPr>
          <p:nvPr/>
        </p:nvPicPr>
        <p:blipFill rotWithShape="1">
          <a:blip r:embed="rId3">
            <a:extLst>
              <a:ext uri="{28A0092B-C50C-407E-A947-70E740481C1C}">
                <a14:useLocalDpi xmlns:a14="http://schemas.microsoft.com/office/drawing/2010/main" val="0"/>
              </a:ext>
            </a:extLst>
          </a:blip>
          <a:srcRect l="34452" t="24393" r="49413" b="44475"/>
          <a:stretch/>
        </p:blipFill>
        <p:spPr>
          <a:xfrm>
            <a:off x="3877835" y="273676"/>
            <a:ext cx="2857501" cy="2378083"/>
          </a:xfrm>
          <a:prstGeom prst="rect">
            <a:avLst/>
          </a:prstGeom>
        </p:spPr>
      </p:pic>
      <p:pic>
        <p:nvPicPr>
          <p:cNvPr id="22" name="Picture 21">
            <a:extLst>
              <a:ext uri="{FF2B5EF4-FFF2-40B4-BE49-F238E27FC236}">
                <a16:creationId xmlns:a16="http://schemas.microsoft.com/office/drawing/2014/main" id="{BEC2EC31-8B6B-46A7-B134-BBA2521AFF6C}"/>
              </a:ext>
            </a:extLst>
          </p:cNvPr>
          <p:cNvPicPr>
            <a:picLocks noChangeAspect="1"/>
          </p:cNvPicPr>
          <p:nvPr/>
        </p:nvPicPr>
        <p:blipFill rotWithShape="1">
          <a:blip r:embed="rId3">
            <a:extLst>
              <a:ext uri="{28A0092B-C50C-407E-A947-70E740481C1C}">
                <a14:useLocalDpi xmlns:a14="http://schemas.microsoft.com/office/drawing/2010/main" val="0"/>
              </a:ext>
            </a:extLst>
          </a:blip>
          <a:srcRect l="57041" t="24393" r="34784" b="44475"/>
          <a:stretch/>
        </p:blipFill>
        <p:spPr>
          <a:xfrm>
            <a:off x="8140677" y="289560"/>
            <a:ext cx="2658989" cy="2373979"/>
          </a:xfrm>
          <a:prstGeom prst="rect">
            <a:avLst/>
          </a:prstGeom>
        </p:spPr>
      </p:pic>
      <p:pic>
        <p:nvPicPr>
          <p:cNvPr id="23" name="Picture 22">
            <a:extLst>
              <a:ext uri="{FF2B5EF4-FFF2-40B4-BE49-F238E27FC236}">
                <a16:creationId xmlns:a16="http://schemas.microsoft.com/office/drawing/2014/main" id="{A5CD5418-7AA0-422C-B163-8B7AF2748F5E}"/>
              </a:ext>
            </a:extLst>
          </p:cNvPr>
          <p:cNvPicPr>
            <a:picLocks noChangeAspect="1"/>
          </p:cNvPicPr>
          <p:nvPr/>
        </p:nvPicPr>
        <p:blipFill rotWithShape="1">
          <a:blip r:embed="rId3">
            <a:extLst>
              <a:ext uri="{28A0092B-C50C-407E-A947-70E740481C1C}">
                <a14:useLocalDpi xmlns:a14="http://schemas.microsoft.com/office/drawing/2010/main" val="0"/>
              </a:ext>
            </a:extLst>
          </a:blip>
          <a:srcRect l="74069" t="24393" r="16066" b="44475"/>
          <a:stretch/>
        </p:blipFill>
        <p:spPr>
          <a:xfrm>
            <a:off x="12085638" y="304386"/>
            <a:ext cx="3036623" cy="2347373"/>
          </a:xfrm>
          <a:prstGeom prst="rect">
            <a:avLst/>
          </a:prstGeom>
        </p:spPr>
      </p:pic>
      <p:sp>
        <p:nvSpPr>
          <p:cNvPr id="4" name="Rectangle 3">
            <a:extLst>
              <a:ext uri="{FF2B5EF4-FFF2-40B4-BE49-F238E27FC236}">
                <a16:creationId xmlns:a16="http://schemas.microsoft.com/office/drawing/2014/main" id="{A7CA52DA-C21B-426F-B9FD-269C0E35BC0F}"/>
              </a:ext>
            </a:extLst>
          </p:cNvPr>
          <p:cNvSpPr/>
          <p:nvPr/>
        </p:nvSpPr>
        <p:spPr>
          <a:xfrm>
            <a:off x="3231197" y="3310853"/>
            <a:ext cx="4114801" cy="1384995"/>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Ống tiêu hóa: miệng, thực quản, dạ dày, ruột non, ruột già và hậu môn.</a:t>
            </a:r>
          </a:p>
        </p:txBody>
      </p:sp>
      <p:sp>
        <p:nvSpPr>
          <p:cNvPr id="6" name="Rectangle 5">
            <a:extLst>
              <a:ext uri="{FF2B5EF4-FFF2-40B4-BE49-F238E27FC236}">
                <a16:creationId xmlns:a16="http://schemas.microsoft.com/office/drawing/2014/main" id="{5A34A84A-AD49-4304-82B6-7C752F762B95}"/>
              </a:ext>
            </a:extLst>
          </p:cNvPr>
          <p:cNvSpPr/>
          <p:nvPr/>
        </p:nvSpPr>
        <p:spPr>
          <a:xfrm>
            <a:off x="3231197" y="4645878"/>
            <a:ext cx="4114801" cy="1815882"/>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Tuyến tiêu hóa: tuyến nước bọt tiết ra nước bọt; gan tiết ra mật ; tuyến tụy tiết ra dịch tụy.</a:t>
            </a:r>
          </a:p>
        </p:txBody>
      </p:sp>
      <p:sp>
        <p:nvSpPr>
          <p:cNvPr id="7" name="Rectangle 6">
            <a:extLst>
              <a:ext uri="{FF2B5EF4-FFF2-40B4-BE49-F238E27FC236}">
                <a16:creationId xmlns:a16="http://schemas.microsoft.com/office/drawing/2014/main" id="{89B95495-DD45-48A5-91DA-50E612708279}"/>
              </a:ext>
            </a:extLst>
          </p:cNvPr>
          <p:cNvSpPr/>
          <p:nvPr/>
        </p:nvSpPr>
        <p:spPr>
          <a:xfrm>
            <a:off x="3246438" y="6653391"/>
            <a:ext cx="4114801" cy="1815882"/>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Biến đổi thức ăn thành các chất dinh dưỡng nuôi cơ thể và thải các chất cặn bã ra ngoài.</a:t>
            </a:r>
          </a:p>
        </p:txBody>
      </p:sp>
      <p:sp>
        <p:nvSpPr>
          <p:cNvPr id="8" name="Rectangle 7">
            <a:extLst>
              <a:ext uri="{FF2B5EF4-FFF2-40B4-BE49-F238E27FC236}">
                <a16:creationId xmlns:a16="http://schemas.microsoft.com/office/drawing/2014/main" id="{8DB0A1F9-F702-4E13-A75C-05CED57C2FC5}"/>
              </a:ext>
            </a:extLst>
          </p:cNvPr>
          <p:cNvSpPr/>
          <p:nvPr/>
        </p:nvSpPr>
        <p:spPr>
          <a:xfrm>
            <a:off x="7779344" y="3310853"/>
            <a:ext cx="3552576" cy="523220"/>
          </a:xfrm>
          <a:prstGeom prst="rect">
            <a:avLst/>
          </a:prstGeom>
        </p:spPr>
        <p:txBody>
          <a:bodyPr wrap="none">
            <a:spAutoFit/>
          </a:bodyPr>
          <a:lstStyle/>
          <a:p>
            <a:pPr lvl="0" algn="ctr"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Tim và các mạch máu.</a:t>
            </a:r>
          </a:p>
        </p:txBody>
      </p:sp>
      <p:sp>
        <p:nvSpPr>
          <p:cNvPr id="9" name="Rectangle 8">
            <a:extLst>
              <a:ext uri="{FF2B5EF4-FFF2-40B4-BE49-F238E27FC236}">
                <a16:creationId xmlns:a16="http://schemas.microsoft.com/office/drawing/2014/main" id="{BE6352EE-798C-427A-8657-69C5B9E947FC}"/>
              </a:ext>
            </a:extLst>
          </p:cNvPr>
          <p:cNvSpPr/>
          <p:nvPr/>
        </p:nvSpPr>
        <p:spPr>
          <a:xfrm>
            <a:off x="7421960" y="6653391"/>
            <a:ext cx="4114801" cy="2246769"/>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Vận chuyển máu từ tim đến các cơ quan của cơ thể; vận chuyển máu từ các cơ quan của cơ thể trở về tim.</a:t>
            </a:r>
          </a:p>
        </p:txBody>
      </p:sp>
      <p:sp>
        <p:nvSpPr>
          <p:cNvPr id="11" name="Rectangle 10">
            <a:extLst>
              <a:ext uri="{FF2B5EF4-FFF2-40B4-BE49-F238E27FC236}">
                <a16:creationId xmlns:a16="http://schemas.microsoft.com/office/drawing/2014/main" id="{ADDCEFCF-2B7E-40B6-A344-DF8E0AFC37B8}"/>
              </a:ext>
            </a:extLst>
          </p:cNvPr>
          <p:cNvSpPr/>
          <p:nvPr/>
        </p:nvSpPr>
        <p:spPr>
          <a:xfrm>
            <a:off x="11765265" y="3310853"/>
            <a:ext cx="3828321" cy="954107"/>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Não, tủy sống và các dây thần kinh.</a:t>
            </a:r>
          </a:p>
        </p:txBody>
      </p:sp>
      <p:sp>
        <p:nvSpPr>
          <p:cNvPr id="12" name="Rectangle 11">
            <a:extLst>
              <a:ext uri="{FF2B5EF4-FFF2-40B4-BE49-F238E27FC236}">
                <a16:creationId xmlns:a16="http://schemas.microsoft.com/office/drawing/2014/main" id="{1AA3EAE0-9BE4-4AC0-96C5-7455A7BE881F}"/>
              </a:ext>
            </a:extLst>
          </p:cNvPr>
          <p:cNvSpPr/>
          <p:nvPr/>
        </p:nvSpPr>
        <p:spPr>
          <a:xfrm>
            <a:off x="11597482" y="6653391"/>
            <a:ext cx="4069556" cy="2246769"/>
          </a:xfrm>
          <a:prstGeom prst="rect">
            <a:avLst/>
          </a:prstGeom>
        </p:spPr>
        <p:txBody>
          <a:bodyPr wrap="square">
            <a:spAutoFit/>
          </a:bodyPr>
          <a:lstStyle/>
          <a:p>
            <a:pPr lvl="0" algn="just" defTabSz="1436888" eaLnBrk="1" fontAlgn="t" hangingPunct="1">
              <a:spcBef>
                <a:spcPts val="0"/>
              </a:spcBef>
              <a:spcAft>
                <a:spcPts val="0"/>
              </a:spcAft>
            </a:pPr>
            <a:r>
              <a:rPr lang="vi-VN" sz="28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Tiếp nhận và trả lời kích thích từ bên trong và bên ngoài cơ thể; điều khiển, phối hợp mọi hoạt động của cơ thể</a:t>
            </a:r>
          </a:p>
        </p:txBody>
      </p:sp>
    </p:spTree>
    <p:extLst>
      <p:ext uri="{BB962C8B-B14F-4D97-AF65-F5344CB8AC3E}">
        <p14:creationId xmlns:p14="http://schemas.microsoft.com/office/powerpoint/2010/main" val="17005258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C208FE0-F9FF-F14B-9DEC-DEFD863D1F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5652" y="3733017"/>
            <a:ext cx="5290760" cy="5290760"/>
          </a:xfrm>
          <a:prstGeom prst="rect">
            <a:avLst/>
          </a:prstGeom>
        </p:spPr>
      </p:pic>
      <p:sp>
        <p:nvSpPr>
          <p:cNvPr id="5" name="Hộp Văn bản 4">
            <a:extLst>
              <a:ext uri="{FF2B5EF4-FFF2-40B4-BE49-F238E27FC236}">
                <a16:creationId xmlns:a16="http://schemas.microsoft.com/office/drawing/2014/main" id="{2694E68C-D954-F053-8B4F-54A4B1F51F2E}"/>
              </a:ext>
            </a:extLst>
          </p:cNvPr>
          <p:cNvSpPr txBox="1"/>
          <p:nvPr/>
        </p:nvSpPr>
        <p:spPr>
          <a:xfrm>
            <a:off x="2956719" y="1003363"/>
            <a:ext cx="13106400" cy="7137273"/>
          </a:xfrm>
          <a:prstGeom prst="roundRect">
            <a:avLst/>
          </a:prstGeom>
          <a:noFill/>
          <a:ln w="28575">
            <a:solidFill>
              <a:srgbClr val="00B050"/>
            </a:solidFill>
            <a:prstDash val="dash"/>
          </a:ln>
        </p:spPr>
        <p:txBody>
          <a:bodyPr wrap="square" rtlCol="0">
            <a:spAutoFit/>
          </a:bodyPr>
          <a:lstStyle/>
          <a:p>
            <a:pPr algn="just">
              <a:lnSpc>
                <a:spcPct val="120000"/>
              </a:lnSpc>
              <a:spcAft>
                <a:spcPts val="600"/>
              </a:spcAft>
            </a:pPr>
            <a:r>
              <a:rPr lang="nl-NL"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Cơ quan </a:t>
            </a:r>
            <a:r>
              <a:rPr lang="en-US"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tiêu hóa là hệ thống các cơ quan của cơ thể có nhiệm vụ ăn, tiêu hóa thức ăn để tách lấy năng lượng và dinh dưỡng, và đẩy các chất thải còn lại ra ngoài. Hệ tiêu hóa ở người được chia ra làm 2 phần: Ống tiêu hóa bao gồm: miệng, hầu, thực quản, dạ dày, ruột non, đại tràng, trực tràng và hậu môn.</a:t>
            </a:r>
            <a:endParaRPr lang="vi-VN"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spcAft>
                <a:spcPts val="600"/>
              </a:spcAft>
            </a:pPr>
            <a:r>
              <a:rPr lang="nl-NL" sz="32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 Cơ quan tuần hoàn các bộ phận chính là Tim, phổi, não, thận. </a:t>
            </a:r>
            <a:r>
              <a:rPr lang="en-US" sz="32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Chức năng chính của hệ thống tuần hoàn là vận chuyển các chất dinh dưỡng và khí đến các tế bào và mô trên khắp cơ thể.  </a:t>
            </a:r>
            <a:endParaRPr lang="vi-VN" sz="32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spcAft>
                <a:spcPts val="600"/>
              </a:spcAft>
            </a:pPr>
            <a:r>
              <a:rPr lang="en-US" sz="32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 Về mặt cấu tạo, hệ thần kinh được chia ra làm 2 bộ phận là bộ phận trung ương (não, tủy sống) và bộ phận ngoại biên (các dây thần kinh, hạch thần kinh), trong đó bộ phận trung ương giữ vai trò chủ đạo.</a:t>
            </a:r>
            <a:endParaRPr lang="vi-VN" sz="32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9804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10048</TotalTime>
  <Words>526</Words>
  <Application>Microsoft Office PowerPoint</Application>
  <PresentationFormat>Custom</PresentationFormat>
  <Paragraphs>49</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Arial-Rounded</vt:lpstr>
      <vt:lpstr>AvantGarde</vt:lpstr>
      <vt:lpstr>Calibri</vt:lpstr>
      <vt:lpstr>HP001 4 hàng</vt:lpstr>
      <vt:lpstr>SVN-Anastasia</vt:lpstr>
      <vt:lpstr>SVN-Billo</vt:lpstr>
      <vt:lpstr>SVN-Ziclets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84327983871</cp:lastModifiedBy>
  <cp:revision>1338</cp:revision>
  <dcterms:created xsi:type="dcterms:W3CDTF">2008-09-09T22:52:10Z</dcterms:created>
  <dcterms:modified xsi:type="dcterms:W3CDTF">2023-04-29T17:43:35Z</dcterms:modified>
  <cp:category>9Slide.vn</cp:category>
</cp:coreProperties>
</file>