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449" r:id="rId4"/>
    <p:sldId id="451" r:id="rId5"/>
    <p:sldId id="460" r:id="rId6"/>
    <p:sldId id="407" r:id="rId7"/>
    <p:sldId id="461" r:id="rId8"/>
    <p:sldId id="463" r:id="rId9"/>
    <p:sldId id="454" r:id="rId10"/>
    <p:sldId id="468" r:id="rId11"/>
    <p:sldId id="459" r:id="rId12"/>
    <p:sldId id="469" r:id="rId13"/>
    <p:sldId id="464" r:id="rId14"/>
    <p:sldId id="465"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D4"/>
    <a:srgbClr val="0000FF"/>
    <a:srgbClr val="FF00FF"/>
    <a:srgbClr val="00FFFF"/>
    <a:srgbClr val="FFFF00"/>
    <a:srgbClr val="00FF00"/>
    <a:srgbClr val="FF0000"/>
    <a:srgbClr val="FF0066"/>
    <a:srgbClr val="FFFF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2" d="100"/>
          <a:sy n="52" d="100"/>
        </p:scale>
        <p:origin x="612" y="10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369972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214048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60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20230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838246" y="0"/>
            <a:ext cx="14600146" cy="9144000"/>
          </a:xfrm>
          <a:prstGeom prst="rect">
            <a:avLst/>
          </a:prstGeom>
          <a:noFill/>
          <a:ln>
            <a:noFill/>
          </a:ln>
        </p:spPr>
      </p:pic>
      <p:sp>
        <p:nvSpPr>
          <p:cNvPr id="34" name="Google Shape;34;p43"/>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35" name="Google Shape;35;p43"/>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753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161076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53052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4" name="9Slide.vn - 2019">
            <a:extLst>
              <a:ext uri="{FF2B5EF4-FFF2-40B4-BE49-F238E27FC236}">
                <a16:creationId xmlns:a16="http://schemas.microsoft.com/office/drawing/2014/main" id="{16E485D8-9466-F8C3-35A1-FDE1808F580E}"/>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0">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1">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2868767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0.jpe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5119026" y="3749154"/>
            <a:ext cx="10586567" cy="1025932"/>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rPr>
              <a:t>Bài viết 2: Viết về người anh hùng</a:t>
            </a:r>
            <a:endParaRPr kumimoji="0" sz="5867" b="1" i="0" u="none" strike="noStrike" kern="0" cap="none" spc="0" normalizeH="0" baseline="0" noProof="0" dirty="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10664613" y="5198053"/>
            <a:ext cx="3321428" cy="3705665"/>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6081015" y="5198052"/>
            <a:ext cx="3598523" cy="3284483"/>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3201142" y="6044112"/>
            <a:ext cx="3033251" cy="2859605"/>
          </a:xfrm>
          <a:prstGeom prst="rect">
            <a:avLst/>
          </a:prstGeom>
          <a:noFill/>
          <a:ln>
            <a:noFill/>
          </a:ln>
        </p:spPr>
      </p:pic>
      <p:pic>
        <p:nvPicPr>
          <p:cNvPr id="50" name="Google Shape;50;p1"/>
          <p:cNvPicPr preferRelativeResize="0"/>
          <p:nvPr/>
        </p:nvPicPr>
        <p:blipFill rotWithShape="1">
          <a:blip r:embed="rId6">
            <a:alphaModFix/>
          </a:blip>
          <a:srcRect/>
          <a:stretch/>
        </p:blipFill>
        <p:spPr>
          <a:xfrm>
            <a:off x="10319" y="-20046"/>
            <a:ext cx="1882189" cy="3909139"/>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159413" y="3750354"/>
            <a:ext cx="2221653" cy="18978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733" b="1" i="0" u="none" strike="noStrike" kern="0" cap="none" spc="0" normalizeH="0" baseline="0" noProof="0">
                <a:ln w="76200">
                  <a:solidFill>
                    <a:srgbClr val="FFFFFF"/>
                  </a:solid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28</a:t>
            </a:r>
            <a:endParaRPr kumimoji="0" lang="en-US" sz="11733" b="1" i="0" u="none" strike="noStrike" kern="0" cap="none" spc="0" normalizeH="0" baseline="0" noProof="0" dirty="0">
              <a:ln w="76200">
                <a:solidFill>
                  <a:srgbClr val="FFFFFF"/>
                </a:solid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3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77165E84-42FE-9A23-10E5-F6B2A0A74627}"/>
              </a:ext>
            </a:extLst>
          </p:cNvPr>
          <p:cNvSpPr/>
          <p:nvPr/>
        </p:nvSpPr>
        <p:spPr>
          <a:xfrm>
            <a:off x="4899819" y="227224"/>
            <a:ext cx="6477000" cy="923330"/>
          </a:xfrm>
          <a:prstGeom prst="rect">
            <a:avLst/>
          </a:prstGeom>
        </p:spPr>
        <p:txBody>
          <a:bodyPr wrap="square">
            <a:spAutoFit/>
          </a:bodyPr>
          <a:lstStyle/>
          <a:p>
            <a:r>
              <a:rPr lang="en-US" sz="5400" b="1">
                <a:solidFill>
                  <a:srgbClr val="C00000"/>
                </a:solidFill>
                <a:latin typeface="AvantGarde" panose="00000400000000000000" pitchFamily="2" charset="0"/>
                <a:ea typeface="AvantGarde" panose="00000400000000000000" pitchFamily="2" charset="0"/>
                <a:cs typeface="AvantGarde" panose="00000400000000000000" pitchFamily="2" charset="0"/>
              </a:rPr>
              <a:t>Bài tham khảo (1)</a:t>
            </a:r>
          </a:p>
        </p:txBody>
      </p:sp>
      <p:grpSp>
        <p:nvGrpSpPr>
          <p:cNvPr id="9" name="Nhóm 8">
            <a:extLst>
              <a:ext uri="{FF2B5EF4-FFF2-40B4-BE49-F238E27FC236}">
                <a16:creationId xmlns:a16="http://schemas.microsoft.com/office/drawing/2014/main" id="{76CDFD1F-D023-6601-79A1-97DC17921298}"/>
              </a:ext>
            </a:extLst>
          </p:cNvPr>
          <p:cNvGrpSpPr/>
          <p:nvPr/>
        </p:nvGrpSpPr>
        <p:grpSpPr>
          <a:xfrm>
            <a:off x="106760" y="341566"/>
            <a:ext cx="16063118" cy="8465844"/>
            <a:chOff x="106760" y="341566"/>
            <a:chExt cx="16063118" cy="8465844"/>
          </a:xfrm>
        </p:grpSpPr>
        <p:grpSp>
          <p:nvGrpSpPr>
            <p:cNvPr id="6" name="Nhóm 5">
              <a:extLst>
                <a:ext uri="{FF2B5EF4-FFF2-40B4-BE49-F238E27FC236}">
                  <a16:creationId xmlns:a16="http://schemas.microsoft.com/office/drawing/2014/main" id="{540E0C3C-05A1-3537-9B25-BB7BD885BB1C}"/>
                </a:ext>
              </a:extLst>
            </p:cNvPr>
            <p:cNvGrpSpPr/>
            <p:nvPr/>
          </p:nvGrpSpPr>
          <p:grpSpPr>
            <a:xfrm>
              <a:off x="106760" y="1066800"/>
              <a:ext cx="16063118" cy="7740610"/>
              <a:chOff x="106760" y="1066800"/>
              <a:chExt cx="16063118" cy="7740610"/>
            </a:xfrm>
          </p:grpSpPr>
          <p:sp>
            <p:nvSpPr>
              <p:cNvPr id="2" name="Rectangle 1">
                <a:extLst>
                  <a:ext uri="{FF2B5EF4-FFF2-40B4-BE49-F238E27FC236}">
                    <a16:creationId xmlns:a16="http://schemas.microsoft.com/office/drawing/2014/main" id="{920F113A-225C-40A9-B25E-8F405786FD5F}"/>
                  </a:ext>
                </a:extLst>
              </p:cNvPr>
              <p:cNvSpPr/>
              <p:nvPr/>
            </p:nvSpPr>
            <p:spPr>
              <a:xfrm>
                <a:off x="106760" y="1066800"/>
                <a:ext cx="11536760" cy="4819781"/>
              </a:xfrm>
              <a:prstGeom prst="rect">
                <a:avLst/>
              </a:prstGeom>
            </p:spPr>
            <p:txBody>
              <a:bodyPr wrap="square">
                <a:spAutoFit/>
              </a:bodyPr>
              <a:lstStyle/>
              <a:p>
                <a:pPr indent="914400" algn="just">
                  <a:lnSpc>
                    <a:spcPct val="96000"/>
                  </a:lnSpc>
                </a:pPr>
                <a:r>
                  <a:rPr lang="vi-VN" sz="400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 Triệu là một nữ anh hùng chống giặc ngoại xâm mà em vô cùng ngưỡng mộ. Là một người phụ nữ, nhưng bà Triệu vẫn hội tụ đủ các yếu tố của một vị tướng tài: anh dũng, mạnh mẽ, tài trí. Không chỉ vậy, bà còn có lòng yêu nước nồng nàn, với một tinh thần quyết tâm mãnh liệt. Bởi vậy, bà được sự tin tưởng của hàng nghìn quân lính, cùng bà chiến đấu chống quân đô hộ đến cùng. Bà Triệu và nghĩa quân</a:t>
                </a:r>
                <a:endParaRPr lang="en-US"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1">
                <a:extLst>
                  <a:ext uri="{FF2B5EF4-FFF2-40B4-BE49-F238E27FC236}">
                    <a16:creationId xmlns:a16="http://schemas.microsoft.com/office/drawing/2014/main" id="{9CB65C84-AB62-7D9C-468A-CE9D304568C2}"/>
                  </a:ext>
                </a:extLst>
              </p:cNvPr>
              <p:cNvSpPr/>
              <p:nvPr/>
            </p:nvSpPr>
            <p:spPr>
              <a:xfrm>
                <a:off x="106760" y="5791200"/>
                <a:ext cx="16063118" cy="3016210"/>
              </a:xfrm>
              <a:prstGeom prst="rect">
                <a:avLst/>
              </a:prstGeom>
            </p:spPr>
            <p:txBody>
              <a:bodyPr wrap="square">
                <a:spAutoFit/>
              </a:bodyPr>
              <a:lstStyle/>
              <a:p>
                <a:pPr algn="just">
                  <a:lnSpc>
                    <a:spcPct val="95000"/>
                  </a:lnSpc>
                </a:pPr>
                <a:r>
                  <a:rPr lang="vi-VN" sz="4000">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 khiến cho quân thù phải kinh hồn bạt vía, làm chúng lo lắng đến mất ăn mất ngủ. Dù chúng đe dọa hay dụ dỗ bà bằng cách gì thì vẫn chẳng thể khiến bà nao núng. Cuối cùng, bà Triệu đã hi sinh anh dũng để bảo vệ độc lập nước nhà. Công lao của bà người dân Việt Nam ta đến nay vẫn còn nhớ mãi. </a:t>
                </a:r>
                <a:endParaRPr lang="en-US"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Nhóm 7">
              <a:extLst>
                <a:ext uri="{FF2B5EF4-FFF2-40B4-BE49-F238E27FC236}">
                  <a16:creationId xmlns:a16="http://schemas.microsoft.com/office/drawing/2014/main" id="{95CF8872-0E94-F050-9355-F6E7921B0697}"/>
                </a:ext>
              </a:extLst>
            </p:cNvPr>
            <p:cNvGrpSpPr/>
            <p:nvPr/>
          </p:nvGrpSpPr>
          <p:grpSpPr>
            <a:xfrm>
              <a:off x="11719719" y="341566"/>
              <a:ext cx="4221559" cy="5449634"/>
              <a:chOff x="11719719" y="341566"/>
              <a:chExt cx="4221559" cy="5449634"/>
            </a:xfrm>
          </p:grpSpPr>
          <p:pic>
            <p:nvPicPr>
              <p:cNvPr id="2050" name="Picture 2" descr="ArtStation - Ba Trieu - Vietnamese Legends and Myths">
                <a:extLst>
                  <a:ext uri="{FF2B5EF4-FFF2-40B4-BE49-F238E27FC236}">
                    <a16:creationId xmlns:a16="http://schemas.microsoft.com/office/drawing/2014/main" id="{A179CABE-69FC-68FA-CA68-97CC416B52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14423" y="341566"/>
                <a:ext cx="323215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6">
                <a:extLst>
                  <a:ext uri="{FF2B5EF4-FFF2-40B4-BE49-F238E27FC236}">
                    <a16:creationId xmlns:a16="http://schemas.microsoft.com/office/drawing/2014/main" id="{307DE80E-848C-27D5-E98A-D5147821E520}"/>
                  </a:ext>
                </a:extLst>
              </p:cNvPr>
              <p:cNvSpPr/>
              <p:nvPr/>
            </p:nvSpPr>
            <p:spPr>
              <a:xfrm>
                <a:off x="11719719" y="5029200"/>
                <a:ext cx="4221559" cy="7620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vantGarde" panose="00000400000000000000" pitchFamily="2" charset="0"/>
                    <a:ea typeface="AvantGarde" panose="00000400000000000000" pitchFamily="2" charset="0"/>
                    <a:cs typeface="AvantGarde" panose="00000400000000000000" pitchFamily="2" charset="0"/>
                  </a:rPr>
                  <a:t>Bà Triệu</a:t>
                </a:r>
              </a:p>
            </p:txBody>
          </p:sp>
        </p:grpSp>
      </p:grpSp>
    </p:spTree>
    <p:extLst>
      <p:ext uri="{BB962C8B-B14F-4D97-AF65-F5344CB8AC3E}">
        <p14:creationId xmlns:p14="http://schemas.microsoft.com/office/powerpoint/2010/main" val="3600887477"/>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77165E84-42FE-9A23-10E5-F6B2A0A74627}"/>
              </a:ext>
            </a:extLst>
          </p:cNvPr>
          <p:cNvSpPr/>
          <p:nvPr/>
        </p:nvSpPr>
        <p:spPr>
          <a:xfrm>
            <a:off x="4937919" y="227224"/>
            <a:ext cx="6400800" cy="923330"/>
          </a:xfrm>
          <a:prstGeom prst="rect">
            <a:avLst/>
          </a:prstGeom>
        </p:spPr>
        <p:txBody>
          <a:bodyPr wrap="square">
            <a:spAutoFit/>
          </a:bodyPr>
          <a:lstStyle/>
          <a:p>
            <a:r>
              <a:rPr lang="en-US" sz="5400" b="1">
                <a:solidFill>
                  <a:srgbClr val="C00000"/>
                </a:solidFill>
                <a:latin typeface="AvantGarde" panose="00000400000000000000" pitchFamily="2" charset="0"/>
                <a:ea typeface="AvantGarde" panose="00000400000000000000" pitchFamily="2" charset="0"/>
                <a:cs typeface="AvantGarde" panose="00000400000000000000" pitchFamily="2" charset="0"/>
              </a:rPr>
              <a:t>Bài tham khảo (2)</a:t>
            </a:r>
          </a:p>
        </p:txBody>
      </p:sp>
      <p:grpSp>
        <p:nvGrpSpPr>
          <p:cNvPr id="7" name="Nhóm 6">
            <a:extLst>
              <a:ext uri="{FF2B5EF4-FFF2-40B4-BE49-F238E27FC236}">
                <a16:creationId xmlns:a16="http://schemas.microsoft.com/office/drawing/2014/main" id="{07A9524F-1490-0969-AACE-154AE873557F}"/>
              </a:ext>
            </a:extLst>
          </p:cNvPr>
          <p:cNvGrpSpPr/>
          <p:nvPr/>
        </p:nvGrpSpPr>
        <p:grpSpPr>
          <a:xfrm>
            <a:off x="137319" y="0"/>
            <a:ext cx="15830551" cy="8216374"/>
            <a:chOff x="137319" y="0"/>
            <a:chExt cx="15830551" cy="8216374"/>
          </a:xfrm>
        </p:grpSpPr>
        <p:sp>
          <p:nvSpPr>
            <p:cNvPr id="2" name="Rectangle 1">
              <a:extLst>
                <a:ext uri="{FF2B5EF4-FFF2-40B4-BE49-F238E27FC236}">
                  <a16:creationId xmlns:a16="http://schemas.microsoft.com/office/drawing/2014/main" id="{920F113A-225C-40A9-B25E-8F405786FD5F}"/>
                </a:ext>
              </a:extLst>
            </p:cNvPr>
            <p:cNvSpPr/>
            <p:nvPr/>
          </p:nvSpPr>
          <p:spPr>
            <a:xfrm>
              <a:off x="4252119" y="1150554"/>
              <a:ext cx="11658600" cy="4346831"/>
            </a:xfrm>
            <a:prstGeom prst="rect">
              <a:avLst/>
            </a:prstGeom>
          </p:spPr>
          <p:txBody>
            <a:bodyPr wrap="square">
              <a:spAutoFit/>
            </a:bodyPr>
            <a:lstStyle/>
            <a:p>
              <a:pPr indent="914400" algn="just">
                <a:lnSpc>
                  <a:spcPct val="96000"/>
                </a:lnSpc>
              </a:pPr>
              <a:r>
                <a:rPr lang="vi-VN" sz="3600">
                  <a:solidFill>
                    <a:srgbClr val="0000CC"/>
                  </a:solidFill>
                  <a:latin typeface="Arial-Rounded" panose="020B0500000000000000" pitchFamily="34" charset="0"/>
                  <a:ea typeface="Arial-Rounded" panose="020B0500000000000000" pitchFamily="34" charset="0"/>
                  <a:cs typeface="Arial-Rounded" panose="020B0500000000000000" pitchFamily="34" charset="0"/>
                </a:rPr>
                <a:t>Vị anh hùng chống giặc ngoại xâm vĩ đại nhất trong lòng em chính là Bác Hồ vĩ đại. Vì độc lập, tự do của dân tộc, vì hạnh phúc, ấm no của nhân dân, Bác đã hi sinh cuộc đời và hạnh phúc riêng tư của mình. Cả cuộc đời Bác lặn lội khắp nơi, chịu bao khó khăn để tìm ra con đường cứu nước. Rồi cũng chính Bác đã lãnh đạo nhân dân ta chiến đấu mạnh mẽ, đánh đuổi kẻ thù xâm lược. Có thể nói, Bác Hồ chính là mũi tên, là đầu tàu, là tượng đài tinh thần vĩ đại</a:t>
              </a:r>
              <a:endParaRPr lang="vi-VN" sz="36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1">
              <a:extLst>
                <a:ext uri="{FF2B5EF4-FFF2-40B4-BE49-F238E27FC236}">
                  <a16:creationId xmlns:a16="http://schemas.microsoft.com/office/drawing/2014/main" id="{D92D3331-773C-51D8-6A15-C7A3A356AEA6}"/>
                </a:ext>
              </a:extLst>
            </p:cNvPr>
            <p:cNvSpPr/>
            <p:nvPr/>
          </p:nvSpPr>
          <p:spPr>
            <a:xfrm>
              <a:off x="308769" y="5354052"/>
              <a:ext cx="15659101" cy="2862322"/>
            </a:xfrm>
            <a:prstGeom prst="rect">
              <a:avLst/>
            </a:prstGeom>
          </p:spPr>
          <p:txBody>
            <a:bodyPr wrap="square">
              <a:spAutoFit/>
            </a:bodyPr>
            <a:lstStyle/>
            <a:p>
              <a:pPr lvl="0" algn="just"/>
              <a:r>
                <a:rPr lang="vi-VN" sz="3600">
                  <a:solidFill>
                    <a:srgbClr val="0000CC"/>
                  </a:solidFill>
                  <a:latin typeface="Arial-Rounded" panose="020B0500000000000000" pitchFamily="34" charset="0"/>
                  <a:ea typeface="Arial-Rounded" panose="020B0500000000000000" pitchFamily="34" charset="0"/>
                  <a:cs typeface="Arial-Rounded" panose="020B0500000000000000" pitchFamily="34" charset="0"/>
                </a:rPr>
                <a:t>nhất giúp chúng ta kháng chiến thành công. Cuộc sống hòa bình ngày hôm nay mà chúng ta có được, chính là nhờ vào công lao của Bác. Ngoài ra, Bác còn đi vào lòng dân bởi đức tính cần kiệm, chăm chỉ, chịu khó và trung thực, giản dị - điều hiếm thấy đầy đủ ở một vị lãnh tụ. Chính điều đó khiến cho nhân dân Việt Nam ta luôn kính trọng và biết ơn Bác Hồ vĩ đại.</a:t>
              </a:r>
              <a:endParaRPr lang="vi-VN" sz="360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Nhóm 5">
              <a:extLst>
                <a:ext uri="{FF2B5EF4-FFF2-40B4-BE49-F238E27FC236}">
                  <a16:creationId xmlns:a16="http://schemas.microsoft.com/office/drawing/2014/main" id="{C9C7579A-2BC2-AA27-9758-1C1B600E40D5}"/>
                </a:ext>
              </a:extLst>
            </p:cNvPr>
            <p:cNvGrpSpPr/>
            <p:nvPr/>
          </p:nvGrpSpPr>
          <p:grpSpPr>
            <a:xfrm>
              <a:off x="137319" y="0"/>
              <a:ext cx="4221559" cy="5257800"/>
              <a:chOff x="6195219" y="228600"/>
              <a:chExt cx="4221559" cy="5257800"/>
            </a:xfrm>
          </p:grpSpPr>
          <p:pic>
            <p:nvPicPr>
              <p:cNvPr id="3074" name="Picture 2" descr="Tiểu sử Chủ tịch Hồ Chí Minh | C. Mác; Ph. Ăngghen; V. I. Lênin; Hồ Chí Minh">
                <a:extLst>
                  <a:ext uri="{FF2B5EF4-FFF2-40B4-BE49-F238E27FC236}">
                    <a16:creationId xmlns:a16="http://schemas.microsoft.com/office/drawing/2014/main" id="{1FCD030E-C3B8-2976-5F63-B46493EA7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798" y="228600"/>
                <a:ext cx="3200400" cy="4474160"/>
              </a:xfrm>
              <a:prstGeom prst="roundRect">
                <a:avLst/>
              </a:prstGeom>
              <a:noFill/>
              <a:extLst>
                <a:ext uri="{909E8E84-426E-40DD-AFC4-6F175D3DCCD1}">
                  <a14:hiddenFill xmlns:a14="http://schemas.microsoft.com/office/drawing/2010/main">
                    <a:solidFill>
                      <a:srgbClr val="FFFFFF"/>
                    </a:solidFill>
                  </a14:hiddenFill>
                </a:ext>
              </a:extLst>
            </p:spPr>
          </p:pic>
          <p:sp>
            <p:nvSpPr>
              <p:cNvPr id="5" name="Hình chữ nhật: Góc Tròn 4">
                <a:extLst>
                  <a:ext uri="{FF2B5EF4-FFF2-40B4-BE49-F238E27FC236}">
                    <a16:creationId xmlns:a16="http://schemas.microsoft.com/office/drawing/2014/main" id="{6A5750E4-A367-A24F-7582-2B595B7E20B9}"/>
                  </a:ext>
                </a:extLst>
              </p:cNvPr>
              <p:cNvSpPr/>
              <p:nvPr/>
            </p:nvSpPr>
            <p:spPr>
              <a:xfrm>
                <a:off x="6195219" y="4724400"/>
                <a:ext cx="4221559" cy="762000"/>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vantGarde" panose="00000400000000000000" pitchFamily="2" charset="0"/>
                    <a:ea typeface="AvantGarde" panose="00000400000000000000" pitchFamily="2" charset="0"/>
                    <a:cs typeface="AvantGarde" panose="00000400000000000000" pitchFamily="2" charset="0"/>
                  </a:rPr>
                  <a:t>Bác Hồ</a:t>
                </a:r>
              </a:p>
            </p:txBody>
          </p:sp>
        </p:grpSp>
      </p:grpSp>
    </p:spTree>
    <p:extLst>
      <p:ext uri="{BB962C8B-B14F-4D97-AF65-F5344CB8AC3E}">
        <p14:creationId xmlns:p14="http://schemas.microsoft.com/office/powerpoint/2010/main" val="3162290799"/>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2;p33">
            <a:extLst>
              <a:ext uri="{FF2B5EF4-FFF2-40B4-BE49-F238E27FC236}">
                <a16:creationId xmlns:a16="http://schemas.microsoft.com/office/drawing/2014/main" id="{BC49911A-244C-BF1D-DDD7-ECFA460DE47E}"/>
              </a:ext>
            </a:extLst>
          </p:cNvPr>
          <p:cNvPicPr preferRelativeResize="0"/>
          <p:nvPr/>
        </p:nvPicPr>
        <p:blipFill rotWithShape="1">
          <a:blip r:embed="rId2">
            <a:alphaModFix/>
          </a:blip>
          <a:srcRect/>
          <a:stretch/>
        </p:blipFill>
        <p:spPr>
          <a:xfrm>
            <a:off x="5166519" y="2743200"/>
            <a:ext cx="6248461" cy="2216749"/>
          </a:xfrm>
          <a:prstGeom prst="rect">
            <a:avLst/>
          </a:prstGeom>
          <a:noFill/>
          <a:ln>
            <a:noFill/>
          </a:ln>
        </p:spPr>
      </p:pic>
      <p:pic>
        <p:nvPicPr>
          <p:cNvPr id="8194" name="Picture 2">
            <a:extLst>
              <a:ext uri="{FF2B5EF4-FFF2-40B4-BE49-F238E27FC236}">
                <a16:creationId xmlns:a16="http://schemas.microsoft.com/office/drawing/2014/main" id="{1F0B8D67-6223-75B5-BEB2-5E2A90E616F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889" l="4618" r="89876">
                        <a14:foregroundMark x1="25755" y1="78889" x2="26288" y2="86667"/>
                        <a14:foregroundMark x1="36234" y1="79778" x2="36590" y2="83556"/>
                        <a14:foregroundMark x1="24156" y1="91333" x2="32327" y2="89778"/>
                        <a14:foregroundMark x1="13854" y1="48667" x2="13854" y2="52000"/>
                        <a14:foregroundMark x1="7993" y1="58889" x2="12433" y2="60889"/>
                        <a14:foregroundMark x1="4618" y1="56667" x2="4618" y2="56667"/>
                        <a14:foregroundMark x1="72469" y1="63778" x2="71403" y2="69111"/>
                        <a14:foregroundMark x1="64298" y1="78444" x2="65009" y2="84222"/>
                        <a14:foregroundMark x1="72469" y1="80000" x2="76377" y2="84222"/>
                        <a14:foregroundMark x1="60746" y1="77556" x2="66963" y2="83111"/>
                        <a14:foregroundMark x1="27886" y1="38000" x2="27886" y2="38000"/>
                        <a14:foregroundMark x1="29840" y1="37556" x2="28597" y2="37556"/>
                        <a14:foregroundMark x1="26465" y1="38889" x2="27531" y2="38889"/>
                        <a14:foregroundMark x1="28597" y1="38444" x2="25577" y2="39778"/>
                        <a14:foregroundMark x1="28064" y1="38222" x2="30906" y2="37778"/>
                        <a14:foregroundMark x1="32682" y1="38000" x2="30551" y2="37333"/>
                        <a14:foregroundMark x1="15986" y1="47556" x2="23268" y2="40444"/>
                        <a14:foregroundMark x1="23268" y1="40444" x2="33570" y2="38000"/>
                        <a14:foregroundMark x1="33570" y1="38000" x2="33570" y2="38000"/>
                        <a14:backgroundMark x1="21492" y1="30222" x2="59858" y2="23778"/>
                        <a14:backgroundMark x1="67140" y1="13778" x2="57904" y2="18889"/>
                        <a14:backgroundMark x1="57904" y1="18889" x2="59325" y2="29778"/>
                        <a14:backgroundMark x1="59325" y1="29778" x2="81528" y2="24667"/>
                        <a14:backgroundMark x1="33037" y1="13333" x2="46181" y2="40444"/>
                        <a14:backgroundMark x1="46181" y1="40444" x2="50622" y2="42000"/>
                        <a14:backgroundMark x1="34113" y1="36805" x2="37655" y2="36000"/>
                        <a14:backgroundMark x1="23724" y1="39169" x2="23862" y2="39138"/>
                        <a14:backgroundMark x1="18117" y1="40444" x2="21088" y2="39769"/>
                        <a14:backgroundMark x1="37655" y1="36000" x2="44227" y2="41111"/>
                        <a14:backgroundMark x1="74956" y1="29111" x2="84192" y2="37333"/>
                        <a14:backgroundMark x1="48313" y1="47778" x2="48845" y2="81111"/>
                        <a14:backgroundMark x1="50444" y1="73778" x2="60746" y2="88889"/>
                        <a14:backgroundMark x1="60746" y1="88889" x2="60036" y2="90222"/>
                        <a14:backgroundMark x1="47247" y1="75556" x2="47780" y2="90222"/>
                        <a14:backgroundMark x1="47780" y1="90222" x2="47957" y2="90444"/>
                        <a14:backgroundMark x1="19538" y1="39778" x2="31616" y2="16667"/>
                        <a14:backgroundMark x1="31616" y1="16667" x2="32860" y2="15556"/>
                        <a14:backgroundMark x1="45826" y1="23778" x2="52398" y2="32667"/>
                        <a14:backgroundMark x1="87211" y1="62667" x2="87211" y2="62667"/>
                        <a14:backgroundMark x1="81172" y1="74222" x2="80284" y2="79333"/>
                        <a14:backgroundMark x1="16696" y1="76889" x2="18295" y2="79778"/>
                        <a14:backgroundMark x1="23091" y1="79333" x2="20426" y2="81556"/>
                        <a14:backgroundMark x1="55062" y1="70889" x2="55062" y2="70889"/>
                        <a14:backgroundMark x1="42984" y1="74222" x2="42984" y2="74222"/>
                        <a14:backgroundMark x1="43339" y1="72667" x2="43339" y2="72667"/>
                        <a14:backgroundMark x1="42274" y1="75778" x2="42274" y2="75778"/>
                        <a14:backgroundMark x1="54352" y1="68222" x2="54529" y2="70444"/>
                      </a14:backgroundRemoval>
                    </a14:imgEffect>
                  </a14:imgLayer>
                </a14:imgProps>
              </a:ext>
              <a:ext uri="{28A0092B-C50C-407E-A947-70E740481C1C}">
                <a14:useLocalDpi xmlns:a14="http://schemas.microsoft.com/office/drawing/2010/main" val="0"/>
              </a:ext>
            </a:extLst>
          </a:blip>
          <a:srcRect l="2675" t="30110" r="9080"/>
          <a:stretch/>
        </p:blipFill>
        <p:spPr bwMode="auto">
          <a:xfrm>
            <a:off x="4366389" y="4800600"/>
            <a:ext cx="7543861" cy="477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070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ackground đẹp-Kho ảnh Background đẹp cho dân thiết kế 2019.">
            <a:extLst>
              <a:ext uri="{FF2B5EF4-FFF2-40B4-BE49-F238E27FC236}">
                <a16:creationId xmlns:a16="http://schemas.microsoft.com/office/drawing/2014/main" id="{0F537AEF-E904-8C51-6200-CB3918A85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805FA54C-ECAC-133F-9298-FAFA08C381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487" r="95204">
                        <a14:foregroundMark x1="6750" y1="43333" x2="8171" y2="56444"/>
                        <a14:foregroundMark x1="8171" y1="56444" x2="8348" y2="56667"/>
                        <a14:foregroundMark x1="15275" y1="72222" x2="22202" y2="75333"/>
                        <a14:foregroundMark x1="30551" y1="70222" x2="26465" y2="76889"/>
                        <a14:foregroundMark x1="2487" y1="50222" x2="8171" y2="54000"/>
                        <a14:foregroundMark x1="64298" y1="76667" x2="67851" y2="77333"/>
                        <a14:foregroundMark x1="92362" y1="58889" x2="95204" y2="58889"/>
                        <a14:backgroundMark x1="32860" y1="15333" x2="66785" y2="34222"/>
                        <a14:backgroundMark x1="66785" y1="34222" x2="67496" y2="34222"/>
                        <a14:backgroundMark x1="72114" y1="14222" x2="49378" y2="37333"/>
                        <a14:backgroundMark x1="42806" y1="68667" x2="52043" y2="82222"/>
                        <a14:backgroundMark x1="49378" y1="75556" x2="37655"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4061619" y="3048000"/>
            <a:ext cx="8153400" cy="6516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ìm hiểu cách trộn màu CMYK và màu RGB chi tiết nhất">
            <a:extLst>
              <a:ext uri="{FF2B5EF4-FFF2-40B4-BE49-F238E27FC236}">
                <a16:creationId xmlns:a16="http://schemas.microsoft.com/office/drawing/2014/main" id="{95D21A10-0621-4BC0-5792-0A62321AB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B4F8581-20E3-40D1-7C1A-8C4DDDF54E2E}"/>
              </a:ext>
            </a:extLst>
          </p:cNvPr>
          <p:cNvPicPr>
            <a:picLocks noChangeAspect="1"/>
          </p:cNvPicPr>
          <p:nvPr/>
        </p:nvPicPr>
        <p:blipFill>
          <a:blip r:embed="rId6"/>
          <a:stretch>
            <a:fillRect/>
          </a:stretch>
        </p:blipFill>
        <p:spPr>
          <a:xfrm>
            <a:off x="365919" y="1678876"/>
            <a:ext cx="15544800" cy="2590800"/>
          </a:xfrm>
          <a:prstGeom prst="rect">
            <a:avLst/>
          </a:prstGeom>
        </p:spPr>
      </p:pic>
    </p:spTree>
    <p:extLst>
      <p:ext uri="{BB962C8B-B14F-4D97-AF65-F5344CB8AC3E}">
        <p14:creationId xmlns:p14="http://schemas.microsoft.com/office/powerpoint/2010/main" val="3592436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6255332" y="4420091"/>
            <a:ext cx="3532992" cy="468036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4855401" y="2591056"/>
            <a:ext cx="7316053" cy="1980944"/>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ần Quốc Toản Với Lá Cờ Thêu 6 Chữ Vàng - Phim Hoạt Hình Lịch Sử Việt Nam  - Miền Cổ Tích - YouTube">
            <a:extLst>
              <a:ext uri="{FF2B5EF4-FFF2-40B4-BE49-F238E27FC236}">
                <a16:creationId xmlns:a16="http://schemas.microsoft.com/office/drawing/2014/main" id="{8A89F4E0-2E49-2570-C531-59E9FA3C47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81"/>
          <a:stretch/>
        </p:blipFill>
        <p:spPr bwMode="auto">
          <a:xfrm>
            <a:off x="1127919" y="685800"/>
            <a:ext cx="5943600" cy="28825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I GƯƠNG NGƯỜI ANH HÙNG NHỎ TUỔI – KIM ĐỒNG | Tiểu học Thanh Am">
            <a:extLst>
              <a:ext uri="{FF2B5EF4-FFF2-40B4-BE49-F238E27FC236}">
                <a16:creationId xmlns:a16="http://schemas.microsoft.com/office/drawing/2014/main" id="{9BF016FF-8E99-99F2-FA9F-4FE320179F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34" r="10306" b="6579"/>
          <a:stretch/>
        </p:blipFill>
        <p:spPr bwMode="auto">
          <a:xfrm>
            <a:off x="8713435" y="376027"/>
            <a:ext cx="6206684" cy="3192308"/>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D057148A-C82F-374A-1368-D37192C8AC13}"/>
              </a:ext>
            </a:extLst>
          </p:cNvPr>
          <p:cNvPicPr>
            <a:picLocks noChangeAspect="1"/>
          </p:cNvPicPr>
          <p:nvPr/>
        </p:nvPicPr>
        <p:blipFill>
          <a:blip r:embed="rId4"/>
          <a:stretch>
            <a:fillRect/>
          </a:stretch>
        </p:blipFill>
        <p:spPr>
          <a:xfrm>
            <a:off x="1127919" y="4192765"/>
            <a:ext cx="6019799" cy="3540390"/>
          </a:xfrm>
          <a:prstGeom prst="rect">
            <a:avLst/>
          </a:prstGeom>
        </p:spPr>
      </p:pic>
      <p:pic>
        <p:nvPicPr>
          <p:cNvPr id="1030" name="Picture 6" descr="Phạm Ngũ Lão - Chàng trai làng Phù Ủng - LichSu.Org">
            <a:extLst>
              <a:ext uri="{FF2B5EF4-FFF2-40B4-BE49-F238E27FC236}">
                <a16:creationId xmlns:a16="http://schemas.microsoft.com/office/drawing/2014/main" id="{E1373F47-EBA4-A420-A723-F1776E4EF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612" y="4192765"/>
            <a:ext cx="6240507" cy="3513405"/>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4">
            <a:extLst>
              <a:ext uri="{FF2B5EF4-FFF2-40B4-BE49-F238E27FC236}">
                <a16:creationId xmlns:a16="http://schemas.microsoft.com/office/drawing/2014/main" id="{5309E8AB-6A2B-4158-BDB7-7E26F7DA6B20}"/>
              </a:ext>
            </a:extLst>
          </p:cNvPr>
          <p:cNvSpPr/>
          <p:nvPr/>
        </p:nvSpPr>
        <p:spPr>
          <a:xfrm>
            <a:off x="2118519" y="3568335"/>
            <a:ext cx="4267200" cy="624430"/>
          </a:xfrm>
          <a:prstGeom prst="round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Trần Quốc Toản</a:t>
            </a:r>
          </a:p>
        </p:txBody>
      </p:sp>
      <p:sp>
        <p:nvSpPr>
          <p:cNvPr id="6" name="Hình chữ nhật: Góc Tròn 5">
            <a:extLst>
              <a:ext uri="{FF2B5EF4-FFF2-40B4-BE49-F238E27FC236}">
                <a16:creationId xmlns:a16="http://schemas.microsoft.com/office/drawing/2014/main" id="{1FB8E996-78E8-44F2-BB63-8AACB6F7FB47}"/>
              </a:ext>
            </a:extLst>
          </p:cNvPr>
          <p:cNvSpPr/>
          <p:nvPr/>
        </p:nvSpPr>
        <p:spPr>
          <a:xfrm>
            <a:off x="9775825" y="3545745"/>
            <a:ext cx="4267200" cy="624430"/>
          </a:xfrm>
          <a:prstGeom prst="round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Kim Đồng</a:t>
            </a:r>
          </a:p>
        </p:txBody>
      </p:sp>
      <p:sp>
        <p:nvSpPr>
          <p:cNvPr id="7" name="Hình chữ nhật: Góc Tròn 6">
            <a:extLst>
              <a:ext uri="{FF2B5EF4-FFF2-40B4-BE49-F238E27FC236}">
                <a16:creationId xmlns:a16="http://schemas.microsoft.com/office/drawing/2014/main" id="{19B8986B-75CA-E29A-5D81-54A9934E060C}"/>
              </a:ext>
            </a:extLst>
          </p:cNvPr>
          <p:cNvSpPr/>
          <p:nvPr/>
        </p:nvSpPr>
        <p:spPr>
          <a:xfrm>
            <a:off x="2141538" y="7706170"/>
            <a:ext cx="4267200" cy="624430"/>
          </a:xfrm>
          <a:prstGeom prst="round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Hai Bà Trưng</a:t>
            </a:r>
          </a:p>
        </p:txBody>
      </p:sp>
      <p:sp>
        <p:nvSpPr>
          <p:cNvPr id="8" name="Hình chữ nhật: Góc Tròn 7">
            <a:extLst>
              <a:ext uri="{FF2B5EF4-FFF2-40B4-BE49-F238E27FC236}">
                <a16:creationId xmlns:a16="http://schemas.microsoft.com/office/drawing/2014/main" id="{1610B6F8-4D97-5C5A-336C-166E501EC61B}"/>
              </a:ext>
            </a:extLst>
          </p:cNvPr>
          <p:cNvSpPr/>
          <p:nvPr/>
        </p:nvSpPr>
        <p:spPr>
          <a:xfrm>
            <a:off x="9876633" y="7728760"/>
            <a:ext cx="4267200" cy="624430"/>
          </a:xfrm>
          <a:prstGeom prst="round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Phạm Ngũ Lão</a:t>
            </a:r>
          </a:p>
        </p:txBody>
      </p:sp>
    </p:spTree>
    <p:extLst>
      <p:ext uri="{BB962C8B-B14F-4D97-AF65-F5344CB8AC3E}">
        <p14:creationId xmlns:p14="http://schemas.microsoft.com/office/powerpoint/2010/main" val="2112557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1000"/>
                                        <p:tgtEl>
                                          <p:spTgt spid="1030"/>
                                        </p:tgtEl>
                                      </p:cBhvr>
                                    </p:animEffect>
                                    <p:anim calcmode="lin" valueType="num">
                                      <p:cBhvr>
                                        <p:cTn id="26" dur="1000" fill="hold"/>
                                        <p:tgtEl>
                                          <p:spTgt spid="1030"/>
                                        </p:tgtEl>
                                        <p:attrNameLst>
                                          <p:attrName>ppt_x</p:attrName>
                                        </p:attrNameLst>
                                      </p:cBhvr>
                                      <p:tavLst>
                                        <p:tav tm="0">
                                          <p:val>
                                            <p:strVal val="#ppt_x"/>
                                          </p:val>
                                        </p:tav>
                                        <p:tav tm="100000">
                                          <p:val>
                                            <p:strVal val="#ppt_x"/>
                                          </p:val>
                                        </p:tav>
                                      </p:tavLst>
                                    </p:anim>
                                    <p:anim calcmode="lin" valueType="num">
                                      <p:cBhvr>
                                        <p:cTn id="2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AFC34-EBA5-4353-A320-742F86A3DAC2}"/>
              </a:ext>
            </a:extLst>
          </p:cNvPr>
          <p:cNvSpPr txBox="1"/>
          <p:nvPr/>
        </p:nvSpPr>
        <p:spPr>
          <a:xfrm>
            <a:off x="3468510" y="179695"/>
            <a:ext cx="8787983"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 ngày ... tháng ... năm  20 ...</a:t>
            </a:r>
          </a:p>
        </p:txBody>
      </p:sp>
      <p:sp>
        <p:nvSpPr>
          <p:cNvPr id="3" name="TextBox 2">
            <a:extLst>
              <a:ext uri="{FF2B5EF4-FFF2-40B4-BE49-F238E27FC236}">
                <a16:creationId xmlns:a16="http://schemas.microsoft.com/office/drawing/2014/main" id="{E94142B9-C6FC-41C8-9A61-CEB97AD63F6C}"/>
              </a:ext>
            </a:extLst>
          </p:cNvPr>
          <p:cNvSpPr txBox="1"/>
          <p:nvPr/>
        </p:nvSpPr>
        <p:spPr>
          <a:xfrm>
            <a:off x="7128972" y="1066800"/>
            <a:ext cx="2673489"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Tiếng Việt</a:t>
            </a:r>
          </a:p>
        </p:txBody>
      </p:sp>
      <p:sp>
        <p:nvSpPr>
          <p:cNvPr id="4" name="TextBox 3">
            <a:extLst>
              <a:ext uri="{FF2B5EF4-FFF2-40B4-BE49-F238E27FC236}">
                <a16:creationId xmlns:a16="http://schemas.microsoft.com/office/drawing/2014/main" id="{86024A91-7456-49E4-B2E2-3F04A1129D76}"/>
              </a:ext>
            </a:extLst>
          </p:cNvPr>
          <p:cNvSpPr txBox="1"/>
          <p:nvPr/>
        </p:nvSpPr>
        <p:spPr>
          <a:xfrm>
            <a:off x="5303035" y="1981201"/>
            <a:ext cx="8000267" cy="1042465"/>
          </a:xfrm>
          <a:prstGeom prst="rect">
            <a:avLst/>
          </a:prstGeom>
          <a:noFill/>
        </p:spPr>
        <p:txBody>
          <a:bodyPr wrap="none" rtlCol="0">
            <a:spAutoFit/>
          </a:bodyPr>
          <a:lstStyle/>
          <a:p>
            <a:pPr lvl="0">
              <a:lnSpc>
                <a:spcPct val="147000"/>
              </a:lnSpc>
              <a:defRPr/>
            </a:pPr>
            <a:r>
              <a:rPr lang="vi-VN" sz="4200" b="1">
                <a:solidFill>
                  <a:srgbClr val="C00000"/>
                </a:solidFill>
                <a:latin typeface="HP001 4 hàng" panose="020B0603050302020204" pitchFamily="34" charset="0"/>
              </a:rPr>
              <a:t>Bài </a:t>
            </a:r>
            <a:r>
              <a:rPr lang="el-GR" sz="4200" b="1">
                <a:solidFill>
                  <a:srgbClr val="C00000"/>
                </a:solidFill>
                <a:latin typeface="HP001 4 hàng" panose="020B0603050302020204" pitchFamily="34" charset="0"/>
              </a:rPr>
              <a:t>νμ</a:t>
            </a:r>
            <a:r>
              <a:rPr lang="vi-VN" sz="4200" b="1">
                <a:solidFill>
                  <a:srgbClr val="C00000"/>
                </a:solidFill>
                <a:latin typeface="HP001 4 hàng" panose="020B0603050302020204" pitchFamily="34" charset="0"/>
              </a:rPr>
              <a:t>Ğt: V</a:t>
            </a:r>
            <a:r>
              <a:rPr lang="el-GR" sz="4200" b="1">
                <a:solidFill>
                  <a:srgbClr val="C00000"/>
                </a:solidFill>
                <a:latin typeface="HP001 4 hàng" panose="020B0603050302020204" pitchFamily="34" charset="0"/>
              </a:rPr>
              <a:t>Η</a:t>
            </a:r>
            <a:r>
              <a:rPr lang="vi-VN" sz="4200" b="1">
                <a:solidFill>
                  <a:srgbClr val="C00000"/>
                </a:solidFill>
                <a:latin typeface="HP001 4 hàng" panose="020B0603050302020204" pitchFamily="34" charset="0"/>
              </a:rPr>
              <a:t>Ğt </a:t>
            </a:r>
            <a:r>
              <a:rPr lang="el-GR" sz="4200" b="1">
                <a:solidFill>
                  <a:srgbClr val="C00000"/>
                </a:solidFill>
                <a:latin typeface="HP001 4 hàng" panose="020B0603050302020204" pitchFamily="34" charset="0"/>
              </a:rPr>
              <a:t>ωϙ </a:t>
            </a:r>
            <a:r>
              <a:rPr lang="vi-VN" sz="4200" b="1">
                <a:solidFill>
                  <a:srgbClr val="C00000"/>
                </a:solidFill>
                <a:latin typeface="HP001 4 hàng" panose="020B0603050302020204" pitchFamily="34" charset="0"/>
              </a:rPr>
              <a:t>wgưƟ a</a:t>
            </a:r>
            <a:r>
              <a:rPr lang="el-GR" sz="4200" b="1">
                <a:solidFill>
                  <a:srgbClr val="C00000"/>
                </a:solidFill>
                <a:latin typeface="HP001 4 hàng" panose="020B0603050302020204" pitchFamily="34" charset="0"/>
              </a:rPr>
              <a:t>ζ </a:t>
            </a:r>
            <a:r>
              <a:rPr lang="vi-VN" sz="4200" b="1">
                <a:solidFill>
                  <a:srgbClr val="C00000"/>
                </a:solidFill>
                <a:latin typeface="HP001 4 hàng" panose="020B0603050302020204" pitchFamily="34" charset="0"/>
              </a:rPr>
              <a:t>hùng</a:t>
            </a:r>
            <a:endParaRPr kumimoji="0" lang="en-US" sz="42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709332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4AC172-2FD0-CF61-195E-DB3AF063F9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3111" l="9059" r="91119">
                        <a14:foregroundMark x1="27531" y1="74222" x2="27531" y2="74222"/>
                        <a14:foregroundMark x1="33037" y1="74222" x2="33748" y2="76222"/>
                        <a14:foregroundMark x1="23979" y1="72667" x2="27353" y2="74222"/>
                        <a14:foregroundMark x1="29485" y1="72222" x2="26288" y2="75333"/>
                        <a14:foregroundMark x1="23268" y1="73778" x2="24156" y2="76222"/>
                        <a14:foregroundMark x1="16238" y1="73556" x2="20604" y2="74222"/>
                        <a14:foregroundMark x1="13321" y1="73111" x2="16238" y2="73556"/>
                        <a14:foregroundMark x1="9236" y1="46889" x2="9591" y2="48222"/>
                        <a14:foregroundMark x1="29307" y1="74000" x2="30018" y2="75333"/>
                        <a14:foregroundMark x1="68028" y1="66667" x2="68028" y2="68444"/>
                        <a14:foregroundMark x1="57371" y1="75778" x2="62522" y2="74444"/>
                        <a14:foregroundMark x1="64831" y1="74667" x2="70337" y2="74667"/>
                        <a14:foregroundMark x1="73426" y1="77233" x2="73890" y2="79556"/>
                        <a14:foregroundMark x1="73002" y1="75111" x2="73412" y2="77163"/>
                        <a14:foregroundMark x1="65542" y1="92667" x2="64476" y2="89333"/>
                        <a14:foregroundMark x1="68739" y1="93333" x2="68739" y2="93333"/>
                        <a14:foregroundMark x1="30906" y1="92889" x2="30906" y2="92889"/>
                        <a14:foregroundMark x1="90409" y1="55333" x2="91119" y2="57333"/>
                        <a14:backgroundMark x1="40853" y1="20889" x2="51155" y2="24444"/>
                        <a14:backgroundMark x1="54707" y1="19556" x2="51510" y2="35333"/>
                        <a14:backgroundMark x1="44050" y1="65333" x2="49911" y2="85778"/>
                        <a14:backgroundMark x1="49911" y1="85778" x2="50089" y2="85778"/>
                        <a14:backgroundMark x1="72647" y1="23556" x2="61634" y2="26444"/>
                        <a14:backgroundMark x1="61634" y1="26444" x2="43694" y2="21556"/>
                        <a14:backgroundMark x1="43694" y1="21556" x2="41563" y2="18222"/>
                        <a14:backgroundMark x1="71581" y1="19778" x2="40142" y2="13778"/>
                        <a14:backgroundMark x1="40142" y1="13778" x2="34636" y2="14667"/>
                        <a14:backgroundMark x1="32327" y1="20889" x2="41385" y2="24667"/>
                        <a14:backgroundMark x1="41385" y1="24667" x2="60924" y2="26000"/>
                        <a14:backgroundMark x1="60924" y1="26000" x2="65897" y2="24000"/>
                        <a14:backgroundMark x1="49023" y1="40222" x2="71936" y2="26000"/>
                        <a14:backgroundMark x1="51687" y1="66222" x2="54352" y2="84000"/>
                        <a14:backgroundMark x1="56306" y1="84889" x2="57904" y2="85333"/>
                        <a14:backgroundMark x1="57904" y1="72222" x2="58259" y2="72444"/>
                        <a14:backgroundMark x1="76021" y1="72000" x2="76021" y2="72000"/>
                        <a14:backgroundMark x1="75133" y1="72889" x2="76909" y2="71778"/>
                        <a14:backgroundMark x1="77798" y1="70444" x2="77798" y2="70444"/>
                        <a14:backgroundMark x1="78153" y1="69333" x2="78153" y2="69333"/>
                        <a14:backgroundMark x1="78686" y1="68667" x2="78686" y2="68667"/>
                        <a14:backgroundMark x1="42451" y1="62444" x2="43694" y2="69111"/>
                        <a14:backgroundMark x1="43872" y1="54000" x2="43872" y2="54000"/>
                        <a14:backgroundMark x1="43517" y1="54889" x2="43517" y2="54889"/>
                        <a14:backgroundMark x1="51510" y1="59556" x2="51510" y2="59556"/>
                        <a14:backgroundMark x1="42274" y1="68667" x2="42096" y2="80000"/>
                        <a14:backgroundMark x1="17052" y1="72222" x2="17052" y2="72222"/>
                        <a14:backgroundMark x1="17407" y1="73556" x2="17407" y2="73556"/>
                      </a14:backgroundRemoval>
                    </a14:imgEffect>
                  </a14:imgLayer>
                </a14:imgProps>
              </a:ext>
              <a:ext uri="{28A0092B-C50C-407E-A947-70E740481C1C}">
                <a14:useLocalDpi xmlns:a14="http://schemas.microsoft.com/office/drawing/2010/main" val="0"/>
              </a:ext>
            </a:extLst>
          </a:blip>
          <a:srcRect/>
          <a:stretch>
            <a:fillRect/>
          </a:stretch>
        </p:blipFill>
        <p:spPr bwMode="auto">
          <a:xfrm>
            <a:off x="5124255" y="3657599"/>
            <a:ext cx="7200000" cy="575488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D2CF940B-D7CF-D14B-1E63-F10EFBE6F121}"/>
              </a:ext>
            </a:extLst>
          </p:cNvPr>
          <p:cNvPicPr>
            <a:picLocks noChangeAspect="1"/>
          </p:cNvPicPr>
          <p:nvPr/>
        </p:nvPicPr>
        <p:blipFill>
          <a:blip r:embed="rId4"/>
          <a:stretch>
            <a:fillRect/>
          </a:stretch>
        </p:blipFill>
        <p:spPr>
          <a:xfrm>
            <a:off x="4861719" y="3048000"/>
            <a:ext cx="7626757" cy="2219136"/>
          </a:xfrm>
          <a:prstGeom prst="rect">
            <a:avLst/>
          </a:prstGeom>
        </p:spPr>
      </p:pic>
    </p:spTree>
    <p:extLst>
      <p:ext uri="{BB962C8B-B14F-4D97-AF65-F5344CB8AC3E}">
        <p14:creationId xmlns:p14="http://schemas.microsoft.com/office/powerpoint/2010/main" val="212224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a:extLst>
              <a:ext uri="{FF2B5EF4-FFF2-40B4-BE49-F238E27FC236}">
                <a16:creationId xmlns:a16="http://schemas.microsoft.com/office/drawing/2014/main" id="{8350859E-1138-865A-79AF-F75034252812}"/>
              </a:ext>
            </a:extLst>
          </p:cNvPr>
          <p:cNvSpPr/>
          <p:nvPr/>
        </p:nvSpPr>
        <p:spPr>
          <a:xfrm>
            <a:off x="289168" y="822543"/>
            <a:ext cx="15698302" cy="1446550"/>
          </a:xfrm>
          <a:prstGeom prst="rect">
            <a:avLst/>
          </a:prstGeom>
        </p:spPr>
        <p:txBody>
          <a:bodyPr wrap="square">
            <a:spAutoFit/>
          </a:bodyPr>
          <a:lstStyle/>
          <a:p>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1.</a:t>
            </a:r>
            <a:r>
              <a:rPr lang="en-US" sz="4400" b="1">
                <a:solidFill>
                  <a:srgbClr val="FF0066"/>
                </a:solidFill>
                <a:latin typeface="AvantGarde" panose="00000400000000000000" pitchFamily="2" charset="0"/>
                <a:ea typeface="AvantGarde" panose="00000400000000000000" pitchFamily="2" charset="0"/>
                <a:cs typeface="AvantGarde" panose="00000400000000000000" pitchFamily="2" charset="0"/>
              </a:rPr>
              <a:t> </a:t>
            </a:r>
            <a:r>
              <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Viết đoạn văn về một người anh hùng chống giặc ngoại xâm mà em biết.</a:t>
            </a:r>
          </a:p>
        </p:txBody>
      </p:sp>
      <p:grpSp>
        <p:nvGrpSpPr>
          <p:cNvPr id="14" name="Nhóm 13">
            <a:extLst>
              <a:ext uri="{FF2B5EF4-FFF2-40B4-BE49-F238E27FC236}">
                <a16:creationId xmlns:a16="http://schemas.microsoft.com/office/drawing/2014/main" id="{8B6E9914-17E6-4C71-F1B0-C275E543638C}"/>
              </a:ext>
            </a:extLst>
          </p:cNvPr>
          <p:cNvGrpSpPr/>
          <p:nvPr/>
        </p:nvGrpSpPr>
        <p:grpSpPr>
          <a:xfrm>
            <a:off x="56452" y="2057400"/>
            <a:ext cx="11815667" cy="4887261"/>
            <a:chOff x="-284416" y="2351739"/>
            <a:chExt cx="11815667" cy="4887261"/>
          </a:xfrm>
        </p:grpSpPr>
        <p:sp>
          <p:nvSpPr>
            <p:cNvPr id="8" name="Hình chữ nhật: Góc Tròn 7">
              <a:extLst>
                <a:ext uri="{FF2B5EF4-FFF2-40B4-BE49-F238E27FC236}">
                  <a16:creationId xmlns:a16="http://schemas.microsoft.com/office/drawing/2014/main" id="{EC93401B-CC30-9A8E-C43B-3D7FBC247987}"/>
                </a:ext>
              </a:extLst>
            </p:cNvPr>
            <p:cNvSpPr/>
            <p:nvPr/>
          </p:nvSpPr>
          <p:spPr>
            <a:xfrm>
              <a:off x="482251" y="3352800"/>
              <a:ext cx="11049000" cy="3886200"/>
            </a:xfrm>
            <a:prstGeom prst="roundRect">
              <a:avLst/>
            </a:prstGeom>
            <a:solidFill>
              <a:srgbClr val="FEF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Người đó là ai?</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Người đó tài giỏi và có chí lớn như thế nào?</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Người đó có công lao hoặc đóng góp gì?</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Tình cảm của em đối với người anh hùng đó?</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Gắn tranh ảnh em sưu tầm vào đoạn viết.</a:t>
              </a:r>
            </a:p>
          </p:txBody>
        </p:sp>
        <p:pic>
          <p:nvPicPr>
            <p:cNvPr id="13" name="Hình ảnh 12">
              <a:extLst>
                <a:ext uri="{FF2B5EF4-FFF2-40B4-BE49-F238E27FC236}">
                  <a16:creationId xmlns:a16="http://schemas.microsoft.com/office/drawing/2014/main" id="{99AEAF10-C660-C209-E8B4-D3AA4DA233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876" b="52896" l="19911" r="71295">
                          <a14:foregroundMark x1="21696" y1="49807" x2="27902" y2="43436"/>
                          <a14:foregroundMark x1="27902" y1="43436" x2="27902" y2="43436"/>
                          <a14:foregroundMark x1="21473" y1="48649" x2="25759" y2="44595"/>
                          <a14:foregroundMark x1="24196" y1="44595" x2="24196" y2="44595"/>
                          <a14:foregroundMark x1="26161" y1="43147" x2="26161" y2="43147"/>
                          <a14:foregroundMark x1="24196" y1="48456" x2="24196" y2="48456"/>
                          <a14:foregroundMark x1="23750" y1="45270" x2="23750" y2="45270"/>
                          <a14:foregroundMark x1="21830" y1="47587" x2="21830" y2="47587"/>
                          <a14:foregroundMark x1="20357" y1="51062" x2="20357" y2="51062"/>
                          <a14:foregroundMark x1="22143" y1="52992" x2="22143" y2="52992"/>
                          <a14:foregroundMark x1="19955" y1="51737" x2="19955" y2="51737"/>
                          <a14:foregroundMark x1="28616" y1="42761" x2="28616" y2="42761"/>
                          <a14:foregroundMark x1="71295" y1="22876" x2="71295" y2="22876"/>
                        </a14:backgroundRemoval>
                      </a14:imgEffect>
                    </a14:imgLayer>
                  </a14:imgProps>
                </a:ext>
                <a:ext uri="{28A0092B-C50C-407E-A947-70E740481C1C}">
                  <a14:useLocalDpi xmlns:a14="http://schemas.microsoft.com/office/drawing/2010/main" val="0"/>
                </a:ext>
              </a:extLst>
            </a:blip>
            <a:srcRect l="19467" t="39576" r="70355" b="46525"/>
            <a:stretch/>
          </p:blipFill>
          <p:spPr>
            <a:xfrm>
              <a:off x="-284416" y="2351739"/>
              <a:ext cx="2936335" cy="1854526"/>
            </a:xfrm>
            <a:prstGeom prst="rect">
              <a:avLst/>
            </a:prstGeom>
          </p:spPr>
        </p:pic>
      </p:grpSp>
      <p:pic>
        <p:nvPicPr>
          <p:cNvPr id="10" name="Hình ảnh 9">
            <a:extLst>
              <a:ext uri="{FF2B5EF4-FFF2-40B4-BE49-F238E27FC236}">
                <a16:creationId xmlns:a16="http://schemas.microsoft.com/office/drawing/2014/main" id="{36B0D2FF-E2D6-FDC7-52D7-3B49693012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3919" y="4191000"/>
            <a:ext cx="4760468" cy="47604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13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05F031-3767-4D2F-8E9B-F680BDDEBC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82" b="89800" l="9929" r="89894">
                        <a14:foregroundMark x1="49113" y1="7982" x2="49113" y2="7982"/>
                        <a14:foregroundMark x1="52660" y1="53215" x2="49468" y2="63193"/>
                        <a14:foregroundMark x1="73050" y1="23725" x2="82624" y2="31486"/>
                        <a14:foregroundMark x1="55142" y1="51663" x2="54787" y2="55432"/>
                        <a14:foregroundMark x1="71277" y1="25499" x2="87943" y2="22838"/>
                        <a14:foregroundMark x1="87943" y1="22838" x2="89894" y2="34590"/>
                        <a14:foregroundMark x1="89894" y1="34590" x2="87589" y2="36364"/>
                        <a14:foregroundMark x1="56028" y1="86031" x2="56028" y2="89357"/>
                        <a14:foregroundMark x1="24645" y1="67406" x2="23404" y2="66297"/>
                        <a14:foregroundMark x1="25887" y1="79379" x2="26418" y2="78936"/>
                        <a14:foregroundMark x1="17730" y1="74501" x2="16844" y2="74501"/>
                        <a14:backgroundMark x1="64362" y1="5765" x2="66135" y2="12860"/>
                        <a14:backgroundMark x1="83511" y1="60976" x2="80142" y2="76718"/>
                        <a14:backgroundMark x1="32979" y1="67406" x2="29965" y2="65188"/>
                      </a14:backgroundRemoval>
                    </a14:imgEffect>
                  </a14:imgLayer>
                </a14:imgProps>
              </a:ext>
              <a:ext uri="{28A0092B-C50C-407E-A947-70E740481C1C}">
                <a14:useLocalDpi xmlns:a14="http://schemas.microsoft.com/office/drawing/2010/main" val="0"/>
              </a:ext>
            </a:extLst>
          </a:blip>
          <a:srcRect/>
          <a:stretch>
            <a:fillRect/>
          </a:stretch>
        </p:blipFill>
        <p:spPr bwMode="auto">
          <a:xfrm>
            <a:off x="5318919" y="4876800"/>
            <a:ext cx="5638800" cy="4509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ìm hiểu cách trộn màu CMYK và màu RGB chi tiết nhất">
            <a:extLst>
              <a:ext uri="{FF2B5EF4-FFF2-40B4-BE49-F238E27FC236}">
                <a16:creationId xmlns:a16="http://schemas.microsoft.com/office/drawing/2014/main" id="{8B1C934F-C7BC-0523-D535-C51659010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CE95623F-5387-B6FB-1A9C-B1AD12E6A390}"/>
              </a:ext>
            </a:extLst>
          </p:cNvPr>
          <p:cNvPicPr>
            <a:picLocks noChangeAspect="1"/>
          </p:cNvPicPr>
          <p:nvPr/>
        </p:nvPicPr>
        <p:blipFill>
          <a:blip r:embed="rId5"/>
          <a:stretch>
            <a:fillRect/>
          </a:stretch>
        </p:blipFill>
        <p:spPr>
          <a:xfrm>
            <a:off x="4785519" y="2346297"/>
            <a:ext cx="7955970" cy="2237426"/>
          </a:xfrm>
          <a:prstGeom prst="rect">
            <a:avLst/>
          </a:prstGeom>
        </p:spPr>
      </p:pic>
    </p:spTree>
    <p:extLst>
      <p:ext uri="{BB962C8B-B14F-4D97-AF65-F5344CB8AC3E}">
        <p14:creationId xmlns:p14="http://schemas.microsoft.com/office/powerpoint/2010/main" val="202646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588" y="762000"/>
            <a:ext cx="16253050" cy="707886"/>
          </a:xfrm>
          <a:prstGeom prst="rect">
            <a:avLst/>
          </a:prstGeom>
        </p:spPr>
        <p:txBody>
          <a:bodyPr wrap="square">
            <a:spAutoFit/>
          </a:bodyPr>
          <a:lstStyle/>
          <a:p>
            <a:pPr algn="ctr"/>
            <a:r>
              <a:rPr lang="en-US" sz="4000" b="1">
                <a:solidFill>
                  <a:srgbClr val="FF0066"/>
                </a:solidFill>
                <a:latin typeface="AvantGarde" panose="00000400000000000000" pitchFamily="2" charset="0"/>
                <a:ea typeface="AvantGarde" panose="00000400000000000000" pitchFamily="2" charset="0"/>
                <a:cs typeface="AvantGarde" panose="00000400000000000000" pitchFamily="2" charset="0"/>
              </a:rPr>
              <a:t>2. </a:t>
            </a:r>
            <a:r>
              <a:rPr lang="en-US" sz="40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Giới thiệu và bình chọn các đoạn văn hay.</a:t>
            </a:r>
          </a:p>
        </p:txBody>
      </p:sp>
      <p:pic>
        <p:nvPicPr>
          <p:cNvPr id="7" name="Hình ảnh 6">
            <a:extLst>
              <a:ext uri="{FF2B5EF4-FFF2-40B4-BE49-F238E27FC236}">
                <a16:creationId xmlns:a16="http://schemas.microsoft.com/office/drawing/2014/main" id="{E09F3480-4EDA-FFFD-5682-0C8E77CD560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69" b="45035" l="68649" r="86673">
                        <a14:foregroundMark x1="81261" y1="10017" x2="79785" y2="14111"/>
                        <a14:foregroundMark x1="83810" y1="20383" x2="85018" y2="21864"/>
                        <a14:foregroundMark x1="69454" y1="25523" x2="69186" y2="27265"/>
                        <a14:foregroundMark x1="70572" y1="42683" x2="70528" y2="45035"/>
                        <a14:foregroundMark x1="85778" y1="34146" x2="86002" y2="38850"/>
                        <a14:foregroundMark x1="85868" y1="40331" x2="86538" y2="40157"/>
                        <a14:foregroundMark x1="84213" y1="21777" x2="81798" y2="27526"/>
                        <a14:foregroundMark x1="85018" y1="20645" x2="79562" y2="29355"/>
                        <a14:foregroundMark x1="78354" y1="33188" x2="84794" y2="37369"/>
                        <a14:foregroundMark x1="84794" y1="37369" x2="85733" y2="39286"/>
                        <a14:foregroundMark x1="82290" y1="33972" x2="81216" y2="37108"/>
                        <a14:foregroundMark x1="73211" y1="36150" x2="76923" y2="38502"/>
                        <a14:foregroundMark x1="84079" y1="37544" x2="82021" y2="39286"/>
                        <a14:foregroundMark x1="76923" y1="34321" x2="72630" y2="39286"/>
                        <a14:foregroundMark x1="71243" y1="43467" x2="74911" y2="39024"/>
                        <a14:foregroundMark x1="70394" y1="26655" x2="76252" y2="31359"/>
                        <a14:foregroundMark x1="68828" y1="25610" x2="69946" y2="26916"/>
                        <a14:foregroundMark x1="68694" y1="26655" x2="69007" y2="26916"/>
                        <a14:foregroundMark x1="72719" y1="40679" x2="77102" y2="36150"/>
                        <a14:foregroundMark x1="77102" y1="36150" x2="77102" y2="36150"/>
                        <a14:foregroundMark x1="86673" y1="40157" x2="86673" y2="40157"/>
                        <a14:foregroundMark x1="78846" y1="31185" x2="80233" y2="28920"/>
                      </a14:backgroundRemoval>
                    </a14:imgEffect>
                  </a14:imgLayer>
                </a14:imgProps>
              </a:ext>
              <a:ext uri="{28A0092B-C50C-407E-A947-70E740481C1C}">
                <a14:useLocalDpi xmlns:a14="http://schemas.microsoft.com/office/drawing/2010/main" val="0"/>
              </a:ext>
            </a:extLst>
          </a:blip>
          <a:srcRect l="67206" t="8850" r="12055" b="54193"/>
          <a:stretch/>
        </p:blipFill>
        <p:spPr>
          <a:xfrm>
            <a:off x="12634118" y="5319451"/>
            <a:ext cx="3642519" cy="3332758"/>
          </a:xfrm>
          <a:prstGeom prst="roundRect">
            <a:avLst/>
          </a:prstGeom>
        </p:spPr>
      </p:pic>
      <p:pic>
        <p:nvPicPr>
          <p:cNvPr id="6" name="Hình ảnh 5">
            <a:extLst>
              <a:ext uri="{FF2B5EF4-FFF2-40B4-BE49-F238E27FC236}">
                <a16:creationId xmlns:a16="http://schemas.microsoft.com/office/drawing/2014/main" id="{A89B7A0F-804A-1113-D09E-50B705852A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19" y="5867400"/>
            <a:ext cx="3642519" cy="3642519"/>
          </a:xfrm>
          <a:prstGeom prst="rect">
            <a:avLst/>
          </a:prstGeom>
        </p:spPr>
      </p:pic>
      <p:sp>
        <p:nvSpPr>
          <p:cNvPr id="5" name="Rectangle 17">
            <a:extLst>
              <a:ext uri="{FF2B5EF4-FFF2-40B4-BE49-F238E27FC236}">
                <a16:creationId xmlns:a16="http://schemas.microsoft.com/office/drawing/2014/main" id="{A882B9EB-0AC0-481D-0A13-04D4D5963EC1}"/>
              </a:ext>
            </a:extLst>
          </p:cNvPr>
          <p:cNvSpPr/>
          <p:nvPr/>
        </p:nvSpPr>
        <p:spPr>
          <a:xfrm>
            <a:off x="1375719" y="1797359"/>
            <a:ext cx="10751019" cy="677108"/>
          </a:xfrm>
          <a:prstGeom prst="rect">
            <a:avLst/>
          </a:prstGeom>
        </p:spPr>
        <p:txBody>
          <a:bodyPr wrap="square">
            <a:spAutoFit/>
          </a:bodyPr>
          <a:lstStyle/>
          <a:p>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đoạn</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viết</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và</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trao</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đổi</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trong</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nhóm</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8" name="Rectangle 19">
            <a:extLst>
              <a:ext uri="{FF2B5EF4-FFF2-40B4-BE49-F238E27FC236}">
                <a16:creationId xmlns:a16="http://schemas.microsoft.com/office/drawing/2014/main" id="{8F71091F-1E48-28A9-7427-8CFD9E236787}"/>
              </a:ext>
            </a:extLst>
          </p:cNvPr>
          <p:cNvSpPr/>
          <p:nvPr/>
        </p:nvSpPr>
        <p:spPr>
          <a:xfrm>
            <a:off x="1375719" y="2729174"/>
            <a:ext cx="14916000" cy="1222386"/>
          </a:xfrm>
          <a:prstGeom prst="rect">
            <a:avLst/>
          </a:prstGeom>
        </p:spPr>
        <p:txBody>
          <a:bodyPr wrap="square">
            <a:spAutoFit/>
          </a:bodyPr>
          <a:lstStyle/>
          <a:p>
            <a:pPr>
              <a:lnSpc>
                <a:spcPct val="107000"/>
              </a:lnSpc>
              <a:spcAft>
                <a:spcPts val="0"/>
              </a:spcAft>
            </a:pP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Bình</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chọn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1, 2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sản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phẩm</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tốt</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viết</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hay,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trình</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bày</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trước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9" name="Rectangle 21">
            <a:extLst>
              <a:ext uri="{FF2B5EF4-FFF2-40B4-BE49-F238E27FC236}">
                <a16:creationId xmlns:a16="http://schemas.microsoft.com/office/drawing/2014/main" id="{23820692-A3DC-F959-02D7-80BA06C71863}"/>
              </a:ext>
            </a:extLst>
          </p:cNvPr>
          <p:cNvSpPr/>
          <p:nvPr/>
        </p:nvSpPr>
        <p:spPr>
          <a:xfrm>
            <a:off x="1375719" y="4206267"/>
            <a:ext cx="10610579" cy="646331"/>
          </a:xfrm>
          <a:prstGeom prst="rect">
            <a:avLst/>
          </a:prstGeom>
        </p:spPr>
        <p:txBody>
          <a:bodyPr wrap="square">
            <a:spAutoFit/>
          </a:bodyPr>
          <a:lstStyle/>
          <a:p>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Từng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nhóm</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tiếp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nối</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nhau</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đoạn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10" name="Rectangle 23">
            <a:extLst>
              <a:ext uri="{FF2B5EF4-FFF2-40B4-BE49-F238E27FC236}">
                <a16:creationId xmlns:a16="http://schemas.microsoft.com/office/drawing/2014/main" id="{D7A46FAB-BEB3-24F1-D3DF-DB30220C0AED}"/>
              </a:ext>
            </a:extLst>
          </p:cNvPr>
          <p:cNvSpPr/>
          <p:nvPr/>
        </p:nvSpPr>
        <p:spPr>
          <a:xfrm>
            <a:off x="1375719" y="5107306"/>
            <a:ext cx="14916000" cy="646331"/>
          </a:xfrm>
          <a:prstGeom prst="rect">
            <a:avLst/>
          </a:prstGeom>
        </p:spPr>
        <p:txBody>
          <a:bodyPr wrap="square">
            <a:spAutoFit/>
          </a:bodyPr>
          <a:lstStyle/>
          <a:p>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Cả</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nghe</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bình</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chọn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những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sản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phẩm</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hay,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trang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trí</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1" name="Sao: 5 Cánh 10">
            <a:extLst>
              <a:ext uri="{FF2B5EF4-FFF2-40B4-BE49-F238E27FC236}">
                <a16:creationId xmlns:a16="http://schemas.microsoft.com/office/drawing/2014/main" id="{890ACD00-7AB1-2C4E-4F52-B544A5C12684}"/>
              </a:ext>
            </a:extLst>
          </p:cNvPr>
          <p:cNvSpPr/>
          <p:nvPr/>
        </p:nvSpPr>
        <p:spPr>
          <a:xfrm>
            <a:off x="746919" y="1797359"/>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ao: 5 Cánh 11">
            <a:extLst>
              <a:ext uri="{FF2B5EF4-FFF2-40B4-BE49-F238E27FC236}">
                <a16:creationId xmlns:a16="http://schemas.microsoft.com/office/drawing/2014/main" id="{BF4983D1-EFAB-A4E4-3580-C143BD10E1CA}"/>
              </a:ext>
            </a:extLst>
          </p:cNvPr>
          <p:cNvSpPr/>
          <p:nvPr/>
        </p:nvSpPr>
        <p:spPr>
          <a:xfrm>
            <a:off x="763683" y="2671290"/>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ao: 5 Cánh 12">
            <a:extLst>
              <a:ext uri="{FF2B5EF4-FFF2-40B4-BE49-F238E27FC236}">
                <a16:creationId xmlns:a16="http://schemas.microsoft.com/office/drawing/2014/main" id="{0A8A0C1D-DE05-2489-A1FC-D3E691240C99}"/>
              </a:ext>
            </a:extLst>
          </p:cNvPr>
          <p:cNvSpPr/>
          <p:nvPr/>
        </p:nvSpPr>
        <p:spPr>
          <a:xfrm>
            <a:off x="780447" y="4150201"/>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ao: 5 Cánh 13">
            <a:extLst>
              <a:ext uri="{FF2B5EF4-FFF2-40B4-BE49-F238E27FC236}">
                <a16:creationId xmlns:a16="http://schemas.microsoft.com/office/drawing/2014/main" id="{44735EC7-C348-FCC4-0088-5224A67BF158}"/>
              </a:ext>
            </a:extLst>
          </p:cNvPr>
          <p:cNvSpPr/>
          <p:nvPr/>
        </p:nvSpPr>
        <p:spPr>
          <a:xfrm>
            <a:off x="797211" y="5105481"/>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865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10662</TotalTime>
  <Words>580</Words>
  <Application>Microsoft Office PowerPoint</Application>
  <PresentationFormat>Custom</PresentationFormat>
  <Paragraphs>28</Paragraphs>
  <Slides>14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Arial-Rounded</vt:lpstr>
      <vt:lpstr>AvantGarde</vt:lpstr>
      <vt:lpstr>Calibri</vt:lpstr>
      <vt:lpstr>HP001 4 hàng</vt:lpstr>
      <vt:lpstr>SVN-Anastasia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84327983871</cp:lastModifiedBy>
  <cp:revision>1226</cp:revision>
  <dcterms:created xsi:type="dcterms:W3CDTF">2008-09-09T22:52:10Z</dcterms:created>
  <dcterms:modified xsi:type="dcterms:W3CDTF">2023-03-27T15:25:30Z</dcterms:modified>
  <cp:category>9Slide.vn</cp:category>
</cp:coreProperties>
</file>