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handoutMasterIdLst>
    <p:handoutMasterId r:id="rId31"/>
  </p:handoutMasterIdLst>
  <p:sldIdLst>
    <p:sldId id="256" r:id="rId2"/>
    <p:sldId id="257" r:id="rId3"/>
    <p:sldId id="376" r:id="rId4"/>
    <p:sldId id="377" r:id="rId5"/>
    <p:sldId id="322" r:id="rId6"/>
    <p:sldId id="261" r:id="rId7"/>
    <p:sldId id="262" r:id="rId8"/>
    <p:sldId id="378" r:id="rId9"/>
    <p:sldId id="412" r:id="rId10"/>
    <p:sldId id="416" r:id="rId11"/>
    <p:sldId id="270" r:id="rId12"/>
    <p:sldId id="271" r:id="rId13"/>
    <p:sldId id="417" r:id="rId14"/>
    <p:sldId id="407" r:id="rId15"/>
    <p:sldId id="390" r:id="rId16"/>
    <p:sldId id="408" r:id="rId17"/>
    <p:sldId id="276" r:id="rId18"/>
    <p:sldId id="409" r:id="rId19"/>
    <p:sldId id="284" r:id="rId20"/>
    <p:sldId id="315" r:id="rId21"/>
    <p:sldId id="280" r:id="rId22"/>
    <p:sldId id="281" r:id="rId23"/>
    <p:sldId id="419" r:id="rId24"/>
    <p:sldId id="288" r:id="rId25"/>
    <p:sldId id="289" r:id="rId26"/>
    <p:sldId id="290" r:id="rId27"/>
    <p:sldId id="291" r:id="rId28"/>
    <p:sldId id="292" r:id="rId29"/>
  </p:sldIdLst>
  <p:sldSz cx="9144000" cy="5143500" type="screen16x9"/>
  <p:notesSz cx="6858000" cy="9144000"/>
  <p:embeddedFontLst>
    <p:embeddedFont>
      <p:font typeface="Arial-Rounded" panose="020B0500000000000000" pitchFamily="34" charset="0"/>
      <p:regular r:id="rId32"/>
    </p:embeddedFont>
    <p:embeddedFont>
      <p:font typeface="AvantGarde" panose="00000400000000000000" pitchFamily="2" charset="0"/>
      <p:regular r:id="rId33"/>
    </p:embeddedFont>
    <p:embeddedFont>
      <p:font typeface="Calibri" panose="020F0502020204030204" pitchFamily="34" charset="0"/>
      <p:regular r:id="rId34"/>
      <p:bold r:id="rId35"/>
      <p:italic r:id="rId36"/>
      <p:boldItalic r:id="rId37"/>
    </p:embeddedFont>
    <p:embeddedFont>
      <p:font typeface="HP001 4 hàng" panose="020B0603050302020204" pitchFamily="34" charset="0"/>
      <p:regular r:id="rId38"/>
      <p:bold r:id="rId39"/>
    </p:embeddedFont>
    <p:embeddedFont>
      <p:font typeface="SVN-Anastasia" panose="020B0606040200020203" pitchFamily="34" charset="0"/>
      <p:regular r:id="rId40"/>
    </p:embeddedFont>
    <p:embeddedFont>
      <p:font typeface="SVN-Ziclets" panose="02000603000000000000" pitchFamily="2"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Azp2sKstJjGCVOnwhecJF/mfd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87405"/>
    <a:srgbClr val="FF99FF"/>
    <a:srgbClr val="0000FF"/>
    <a:srgbClr val="FF33CC"/>
    <a:srgbClr val="FFFFFF"/>
    <a:srgbClr val="FBFCF5"/>
    <a:srgbClr val="F8FAEA"/>
    <a:srgbClr val="F8FAE7"/>
    <a:srgbClr val="BBDFD9"/>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740" autoAdjust="0"/>
  </p:normalViewPr>
  <p:slideViewPr>
    <p:cSldViewPr snapToGrid="0">
      <p:cViewPr>
        <p:scale>
          <a:sx n="75" d="100"/>
          <a:sy n="75" d="100"/>
        </p:scale>
        <p:origin x="1109" y="773"/>
      </p:cViewPr>
      <p:guideLst/>
    </p:cSldViewPr>
  </p:slideViewPr>
  <p:notesTextViewPr>
    <p:cViewPr>
      <p:scale>
        <a:sx n="125" d="100"/>
        <a:sy n="125" d="100"/>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5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FB345-7AE1-0635-5F56-02B407620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83566-A4BD-594C-70CD-22419ADB5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D4E64-8158-4DF5-9642-53B5B9EEDB39}" type="datetimeFigureOut">
              <a:rPr lang="en-US" smtClean="0"/>
              <a:t>3/19/2023</a:t>
            </a:fld>
            <a:endParaRPr lang="en-US"/>
          </a:p>
        </p:txBody>
      </p:sp>
      <p:sp>
        <p:nvSpPr>
          <p:cNvPr id="4" name="Footer Placeholder 3">
            <a:extLst>
              <a:ext uri="{FF2B5EF4-FFF2-40B4-BE49-F238E27FC236}">
                <a16:creationId xmlns:a16="http://schemas.microsoft.com/office/drawing/2014/main" id="{8443D679-33DD-52A1-6BEA-5B70AB5054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C0A468-F993-9253-3500-4C676DAD6C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17DE3-8FAF-41E3-B77F-AC6802FD6096}" type="slidenum">
              <a:rPr lang="en-US" smtClean="0"/>
              <a:t>‹#›</a:t>
            </a:fld>
            <a:endParaRPr lang="en-US"/>
          </a:p>
        </p:txBody>
      </p:sp>
    </p:spTree>
    <p:extLst>
      <p:ext uri="{BB962C8B-B14F-4D97-AF65-F5344CB8AC3E}">
        <p14:creationId xmlns:p14="http://schemas.microsoft.com/office/powerpoint/2010/main" val="3820253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0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6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02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47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508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tự</a:t>
            </a:r>
            <a:r>
              <a:rPr lang="en-US" dirty="0"/>
              <a:t> </a:t>
            </a:r>
            <a:r>
              <a:rPr lang="en-US" dirty="0" err="1"/>
              <a:t>gõ</a:t>
            </a:r>
            <a:r>
              <a:rPr lang="en-US" dirty="0"/>
              <a:t> </a:t>
            </a:r>
            <a:r>
              <a:rPr lang="en-US" dirty="0" err="1"/>
              <a:t>thêm</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đối</a:t>
            </a:r>
            <a:r>
              <a:rPr lang="en-US" dirty="0"/>
              <a:t> </a:t>
            </a:r>
            <a:r>
              <a:rPr lang="en-US" dirty="0" err="1"/>
              <a:t>với</a:t>
            </a:r>
            <a:r>
              <a:rPr lang="en-US" dirty="0"/>
              <a:t> </a:t>
            </a:r>
            <a:r>
              <a:rPr lang="en-US" dirty="0" err="1"/>
              <a:t>hs</a:t>
            </a:r>
            <a:r>
              <a:rPr lang="en-US" dirty="0"/>
              <a:t> </a:t>
            </a:r>
            <a:r>
              <a:rPr lang="en-US" dirty="0" err="1"/>
              <a:t>của</a:t>
            </a:r>
            <a:r>
              <a:rPr lang="en-US" dirty="0"/>
              <a:t> </a:t>
            </a:r>
            <a:r>
              <a:rPr lang="en-US" dirty="0" err="1"/>
              <a:t>mình</a:t>
            </a: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54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38911" y="-30379"/>
            <a:ext cx="9221822" cy="2035031"/>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8100600" y="0"/>
            <a:ext cx="1043400" cy="1321361"/>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38911" y="-30380"/>
            <a:ext cx="3026762" cy="350718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3887587" y="0"/>
            <a:ext cx="3479532" cy="640528"/>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2422131" y="533697"/>
            <a:ext cx="6200169" cy="135342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2744664" cy="374073"/>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45711" y="308606"/>
            <a:ext cx="9052578" cy="452628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8" name="Google Shape;28;p41"/>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1BB5171-4207-0E6B-51E3-2C9B72FD51A6}"/>
              </a:ext>
            </a:extLst>
          </p:cNvPr>
          <p:cNvSpPr/>
          <p:nvPr userDrawn="1"/>
        </p:nvSpPr>
        <p:spPr>
          <a:xfrm>
            <a:off x="8158162" y="1"/>
            <a:ext cx="985838" cy="79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2744664" cy="37407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470916" y="0"/>
            <a:ext cx="8202169" cy="5143500"/>
          </a:xfrm>
          <a:prstGeom prst="rect">
            <a:avLst/>
          </a:prstGeom>
          <a:noFill/>
          <a:ln>
            <a:noFill/>
          </a:ln>
        </p:spPr>
      </p:pic>
      <p:sp>
        <p:nvSpPr>
          <p:cNvPr id="34" name="Google Shape;34;p43"/>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35" name="Google Shape;35;p43"/>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ố trí Tùy chỉnh">
  <p:cSld name="Bố trí Tùy chỉnh">
    <p:spTree>
      <p:nvGrpSpPr>
        <p:cNvPr id="1" name="Shape 40"/>
        <p:cNvGrpSpPr/>
        <p:nvPr/>
      </p:nvGrpSpPr>
      <p:grpSpPr>
        <a:xfrm>
          <a:off x="0" y="0"/>
          <a:ext cx="0" cy="0"/>
          <a:chOff x="0" y="0"/>
          <a:chExt cx="0" cy="0"/>
        </a:xfrm>
      </p:grpSpPr>
      <p:pic>
        <p:nvPicPr>
          <p:cNvPr id="41" name="Google Shape;41;p46"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86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B37D4E85-089E-19EF-7EF6-6F77019271F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1">
            <a:alphaModFix/>
          </a:blip>
          <a:srcRect/>
          <a:stretch/>
        </p:blipFill>
        <p:spPr>
          <a:xfrm>
            <a:off x="9144000" y="1"/>
            <a:ext cx="1391632" cy="1382012"/>
          </a:xfrm>
          <a:prstGeom prst="rect">
            <a:avLst/>
          </a:prstGeom>
          <a:noFill/>
          <a:ln>
            <a:noFill/>
          </a:ln>
        </p:spPr>
      </p:pic>
      <p:pic>
        <p:nvPicPr>
          <p:cNvPr id="11" name="Google Shape;11;p38" descr="Logo, company name&#10;&#10;Description automatically generated"/>
          <p:cNvPicPr preferRelativeResize="0"/>
          <p:nvPr/>
        </p:nvPicPr>
        <p:blipFill rotWithShape="1">
          <a:blip r:embed="rId12">
            <a:alphaModFix/>
          </a:blip>
          <a:srcRect/>
          <a:stretch/>
        </p:blipFill>
        <p:spPr>
          <a:xfrm>
            <a:off x="8550615" y="0"/>
            <a:ext cx="593385" cy="75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2873648" y="2108899"/>
            <a:ext cx="5954944" cy="577051"/>
          </a:xfrm>
          <a:prstGeom prst="rect">
            <a:avLst/>
          </a:prstGeom>
          <a:noFill/>
          <a:ln>
            <a:noFill/>
          </a:ln>
        </p:spPr>
        <p:txBody>
          <a:bodyPr spcFirstLastPara="1" wrap="square" lIns="68569" tIns="34275" rIns="68569" bIns="34275" anchor="t" anchorCtr="0">
            <a:spAutoFit/>
          </a:bodyPr>
          <a:lstStyle/>
          <a:p>
            <a:pPr algn="ctr"/>
            <a:r>
              <a:rPr lang="en-US" sz="3300" b="1">
                <a:solidFill>
                  <a:schemeClr val="dk1"/>
                </a:solidFill>
                <a:latin typeface="SVN-Anastasia" panose="020B0606040200020203" pitchFamily="34" charset="0"/>
                <a:ea typeface="Arial-Rounded" panose="020B0500000000000000" pitchFamily="34" charset="0"/>
                <a:cs typeface="Arial-Rounded" panose="020B0500000000000000" pitchFamily="34" charset="0"/>
              </a:rPr>
              <a:t>Ôn tập giữa học kì 2 (Tiết 6)</a:t>
            </a:r>
            <a:endParaRPr lang="en-US"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5993041" y="2923905"/>
            <a:ext cx="1868303" cy="2084437"/>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3414767" y="2923904"/>
            <a:ext cx="2024169" cy="1847522"/>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1794838" y="3399813"/>
            <a:ext cx="1706204" cy="1608528"/>
          </a:xfrm>
          <a:prstGeom prst="rect">
            <a:avLst/>
          </a:prstGeom>
          <a:noFill/>
          <a:ln>
            <a:noFill/>
          </a:ln>
        </p:spPr>
      </p:pic>
      <p:pic>
        <p:nvPicPr>
          <p:cNvPr id="50" name="Google Shape;50;p1"/>
          <p:cNvPicPr preferRelativeResize="0"/>
          <p:nvPr/>
        </p:nvPicPr>
        <p:blipFill rotWithShape="1">
          <a:blip r:embed="rId6">
            <a:alphaModFix/>
          </a:blip>
          <a:srcRect/>
          <a:stretch/>
        </p:blipFill>
        <p:spPr>
          <a:xfrm>
            <a:off x="0" y="-11276"/>
            <a:ext cx="1058732" cy="2198891"/>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95474" y="2109574"/>
            <a:ext cx="1249680" cy="1107996"/>
          </a:xfrm>
          <a:prstGeom prst="rect">
            <a:avLst/>
          </a:prstGeom>
          <a:noFill/>
        </p:spPr>
        <p:txBody>
          <a:bodyPr wrap="square" rtlCol="0">
            <a:spAutoFit/>
          </a:bodyPr>
          <a:lstStyle/>
          <a:p>
            <a:pPr algn="ctr"/>
            <a:r>
              <a:rPr lang="en-US" sz="6600" b="1">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27</a:t>
            </a:r>
            <a:endParaRPr lang="en-US" sz="6600" b="1" dirty="0">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9A7CEE9-2DB0-D4B1-6300-A7A884C10A5A}"/>
              </a:ext>
            </a:extLst>
          </p:cNvPr>
          <p:cNvPicPr>
            <a:picLocks noChangeAspect="1"/>
          </p:cNvPicPr>
          <p:nvPr/>
        </p:nvPicPr>
        <p:blipFill rotWithShape="1">
          <a:blip r:embed="rId2"/>
          <a:srcRect t="44851" b="13075"/>
          <a:stretch/>
        </p:blipFill>
        <p:spPr>
          <a:xfrm>
            <a:off x="10160" y="365760"/>
            <a:ext cx="9144000" cy="4558144"/>
          </a:xfrm>
          <a:prstGeom prst="rect">
            <a:avLst/>
          </a:prstGeom>
        </p:spPr>
      </p:pic>
      <p:sp>
        <p:nvSpPr>
          <p:cNvPr id="3" name="Hộp Văn bản 2">
            <a:extLst>
              <a:ext uri="{FF2B5EF4-FFF2-40B4-BE49-F238E27FC236}">
                <a16:creationId xmlns:a16="http://schemas.microsoft.com/office/drawing/2014/main" id="{921E429F-E3CA-F718-3BA0-2E5213DE54AE}"/>
              </a:ext>
            </a:extLst>
          </p:cNvPr>
          <p:cNvSpPr txBox="1"/>
          <p:nvPr/>
        </p:nvSpPr>
        <p:spPr>
          <a:xfrm>
            <a:off x="2367711" y="-60960"/>
            <a:ext cx="4408579" cy="584775"/>
          </a:xfrm>
          <a:prstGeom prst="rect">
            <a:avLst/>
          </a:prstGeom>
          <a:noFill/>
        </p:spPr>
        <p:txBody>
          <a:bodyPr wrap="none" rtlCol="0">
            <a:spAutoFit/>
          </a:bodyPr>
          <a:lstStyle/>
          <a:p>
            <a:r>
              <a:rPr lang="en-US" sz="3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Chõ bánh khúc của dì tôi</a:t>
            </a:r>
          </a:p>
        </p:txBody>
      </p:sp>
      <p:grpSp>
        <p:nvGrpSpPr>
          <p:cNvPr id="8" name="Google Shape;200;p14">
            <a:extLst>
              <a:ext uri="{FF2B5EF4-FFF2-40B4-BE49-F238E27FC236}">
                <a16:creationId xmlns:a16="http://schemas.microsoft.com/office/drawing/2014/main" id="{F0537EA4-E476-3924-1C16-9355C39EA098}"/>
              </a:ext>
            </a:extLst>
          </p:cNvPr>
          <p:cNvGrpSpPr/>
          <p:nvPr/>
        </p:nvGrpSpPr>
        <p:grpSpPr>
          <a:xfrm>
            <a:off x="0" y="4599490"/>
            <a:ext cx="2468648" cy="535329"/>
            <a:chOff x="508724" y="6144228"/>
            <a:chExt cx="3291530" cy="713772"/>
          </a:xfrm>
        </p:grpSpPr>
        <p:sp>
          <p:nvSpPr>
            <p:cNvPr id="11" name="Google Shape;201;p14">
              <a:extLst>
                <a:ext uri="{FF2B5EF4-FFF2-40B4-BE49-F238E27FC236}">
                  <a16:creationId xmlns:a16="http://schemas.microsoft.com/office/drawing/2014/main" id="{F71E8F58-38C0-C597-064D-10098A02FEF3}"/>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02;p14">
              <a:extLst>
                <a:ext uri="{FF2B5EF4-FFF2-40B4-BE49-F238E27FC236}">
                  <a16:creationId xmlns:a16="http://schemas.microsoft.com/office/drawing/2014/main" id="{7B4A3EBE-2BB6-647A-B959-2165703EA28F}"/>
                </a:ext>
              </a:extLst>
            </p:cNvPr>
            <p:cNvGrpSpPr/>
            <p:nvPr/>
          </p:nvGrpSpPr>
          <p:grpSpPr>
            <a:xfrm>
              <a:off x="508724" y="6144228"/>
              <a:ext cx="713772" cy="713772"/>
              <a:chOff x="508724" y="6144228"/>
              <a:chExt cx="713772" cy="713772"/>
            </a:xfrm>
          </p:grpSpPr>
          <p:sp>
            <p:nvSpPr>
              <p:cNvPr id="13" name="Google Shape;203;p14">
                <a:extLst>
                  <a:ext uri="{FF2B5EF4-FFF2-40B4-BE49-F238E27FC236}">
                    <a16:creationId xmlns:a16="http://schemas.microsoft.com/office/drawing/2014/main" id="{045BEEA8-4D74-3FC5-D38E-9502E15D999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04;p14">
                <a:extLst>
                  <a:ext uri="{FF2B5EF4-FFF2-40B4-BE49-F238E27FC236}">
                    <a16:creationId xmlns:a16="http://schemas.microsoft.com/office/drawing/2014/main" id="{554675FB-574E-1CBD-A501-09353C505FB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3</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05;p14">
            <a:extLst>
              <a:ext uri="{FF2B5EF4-FFF2-40B4-BE49-F238E27FC236}">
                <a16:creationId xmlns:a16="http://schemas.microsoft.com/office/drawing/2014/main" id="{06525E67-8BE9-9D6D-70AE-7346A8155A9A}"/>
              </a:ext>
            </a:extLst>
          </p:cNvPr>
          <p:cNvSpPr txBox="1"/>
          <p:nvPr/>
        </p:nvSpPr>
        <p:spPr>
          <a:xfrm>
            <a:off x="523529" y="4671268"/>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ình Bầu dục 5">
            <a:extLst>
              <a:ext uri="{FF2B5EF4-FFF2-40B4-BE49-F238E27FC236}">
                <a16:creationId xmlns:a16="http://schemas.microsoft.com/office/drawing/2014/main" id="{F621D108-97E9-C426-5D9A-090129703501}"/>
              </a:ext>
            </a:extLst>
          </p:cNvPr>
          <p:cNvSpPr/>
          <p:nvPr/>
        </p:nvSpPr>
        <p:spPr>
          <a:xfrm>
            <a:off x="89642" y="472614"/>
            <a:ext cx="421876" cy="42187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1</a:t>
            </a:r>
          </a:p>
        </p:txBody>
      </p:sp>
      <p:sp>
        <p:nvSpPr>
          <p:cNvPr id="17" name="Hình Bầu dục 16">
            <a:extLst>
              <a:ext uri="{FF2B5EF4-FFF2-40B4-BE49-F238E27FC236}">
                <a16:creationId xmlns:a16="http://schemas.microsoft.com/office/drawing/2014/main" id="{F1018448-3A3A-C4E3-281D-5F565F5268B0}"/>
              </a:ext>
            </a:extLst>
          </p:cNvPr>
          <p:cNvSpPr/>
          <p:nvPr/>
        </p:nvSpPr>
        <p:spPr>
          <a:xfrm>
            <a:off x="89642" y="1992014"/>
            <a:ext cx="421876" cy="421876"/>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2</a:t>
            </a:r>
          </a:p>
        </p:txBody>
      </p:sp>
      <p:sp>
        <p:nvSpPr>
          <p:cNvPr id="18" name="Hình Bầu dục 17">
            <a:extLst>
              <a:ext uri="{FF2B5EF4-FFF2-40B4-BE49-F238E27FC236}">
                <a16:creationId xmlns:a16="http://schemas.microsoft.com/office/drawing/2014/main" id="{8E6ABAA6-F70B-A9C5-CE56-70E5298719E8}"/>
              </a:ext>
            </a:extLst>
          </p:cNvPr>
          <p:cNvSpPr/>
          <p:nvPr/>
        </p:nvSpPr>
        <p:spPr>
          <a:xfrm>
            <a:off x="89642" y="3904373"/>
            <a:ext cx="421876" cy="421876"/>
          </a:xfrm>
          <a:prstGeom prst="ellipse">
            <a:avLst/>
          </a:prstGeom>
          <a:solidFill>
            <a:srgbClr val="FF99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3</a:t>
            </a:r>
          </a:p>
        </p:txBody>
      </p:sp>
      <p:sp>
        <p:nvSpPr>
          <p:cNvPr id="19" name="Chữ thập 18">
            <a:extLst>
              <a:ext uri="{FF2B5EF4-FFF2-40B4-BE49-F238E27FC236}">
                <a16:creationId xmlns:a16="http://schemas.microsoft.com/office/drawing/2014/main" id="{F5EA6694-6810-DAA9-F5F4-2FFB10696809}"/>
              </a:ext>
            </a:extLst>
          </p:cNvPr>
          <p:cNvSpPr/>
          <p:nvPr/>
        </p:nvSpPr>
        <p:spPr>
          <a:xfrm rot="2661362">
            <a:off x="3557450" y="169251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ữ thập 19">
            <a:extLst>
              <a:ext uri="{FF2B5EF4-FFF2-40B4-BE49-F238E27FC236}">
                <a16:creationId xmlns:a16="http://schemas.microsoft.com/office/drawing/2014/main" id="{1E37725A-13D4-246B-2CDA-8A247FE475C1}"/>
              </a:ext>
            </a:extLst>
          </p:cNvPr>
          <p:cNvSpPr/>
          <p:nvPr/>
        </p:nvSpPr>
        <p:spPr>
          <a:xfrm rot="2661362">
            <a:off x="8228509" y="365085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ữ thập 20">
            <a:extLst>
              <a:ext uri="{FF2B5EF4-FFF2-40B4-BE49-F238E27FC236}">
                <a16:creationId xmlns:a16="http://schemas.microsoft.com/office/drawing/2014/main" id="{CAB2227C-FD89-2077-6771-CCC75E7F2D8D}"/>
              </a:ext>
            </a:extLst>
          </p:cNvPr>
          <p:cNvSpPr/>
          <p:nvPr/>
        </p:nvSpPr>
        <p:spPr>
          <a:xfrm rot="2661362">
            <a:off x="4395648" y="4313791"/>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195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5"/>
          <p:cNvSpPr txBox="1"/>
          <p:nvPr/>
        </p:nvSpPr>
        <p:spPr>
          <a:xfrm>
            <a:off x="2695575" y="95250"/>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TỪ KHÓ</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212" name="Google Shape;212;p15"/>
          <p:cNvSpPr txBox="1"/>
          <p:nvPr/>
        </p:nvSpPr>
        <p:spPr>
          <a:xfrm>
            <a:off x="3363422" y="727414"/>
            <a:ext cx="2073279" cy="2654543"/>
          </a:xfrm>
          <a:prstGeom prst="rect">
            <a:avLst/>
          </a:prstGeom>
          <a:noFill/>
          <a:ln>
            <a:noFill/>
          </a:ln>
        </p:spPr>
        <p:txBody>
          <a:bodyPr spcFirstLastPara="1" wrap="square" lIns="68569" tIns="34275" rIns="68569" bIns="34275" anchor="t" anchorCtr="0">
            <a:spAutoFit/>
          </a:bodyPr>
          <a:lstStyle/>
          <a:p>
            <a:pPr algn="ctr">
              <a:lnSpc>
                <a:spcPct val="15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R</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au khúc</a:t>
            </a:r>
          </a:p>
          <a:p>
            <a:pPr algn="ctr">
              <a:lnSpc>
                <a:spcPct val="15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mạ b</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ạc</a:t>
            </a:r>
            <a:endPar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ctr">
              <a:lnSpc>
                <a:spcPct val="15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ch</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õ</a:t>
            </a:r>
          </a:p>
          <a:p>
            <a:pPr algn="ctr">
              <a:lnSpc>
                <a:spcPct val="15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v</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ung</a:t>
            </a:r>
            <a:endParaRPr lang="en-US" sz="28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xEl>
                                              <p:pRg st="0" end="0"/>
                                            </p:txEl>
                                          </p:spTgt>
                                        </p:tgtEl>
                                        <p:attrNameLst>
                                          <p:attrName>style.visibility</p:attrName>
                                        </p:attrNameLst>
                                      </p:cBhvr>
                                      <p:to>
                                        <p:strVal val="visible"/>
                                      </p:to>
                                    </p:set>
                                    <p:animEffect transition="in" filter="fade">
                                      <p:cBhvr>
                                        <p:cTn id="12" dur="500"/>
                                        <p:tgtEl>
                                          <p:spTgt spid="2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xEl>
                                              <p:pRg st="1" end="1"/>
                                            </p:txEl>
                                          </p:spTgt>
                                        </p:tgtEl>
                                        <p:attrNameLst>
                                          <p:attrName>style.visibility</p:attrName>
                                        </p:attrNameLst>
                                      </p:cBhvr>
                                      <p:to>
                                        <p:strVal val="visible"/>
                                      </p:to>
                                    </p:set>
                                    <p:animEffect transition="in" filter="fade">
                                      <p:cBhvr>
                                        <p:cTn id="17" dur="500"/>
                                        <p:tgtEl>
                                          <p:spTgt spid="2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xEl>
                                              <p:pRg st="2" end="2"/>
                                            </p:txEl>
                                          </p:spTgt>
                                        </p:tgtEl>
                                        <p:attrNameLst>
                                          <p:attrName>style.visibility</p:attrName>
                                        </p:attrNameLst>
                                      </p:cBhvr>
                                      <p:to>
                                        <p:strVal val="visible"/>
                                      </p:to>
                                    </p:set>
                                    <p:animEffect transition="in" filter="fade">
                                      <p:cBhvr>
                                        <p:cTn id="22" dur="500"/>
                                        <p:tgtEl>
                                          <p:spTgt spid="2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xEl>
                                              <p:pRg st="3" end="3"/>
                                            </p:txEl>
                                          </p:spTgt>
                                        </p:tgtEl>
                                        <p:attrNameLst>
                                          <p:attrName>style.visibility</p:attrName>
                                        </p:attrNameLst>
                                      </p:cBhvr>
                                      <p:to>
                                        <p:strVal val="visible"/>
                                      </p:to>
                                    </p:set>
                                    <p:animEffect transition="in" filter="fade">
                                      <p:cBhvr>
                                        <p:cTn id="27" dur="500"/>
                                        <p:tgtEl>
                                          <p:spTgt spid="2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a:t>
            </a: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ĐỌC CÂU DÀI</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7">
            <a:extLst>
              <a:ext uri="{FF2B5EF4-FFF2-40B4-BE49-F238E27FC236}">
                <a16:creationId xmlns:a16="http://schemas.microsoft.com/office/drawing/2014/main" id="{8963FA7D-EF1C-4DF9-FA9B-B68C84BE403A}"/>
              </a:ext>
            </a:extLst>
          </p:cNvPr>
          <p:cNvSpPr>
            <a:spLocks noChangeArrowheads="1"/>
          </p:cNvSpPr>
          <p:nvPr/>
        </p:nvSpPr>
        <p:spPr bwMode="auto">
          <a:xfrm>
            <a:off x="398585" y="1233095"/>
            <a:ext cx="8346830" cy="130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Những hạt sương sớm đọng trên lá</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long lanh như những bóng đèn pha lê.</a:t>
            </a:r>
            <a:endParaRPr lang="en-GB" sz="2800"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CÂU DÀI</a:t>
            </a:r>
            <a:endParaRPr lang="en-US"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37">
            <a:extLst>
              <a:ext uri="{FF2B5EF4-FFF2-40B4-BE49-F238E27FC236}">
                <a16:creationId xmlns:a16="http://schemas.microsoft.com/office/drawing/2014/main" id="{92C2F73C-716D-7BE3-27F7-CA13A593EDB2}"/>
              </a:ext>
            </a:extLst>
          </p:cNvPr>
          <p:cNvSpPr>
            <a:spLocks noChangeArrowheads="1"/>
          </p:cNvSpPr>
          <p:nvPr/>
        </p:nvSpPr>
        <p:spPr bwMode="auto">
          <a:xfrm>
            <a:off x="398585" y="1233095"/>
            <a:ext cx="8346830" cy="129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Những hạt sương sớm đọng trên lá</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long lanh như những bóng đèn pha lê.</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en-GB" sz="2800"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28821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78E12CA7-BE2C-FFC1-81B8-34FBC952F5C6}"/>
              </a:ext>
            </a:extLst>
          </p:cNvPr>
          <p:cNvGrpSpPr/>
          <p:nvPr/>
        </p:nvGrpSpPr>
        <p:grpSpPr>
          <a:xfrm>
            <a:off x="10160" y="-60960"/>
            <a:ext cx="9144000" cy="4984864"/>
            <a:chOff x="10160" y="-60960"/>
            <a:chExt cx="9144000" cy="4984864"/>
          </a:xfrm>
        </p:grpSpPr>
        <p:pic>
          <p:nvPicPr>
            <p:cNvPr id="2" name="Hình ảnh 1">
              <a:extLst>
                <a:ext uri="{FF2B5EF4-FFF2-40B4-BE49-F238E27FC236}">
                  <a16:creationId xmlns:a16="http://schemas.microsoft.com/office/drawing/2014/main" id="{5581AF03-D1C7-B5C0-8296-2BBE8DFF09CD}"/>
                </a:ext>
              </a:extLst>
            </p:cNvPr>
            <p:cNvPicPr>
              <a:picLocks noChangeAspect="1"/>
            </p:cNvPicPr>
            <p:nvPr/>
          </p:nvPicPr>
          <p:blipFill rotWithShape="1">
            <a:blip r:embed="rId2"/>
            <a:srcRect t="44851" b="13075"/>
            <a:stretch/>
          </p:blipFill>
          <p:spPr>
            <a:xfrm>
              <a:off x="10160" y="365760"/>
              <a:ext cx="9144000" cy="4558144"/>
            </a:xfrm>
            <a:prstGeom prst="rect">
              <a:avLst/>
            </a:prstGeom>
          </p:spPr>
        </p:pic>
        <p:sp>
          <p:nvSpPr>
            <p:cNvPr id="3" name="Hộp Văn bản 2">
              <a:extLst>
                <a:ext uri="{FF2B5EF4-FFF2-40B4-BE49-F238E27FC236}">
                  <a16:creationId xmlns:a16="http://schemas.microsoft.com/office/drawing/2014/main" id="{154F2BAD-4930-319D-2394-5F18E5770E2F}"/>
                </a:ext>
              </a:extLst>
            </p:cNvPr>
            <p:cNvSpPr txBox="1"/>
            <p:nvPr/>
          </p:nvSpPr>
          <p:spPr>
            <a:xfrm>
              <a:off x="2367711" y="-60960"/>
              <a:ext cx="4408579" cy="584775"/>
            </a:xfrm>
            <a:prstGeom prst="rect">
              <a:avLst/>
            </a:prstGeom>
            <a:noFill/>
          </p:spPr>
          <p:txBody>
            <a:bodyPr wrap="none" rtlCol="0">
              <a:spAutoFit/>
            </a:bodyPr>
            <a:lstStyle/>
            <a:p>
              <a:r>
                <a:rPr lang="en-US" sz="3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Chõ bánh khúc của dì tôi</a:t>
              </a:r>
            </a:p>
          </p:txBody>
        </p:sp>
        <p:sp>
          <p:nvSpPr>
            <p:cNvPr id="6" name="Hình Bầu dục 5">
              <a:extLst>
                <a:ext uri="{FF2B5EF4-FFF2-40B4-BE49-F238E27FC236}">
                  <a16:creationId xmlns:a16="http://schemas.microsoft.com/office/drawing/2014/main" id="{7404C10E-2FA2-02C5-D4B5-671E81620780}"/>
                </a:ext>
              </a:extLst>
            </p:cNvPr>
            <p:cNvSpPr/>
            <p:nvPr/>
          </p:nvSpPr>
          <p:spPr>
            <a:xfrm>
              <a:off x="89642" y="472614"/>
              <a:ext cx="421876" cy="42187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1</a:t>
              </a:r>
            </a:p>
          </p:txBody>
        </p:sp>
        <p:sp>
          <p:nvSpPr>
            <p:cNvPr id="17" name="Hình Bầu dục 16">
              <a:extLst>
                <a:ext uri="{FF2B5EF4-FFF2-40B4-BE49-F238E27FC236}">
                  <a16:creationId xmlns:a16="http://schemas.microsoft.com/office/drawing/2014/main" id="{2D3EFEBB-12F3-5914-D050-7643B7E8D496}"/>
                </a:ext>
              </a:extLst>
            </p:cNvPr>
            <p:cNvSpPr/>
            <p:nvPr/>
          </p:nvSpPr>
          <p:spPr>
            <a:xfrm>
              <a:off x="89642" y="1992014"/>
              <a:ext cx="421876" cy="421876"/>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2</a:t>
              </a:r>
            </a:p>
          </p:txBody>
        </p:sp>
        <p:sp>
          <p:nvSpPr>
            <p:cNvPr id="18" name="Hình Bầu dục 17">
              <a:extLst>
                <a:ext uri="{FF2B5EF4-FFF2-40B4-BE49-F238E27FC236}">
                  <a16:creationId xmlns:a16="http://schemas.microsoft.com/office/drawing/2014/main" id="{807A59CE-D31F-9395-E7C1-0469C5C5C54C}"/>
                </a:ext>
              </a:extLst>
            </p:cNvPr>
            <p:cNvSpPr/>
            <p:nvPr/>
          </p:nvSpPr>
          <p:spPr>
            <a:xfrm>
              <a:off x="89642" y="3904373"/>
              <a:ext cx="421876" cy="421876"/>
            </a:xfrm>
            <a:prstGeom prst="ellipse">
              <a:avLst/>
            </a:prstGeom>
            <a:solidFill>
              <a:srgbClr val="FF99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3</a:t>
              </a:r>
            </a:p>
          </p:txBody>
        </p:sp>
        <p:sp>
          <p:nvSpPr>
            <p:cNvPr id="19" name="Chữ thập 18">
              <a:extLst>
                <a:ext uri="{FF2B5EF4-FFF2-40B4-BE49-F238E27FC236}">
                  <a16:creationId xmlns:a16="http://schemas.microsoft.com/office/drawing/2014/main" id="{A83E8BE7-52A2-C031-3C3D-4C7F4750AD6B}"/>
                </a:ext>
              </a:extLst>
            </p:cNvPr>
            <p:cNvSpPr/>
            <p:nvPr/>
          </p:nvSpPr>
          <p:spPr>
            <a:xfrm rot="2661362">
              <a:off x="3557450" y="169251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ữ thập 19">
              <a:extLst>
                <a:ext uri="{FF2B5EF4-FFF2-40B4-BE49-F238E27FC236}">
                  <a16:creationId xmlns:a16="http://schemas.microsoft.com/office/drawing/2014/main" id="{B5F62606-76DB-2FE2-127E-33197F4D425F}"/>
                </a:ext>
              </a:extLst>
            </p:cNvPr>
            <p:cNvSpPr/>
            <p:nvPr/>
          </p:nvSpPr>
          <p:spPr>
            <a:xfrm rot="2661362">
              <a:off x="8228509" y="365085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ữ thập 20">
              <a:extLst>
                <a:ext uri="{FF2B5EF4-FFF2-40B4-BE49-F238E27FC236}">
                  <a16:creationId xmlns:a16="http://schemas.microsoft.com/office/drawing/2014/main" id="{96D92909-F73B-1963-560D-CBA53B155E9E}"/>
                </a:ext>
              </a:extLst>
            </p:cNvPr>
            <p:cNvSpPr/>
            <p:nvPr/>
          </p:nvSpPr>
          <p:spPr>
            <a:xfrm rot="2661362">
              <a:off x="4395648" y="4313791"/>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oogle Shape;234;p18">
            <a:extLst>
              <a:ext uri="{FF2B5EF4-FFF2-40B4-BE49-F238E27FC236}">
                <a16:creationId xmlns:a16="http://schemas.microsoft.com/office/drawing/2014/main" id="{6F291C39-643D-8A04-DF99-1CE4F1DA1B48}"/>
              </a:ext>
            </a:extLst>
          </p:cNvPr>
          <p:cNvGrpSpPr/>
          <p:nvPr/>
        </p:nvGrpSpPr>
        <p:grpSpPr>
          <a:xfrm>
            <a:off x="0" y="4599490"/>
            <a:ext cx="2468648" cy="535329"/>
            <a:chOff x="508724" y="6144228"/>
            <a:chExt cx="3291530" cy="713772"/>
          </a:xfrm>
        </p:grpSpPr>
        <p:sp>
          <p:nvSpPr>
            <p:cNvPr id="10" name="Google Shape;235;p18">
              <a:extLst>
                <a:ext uri="{FF2B5EF4-FFF2-40B4-BE49-F238E27FC236}">
                  <a16:creationId xmlns:a16="http://schemas.microsoft.com/office/drawing/2014/main" id="{DA62D648-0744-53D7-0B7D-8E46EBF9884A}"/>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36;p18">
              <a:extLst>
                <a:ext uri="{FF2B5EF4-FFF2-40B4-BE49-F238E27FC236}">
                  <a16:creationId xmlns:a16="http://schemas.microsoft.com/office/drawing/2014/main" id="{9C2F5BEF-6E30-94C8-6ADF-7910283D6B3E}"/>
                </a:ext>
              </a:extLst>
            </p:cNvPr>
            <p:cNvGrpSpPr/>
            <p:nvPr/>
          </p:nvGrpSpPr>
          <p:grpSpPr>
            <a:xfrm>
              <a:off x="508724" y="6144228"/>
              <a:ext cx="713772" cy="713772"/>
              <a:chOff x="508724" y="6144228"/>
              <a:chExt cx="713772" cy="713772"/>
            </a:xfrm>
          </p:grpSpPr>
          <p:sp>
            <p:nvSpPr>
              <p:cNvPr id="13" name="Google Shape;237;p18">
                <a:extLst>
                  <a:ext uri="{FF2B5EF4-FFF2-40B4-BE49-F238E27FC236}">
                    <a16:creationId xmlns:a16="http://schemas.microsoft.com/office/drawing/2014/main" id="{13FC6AA4-68E7-AA83-FC3E-9B7D90020050}"/>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38;p18">
                <a:extLst>
                  <a:ext uri="{FF2B5EF4-FFF2-40B4-BE49-F238E27FC236}">
                    <a16:creationId xmlns:a16="http://schemas.microsoft.com/office/drawing/2014/main" id="{1242A8F8-538E-F34F-84A7-E2A6586CA9F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4</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39;p18">
            <a:extLst>
              <a:ext uri="{FF2B5EF4-FFF2-40B4-BE49-F238E27FC236}">
                <a16:creationId xmlns:a16="http://schemas.microsoft.com/office/drawing/2014/main" id="{2C29EBA0-2E13-16A4-395C-68EC085BAE67}"/>
              </a:ext>
            </a:extLst>
          </p:cNvPr>
          <p:cNvSpPr txBox="1"/>
          <p:nvPr/>
        </p:nvSpPr>
        <p:spPr>
          <a:xfrm>
            <a:off x="500556" y="4672823"/>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68824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6270"/>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GIẢI NGHĨA TỪ</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a:extLst>
              <a:ext uri="{FF2B5EF4-FFF2-40B4-BE49-F238E27FC236}">
                <a16:creationId xmlns:a16="http://schemas.microsoft.com/office/drawing/2014/main" id="{E805FCEE-1DD5-89C4-AB20-2A388B101F0B}"/>
              </a:ext>
            </a:extLst>
          </p:cNvPr>
          <p:cNvSpPr txBox="1"/>
          <p:nvPr/>
        </p:nvSpPr>
        <p:spPr>
          <a:xfrm>
            <a:off x="0" y="513111"/>
            <a:ext cx="909224" cy="461665"/>
          </a:xfrm>
          <a:prstGeom prst="rect">
            <a:avLst/>
          </a:prstGeom>
          <a:noFill/>
        </p:spPr>
        <p:txBody>
          <a:bodyPr wrap="none" rtlCol="0">
            <a:spAutoFit/>
          </a:bodyPr>
          <a:lstStyle/>
          <a:p>
            <a:pPr algn="ctr"/>
            <a:r>
              <a:rPr lang="en-US" sz="2400">
                <a:solidFill>
                  <a:srgbClr val="C00000"/>
                </a:solidFill>
                <a:latin typeface="AvantGarde" panose="00000400000000000000" pitchFamily="2" charset="0"/>
                <a:ea typeface="AvantGarde" panose="00000400000000000000" pitchFamily="2" charset="0"/>
                <a:cs typeface="AvantGarde" panose="00000400000000000000" pitchFamily="2" charset="0"/>
              </a:rPr>
              <a:t>Chõ:</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Hộp Văn bản 5">
            <a:extLst>
              <a:ext uri="{FF2B5EF4-FFF2-40B4-BE49-F238E27FC236}">
                <a16:creationId xmlns:a16="http://schemas.microsoft.com/office/drawing/2014/main" id="{089AEF29-E693-734E-2513-8A790664E04E}"/>
              </a:ext>
            </a:extLst>
          </p:cNvPr>
          <p:cNvSpPr txBox="1"/>
          <p:nvPr/>
        </p:nvSpPr>
        <p:spPr>
          <a:xfrm>
            <a:off x="830165" y="513111"/>
            <a:ext cx="8313835" cy="830997"/>
          </a:xfrm>
          <a:prstGeom prst="rect">
            <a:avLst/>
          </a:prstGeom>
          <a:noFill/>
        </p:spPr>
        <p:txBody>
          <a:bodyPr wrap="square" rtlCol="0">
            <a:spAutoFit/>
          </a:bodyPr>
          <a:lstStyle/>
          <a:p>
            <a:r>
              <a:rPr lang="en-US" sz="2400">
                <a:latin typeface="AvantGarde" panose="00000400000000000000" pitchFamily="2" charset="0"/>
                <a:ea typeface="AvantGarde" panose="00000400000000000000" pitchFamily="2" charset="0"/>
                <a:cs typeface="AvantGarde" panose="00000400000000000000" pitchFamily="2" charset="0"/>
              </a:rPr>
              <a:t>Nồi có hai tầng, tầng trên có nhiều lỗ ở đáy, để đồ xôi, hấp bánh, ...</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a:extLst>
              <a:ext uri="{FF2B5EF4-FFF2-40B4-BE49-F238E27FC236}">
                <a16:creationId xmlns:a16="http://schemas.microsoft.com/office/drawing/2014/main" id="{F34BB3BA-227F-C51F-3CB0-D7BFA33B0BA5}"/>
              </a:ext>
            </a:extLst>
          </p:cNvPr>
          <p:cNvSpPr txBox="1"/>
          <p:nvPr/>
        </p:nvSpPr>
        <p:spPr>
          <a:xfrm>
            <a:off x="0" y="1437336"/>
            <a:ext cx="1667444" cy="461665"/>
          </a:xfrm>
          <a:prstGeom prst="rect">
            <a:avLst/>
          </a:prstGeom>
          <a:noFill/>
        </p:spPr>
        <p:txBody>
          <a:bodyPr wrap="none" rtlCol="0">
            <a:spAutoFit/>
          </a:bodyPr>
          <a:lstStyle/>
          <a:p>
            <a:pPr algn="ctr"/>
            <a:r>
              <a:rPr lang="en-GB" sz="2400">
                <a:solidFill>
                  <a:srgbClr val="C00000"/>
                </a:solidFill>
                <a:latin typeface="AvantGarde" panose="00000400000000000000" pitchFamily="2" charset="0"/>
                <a:ea typeface="AvantGarde" panose="00000400000000000000" pitchFamily="2" charset="0"/>
                <a:cs typeface="AvantGarde" panose="00000400000000000000" pitchFamily="2" charset="0"/>
              </a:rPr>
              <a:t>Rau khúc:</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Hộp Văn bản 9">
            <a:extLst>
              <a:ext uri="{FF2B5EF4-FFF2-40B4-BE49-F238E27FC236}">
                <a16:creationId xmlns:a16="http://schemas.microsoft.com/office/drawing/2014/main" id="{513E696E-D49D-C40C-8381-04480140753C}"/>
              </a:ext>
            </a:extLst>
          </p:cNvPr>
          <p:cNvSpPr txBox="1"/>
          <p:nvPr/>
        </p:nvSpPr>
        <p:spPr>
          <a:xfrm>
            <a:off x="1517046" y="1437336"/>
            <a:ext cx="7573614" cy="830997"/>
          </a:xfrm>
          <a:prstGeom prst="rect">
            <a:avLst/>
          </a:prstGeom>
          <a:noFill/>
        </p:spPr>
        <p:txBody>
          <a:bodyPr wrap="square" rtlCol="0">
            <a:spAutoFit/>
          </a:bodyPr>
          <a:lstStyle/>
          <a:p>
            <a:r>
              <a:rPr lang="en-GB" sz="2400">
                <a:latin typeface="AvantGarde" panose="00000400000000000000" pitchFamily="2" charset="0"/>
                <a:ea typeface="AvantGarde" panose="00000400000000000000" pitchFamily="2" charset="0"/>
                <a:cs typeface="AvantGarde" panose="00000400000000000000" pitchFamily="2" charset="0"/>
              </a:rPr>
              <a:t>cây thân cỏ thuộc họ cúc, thân có lông trắng, hoa màu xám, lá dùng làm bánh.</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7">
            <a:extLst>
              <a:ext uri="{FF2B5EF4-FFF2-40B4-BE49-F238E27FC236}">
                <a16:creationId xmlns:a16="http://schemas.microsoft.com/office/drawing/2014/main" id="{8FF5518E-278C-0CB1-135D-31F6996E9C9A}"/>
              </a:ext>
            </a:extLst>
          </p:cNvPr>
          <p:cNvSpPr txBox="1"/>
          <p:nvPr/>
        </p:nvSpPr>
        <p:spPr>
          <a:xfrm>
            <a:off x="0" y="2361562"/>
            <a:ext cx="1111202" cy="461665"/>
          </a:xfrm>
          <a:prstGeom prst="rect">
            <a:avLst/>
          </a:prstGeom>
          <a:noFill/>
        </p:spPr>
        <p:txBody>
          <a:bodyPr wrap="none" rtlCol="0">
            <a:spAutoFit/>
          </a:bodyPr>
          <a:lstStyle/>
          <a:p>
            <a:pPr algn="ctr"/>
            <a:r>
              <a:rPr lang="en-GB" sz="2400">
                <a:solidFill>
                  <a:srgbClr val="C00000"/>
                </a:solidFill>
                <a:latin typeface="AvantGarde" panose="00000400000000000000" pitchFamily="2" charset="0"/>
                <a:ea typeface="AvantGarde" panose="00000400000000000000" pitchFamily="2" charset="0"/>
                <a:cs typeface="AvantGarde" panose="00000400000000000000" pitchFamily="2" charset="0"/>
              </a:rPr>
              <a:t>Pha lê</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Hộp Văn bản 9">
            <a:extLst>
              <a:ext uri="{FF2B5EF4-FFF2-40B4-BE49-F238E27FC236}">
                <a16:creationId xmlns:a16="http://schemas.microsoft.com/office/drawing/2014/main" id="{A323BF7E-A07F-1E56-C2D2-C35CAE983431}"/>
              </a:ext>
            </a:extLst>
          </p:cNvPr>
          <p:cNvSpPr txBox="1"/>
          <p:nvPr/>
        </p:nvSpPr>
        <p:spPr>
          <a:xfrm>
            <a:off x="1196340" y="2361562"/>
            <a:ext cx="7706361" cy="461665"/>
          </a:xfrm>
          <a:prstGeom prst="rect">
            <a:avLst/>
          </a:prstGeom>
          <a:noFill/>
        </p:spPr>
        <p:txBody>
          <a:bodyPr wrap="square" rtlCol="0">
            <a:spAutoFit/>
          </a:bodyPr>
          <a:lstStyle/>
          <a:p>
            <a:r>
              <a:rPr lang="en-GB" sz="2400">
                <a:latin typeface="AvantGarde" panose="00000400000000000000" pitchFamily="2" charset="0"/>
                <a:ea typeface="AvantGarde" panose="00000400000000000000" pitchFamily="2" charset="0"/>
                <a:cs typeface="AvantGarde" panose="00000400000000000000" pitchFamily="2" charset="0"/>
              </a:rPr>
              <a:t>Thủy tinh trong suốt và nặng hơn thủy tinh thường.</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pic>
        <p:nvPicPr>
          <p:cNvPr id="13" name="Picture 12">
            <a:extLst>
              <a:ext uri="{FF2B5EF4-FFF2-40B4-BE49-F238E27FC236}">
                <a16:creationId xmlns:a16="http://schemas.microsoft.com/office/drawing/2014/main" id="{78F59534-D3C0-2F13-CF98-BD989548B716}"/>
              </a:ext>
            </a:extLst>
          </p:cNvPr>
          <p:cNvPicPr>
            <a:picLocks noChangeAspect="1"/>
          </p:cNvPicPr>
          <p:nvPr/>
        </p:nvPicPr>
        <p:blipFill>
          <a:blip r:embed="rId3"/>
          <a:stretch>
            <a:fillRect/>
          </a:stretch>
        </p:blipFill>
        <p:spPr>
          <a:xfrm>
            <a:off x="7344982" y="2959960"/>
            <a:ext cx="1772983" cy="2054504"/>
          </a:xfrm>
          <a:prstGeom prst="rect">
            <a:avLst/>
          </a:prstGeom>
        </p:spPr>
      </p:pic>
      <p:pic>
        <p:nvPicPr>
          <p:cNvPr id="1026" name="Picture 2" descr="Chõ xôi xi bóng Kim Hằng T30 KHG6059 - GIÁ RẺ NHẤT">
            <a:extLst>
              <a:ext uri="{FF2B5EF4-FFF2-40B4-BE49-F238E27FC236}">
                <a16:creationId xmlns:a16="http://schemas.microsoft.com/office/drawing/2014/main" id="{4B5B241C-CD7F-ECAE-F860-E5303C0E5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 y="2592394"/>
            <a:ext cx="2160774" cy="2160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u khúc - Báo Quảng Ngãi điện tử">
            <a:extLst>
              <a:ext uri="{FF2B5EF4-FFF2-40B4-BE49-F238E27FC236}">
                <a16:creationId xmlns:a16="http://schemas.microsoft.com/office/drawing/2014/main" id="{4960E7BF-8B1B-D63C-2A53-8E4A73BA0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248" y="2823227"/>
            <a:ext cx="1897352" cy="1732915"/>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Các loại pha lê Swarovski thích hợp để trang trí làm đẹp cho móng tay">
            <a:extLst>
              <a:ext uri="{FF2B5EF4-FFF2-40B4-BE49-F238E27FC236}">
                <a16:creationId xmlns:a16="http://schemas.microsoft.com/office/drawing/2014/main" id="{06719F70-C6B3-7977-9589-CAFB5EEA2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271" y="2592394"/>
            <a:ext cx="3360502" cy="2705100"/>
          </a:xfrm>
          <a:prstGeom prst="rect">
            <a:avLst/>
          </a:prstGeom>
          <a:noFill/>
          <a:extLst>
            <a:ext uri="{909E8E84-426E-40DD-AFC4-6F175D3DCCD1}">
              <a14:hiddenFill xmlns:a14="http://schemas.microsoft.com/office/drawing/2010/main">
                <a:solidFill>
                  <a:srgbClr val="FFFFFF"/>
                </a:solidFill>
              </a14:hiddenFill>
            </a:ext>
          </a:extLst>
        </p:spPr>
      </p:pic>
      <p:sp>
        <p:nvSpPr>
          <p:cNvPr id="15" name="Hình chữ nhật: Góc Tròn 14">
            <a:extLst>
              <a:ext uri="{FF2B5EF4-FFF2-40B4-BE49-F238E27FC236}">
                <a16:creationId xmlns:a16="http://schemas.microsoft.com/office/drawing/2014/main" id="{A2B09A77-A353-CDBC-8FB8-B7087F13FD1F}"/>
              </a:ext>
            </a:extLst>
          </p:cNvPr>
          <p:cNvSpPr/>
          <p:nvPr/>
        </p:nvSpPr>
        <p:spPr>
          <a:xfrm>
            <a:off x="474247" y="4556142"/>
            <a:ext cx="1264351" cy="4583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887405"/>
                </a:solidFill>
                <a:latin typeface="AvantGarde" panose="00000400000000000000" pitchFamily="2" charset="0"/>
                <a:ea typeface="AvantGarde" panose="00000400000000000000" pitchFamily="2" charset="0"/>
                <a:cs typeface="AvantGarde" panose="00000400000000000000" pitchFamily="2" charset="0"/>
              </a:rPr>
              <a:t>Chõ</a:t>
            </a:r>
          </a:p>
        </p:txBody>
      </p:sp>
      <p:sp>
        <p:nvSpPr>
          <p:cNvPr id="16" name="Hình chữ nhật: Góc Tròn 15">
            <a:extLst>
              <a:ext uri="{FF2B5EF4-FFF2-40B4-BE49-F238E27FC236}">
                <a16:creationId xmlns:a16="http://schemas.microsoft.com/office/drawing/2014/main" id="{65ABE1B4-70E6-80CF-62DE-B7F6736A4EAA}"/>
              </a:ext>
            </a:extLst>
          </p:cNvPr>
          <p:cNvSpPr/>
          <p:nvPr/>
        </p:nvSpPr>
        <p:spPr>
          <a:xfrm>
            <a:off x="2635117" y="4556142"/>
            <a:ext cx="1925615" cy="4583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887405"/>
                </a:solidFill>
                <a:latin typeface="AvantGarde" panose="00000400000000000000" pitchFamily="2" charset="0"/>
                <a:ea typeface="AvantGarde" panose="00000400000000000000" pitchFamily="2" charset="0"/>
                <a:cs typeface="AvantGarde" panose="00000400000000000000" pitchFamily="2" charset="0"/>
              </a:rPr>
              <a:t>Rau khúc</a:t>
            </a:r>
          </a:p>
        </p:txBody>
      </p:sp>
      <p:sp>
        <p:nvSpPr>
          <p:cNvPr id="17" name="Hình chữ nhật: Góc Tròn 16">
            <a:extLst>
              <a:ext uri="{FF2B5EF4-FFF2-40B4-BE49-F238E27FC236}">
                <a16:creationId xmlns:a16="http://schemas.microsoft.com/office/drawing/2014/main" id="{9B1D1F8A-E956-10A3-5AA7-EF972EA5E50E}"/>
              </a:ext>
            </a:extLst>
          </p:cNvPr>
          <p:cNvSpPr/>
          <p:nvPr/>
        </p:nvSpPr>
        <p:spPr>
          <a:xfrm>
            <a:off x="5199715" y="4556142"/>
            <a:ext cx="1925615" cy="4583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887405"/>
                </a:solidFill>
                <a:latin typeface="AvantGarde" panose="00000400000000000000" pitchFamily="2" charset="0"/>
                <a:ea typeface="AvantGarde" panose="00000400000000000000" pitchFamily="2" charset="0"/>
                <a:cs typeface="AvantGarde" panose="00000400000000000000" pitchFamily="2" charset="0"/>
              </a:rPr>
              <a:t>Pha lê</a:t>
            </a:r>
          </a:p>
        </p:txBody>
      </p:sp>
    </p:spTree>
    <p:extLst>
      <p:ext uri="{BB962C8B-B14F-4D97-AF65-F5344CB8AC3E}">
        <p14:creationId xmlns:p14="http://schemas.microsoft.com/office/powerpoint/2010/main" val="395030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animEffect transition="in" filter="fade">
                                      <p:cBhvr>
                                        <p:cTn id="25" dur="500"/>
                                        <p:tgtEl>
                                          <p:spTgt spid="1026"/>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28"/>
                                        </p:tgtEl>
                                        <p:attrNameLst>
                                          <p:attrName>style.visibility</p:attrName>
                                        </p:attrNameLst>
                                      </p:cBhvr>
                                      <p:to>
                                        <p:strVal val="visible"/>
                                      </p:to>
                                    </p:set>
                                    <p:anim calcmode="lin" valueType="num">
                                      <p:cBhvr>
                                        <p:cTn id="45" dur="500" fill="hold"/>
                                        <p:tgtEl>
                                          <p:spTgt spid="1028"/>
                                        </p:tgtEl>
                                        <p:attrNameLst>
                                          <p:attrName>ppt_w</p:attrName>
                                        </p:attrNameLst>
                                      </p:cBhvr>
                                      <p:tavLst>
                                        <p:tav tm="0">
                                          <p:val>
                                            <p:fltVal val="0"/>
                                          </p:val>
                                        </p:tav>
                                        <p:tav tm="100000">
                                          <p:val>
                                            <p:strVal val="#ppt_w"/>
                                          </p:val>
                                        </p:tav>
                                      </p:tavLst>
                                    </p:anim>
                                    <p:anim calcmode="lin" valueType="num">
                                      <p:cBhvr>
                                        <p:cTn id="46" dur="500" fill="hold"/>
                                        <p:tgtEl>
                                          <p:spTgt spid="1028"/>
                                        </p:tgtEl>
                                        <p:attrNameLst>
                                          <p:attrName>ppt_h</p:attrName>
                                        </p:attrNameLst>
                                      </p:cBhvr>
                                      <p:tavLst>
                                        <p:tav tm="0">
                                          <p:val>
                                            <p:fltVal val="0"/>
                                          </p:val>
                                        </p:tav>
                                        <p:tav tm="100000">
                                          <p:val>
                                            <p:strVal val="#ppt_h"/>
                                          </p:val>
                                        </p:tav>
                                      </p:tavLst>
                                    </p:anim>
                                    <p:animEffect transition="in" filter="fade">
                                      <p:cBhvr>
                                        <p:cTn id="47" dur="500"/>
                                        <p:tgtEl>
                                          <p:spTgt spid="1028"/>
                                        </p:tgtEl>
                                      </p:cBhvr>
                                    </p:animEffect>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par>
                          <p:cTn id="64" fill="hold">
                            <p:stCondLst>
                              <p:cond delay="500"/>
                            </p:stCondLst>
                            <p:childTnLst>
                              <p:par>
                                <p:cTn id="65" presetID="53" presetClass="entr" presetSubtype="16" fill="hold" nodeType="afterEffect">
                                  <p:stCondLst>
                                    <p:cond delay="0"/>
                                  </p:stCondLst>
                                  <p:childTnLst>
                                    <p:set>
                                      <p:cBhvr>
                                        <p:cTn id="66" dur="1" fill="hold">
                                          <p:stCondLst>
                                            <p:cond delay="0"/>
                                          </p:stCondLst>
                                        </p:cTn>
                                        <p:tgtEl>
                                          <p:spTgt spid="1032"/>
                                        </p:tgtEl>
                                        <p:attrNameLst>
                                          <p:attrName>style.visibility</p:attrName>
                                        </p:attrNameLst>
                                      </p:cBhvr>
                                      <p:to>
                                        <p:strVal val="visible"/>
                                      </p:to>
                                    </p:set>
                                    <p:anim calcmode="lin" valueType="num">
                                      <p:cBhvr>
                                        <p:cTn id="67" dur="500" fill="hold"/>
                                        <p:tgtEl>
                                          <p:spTgt spid="1032"/>
                                        </p:tgtEl>
                                        <p:attrNameLst>
                                          <p:attrName>ppt_w</p:attrName>
                                        </p:attrNameLst>
                                      </p:cBhvr>
                                      <p:tavLst>
                                        <p:tav tm="0">
                                          <p:val>
                                            <p:fltVal val="0"/>
                                          </p:val>
                                        </p:tav>
                                        <p:tav tm="100000">
                                          <p:val>
                                            <p:strVal val="#ppt_w"/>
                                          </p:val>
                                        </p:tav>
                                      </p:tavLst>
                                    </p:anim>
                                    <p:anim calcmode="lin" valueType="num">
                                      <p:cBhvr>
                                        <p:cTn id="68" dur="500" fill="hold"/>
                                        <p:tgtEl>
                                          <p:spTgt spid="1032"/>
                                        </p:tgtEl>
                                        <p:attrNameLst>
                                          <p:attrName>ppt_h</p:attrName>
                                        </p:attrNameLst>
                                      </p:cBhvr>
                                      <p:tavLst>
                                        <p:tav tm="0">
                                          <p:val>
                                            <p:fltVal val="0"/>
                                          </p:val>
                                        </p:tav>
                                        <p:tav tm="100000">
                                          <p:val>
                                            <p:strVal val="#ppt_h"/>
                                          </p:val>
                                        </p:tav>
                                      </p:tavLst>
                                    </p:anim>
                                    <p:animEffect transition="in" filter="fade">
                                      <p:cBhvr>
                                        <p:cTn id="69" dur="500"/>
                                        <p:tgtEl>
                                          <p:spTgt spid="1032"/>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4" grpId="0"/>
      <p:bldP spid="7" grpId="0"/>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1FC3FED-31EC-84F1-8B17-EC8BA180065A}"/>
              </a:ext>
            </a:extLst>
          </p:cNvPr>
          <p:cNvGrpSpPr/>
          <p:nvPr/>
        </p:nvGrpSpPr>
        <p:grpSpPr>
          <a:xfrm>
            <a:off x="10160" y="-60960"/>
            <a:ext cx="9144000" cy="4984864"/>
            <a:chOff x="10160" y="-60960"/>
            <a:chExt cx="9144000" cy="4984864"/>
          </a:xfrm>
        </p:grpSpPr>
        <p:pic>
          <p:nvPicPr>
            <p:cNvPr id="3" name="Hình ảnh 2">
              <a:extLst>
                <a:ext uri="{FF2B5EF4-FFF2-40B4-BE49-F238E27FC236}">
                  <a16:creationId xmlns:a16="http://schemas.microsoft.com/office/drawing/2014/main" id="{8131314A-E239-E1B8-BCBF-BB83688A60BF}"/>
                </a:ext>
              </a:extLst>
            </p:cNvPr>
            <p:cNvPicPr>
              <a:picLocks noChangeAspect="1"/>
            </p:cNvPicPr>
            <p:nvPr/>
          </p:nvPicPr>
          <p:blipFill rotWithShape="1">
            <a:blip r:embed="rId2"/>
            <a:srcRect t="44851" b="13075"/>
            <a:stretch/>
          </p:blipFill>
          <p:spPr>
            <a:xfrm>
              <a:off x="10160" y="365760"/>
              <a:ext cx="9144000" cy="4558144"/>
            </a:xfrm>
            <a:prstGeom prst="rect">
              <a:avLst/>
            </a:prstGeom>
          </p:spPr>
        </p:pic>
        <p:sp>
          <p:nvSpPr>
            <p:cNvPr id="7" name="Hộp Văn bản 6">
              <a:extLst>
                <a:ext uri="{FF2B5EF4-FFF2-40B4-BE49-F238E27FC236}">
                  <a16:creationId xmlns:a16="http://schemas.microsoft.com/office/drawing/2014/main" id="{EF938B9F-0C1D-F993-D77A-3A2297194552}"/>
                </a:ext>
              </a:extLst>
            </p:cNvPr>
            <p:cNvSpPr txBox="1"/>
            <p:nvPr/>
          </p:nvSpPr>
          <p:spPr>
            <a:xfrm>
              <a:off x="2367711" y="-60960"/>
              <a:ext cx="4408579" cy="584775"/>
            </a:xfrm>
            <a:prstGeom prst="rect">
              <a:avLst/>
            </a:prstGeom>
            <a:noFill/>
          </p:spPr>
          <p:txBody>
            <a:bodyPr wrap="none" rtlCol="0">
              <a:spAutoFit/>
            </a:bodyPr>
            <a:lstStyle/>
            <a:p>
              <a:r>
                <a:rPr lang="en-US" sz="3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Chõ bánh khúc của dì tôi</a:t>
              </a:r>
            </a:p>
          </p:txBody>
        </p:sp>
        <p:sp>
          <p:nvSpPr>
            <p:cNvPr id="8" name="Hình Bầu dục 7">
              <a:extLst>
                <a:ext uri="{FF2B5EF4-FFF2-40B4-BE49-F238E27FC236}">
                  <a16:creationId xmlns:a16="http://schemas.microsoft.com/office/drawing/2014/main" id="{E8B20CE0-E31D-D904-C3E9-4A3B11E76389}"/>
                </a:ext>
              </a:extLst>
            </p:cNvPr>
            <p:cNvSpPr/>
            <p:nvPr/>
          </p:nvSpPr>
          <p:spPr>
            <a:xfrm>
              <a:off x="89642" y="472614"/>
              <a:ext cx="421876" cy="42187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1</a:t>
              </a:r>
            </a:p>
          </p:txBody>
        </p:sp>
        <p:sp>
          <p:nvSpPr>
            <p:cNvPr id="11" name="Hình Bầu dục 10">
              <a:extLst>
                <a:ext uri="{FF2B5EF4-FFF2-40B4-BE49-F238E27FC236}">
                  <a16:creationId xmlns:a16="http://schemas.microsoft.com/office/drawing/2014/main" id="{BE436BB5-8EF2-EC7B-2E69-B75A540429D5}"/>
                </a:ext>
              </a:extLst>
            </p:cNvPr>
            <p:cNvSpPr/>
            <p:nvPr/>
          </p:nvSpPr>
          <p:spPr>
            <a:xfrm>
              <a:off x="89642" y="1992014"/>
              <a:ext cx="421876" cy="421876"/>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2</a:t>
              </a:r>
            </a:p>
          </p:txBody>
        </p:sp>
        <p:sp>
          <p:nvSpPr>
            <p:cNvPr id="16" name="Hình Bầu dục 15">
              <a:extLst>
                <a:ext uri="{FF2B5EF4-FFF2-40B4-BE49-F238E27FC236}">
                  <a16:creationId xmlns:a16="http://schemas.microsoft.com/office/drawing/2014/main" id="{1D0479B8-C55C-D829-D1F7-50A943967CCA}"/>
                </a:ext>
              </a:extLst>
            </p:cNvPr>
            <p:cNvSpPr/>
            <p:nvPr/>
          </p:nvSpPr>
          <p:spPr>
            <a:xfrm>
              <a:off x="89642" y="3904373"/>
              <a:ext cx="421876" cy="421876"/>
            </a:xfrm>
            <a:prstGeom prst="ellipse">
              <a:avLst/>
            </a:prstGeom>
            <a:solidFill>
              <a:srgbClr val="FF99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3</a:t>
              </a:r>
            </a:p>
          </p:txBody>
        </p:sp>
        <p:sp>
          <p:nvSpPr>
            <p:cNvPr id="17" name="Chữ thập 16">
              <a:extLst>
                <a:ext uri="{FF2B5EF4-FFF2-40B4-BE49-F238E27FC236}">
                  <a16:creationId xmlns:a16="http://schemas.microsoft.com/office/drawing/2014/main" id="{64D8B0BB-E82E-8E55-A0BD-C45D2269B2BF}"/>
                </a:ext>
              </a:extLst>
            </p:cNvPr>
            <p:cNvSpPr/>
            <p:nvPr/>
          </p:nvSpPr>
          <p:spPr>
            <a:xfrm rot="2661362">
              <a:off x="3557450" y="169251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ữ thập 17">
              <a:extLst>
                <a:ext uri="{FF2B5EF4-FFF2-40B4-BE49-F238E27FC236}">
                  <a16:creationId xmlns:a16="http://schemas.microsoft.com/office/drawing/2014/main" id="{8BA380D7-FD1E-30CE-06A3-D314B0A20636}"/>
                </a:ext>
              </a:extLst>
            </p:cNvPr>
            <p:cNvSpPr/>
            <p:nvPr/>
          </p:nvSpPr>
          <p:spPr>
            <a:xfrm rot="2661362">
              <a:off x="8228509" y="365085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ữ thập 18">
              <a:extLst>
                <a:ext uri="{FF2B5EF4-FFF2-40B4-BE49-F238E27FC236}">
                  <a16:creationId xmlns:a16="http://schemas.microsoft.com/office/drawing/2014/main" id="{18F43F40-6857-5332-0AF2-906C7468B9FA}"/>
                </a:ext>
              </a:extLst>
            </p:cNvPr>
            <p:cNvSpPr/>
            <p:nvPr/>
          </p:nvSpPr>
          <p:spPr>
            <a:xfrm rot="2661362">
              <a:off x="4395648" y="4313791"/>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oogle Shape;261;p20">
            <a:extLst>
              <a:ext uri="{FF2B5EF4-FFF2-40B4-BE49-F238E27FC236}">
                <a16:creationId xmlns:a16="http://schemas.microsoft.com/office/drawing/2014/main" id="{DDFDD0BD-204E-A413-C87C-93DE1858AD80}"/>
              </a:ext>
            </a:extLst>
          </p:cNvPr>
          <p:cNvGrpSpPr/>
          <p:nvPr/>
        </p:nvGrpSpPr>
        <p:grpSpPr>
          <a:xfrm>
            <a:off x="9758" y="4593902"/>
            <a:ext cx="2904748" cy="535329"/>
            <a:chOff x="508724" y="6144228"/>
            <a:chExt cx="3872997" cy="713772"/>
          </a:xfrm>
        </p:grpSpPr>
        <p:sp>
          <p:nvSpPr>
            <p:cNvPr id="10" name="Google Shape;262;p20">
              <a:extLst>
                <a:ext uri="{FF2B5EF4-FFF2-40B4-BE49-F238E27FC236}">
                  <a16:creationId xmlns:a16="http://schemas.microsoft.com/office/drawing/2014/main" id="{0F66596E-8EBC-E800-4F35-82618B6C2E46}"/>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63;p20">
              <a:extLst>
                <a:ext uri="{FF2B5EF4-FFF2-40B4-BE49-F238E27FC236}">
                  <a16:creationId xmlns:a16="http://schemas.microsoft.com/office/drawing/2014/main" id="{E4F57B7E-263E-DC67-0442-CFAA01C390F9}"/>
                </a:ext>
              </a:extLst>
            </p:cNvPr>
            <p:cNvGrpSpPr/>
            <p:nvPr/>
          </p:nvGrpSpPr>
          <p:grpSpPr>
            <a:xfrm>
              <a:off x="508724" y="6144228"/>
              <a:ext cx="713772" cy="713772"/>
              <a:chOff x="508724" y="6144228"/>
              <a:chExt cx="713772" cy="713772"/>
            </a:xfrm>
          </p:grpSpPr>
          <p:sp>
            <p:nvSpPr>
              <p:cNvPr id="13" name="Google Shape;264;p20">
                <a:extLst>
                  <a:ext uri="{FF2B5EF4-FFF2-40B4-BE49-F238E27FC236}">
                    <a16:creationId xmlns:a16="http://schemas.microsoft.com/office/drawing/2014/main" id="{DBD02DFF-6AFB-E3E1-F65D-EA581C70552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65;p20">
                <a:extLst>
                  <a:ext uri="{FF2B5EF4-FFF2-40B4-BE49-F238E27FC236}">
                    <a16:creationId xmlns:a16="http://schemas.microsoft.com/office/drawing/2014/main" id="{81C2EB88-B2C3-1616-7C7A-3B54C6AFE0E2}"/>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5</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66;p20">
            <a:extLst>
              <a:ext uri="{FF2B5EF4-FFF2-40B4-BE49-F238E27FC236}">
                <a16:creationId xmlns:a16="http://schemas.microsoft.com/office/drawing/2014/main" id="{556DD6B2-E87D-144E-CC1B-A2DAE4673000}"/>
              </a:ext>
            </a:extLst>
          </p:cNvPr>
          <p:cNvSpPr txBox="1"/>
          <p:nvPr/>
        </p:nvSpPr>
        <p:spPr>
          <a:xfrm>
            <a:off x="533287" y="4665679"/>
            <a:ext cx="257171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Luyện đọc nhóm</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59059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1"/>
          <p:cNvPicPr preferRelativeResize="0"/>
          <p:nvPr/>
        </p:nvPicPr>
        <p:blipFill rotWithShape="1">
          <a:blip r:embed="rId3">
            <a:alphaModFix/>
          </a:blip>
          <a:srcRect/>
          <a:stretch/>
        </p:blipFill>
        <p:spPr>
          <a:xfrm>
            <a:off x="2428335" y="621358"/>
            <a:ext cx="4287331" cy="3900785"/>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6A937C00-8F23-3B4F-6EFE-DE55B6AEC3CC}"/>
              </a:ext>
            </a:extLst>
          </p:cNvPr>
          <p:cNvGrpSpPr/>
          <p:nvPr/>
        </p:nvGrpSpPr>
        <p:grpSpPr>
          <a:xfrm>
            <a:off x="10160" y="-60960"/>
            <a:ext cx="9144000" cy="4984864"/>
            <a:chOff x="10160" y="-60960"/>
            <a:chExt cx="9144000" cy="4984864"/>
          </a:xfrm>
        </p:grpSpPr>
        <p:pic>
          <p:nvPicPr>
            <p:cNvPr id="11" name="Hình ảnh 10">
              <a:extLst>
                <a:ext uri="{FF2B5EF4-FFF2-40B4-BE49-F238E27FC236}">
                  <a16:creationId xmlns:a16="http://schemas.microsoft.com/office/drawing/2014/main" id="{C7A896C9-2E38-3602-D3C0-479BED35C538}"/>
                </a:ext>
              </a:extLst>
            </p:cNvPr>
            <p:cNvPicPr>
              <a:picLocks noChangeAspect="1"/>
            </p:cNvPicPr>
            <p:nvPr/>
          </p:nvPicPr>
          <p:blipFill rotWithShape="1">
            <a:blip r:embed="rId2"/>
            <a:srcRect t="44851" b="13075"/>
            <a:stretch/>
          </p:blipFill>
          <p:spPr>
            <a:xfrm>
              <a:off x="10160" y="365760"/>
              <a:ext cx="9144000" cy="4558144"/>
            </a:xfrm>
            <a:prstGeom prst="rect">
              <a:avLst/>
            </a:prstGeom>
          </p:spPr>
        </p:pic>
        <p:sp>
          <p:nvSpPr>
            <p:cNvPr id="12" name="Hộp Văn bản 11">
              <a:extLst>
                <a:ext uri="{FF2B5EF4-FFF2-40B4-BE49-F238E27FC236}">
                  <a16:creationId xmlns:a16="http://schemas.microsoft.com/office/drawing/2014/main" id="{10CEAA4C-BC5B-5051-84CC-4375BA92A681}"/>
                </a:ext>
              </a:extLst>
            </p:cNvPr>
            <p:cNvSpPr txBox="1"/>
            <p:nvPr/>
          </p:nvSpPr>
          <p:spPr>
            <a:xfrm>
              <a:off x="2367711" y="-60960"/>
              <a:ext cx="4408579" cy="584775"/>
            </a:xfrm>
            <a:prstGeom prst="rect">
              <a:avLst/>
            </a:prstGeom>
            <a:noFill/>
          </p:spPr>
          <p:txBody>
            <a:bodyPr wrap="none" rtlCol="0">
              <a:spAutoFit/>
            </a:bodyPr>
            <a:lstStyle/>
            <a:p>
              <a:r>
                <a:rPr lang="en-US" sz="3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Chõ bánh khúc của dì tôi</a:t>
              </a:r>
            </a:p>
          </p:txBody>
        </p:sp>
        <p:sp>
          <p:nvSpPr>
            <p:cNvPr id="17" name="Hình Bầu dục 16">
              <a:extLst>
                <a:ext uri="{FF2B5EF4-FFF2-40B4-BE49-F238E27FC236}">
                  <a16:creationId xmlns:a16="http://schemas.microsoft.com/office/drawing/2014/main" id="{B061C04F-EF00-F0C4-2567-332A327BEF67}"/>
                </a:ext>
              </a:extLst>
            </p:cNvPr>
            <p:cNvSpPr/>
            <p:nvPr/>
          </p:nvSpPr>
          <p:spPr>
            <a:xfrm>
              <a:off x="89642" y="472614"/>
              <a:ext cx="421876" cy="42187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1</a:t>
              </a:r>
            </a:p>
          </p:txBody>
        </p:sp>
        <p:sp>
          <p:nvSpPr>
            <p:cNvPr id="18" name="Hình Bầu dục 17">
              <a:extLst>
                <a:ext uri="{FF2B5EF4-FFF2-40B4-BE49-F238E27FC236}">
                  <a16:creationId xmlns:a16="http://schemas.microsoft.com/office/drawing/2014/main" id="{86287D24-02FE-2B49-B2EC-4F157C7E0830}"/>
                </a:ext>
              </a:extLst>
            </p:cNvPr>
            <p:cNvSpPr/>
            <p:nvPr/>
          </p:nvSpPr>
          <p:spPr>
            <a:xfrm>
              <a:off x="89642" y="1992014"/>
              <a:ext cx="421876" cy="421876"/>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2</a:t>
              </a:r>
            </a:p>
          </p:txBody>
        </p:sp>
        <p:sp>
          <p:nvSpPr>
            <p:cNvPr id="19" name="Hình Bầu dục 18">
              <a:extLst>
                <a:ext uri="{FF2B5EF4-FFF2-40B4-BE49-F238E27FC236}">
                  <a16:creationId xmlns:a16="http://schemas.microsoft.com/office/drawing/2014/main" id="{99CAAC7F-6409-0F63-7B4E-3C2C8AAA4451}"/>
                </a:ext>
              </a:extLst>
            </p:cNvPr>
            <p:cNvSpPr/>
            <p:nvPr/>
          </p:nvSpPr>
          <p:spPr>
            <a:xfrm>
              <a:off x="89642" y="3904373"/>
              <a:ext cx="421876" cy="421876"/>
            </a:xfrm>
            <a:prstGeom prst="ellipse">
              <a:avLst/>
            </a:prstGeom>
            <a:solidFill>
              <a:srgbClr val="FF99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3</a:t>
              </a:r>
            </a:p>
          </p:txBody>
        </p:sp>
        <p:sp>
          <p:nvSpPr>
            <p:cNvPr id="20" name="Chữ thập 19">
              <a:extLst>
                <a:ext uri="{FF2B5EF4-FFF2-40B4-BE49-F238E27FC236}">
                  <a16:creationId xmlns:a16="http://schemas.microsoft.com/office/drawing/2014/main" id="{6D16DE24-6469-6125-42E8-67E159B8C697}"/>
                </a:ext>
              </a:extLst>
            </p:cNvPr>
            <p:cNvSpPr/>
            <p:nvPr/>
          </p:nvSpPr>
          <p:spPr>
            <a:xfrm rot="2661362">
              <a:off x="3557450" y="169251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ữ thập 20">
              <a:extLst>
                <a:ext uri="{FF2B5EF4-FFF2-40B4-BE49-F238E27FC236}">
                  <a16:creationId xmlns:a16="http://schemas.microsoft.com/office/drawing/2014/main" id="{DC31986F-104A-03C7-833D-7FAF089537F9}"/>
                </a:ext>
              </a:extLst>
            </p:cNvPr>
            <p:cNvSpPr/>
            <p:nvPr/>
          </p:nvSpPr>
          <p:spPr>
            <a:xfrm rot="2661362">
              <a:off x="8228509" y="365085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ữ thập 21">
              <a:extLst>
                <a:ext uri="{FF2B5EF4-FFF2-40B4-BE49-F238E27FC236}">
                  <a16:creationId xmlns:a16="http://schemas.microsoft.com/office/drawing/2014/main" id="{96F56232-791F-936E-1869-C12D8825285D}"/>
                </a:ext>
              </a:extLst>
            </p:cNvPr>
            <p:cNvSpPr/>
            <p:nvPr/>
          </p:nvSpPr>
          <p:spPr>
            <a:xfrm rot="2661362">
              <a:off x="4395648" y="4313791"/>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oogle Shape;261;p20">
            <a:extLst>
              <a:ext uri="{FF2B5EF4-FFF2-40B4-BE49-F238E27FC236}">
                <a16:creationId xmlns:a16="http://schemas.microsoft.com/office/drawing/2014/main" id="{894BA4AB-E290-51CF-DDF8-3BA20336DAD8}"/>
              </a:ext>
            </a:extLst>
          </p:cNvPr>
          <p:cNvGrpSpPr/>
          <p:nvPr/>
        </p:nvGrpSpPr>
        <p:grpSpPr>
          <a:xfrm>
            <a:off x="10496" y="4591586"/>
            <a:ext cx="2904748" cy="535329"/>
            <a:chOff x="508724" y="6144228"/>
            <a:chExt cx="3872997" cy="713772"/>
          </a:xfrm>
        </p:grpSpPr>
        <p:sp>
          <p:nvSpPr>
            <p:cNvPr id="3" name="Google Shape;262;p20">
              <a:extLst>
                <a:ext uri="{FF2B5EF4-FFF2-40B4-BE49-F238E27FC236}">
                  <a16:creationId xmlns:a16="http://schemas.microsoft.com/office/drawing/2014/main" id="{F46BF8C9-7421-194F-468A-21E19FAD7060}"/>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263;p20">
              <a:extLst>
                <a:ext uri="{FF2B5EF4-FFF2-40B4-BE49-F238E27FC236}">
                  <a16:creationId xmlns:a16="http://schemas.microsoft.com/office/drawing/2014/main" id="{E22D17F4-51FC-9932-E5AB-9BF9F6DF8704}"/>
                </a:ext>
              </a:extLst>
            </p:cNvPr>
            <p:cNvGrpSpPr/>
            <p:nvPr/>
          </p:nvGrpSpPr>
          <p:grpSpPr>
            <a:xfrm>
              <a:off x="508724" y="6144228"/>
              <a:ext cx="713772" cy="713772"/>
              <a:chOff x="508724" y="6144228"/>
              <a:chExt cx="713772" cy="713772"/>
            </a:xfrm>
          </p:grpSpPr>
          <p:sp>
            <p:nvSpPr>
              <p:cNvPr id="5" name="Google Shape;264;p20">
                <a:extLst>
                  <a:ext uri="{FF2B5EF4-FFF2-40B4-BE49-F238E27FC236}">
                    <a16:creationId xmlns:a16="http://schemas.microsoft.com/office/drawing/2014/main" id="{66327EDC-2A2C-E35B-A97C-641581AABC3C}"/>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265;p20">
                <a:extLst>
                  <a:ext uri="{FF2B5EF4-FFF2-40B4-BE49-F238E27FC236}">
                    <a16:creationId xmlns:a16="http://schemas.microsoft.com/office/drawing/2014/main" id="{E438158C-284E-9F05-A97A-60C45F3ADD1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6</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7" name="Google Shape;266;p20">
            <a:extLst>
              <a:ext uri="{FF2B5EF4-FFF2-40B4-BE49-F238E27FC236}">
                <a16:creationId xmlns:a16="http://schemas.microsoft.com/office/drawing/2014/main" id="{4FFDE1F5-056E-D181-15D2-53F58780A028}"/>
              </a:ext>
            </a:extLst>
          </p:cNvPr>
          <p:cNvSpPr txBox="1"/>
          <p:nvPr/>
        </p:nvSpPr>
        <p:spPr>
          <a:xfrm>
            <a:off x="854064" y="4663364"/>
            <a:ext cx="1845295"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toàn bài</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62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9"/>
          <p:cNvPicPr preferRelativeResize="0"/>
          <p:nvPr/>
        </p:nvPicPr>
        <p:blipFill rotWithShape="1">
          <a:blip r:embed="rId3">
            <a:alphaModFix/>
          </a:blip>
          <a:srcRect/>
          <a:stretch/>
        </p:blipFill>
        <p:spPr>
          <a:xfrm>
            <a:off x="2228827" y="944518"/>
            <a:ext cx="4686346" cy="325446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3512820" y="2486301"/>
            <a:ext cx="1987308" cy="263270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2725358" y="1457469"/>
            <a:ext cx="4115280" cy="1114281"/>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7" name="Group 6">
            <a:extLst>
              <a:ext uri="{FF2B5EF4-FFF2-40B4-BE49-F238E27FC236}">
                <a16:creationId xmlns:a16="http://schemas.microsoft.com/office/drawing/2014/main" id="{F0BAA168-83CB-8694-F487-3DAB1B2FD23F}"/>
              </a:ext>
            </a:extLst>
          </p:cNvPr>
          <p:cNvGrpSpPr/>
          <p:nvPr/>
        </p:nvGrpSpPr>
        <p:grpSpPr>
          <a:xfrm>
            <a:off x="1" y="0"/>
            <a:ext cx="2514605" cy="886970"/>
            <a:chOff x="0" y="0"/>
            <a:chExt cx="3352807" cy="1182626"/>
          </a:xfrm>
        </p:grpSpPr>
        <p:pic>
          <p:nvPicPr>
            <p:cNvPr id="9" name="Google Shape;298;p24">
              <a:extLst>
                <a:ext uri="{FF2B5EF4-FFF2-40B4-BE49-F238E27FC236}">
                  <a16:creationId xmlns:a16="http://schemas.microsoft.com/office/drawing/2014/main" id="{E0F296F5-D45E-C78C-1F48-0F60D7572202}"/>
                </a:ext>
              </a:extLst>
            </p:cNvPr>
            <p:cNvPicPr preferRelativeResize="0"/>
            <p:nvPr/>
          </p:nvPicPr>
          <p:blipFill rotWithShape="1">
            <a:blip r:embed="rId3">
              <a:alphaModFix/>
            </a:blip>
            <a:srcRect/>
            <a:stretch/>
          </p:blipFill>
          <p:spPr>
            <a:xfrm>
              <a:off x="0" y="0"/>
              <a:ext cx="3352807" cy="1182626"/>
            </a:xfrm>
            <a:prstGeom prst="rect">
              <a:avLst/>
            </a:prstGeom>
            <a:noFill/>
            <a:ln>
              <a:noFill/>
            </a:ln>
          </p:spPr>
        </p:pic>
        <p:pic>
          <p:nvPicPr>
            <p:cNvPr id="10" name="Google Shape;300;p24" descr="Ảnh có chứa đồ họa véc-tơ&#10;&#10;Mô tả được tạo tự động">
              <a:extLst>
                <a:ext uri="{FF2B5EF4-FFF2-40B4-BE49-F238E27FC236}">
                  <a16:creationId xmlns:a16="http://schemas.microsoft.com/office/drawing/2014/main" id="{4248DB5F-FCED-0432-84A4-F38AD1ADF727}"/>
                </a:ext>
              </a:extLst>
            </p:cNvPr>
            <p:cNvPicPr preferRelativeResize="0"/>
            <p:nvPr/>
          </p:nvPicPr>
          <p:blipFill rotWithShape="1">
            <a:blip r:embed="rId4">
              <a:alphaModFix/>
            </a:blip>
            <a:srcRect/>
            <a:stretch/>
          </p:blipFill>
          <p:spPr>
            <a:xfrm>
              <a:off x="331607" y="257625"/>
              <a:ext cx="920549" cy="796733"/>
            </a:xfrm>
            <a:prstGeom prst="rect">
              <a:avLst/>
            </a:prstGeom>
            <a:noFill/>
            <a:ln>
              <a:noFill/>
            </a:ln>
          </p:spPr>
        </p:pic>
      </p:grpSp>
      <p:sp>
        <p:nvSpPr>
          <p:cNvPr id="11" name="Google Shape;301;p24">
            <a:extLst>
              <a:ext uri="{FF2B5EF4-FFF2-40B4-BE49-F238E27FC236}">
                <a16:creationId xmlns:a16="http://schemas.microsoft.com/office/drawing/2014/main" id="{8F8153FE-0F3A-86BB-39E9-325D54B7EC42}"/>
              </a:ext>
            </a:extLst>
          </p:cNvPr>
          <p:cNvSpPr txBox="1"/>
          <p:nvPr/>
        </p:nvSpPr>
        <p:spPr>
          <a:xfrm>
            <a:off x="351468" y="790769"/>
            <a:ext cx="8701419" cy="3826658"/>
          </a:xfrm>
          <a:prstGeom prst="rect">
            <a:avLst/>
          </a:prstGeom>
          <a:noFill/>
          <a:ln>
            <a:noFill/>
          </a:ln>
        </p:spPr>
        <p:txBody>
          <a:bodyPr spcFirstLastPara="1" wrap="square" lIns="68569" tIns="34275" rIns="68569" bIns="34275" anchor="t" anchorCtr="0">
            <a:spAutoFit/>
          </a:bodyPr>
          <a:lstStyle/>
          <a:p>
            <a:pPr lvl="0">
              <a:lnSpc>
                <a:spcPct val="109000"/>
              </a:lnSpc>
            </a:pP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Câu nào tóm tắt đầy đủ đặc điểm của cây rau khúc? Chọn ý đúng:</a:t>
            </a:r>
          </a:p>
          <a:p>
            <a:pPr>
              <a:lnSpc>
                <a:spcPct val="109000"/>
              </a:lnSpc>
            </a:pPr>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a) Cây rau khúc chỉ bằng một mầm cỏ non mới nhú, lá như mạ bạc.</a:t>
            </a:r>
          </a:p>
          <a:p>
            <a:pPr>
              <a:lnSpc>
                <a:spcPct val="109000"/>
              </a:lnSpc>
            </a:pPr>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b) Lá rau như mạ bạc, trông như được phủ một lượt tuyết cực mỏng.</a:t>
            </a:r>
          </a:p>
          <a:p>
            <a:pPr>
              <a:lnSpc>
                <a:spcPct val="109000"/>
              </a:lnSpc>
            </a:pPr>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c) Sương sớm đọng trên lá long lanh như những bóng đèn pha lê.</a:t>
            </a:r>
          </a:p>
        </p:txBody>
      </p:sp>
      <p:sp>
        <p:nvSpPr>
          <p:cNvPr id="13" name="Google Shape;299;p24">
            <a:extLst>
              <a:ext uri="{FF2B5EF4-FFF2-40B4-BE49-F238E27FC236}">
                <a16:creationId xmlns:a16="http://schemas.microsoft.com/office/drawing/2014/main" id="{B1ACD11A-398E-555D-5638-756AFC5CC4B1}"/>
              </a:ext>
            </a:extLst>
          </p:cNvPr>
          <p:cNvSpPr txBox="1"/>
          <p:nvPr/>
        </p:nvSpPr>
        <p:spPr>
          <a:xfrm>
            <a:off x="1013258" y="285039"/>
            <a:ext cx="1427205" cy="392385"/>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5" name="Hình Bầu dục 4">
            <a:extLst>
              <a:ext uri="{FF2B5EF4-FFF2-40B4-BE49-F238E27FC236}">
                <a16:creationId xmlns:a16="http://schemas.microsoft.com/office/drawing/2014/main" id="{FD861403-4397-B3AF-1C2E-63B9C5BCEDBD}"/>
              </a:ext>
            </a:extLst>
          </p:cNvPr>
          <p:cNvSpPr/>
          <p:nvPr/>
        </p:nvSpPr>
        <p:spPr>
          <a:xfrm>
            <a:off x="362665" y="1770380"/>
            <a:ext cx="462494" cy="4624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907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25"/>
          <p:cNvGrpSpPr/>
          <p:nvPr/>
        </p:nvGrpSpPr>
        <p:grpSpPr>
          <a:xfrm>
            <a:off x="1" y="0"/>
            <a:ext cx="2514605" cy="886970"/>
            <a:chOff x="267726" y="0"/>
            <a:chExt cx="3352807" cy="1182626"/>
          </a:xfrm>
        </p:grpSpPr>
        <p:pic>
          <p:nvPicPr>
            <p:cNvPr id="308" name="Google Shape;308;p25"/>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09" name="Google Shape;309;p25"/>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10" name="Google Shape;310;p25"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11" name="Google Shape;311;p25"/>
          <p:cNvSpPr txBox="1"/>
          <p:nvPr/>
        </p:nvSpPr>
        <p:spPr>
          <a:xfrm>
            <a:off x="100442" y="740960"/>
            <a:ext cx="8971216" cy="484718"/>
          </a:xfrm>
          <a:prstGeom prst="rect">
            <a:avLst/>
          </a:prstGeom>
          <a:noFill/>
          <a:ln>
            <a:noFill/>
          </a:ln>
        </p:spPr>
        <p:txBody>
          <a:bodyPr spcFirstLastPara="1" wrap="square" lIns="68569" tIns="34275" rIns="68569" bIns="34275" anchor="t" anchorCtr="0">
            <a:spAutoFit/>
          </a:bodyPr>
          <a:lstStyle/>
          <a:p>
            <a:pPr lvl="0"/>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Tác giả tả chiếc bánh khúc như thế nào? Ghép đúng:</a:t>
            </a:r>
            <a:endParaRPr sz="788"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11">
            <a:extLst>
              <a:ext uri="{FF2B5EF4-FFF2-40B4-BE49-F238E27FC236}">
                <a16:creationId xmlns:a16="http://schemas.microsoft.com/office/drawing/2014/main" id="{97721C06-238E-86FA-3582-032AF799301D}"/>
              </a:ext>
            </a:extLst>
          </p:cNvPr>
          <p:cNvSpPr/>
          <p:nvPr/>
        </p:nvSpPr>
        <p:spPr>
          <a:xfrm>
            <a:off x="338946" y="1440105"/>
            <a:ext cx="3074816" cy="461665"/>
          </a:xfrm>
          <a:prstGeom prst="rect">
            <a:avLst/>
          </a:prstGeom>
          <a:solidFill>
            <a:srgbClr val="92D050"/>
          </a:solidFill>
        </p:spPr>
        <p:txBody>
          <a:bodyPr wrap="square">
            <a:spAutoFit/>
          </a:bodyPr>
          <a:lstStyle/>
          <a:p>
            <a:pPr algn="just" eaLnBrk="0" fontAlgn="base" hangingPunct="0">
              <a:spcBef>
                <a:spcPct val="0"/>
              </a:spcBef>
              <a:spcAft>
                <a:spcPct val="0"/>
              </a:spcAft>
              <a:buClrTx/>
              <a:buFontTx/>
              <a:buNone/>
            </a:pP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a)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Vẻ</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ngoài</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bánh</a:t>
            </a:r>
            <a:endPar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4">
            <a:extLst>
              <a:ext uri="{FF2B5EF4-FFF2-40B4-BE49-F238E27FC236}">
                <a16:creationId xmlns:a16="http://schemas.microsoft.com/office/drawing/2014/main" id="{9FF4B579-01C2-714B-4930-B2A95DE55063}"/>
              </a:ext>
            </a:extLst>
          </p:cNvPr>
          <p:cNvSpPr/>
          <p:nvPr/>
        </p:nvSpPr>
        <p:spPr>
          <a:xfrm>
            <a:off x="338945" y="2732901"/>
            <a:ext cx="3074815" cy="461665"/>
          </a:xfrm>
          <a:prstGeom prst="rect">
            <a:avLst/>
          </a:prstGeom>
          <a:solidFill>
            <a:srgbClr val="92D050"/>
          </a:solidFill>
        </p:spPr>
        <p:txBody>
          <a:bodyPr wrap="square">
            <a:spAutoFit/>
          </a:bodyPr>
          <a:lstStyle/>
          <a:p>
            <a:pPr algn="just" eaLnBrk="0" fontAlgn="base" hangingPunct="0">
              <a:spcBef>
                <a:spcPct val="0"/>
              </a:spcBef>
              <a:spcAft>
                <a:spcPct val="0"/>
              </a:spcAft>
              <a:buClrTx/>
              <a:buFontTx/>
              <a:buNone/>
            </a:pP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b)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Nhân</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bánh</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5" name="Rectangle 23">
            <a:extLst>
              <a:ext uri="{FF2B5EF4-FFF2-40B4-BE49-F238E27FC236}">
                <a16:creationId xmlns:a16="http://schemas.microsoft.com/office/drawing/2014/main" id="{DD67DDE6-E7C0-BA96-F24C-4454383D2BA4}"/>
              </a:ext>
            </a:extLst>
          </p:cNvPr>
          <p:cNvSpPr/>
          <p:nvPr/>
        </p:nvSpPr>
        <p:spPr>
          <a:xfrm>
            <a:off x="338946" y="4025697"/>
            <a:ext cx="3074816" cy="461665"/>
          </a:xfrm>
          <a:prstGeom prst="rect">
            <a:avLst/>
          </a:prstGeom>
          <a:solidFill>
            <a:srgbClr val="92D050"/>
          </a:solidFill>
        </p:spPr>
        <p:txBody>
          <a:bodyPr wrap="square">
            <a:spAutoFit/>
          </a:bodyPr>
          <a:lstStyle/>
          <a:p>
            <a:pPr algn="just" eaLnBrk="0" fontAlgn="base" hangingPunct="0">
              <a:spcBef>
                <a:spcPct val="0"/>
              </a:spcBef>
              <a:spcAft>
                <a:spcPct val="0"/>
              </a:spcAft>
              <a:buClrTx/>
              <a:buFontTx/>
              <a:buNone/>
            </a:pP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c)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Mùi</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vị</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2400" b="1" kern="1200"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bánh</a:t>
            </a:r>
            <a:r>
              <a:rPr lang="en-US" sz="2400" b="1" kern="1200"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6" name="Rounded Rectangle 1">
            <a:extLst>
              <a:ext uri="{FF2B5EF4-FFF2-40B4-BE49-F238E27FC236}">
                <a16:creationId xmlns:a16="http://schemas.microsoft.com/office/drawing/2014/main" id="{D9CB7A0A-1CB9-BFCC-D665-A930AF9BE871}"/>
              </a:ext>
            </a:extLst>
          </p:cNvPr>
          <p:cNvSpPr/>
          <p:nvPr/>
        </p:nvSpPr>
        <p:spPr>
          <a:xfrm>
            <a:off x="4297681" y="1209245"/>
            <a:ext cx="4773977" cy="924402"/>
          </a:xfrm>
          <a:prstGeom prst="roundRect">
            <a:avLst/>
          </a:prstGeom>
          <a:solidFill>
            <a:srgbClr val="FFFF00"/>
          </a:solidFill>
          <a:ln w="25400" cap="flat" cmpd="sng" algn="ctr">
            <a:solidFill>
              <a:srgbClr val="BBE0E3">
                <a:shade val="50000"/>
              </a:srgbClr>
            </a:solidFill>
            <a:prstDash val="solid"/>
          </a:ln>
          <a:effectLst/>
        </p:spPr>
        <p:txBody>
          <a:bodyPr rtlCol="0" anchor="ctr"/>
          <a:lstStyle/>
          <a:p>
            <a:pPr marL="0" marR="0" lvl="0" indent="0" algn="just" defTabSz="914400" eaLnBrk="0" fontAlgn="base" latinLnBrk="0" hangingPunct="0">
              <a:lnSpc>
                <a:spcPct val="87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1)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Là</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một</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viên</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đậu</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xanh</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giã</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nhỏ</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vàng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ươm</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xen</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một</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thỏi</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mỡ</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xinh</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xắn</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pha</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hạt</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tiêu</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7" name="Rounded Rectangle 33">
            <a:extLst>
              <a:ext uri="{FF2B5EF4-FFF2-40B4-BE49-F238E27FC236}">
                <a16:creationId xmlns:a16="http://schemas.microsoft.com/office/drawing/2014/main" id="{0F9D758E-AE6F-2C4D-8223-E0C32B39270D}"/>
              </a:ext>
            </a:extLst>
          </p:cNvPr>
          <p:cNvSpPr/>
          <p:nvPr/>
        </p:nvSpPr>
        <p:spPr>
          <a:xfrm>
            <a:off x="4297679" y="2386116"/>
            <a:ext cx="4773979" cy="924402"/>
          </a:xfrm>
          <a:prstGeom prst="roundRect">
            <a:avLst/>
          </a:prstGeom>
          <a:solidFill>
            <a:srgbClr val="FFFF00"/>
          </a:solidFill>
          <a:ln w="25400" cap="flat" cmpd="sng" algn="ctr">
            <a:solidFill>
              <a:srgbClr val="BBE0E3">
                <a:shade val="50000"/>
              </a:srgbClr>
            </a:solidFill>
            <a:prstDash val="solid"/>
          </a:ln>
          <a:effectLst/>
        </p:spPr>
        <p:txBody>
          <a:bodyPr rtlCol="0" anchor="ctr"/>
          <a:lstStyle/>
          <a:p>
            <a:pPr marL="0" marR="0" lvl="0" indent="0" algn="just" defTabSz="914400" eaLnBrk="0" fontAlgn="base" latinLnBrk="0" hangingPunct="0">
              <a:lnSpc>
                <a:spcPct val="87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2)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Cắn</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một</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miếng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bánh</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thì</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như</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thấy</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cả</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hương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đồng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cỏ</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nội</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gói</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trong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đó</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8" name="Rounded Rectangle 35">
            <a:extLst>
              <a:ext uri="{FF2B5EF4-FFF2-40B4-BE49-F238E27FC236}">
                <a16:creationId xmlns:a16="http://schemas.microsoft.com/office/drawing/2014/main" id="{19E53BA7-3935-28ED-BCA0-09129B0DEAAA}"/>
              </a:ext>
            </a:extLst>
          </p:cNvPr>
          <p:cNvSpPr/>
          <p:nvPr/>
        </p:nvSpPr>
        <p:spPr>
          <a:xfrm>
            <a:off x="4297681" y="3562987"/>
            <a:ext cx="4773978" cy="1435733"/>
          </a:xfrm>
          <a:prstGeom prst="roundRect">
            <a:avLst/>
          </a:prstGeom>
          <a:solidFill>
            <a:srgbClr val="FFFF00"/>
          </a:solidFill>
          <a:ln w="25400" cap="flat" cmpd="sng" algn="ctr">
            <a:solidFill>
              <a:srgbClr val="BBE0E3">
                <a:shade val="50000"/>
              </a:srgbClr>
            </a:solidFill>
            <a:prstDash val="solid"/>
          </a:ln>
          <a:effectLst/>
        </p:spPr>
        <p:txBody>
          <a:bodyPr rtlCol="0" anchor="ctr"/>
          <a:lstStyle/>
          <a:p>
            <a:pPr marL="0" marR="0" lvl="0" indent="0" algn="just" defTabSz="914400" eaLnBrk="0" fontAlgn="base" latinLnBrk="0" hangingPunct="0">
              <a:lnSpc>
                <a:spcPct val="87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3)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Bánh</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màu</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rêu</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xanh</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láp</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ló</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trong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áo</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xôi</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nếp</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trắng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được</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đặt</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những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miếng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lá</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chuối</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hơ</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qua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lửa</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thật</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mềm</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trông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đẹp</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như</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những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bông</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1200" cap="none" spc="0" normalizeH="0" baseline="0" noProof="0" dirty="0" err="1">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hoa</a:t>
            </a:r>
            <a:r>
              <a:rPr kumimoji="0" lang="en-US" sz="2000" b="1" i="0" u="none" strike="noStrike" kern="1200" cap="none" spc="0" normalizeH="0" baseline="0" noProof="0" dirty="0">
                <a:ln>
                  <a:noFill/>
                </a:ln>
                <a:solidFill>
                  <a:schemeClr val="tx1">
                    <a:lumMod val="65000"/>
                    <a:lumOff val="35000"/>
                  </a:schemeClr>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cxnSp>
        <p:nvCxnSpPr>
          <p:cNvPr id="9" name="Straight Arrow Connector 3">
            <a:extLst>
              <a:ext uri="{FF2B5EF4-FFF2-40B4-BE49-F238E27FC236}">
                <a16:creationId xmlns:a16="http://schemas.microsoft.com/office/drawing/2014/main" id="{01530DA3-D62A-E582-2FDF-CEA5B436D317}"/>
              </a:ext>
            </a:extLst>
          </p:cNvPr>
          <p:cNvCxnSpPr>
            <a:cxnSpLocks/>
            <a:stCxn id="3" idx="3"/>
            <a:endCxn id="8" idx="1"/>
          </p:cNvCxnSpPr>
          <p:nvPr/>
        </p:nvCxnSpPr>
        <p:spPr>
          <a:xfrm>
            <a:off x="3413762" y="1670938"/>
            <a:ext cx="883919" cy="2609916"/>
          </a:xfrm>
          <a:prstGeom prst="straightConnector1">
            <a:avLst/>
          </a:prstGeom>
          <a:noFill/>
          <a:ln w="38100" cap="flat" cmpd="sng" algn="ctr">
            <a:solidFill>
              <a:srgbClr val="FF0000"/>
            </a:solidFill>
            <a:prstDash val="solid"/>
            <a:tailEnd type="arrow"/>
          </a:ln>
          <a:effectLst/>
        </p:spPr>
      </p:cxnSp>
      <p:cxnSp>
        <p:nvCxnSpPr>
          <p:cNvPr id="10" name="Straight Arrow Connector 5">
            <a:extLst>
              <a:ext uri="{FF2B5EF4-FFF2-40B4-BE49-F238E27FC236}">
                <a16:creationId xmlns:a16="http://schemas.microsoft.com/office/drawing/2014/main" id="{A9943123-1E93-3E02-55B5-736F56E146D7}"/>
              </a:ext>
            </a:extLst>
          </p:cNvPr>
          <p:cNvCxnSpPr>
            <a:cxnSpLocks/>
            <a:stCxn id="4" idx="3"/>
            <a:endCxn id="6" idx="1"/>
          </p:cNvCxnSpPr>
          <p:nvPr/>
        </p:nvCxnSpPr>
        <p:spPr>
          <a:xfrm flipV="1">
            <a:off x="3413760" y="1671446"/>
            <a:ext cx="883921" cy="1292288"/>
          </a:xfrm>
          <a:prstGeom prst="straightConnector1">
            <a:avLst/>
          </a:prstGeom>
          <a:noFill/>
          <a:ln w="38100" cap="flat" cmpd="sng" algn="ctr">
            <a:solidFill>
              <a:srgbClr val="FF0000"/>
            </a:solidFill>
            <a:prstDash val="solid"/>
            <a:tailEnd type="arrow"/>
          </a:ln>
          <a:effectLst/>
        </p:spPr>
      </p:cxnSp>
      <p:cxnSp>
        <p:nvCxnSpPr>
          <p:cNvPr id="11" name="Straight Arrow Connector 7">
            <a:extLst>
              <a:ext uri="{FF2B5EF4-FFF2-40B4-BE49-F238E27FC236}">
                <a16:creationId xmlns:a16="http://schemas.microsoft.com/office/drawing/2014/main" id="{D1BFCF0C-0B65-86B8-72FB-5C7E79E9FA03}"/>
              </a:ext>
            </a:extLst>
          </p:cNvPr>
          <p:cNvCxnSpPr>
            <a:cxnSpLocks/>
            <a:stCxn id="5" idx="3"/>
            <a:endCxn id="7" idx="1"/>
          </p:cNvCxnSpPr>
          <p:nvPr/>
        </p:nvCxnSpPr>
        <p:spPr>
          <a:xfrm flipV="1">
            <a:off x="3413762" y="2848317"/>
            <a:ext cx="883917" cy="1408213"/>
          </a:xfrm>
          <a:prstGeom prst="straightConnector1">
            <a:avLst/>
          </a:prstGeom>
          <a:noFill/>
          <a:ln w="38100" cap="flat" cmpd="sng" algn="ctr">
            <a:solidFill>
              <a:srgbClr val="FF0000"/>
            </a:solidFill>
            <a:prstDash val="solid"/>
            <a:tailEnd type="arrow"/>
          </a:ln>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6" name="Picture 5">
            <a:extLst>
              <a:ext uri="{FF2B5EF4-FFF2-40B4-BE49-F238E27FC236}">
                <a16:creationId xmlns:a16="http://schemas.microsoft.com/office/drawing/2014/main" id="{271B9F58-C44C-502E-0EB5-007920842BAB}"/>
              </a:ext>
            </a:extLst>
          </p:cNvPr>
          <p:cNvPicPr>
            <a:picLocks noChangeAspect="1"/>
          </p:cNvPicPr>
          <p:nvPr/>
        </p:nvPicPr>
        <p:blipFill>
          <a:blip r:embed="rId3"/>
          <a:stretch>
            <a:fillRect/>
          </a:stretch>
        </p:blipFill>
        <p:spPr>
          <a:xfrm>
            <a:off x="6203855" y="2001520"/>
            <a:ext cx="3136151" cy="3141980"/>
          </a:xfrm>
          <a:prstGeom prst="rect">
            <a:avLst/>
          </a:prstGeom>
        </p:spPr>
      </p:pic>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5">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329746" y="784554"/>
            <a:ext cx="8814254" cy="2069767"/>
          </a:xfrm>
          <a:prstGeom prst="rect">
            <a:avLst/>
          </a:prstGeom>
          <a:noFill/>
          <a:ln>
            <a:noFill/>
          </a:ln>
        </p:spPr>
        <p:txBody>
          <a:bodyPr spcFirstLastPara="1" wrap="square" lIns="68569" tIns="34275" rIns="68569" bIns="34275" anchor="t" anchorCtr="0">
            <a:spAutoFit/>
          </a:bodyPr>
          <a:lstStyle/>
          <a:p>
            <a:r>
              <a:rPr lang="en-US" sz="26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3. </a:t>
            </a:r>
            <a:r>
              <a:rPr lang="en-US" sz="2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Đoạn văn tả cây rau khúc có mấy câu có hình ảnh so sánh?</a:t>
            </a:r>
          </a:p>
          <a:p>
            <a:r>
              <a:rPr lang="en-US" sz="2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 1 câu. Đó là câu nào?</a:t>
            </a:r>
          </a:p>
          <a:p>
            <a:r>
              <a:rPr lang="en-US" sz="2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 2 câu. Đó là câu nào?</a:t>
            </a:r>
          </a:p>
          <a:p>
            <a:r>
              <a:rPr lang="en-US" sz="2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 3 câu. Đó là câu nào?</a:t>
            </a:r>
          </a:p>
        </p:txBody>
      </p:sp>
      <p:sp>
        <p:nvSpPr>
          <p:cNvPr id="5" name="Hình Bầu dục 4">
            <a:extLst>
              <a:ext uri="{FF2B5EF4-FFF2-40B4-BE49-F238E27FC236}">
                <a16:creationId xmlns:a16="http://schemas.microsoft.com/office/drawing/2014/main" id="{69666335-8BD2-9455-E539-CC3F6C2D4351}"/>
              </a:ext>
            </a:extLst>
          </p:cNvPr>
          <p:cNvSpPr/>
          <p:nvPr/>
        </p:nvSpPr>
        <p:spPr>
          <a:xfrm>
            <a:off x="332185" y="2379980"/>
            <a:ext cx="462494" cy="4624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28E8AA95-43A8-8D62-EA55-DB1EE1D56F95}"/>
              </a:ext>
            </a:extLst>
          </p:cNvPr>
          <p:cNvSpPr txBox="1"/>
          <p:nvPr/>
        </p:nvSpPr>
        <p:spPr>
          <a:xfrm>
            <a:off x="187532" y="2827849"/>
            <a:ext cx="7666148" cy="1631216"/>
          </a:xfrm>
          <a:prstGeom prst="rect">
            <a:avLst/>
          </a:prstGeom>
          <a:noFill/>
        </p:spPr>
        <p:txBody>
          <a:bodyPr wrap="square">
            <a:spAutoFit/>
          </a:bodyPr>
          <a:lstStyle/>
          <a:p>
            <a:r>
              <a:rPr lang="en-US" sz="2000" b="1">
                <a:solidFill>
                  <a:srgbClr val="00B050"/>
                </a:solidFill>
                <a:latin typeface="AvantGarde" panose="00000400000000000000" pitchFamily="2" charset="0"/>
                <a:ea typeface="AvantGarde" panose="00000400000000000000" pitchFamily="2" charset="0"/>
                <a:cs typeface="AvantGarde" panose="00000400000000000000" pitchFamily="2" charset="0"/>
              </a:rPr>
              <a:t>+ Cây rau khúc rất nhỏ, chỉ bằng một mầm cỏ non mới nhú.</a:t>
            </a:r>
          </a:p>
          <a:p>
            <a:r>
              <a:rPr lang="en-US" sz="2000" b="1">
                <a:solidFill>
                  <a:srgbClr val="00B050"/>
                </a:solidFill>
                <a:latin typeface="AvantGarde" panose="00000400000000000000" pitchFamily="2" charset="0"/>
                <a:ea typeface="AvantGarde" panose="00000400000000000000" pitchFamily="2" charset="0"/>
                <a:cs typeface="AvantGarde" panose="00000400000000000000" pitchFamily="2" charset="0"/>
              </a:rPr>
              <a:t>+ Lá rau như mạ bạc, trông như được phủ một lượt tuyết cực mỏng.</a:t>
            </a:r>
          </a:p>
          <a:p>
            <a:r>
              <a:rPr lang="en-US" sz="2000" b="1">
                <a:solidFill>
                  <a:srgbClr val="00B050"/>
                </a:solidFill>
                <a:latin typeface="AvantGarde" panose="00000400000000000000" pitchFamily="2" charset="0"/>
                <a:ea typeface="AvantGarde" panose="00000400000000000000" pitchFamily="2" charset="0"/>
                <a:cs typeface="AvantGarde" panose="00000400000000000000" pitchFamily="2" charset="0"/>
              </a:rPr>
              <a:t> + Những hạt sương sớm đọng trên lá long lanh như những bóng đèn pha lê.</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1">
                                            <p:txEl>
                                              <p:pRg st="0" end="0"/>
                                            </p:txEl>
                                          </p:spTgt>
                                        </p:tgtEl>
                                        <p:attrNameLst>
                                          <p:attrName>style.visibility</p:attrName>
                                        </p:attrNameLst>
                                      </p:cBhvr>
                                      <p:to>
                                        <p:strVal val="visible"/>
                                      </p:to>
                                    </p:set>
                                    <p:animEffect transition="in" filter="wipe(left)">
                                      <p:cBhvr>
                                        <p:cTn id="7" dur="500"/>
                                        <p:tgtEl>
                                          <p:spTgt spid="32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21">
                                            <p:txEl>
                                              <p:pRg st="1" end="1"/>
                                            </p:txEl>
                                          </p:spTgt>
                                        </p:tgtEl>
                                        <p:attrNameLst>
                                          <p:attrName>style.visibility</p:attrName>
                                        </p:attrNameLst>
                                      </p:cBhvr>
                                      <p:to>
                                        <p:strVal val="visible"/>
                                      </p:to>
                                    </p:set>
                                    <p:animEffect transition="in" filter="wipe(left)">
                                      <p:cBhvr>
                                        <p:cTn id="10" dur="500"/>
                                        <p:tgtEl>
                                          <p:spTgt spid="321">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21">
                                            <p:txEl>
                                              <p:pRg st="2" end="2"/>
                                            </p:txEl>
                                          </p:spTgt>
                                        </p:tgtEl>
                                        <p:attrNameLst>
                                          <p:attrName>style.visibility</p:attrName>
                                        </p:attrNameLst>
                                      </p:cBhvr>
                                      <p:to>
                                        <p:strVal val="visible"/>
                                      </p:to>
                                    </p:set>
                                    <p:animEffect transition="in" filter="wipe(left)">
                                      <p:cBhvr>
                                        <p:cTn id="13" dur="500"/>
                                        <p:tgtEl>
                                          <p:spTgt spid="321">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21">
                                            <p:txEl>
                                              <p:pRg st="3" end="3"/>
                                            </p:txEl>
                                          </p:spTgt>
                                        </p:tgtEl>
                                        <p:attrNameLst>
                                          <p:attrName>style.visibility</p:attrName>
                                        </p:attrNameLst>
                                      </p:cBhvr>
                                      <p:to>
                                        <p:strVal val="visible"/>
                                      </p:to>
                                    </p:set>
                                    <p:animEffect transition="in" filter="wipe(left)">
                                      <p:cBhvr>
                                        <p:cTn id="16" dur="500"/>
                                        <p:tgtEl>
                                          <p:spTgt spid="32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wipe(left)">
                                      <p:cBhvr>
                                        <p:cTn id="3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7" name="Picture 5">
            <a:extLst>
              <a:ext uri="{FF2B5EF4-FFF2-40B4-BE49-F238E27FC236}">
                <a16:creationId xmlns:a16="http://schemas.microsoft.com/office/drawing/2014/main" id="{29FADE18-6379-5248-4852-1F2A31C4FEC1}"/>
              </a:ext>
            </a:extLst>
          </p:cNvPr>
          <p:cNvPicPr>
            <a:picLocks noChangeAspect="1"/>
          </p:cNvPicPr>
          <p:nvPr/>
        </p:nvPicPr>
        <p:blipFill>
          <a:blip r:embed="rId3"/>
          <a:stretch>
            <a:fillRect/>
          </a:stretch>
        </p:blipFill>
        <p:spPr>
          <a:xfrm>
            <a:off x="6203855" y="2001520"/>
            <a:ext cx="3136151" cy="3141980"/>
          </a:xfrm>
          <a:prstGeom prst="rect">
            <a:avLst/>
          </a:prstGeom>
        </p:spPr>
      </p:pic>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5">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329746" y="784554"/>
            <a:ext cx="8814254" cy="2069767"/>
          </a:xfrm>
          <a:prstGeom prst="rect">
            <a:avLst/>
          </a:prstGeom>
          <a:noFill/>
          <a:ln>
            <a:noFill/>
          </a:ln>
        </p:spPr>
        <p:txBody>
          <a:bodyPr spcFirstLastPara="1" wrap="square" lIns="68569" tIns="34275" rIns="68569" bIns="34275" anchor="t" anchorCtr="0">
            <a:spAutoFit/>
          </a:bodyPr>
          <a:lstStyle/>
          <a:p>
            <a:r>
              <a:rPr lang="en-US" sz="26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4</a:t>
            </a:r>
            <a:r>
              <a:rPr lang="en-US" sz="26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600" b="1">
                <a:solidFill>
                  <a:schemeClr val="tx1"/>
                </a:solidFill>
                <a:latin typeface="AvantGarde" panose="00000400000000000000" pitchFamily="2" charset="0"/>
                <a:ea typeface="AvantGarde" panose="00000400000000000000" pitchFamily="2" charset="0"/>
                <a:cs typeface="AvantGarde" panose="00000400000000000000" pitchFamily="2" charset="0"/>
              </a:rPr>
              <a:t>Đoạn văn tả chiếc bánh khúc có mấy câu có hình ảnh so sánh?</a:t>
            </a:r>
          </a:p>
          <a:p>
            <a:pPr marL="514350" indent="-514350">
              <a:buAutoNum type="alphaLcParenR"/>
            </a:pPr>
            <a:r>
              <a:rPr lang="en-US" sz="2600" b="1">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rPr>
              <a:t>1 câu. Đó là câu nào?</a:t>
            </a:r>
          </a:p>
          <a:p>
            <a:pPr marL="514350" indent="-514350">
              <a:buAutoNum type="alphaLcParenR"/>
            </a:pPr>
            <a:r>
              <a:rPr lang="en-US" sz="2600" b="1">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rPr>
              <a:t>2 câu. Đó là những câu nào?</a:t>
            </a:r>
          </a:p>
          <a:p>
            <a:pPr marL="514350" indent="-514350">
              <a:buAutoNum type="alphaLcParenR"/>
            </a:pPr>
            <a:r>
              <a:rPr lang="en-US" sz="2600" b="1">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rPr>
              <a:t>2 câu. Đó là những câu nào?</a:t>
            </a:r>
            <a:endParaRPr sz="26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5" name="Hình Bầu dục 4">
            <a:extLst>
              <a:ext uri="{FF2B5EF4-FFF2-40B4-BE49-F238E27FC236}">
                <a16:creationId xmlns:a16="http://schemas.microsoft.com/office/drawing/2014/main" id="{6CB304EA-292E-25F5-88B0-F5FF9861C7BD}"/>
              </a:ext>
            </a:extLst>
          </p:cNvPr>
          <p:cNvSpPr/>
          <p:nvPr/>
        </p:nvSpPr>
        <p:spPr>
          <a:xfrm>
            <a:off x="311865" y="2004060"/>
            <a:ext cx="462494" cy="4624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21F05E6B-DDFA-ACDC-19BF-415925A843A9}"/>
              </a:ext>
            </a:extLst>
          </p:cNvPr>
          <p:cNvSpPr txBox="1"/>
          <p:nvPr/>
        </p:nvSpPr>
        <p:spPr>
          <a:xfrm>
            <a:off x="187532" y="2827849"/>
            <a:ext cx="7666148" cy="1785104"/>
          </a:xfrm>
          <a:prstGeom prst="rect">
            <a:avLst/>
          </a:prstGeom>
          <a:noFill/>
        </p:spPr>
        <p:txBody>
          <a:bodyPr wrap="square">
            <a:spAutoFit/>
          </a:bodyPr>
          <a:lstStyle/>
          <a:p>
            <a:pPr algn="just"/>
            <a:r>
              <a:rPr lang="en-US" sz="2200" b="1">
                <a:solidFill>
                  <a:srgbClr val="00B050"/>
                </a:solidFill>
                <a:latin typeface="AvantGarde" panose="00000400000000000000" pitchFamily="2" charset="0"/>
                <a:ea typeface="AvantGarde" panose="00000400000000000000" pitchFamily="2" charset="0"/>
                <a:cs typeface="AvantGarde" panose="00000400000000000000" pitchFamily="2" charset="0"/>
              </a:rPr>
              <a:t>+ Những cái bánh màu rêu xanh lấp ló trong áo xôi nếp trắng được đặt vào những miếng lá chuối hơ qua lửa thật mềm, trông đẹp như những bông hoa.</a:t>
            </a:r>
          </a:p>
          <a:p>
            <a:pPr algn="just"/>
            <a:r>
              <a:rPr lang="en-US" sz="2200" b="1">
                <a:solidFill>
                  <a:srgbClr val="00B050"/>
                </a:solidFill>
                <a:latin typeface="AvantGarde" panose="00000400000000000000" pitchFamily="2" charset="0"/>
                <a:ea typeface="AvantGarde" panose="00000400000000000000" pitchFamily="2" charset="0"/>
                <a:cs typeface="AvantGarde" panose="00000400000000000000" pitchFamily="2" charset="0"/>
              </a:rPr>
              <a:t>+ Cắn một miếng bánh thì như thấy cả hương đồng, cỏ nội gói vào trong đó.</a:t>
            </a:r>
            <a:endParaRPr lang="en-US" sz="22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08934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2402448" y="1740469"/>
            <a:ext cx="4686346" cy="1662562"/>
          </a:xfrm>
          <a:prstGeom prst="rect">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18971" y="0"/>
            <a:ext cx="9106058" cy="51435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1864810" y="2364994"/>
            <a:ext cx="4251125" cy="1871924"/>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 name="Group 7">
            <a:extLst>
              <a:ext uri="{FF2B5EF4-FFF2-40B4-BE49-F238E27FC236}">
                <a16:creationId xmlns:a16="http://schemas.microsoft.com/office/drawing/2014/main" id="{5C7E7258-76E2-AB19-56C3-38789C78C626}"/>
              </a:ext>
            </a:extLst>
          </p:cNvPr>
          <p:cNvGrpSpPr/>
          <p:nvPr/>
        </p:nvGrpSpPr>
        <p:grpSpPr>
          <a:xfrm>
            <a:off x="1" y="0"/>
            <a:ext cx="2514605" cy="886970"/>
            <a:chOff x="0" y="0"/>
            <a:chExt cx="3352807" cy="1182626"/>
          </a:xfrm>
        </p:grpSpPr>
        <p:grpSp>
          <p:nvGrpSpPr>
            <p:cNvPr id="14" name="Google Shape;317;p26">
              <a:extLst>
                <a:ext uri="{FF2B5EF4-FFF2-40B4-BE49-F238E27FC236}">
                  <a16:creationId xmlns:a16="http://schemas.microsoft.com/office/drawing/2014/main" id="{3B34B5EB-4741-DC72-6203-165A324C5A4A}"/>
                </a:ext>
              </a:extLst>
            </p:cNvPr>
            <p:cNvGrpSpPr/>
            <p:nvPr/>
          </p:nvGrpSpPr>
          <p:grpSpPr>
            <a:xfrm>
              <a:off x="0" y="0"/>
              <a:ext cx="3352807" cy="1182626"/>
              <a:chOff x="267726" y="0"/>
              <a:chExt cx="3352807" cy="1182626"/>
            </a:xfrm>
          </p:grpSpPr>
          <p:pic>
            <p:nvPicPr>
              <p:cNvPr id="16" name="Google Shape;318;p26">
                <a:extLst>
                  <a:ext uri="{FF2B5EF4-FFF2-40B4-BE49-F238E27FC236}">
                    <a16:creationId xmlns:a16="http://schemas.microsoft.com/office/drawing/2014/main" id="{433803F9-6B46-48B8-85AA-65A6BF1A3E64}"/>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17" name="Google Shape;319;p26">
                <a:extLst>
                  <a:ext uri="{FF2B5EF4-FFF2-40B4-BE49-F238E27FC236}">
                    <a16:creationId xmlns:a16="http://schemas.microsoft.com/office/drawing/2014/main" id="{5F8DBF69-3599-4EE5-D545-82B8D43D393E}"/>
                  </a:ext>
                </a:extLst>
              </p:cNvPr>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15" name="Picture 14" descr="A picture containing clipart&#10;&#10;Description automatically generated">
              <a:extLst>
                <a:ext uri="{FF2B5EF4-FFF2-40B4-BE49-F238E27FC236}">
                  <a16:creationId xmlns:a16="http://schemas.microsoft.com/office/drawing/2014/main" id="{696A2F2C-EEB4-9AB4-1079-82F975A5C79D}"/>
                </a:ext>
              </a:extLst>
            </p:cNvPr>
            <p:cNvPicPr>
              <a:picLocks noChangeAspect="1"/>
            </p:cNvPicPr>
            <p:nvPr/>
          </p:nvPicPr>
          <p:blipFill>
            <a:blip r:embed="rId4"/>
            <a:stretch>
              <a:fillRect/>
            </a:stretch>
          </p:blipFill>
          <p:spPr>
            <a:xfrm>
              <a:off x="252563" y="257912"/>
              <a:ext cx="930143" cy="804186"/>
            </a:xfrm>
            <a:prstGeom prst="rect">
              <a:avLst/>
            </a:prstGeom>
          </p:spPr>
        </p:pic>
      </p:grpSp>
      <p:pic>
        <p:nvPicPr>
          <p:cNvPr id="4" name="Picture 3">
            <a:extLst>
              <a:ext uri="{FF2B5EF4-FFF2-40B4-BE49-F238E27FC236}">
                <a16:creationId xmlns:a16="http://schemas.microsoft.com/office/drawing/2014/main" id="{6717F056-5949-7ED8-4DA7-80BFBD8D0CBA}"/>
              </a:ext>
            </a:extLst>
          </p:cNvPr>
          <p:cNvPicPr>
            <a:picLocks noChangeAspect="1"/>
          </p:cNvPicPr>
          <p:nvPr/>
        </p:nvPicPr>
        <p:blipFill>
          <a:blip r:embed="rId5"/>
          <a:stretch>
            <a:fillRect/>
          </a:stretch>
        </p:blipFill>
        <p:spPr>
          <a:xfrm>
            <a:off x="5496133" y="1292481"/>
            <a:ext cx="3843874" cy="3851019"/>
          </a:xfrm>
          <a:prstGeom prst="rect">
            <a:avLst/>
          </a:prstGeom>
        </p:spPr>
      </p:pic>
      <p:sp>
        <p:nvSpPr>
          <p:cNvPr id="2" name="Text Box 14">
            <a:extLst>
              <a:ext uri="{FF2B5EF4-FFF2-40B4-BE49-F238E27FC236}">
                <a16:creationId xmlns:a16="http://schemas.microsoft.com/office/drawing/2014/main" id="{6055EC1D-838A-88EB-FD36-4162101FAAFE}"/>
              </a:ext>
            </a:extLst>
          </p:cNvPr>
          <p:cNvSpPr txBox="1">
            <a:spLocks noChangeArrowheads="1"/>
          </p:cNvSpPr>
          <p:nvPr/>
        </p:nvSpPr>
        <p:spPr bwMode="auto">
          <a:xfrm>
            <a:off x="351907" y="796574"/>
            <a:ext cx="8471662" cy="1006866"/>
          </a:xfrm>
          <a:prstGeom prst="rect">
            <a:avLst/>
          </a:prstGeom>
          <a:noFill/>
          <a:ln>
            <a:noFill/>
          </a:ln>
          <a:effec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en-US" sz="28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1.</a:t>
            </a:r>
            <a:r>
              <a:rPr lang="en-US" sz="2800" b="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Đọc bài “Gươm thần” cho biết cậu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bé</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ra</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đời</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và</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trở</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thành</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chàng</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trai</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như</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thế</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nào</a:t>
            </a:r>
            <a:r>
              <a:rPr lang="en-US" sz="2800" b="1" dirty="0">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a:t>
            </a:r>
          </a:p>
        </p:txBody>
      </p:sp>
      <p:sp>
        <p:nvSpPr>
          <p:cNvPr id="3" name="Text Box 14">
            <a:extLst>
              <a:ext uri="{FF2B5EF4-FFF2-40B4-BE49-F238E27FC236}">
                <a16:creationId xmlns:a16="http://schemas.microsoft.com/office/drawing/2014/main" id="{5D63EFC6-AC00-3772-5465-3B3AADE2CA33}"/>
              </a:ext>
            </a:extLst>
          </p:cNvPr>
          <p:cNvSpPr txBox="1">
            <a:spLocks noChangeArrowheads="1"/>
          </p:cNvSpPr>
          <p:nvPr/>
        </p:nvSpPr>
        <p:spPr bwMode="auto">
          <a:xfrm>
            <a:off x="351907" y="2333195"/>
            <a:ext cx="7412439" cy="1006866"/>
          </a:xfrm>
          <a:prstGeom prst="rect">
            <a:avLst/>
          </a:prstGeom>
          <a:noFill/>
          <a:ln>
            <a:noFill/>
          </a:ln>
          <a:effec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Cậu</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bé</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lớn</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nhanh</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như</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thổi</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có</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sức</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khỏe</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lạ</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thường</a:t>
            </a:r>
            <a:r>
              <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918058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Picture 3" descr="A picture containing text, toy, doll&#10;&#10;Description automatically generated">
            <a:extLst>
              <a:ext uri="{FF2B5EF4-FFF2-40B4-BE49-F238E27FC236}">
                <a16:creationId xmlns:a16="http://schemas.microsoft.com/office/drawing/2014/main" id="{797E3F27-79A0-BBBE-4952-06D69781A4D7}"/>
              </a:ext>
            </a:extLst>
          </p:cNvPr>
          <p:cNvPicPr>
            <a:picLocks noChangeAspect="1"/>
          </p:cNvPicPr>
          <p:nvPr/>
        </p:nvPicPr>
        <p:blipFill>
          <a:blip r:embed="rId3"/>
          <a:stretch>
            <a:fillRect/>
          </a:stretch>
        </p:blipFill>
        <p:spPr>
          <a:xfrm>
            <a:off x="6999968" y="2169318"/>
            <a:ext cx="1814286" cy="2964286"/>
          </a:xfrm>
          <a:prstGeom prst="rect">
            <a:avLst/>
          </a:prstGeom>
        </p:spPr>
      </p:pic>
      <p:grpSp>
        <p:nvGrpSpPr>
          <p:cNvPr id="5" name="Group 4">
            <a:extLst>
              <a:ext uri="{FF2B5EF4-FFF2-40B4-BE49-F238E27FC236}">
                <a16:creationId xmlns:a16="http://schemas.microsoft.com/office/drawing/2014/main" id="{12AD678B-B068-76FC-150F-C1DD9F74806F}"/>
              </a:ext>
            </a:extLst>
          </p:cNvPr>
          <p:cNvGrpSpPr/>
          <p:nvPr/>
        </p:nvGrpSpPr>
        <p:grpSpPr>
          <a:xfrm>
            <a:off x="1" y="0"/>
            <a:ext cx="2514605" cy="886970"/>
            <a:chOff x="0" y="0"/>
            <a:chExt cx="3352807" cy="1182626"/>
          </a:xfrm>
        </p:grpSpPr>
        <p:grpSp>
          <p:nvGrpSpPr>
            <p:cNvPr id="317" name="Google Shape;317;p26"/>
            <p:cNvGrpSpPr/>
            <p:nvPr/>
          </p:nvGrpSpPr>
          <p:grpSpPr>
            <a:xfrm>
              <a:off x="0" y="0"/>
              <a:ext cx="3352807" cy="1182626"/>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3" name="Picture 2" descr="A picture containing clipart&#10;&#10;Description automatically generated">
              <a:extLst>
                <a:ext uri="{FF2B5EF4-FFF2-40B4-BE49-F238E27FC236}">
                  <a16:creationId xmlns:a16="http://schemas.microsoft.com/office/drawing/2014/main" id="{D58215E7-20A5-08B9-3245-BC5C7B1DC01E}"/>
                </a:ext>
              </a:extLst>
            </p:cNvPr>
            <p:cNvPicPr>
              <a:picLocks noChangeAspect="1"/>
            </p:cNvPicPr>
            <p:nvPr/>
          </p:nvPicPr>
          <p:blipFill>
            <a:blip r:embed="rId5"/>
            <a:stretch>
              <a:fillRect/>
            </a:stretch>
          </p:blipFill>
          <p:spPr>
            <a:xfrm>
              <a:off x="252563" y="257912"/>
              <a:ext cx="930143" cy="804186"/>
            </a:xfrm>
            <a:prstGeom prst="rect">
              <a:avLst/>
            </a:prstGeom>
          </p:spPr>
        </p:pic>
      </p:grpSp>
      <p:sp>
        <p:nvSpPr>
          <p:cNvPr id="2" name="Google Shape;321;p26">
            <a:extLst>
              <a:ext uri="{FF2B5EF4-FFF2-40B4-BE49-F238E27FC236}">
                <a16:creationId xmlns:a16="http://schemas.microsoft.com/office/drawing/2014/main" id="{1B239E76-4399-0ED6-E2C6-AE6FF73E6DE1}"/>
              </a:ext>
            </a:extLst>
          </p:cNvPr>
          <p:cNvSpPr txBox="1"/>
          <p:nvPr/>
        </p:nvSpPr>
        <p:spPr>
          <a:xfrm>
            <a:off x="329746" y="784554"/>
            <a:ext cx="8814254" cy="500107"/>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Chàng trai nói gì và chuyện gì đã xảy ra?</a:t>
            </a:r>
            <a:endParaRPr sz="27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Rectangle 6">
            <a:extLst>
              <a:ext uri="{FF2B5EF4-FFF2-40B4-BE49-F238E27FC236}">
                <a16:creationId xmlns:a16="http://schemas.microsoft.com/office/drawing/2014/main" id="{822C2A27-BD6F-D418-C944-08715EE5B814}"/>
              </a:ext>
            </a:extLst>
          </p:cNvPr>
          <p:cNvSpPr/>
          <p:nvPr/>
        </p:nvSpPr>
        <p:spPr>
          <a:xfrm>
            <a:off x="329746" y="1875781"/>
            <a:ext cx="6907300" cy="1815882"/>
          </a:xfrm>
          <a:prstGeom prst="rect">
            <a:avLst/>
          </a:prstGeom>
        </p:spPr>
        <p:txBody>
          <a:bodyPr wrap="square">
            <a:spAutoFit/>
          </a:bodyPr>
          <a:lstStyle/>
          <a:p>
            <a:pPr>
              <a:defRPr/>
            </a:pPr>
            <a:r>
              <a:rPr lang="en-US" sz="28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 Sao ông trời chẳng giúp con đuổi sạch bọn giặc này? Trời tối sầm, một tiếng nổ rung làm núi rừng nghiêng ngả, …</a:t>
            </a:r>
            <a:endParaRPr lang="en-US" sz="2800" b="1" dirty="0">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29832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80C4028-D00C-A091-0295-CFA80422FC0A}"/>
              </a:ext>
            </a:extLst>
          </p:cNvPr>
          <p:cNvPicPr>
            <a:picLocks noChangeAspect="1"/>
          </p:cNvPicPr>
          <p:nvPr/>
        </p:nvPicPr>
        <p:blipFill rotWithShape="1">
          <a:blip r:embed="rId2"/>
          <a:srcRect l="3849" t="17474" r="3639" b="55783"/>
          <a:stretch/>
        </p:blipFill>
        <p:spPr>
          <a:xfrm>
            <a:off x="3267302" y="1242645"/>
            <a:ext cx="5976590" cy="3008923"/>
          </a:xfrm>
          <a:prstGeom prst="roundRect">
            <a:avLst/>
          </a:prstGeom>
          <a:effectLst>
            <a:softEdge rad="127000"/>
          </a:effectLst>
        </p:spPr>
      </p:pic>
      <p:sp>
        <p:nvSpPr>
          <p:cNvPr id="9" name="Hộp Văn bản 8">
            <a:extLst>
              <a:ext uri="{FF2B5EF4-FFF2-40B4-BE49-F238E27FC236}">
                <a16:creationId xmlns:a16="http://schemas.microsoft.com/office/drawing/2014/main" id="{24454C50-CB8F-083F-4AF3-42EB85AFC050}"/>
              </a:ext>
            </a:extLst>
          </p:cNvPr>
          <p:cNvSpPr txBox="1"/>
          <p:nvPr/>
        </p:nvSpPr>
        <p:spPr>
          <a:xfrm>
            <a:off x="984811" y="1616648"/>
            <a:ext cx="1384266" cy="600164"/>
          </a:xfrm>
          <a:prstGeom prst="rect">
            <a:avLst/>
          </a:prstGeom>
          <a:noFill/>
        </p:spPr>
        <p:txBody>
          <a:bodyPr wrap="square" rtlCol="0">
            <a:spAutoFit/>
          </a:bodyPr>
          <a:lstStyle/>
          <a:p>
            <a:r>
              <a:rPr lang="en-US" sz="330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Ôn tập</a:t>
            </a:r>
            <a:endPar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Hộp Văn bản 9">
            <a:extLst>
              <a:ext uri="{FF2B5EF4-FFF2-40B4-BE49-F238E27FC236}">
                <a16:creationId xmlns:a16="http://schemas.microsoft.com/office/drawing/2014/main" id="{4F14B111-D3A9-90A4-7569-2C6B6E86FD21}"/>
              </a:ext>
            </a:extLst>
          </p:cNvPr>
          <p:cNvSpPr txBox="1"/>
          <p:nvPr/>
        </p:nvSpPr>
        <p:spPr>
          <a:xfrm>
            <a:off x="634384" y="3091089"/>
            <a:ext cx="2085120" cy="507831"/>
          </a:xfrm>
          <a:prstGeom prst="rect">
            <a:avLst/>
          </a:prstGeom>
          <a:noFill/>
        </p:spPr>
        <p:txBody>
          <a:bodyPr wrap="square" rtlCol="0">
            <a:spAutoFit/>
          </a:bodyPr>
          <a:lstStyle/>
          <a:p>
            <a:pPr algn="ctr"/>
            <a:r>
              <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SGK </a:t>
            </a:r>
            <a:r>
              <a:rPr lang="en-US" sz="270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trang</a:t>
            </a:r>
            <a:r>
              <a:rPr lang="en-US" sz="2700">
                <a:solidFill>
                  <a:srgbClr val="00B050"/>
                </a:solidFill>
                <a:latin typeface="Arial-Rounded" panose="020B0500000000000000" pitchFamily="34" charset="0"/>
                <a:ea typeface="Arial-Rounded" panose="020B0500000000000000" pitchFamily="34" charset="0"/>
                <a:cs typeface="Arial-Rounded" panose="020B0500000000000000" pitchFamily="34" charset="0"/>
              </a:rPr>
              <a:t> 63</a:t>
            </a:r>
            <a:endPar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Hộp Văn bản 10">
            <a:extLst>
              <a:ext uri="{FF2B5EF4-FFF2-40B4-BE49-F238E27FC236}">
                <a16:creationId xmlns:a16="http://schemas.microsoft.com/office/drawing/2014/main" id="{CB1C89A5-2C8E-AADF-FC24-7D76DD576E66}"/>
              </a:ext>
            </a:extLst>
          </p:cNvPr>
          <p:cNvSpPr txBox="1"/>
          <p:nvPr/>
        </p:nvSpPr>
        <p:spPr>
          <a:xfrm>
            <a:off x="2876664" y="211587"/>
            <a:ext cx="3390672" cy="854080"/>
          </a:xfrm>
          <a:prstGeom prst="rect">
            <a:avLst/>
          </a:prstGeom>
          <a:noFill/>
        </p:spPr>
        <p:txBody>
          <a:bodyPr wrap="none" rtlCol="0">
            <a:spAutoFit/>
          </a:bodyPr>
          <a:lstStyle/>
          <a:p>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Việt</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12" name="Hộp Văn bản 11">
            <a:extLst>
              <a:ext uri="{FF2B5EF4-FFF2-40B4-BE49-F238E27FC236}">
                <a16:creationId xmlns:a16="http://schemas.microsoft.com/office/drawing/2014/main" id="{2E6D01D2-6268-A22D-600A-8CBBBF9BAB6C}"/>
              </a:ext>
            </a:extLst>
          </p:cNvPr>
          <p:cNvSpPr txBox="1"/>
          <p:nvPr/>
        </p:nvSpPr>
        <p:spPr>
          <a:xfrm>
            <a:off x="250889" y="2353868"/>
            <a:ext cx="2852110" cy="600164"/>
          </a:xfrm>
          <a:prstGeom prst="rect">
            <a:avLst/>
          </a:prstGeom>
          <a:noFill/>
        </p:spPr>
        <p:txBody>
          <a:bodyPr wrap="square" rtlCol="0">
            <a:spAutoFit/>
          </a:bodyPr>
          <a:lstStyle/>
          <a:p>
            <a:pPr algn="ctr"/>
            <a:r>
              <a:rPr lang="en-US" sz="33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Giữa học kì 2</a:t>
            </a:r>
            <a:endParaRPr lang="en-US" sz="33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20761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p:nvPr/>
        </p:nvSpPr>
        <p:spPr>
          <a:xfrm>
            <a:off x="1251054" y="128047"/>
            <a:ext cx="6926460" cy="1627338"/>
          </a:xfrm>
          <a:prstGeom prst="rect">
            <a:avLst/>
          </a:prstGeom>
          <a:noFill/>
          <a:ln>
            <a:noFill/>
          </a:ln>
        </p:spPr>
        <p:txBody>
          <a:bodyPr spcFirstLastPara="1" wrap="square" lIns="68569" tIns="34275" rIns="68569" bIns="34275" anchor="t" anchorCtr="0">
            <a:spAutoFit/>
          </a:bodyPr>
          <a:lstStyle/>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Thứ</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wgày</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κáng</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wăm</a:t>
            </a:r>
            <a:r>
              <a:rPr lang="en-US" sz="2700" b="1" dirty="0">
                <a:solidFill>
                  <a:srgbClr val="7030A0"/>
                </a:solidFill>
                <a:latin typeface="HP001 4 hàng" panose="020B0603050302020204" pitchFamily="34" charset="0"/>
              </a:rPr>
              <a:t> 20 …</a:t>
            </a:r>
            <a:endParaRPr sz="788" dirty="0">
              <a:latin typeface="HP001 4 hàng" panose="020B0603050302020204" pitchFamily="34" charset="0"/>
            </a:endParaRPr>
          </a:p>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TΗĞng</a:t>
            </a:r>
            <a:r>
              <a:rPr lang="en-US" sz="2700" b="1" dirty="0">
                <a:solidFill>
                  <a:srgbClr val="7030A0"/>
                </a:solidFill>
                <a:latin typeface="HP001 4 hàng" panose="020B0603050302020204" pitchFamily="34" charset="0"/>
              </a:rPr>
              <a:t> VΗİΙ</a:t>
            </a:r>
            <a:endParaRPr sz="788" dirty="0">
              <a:latin typeface="HP001 4 hàng" panose="020B0603050302020204" pitchFamily="34" charset="0"/>
            </a:endParaRPr>
          </a:p>
          <a:p>
            <a:pPr lvl="0" algn="ctr">
              <a:lnSpc>
                <a:spcPct val="125000"/>
              </a:lnSpc>
            </a:pPr>
            <a:r>
              <a:rPr lang="en-US" sz="2700" b="1">
                <a:solidFill>
                  <a:srgbClr val="7030A0"/>
                </a:solidFill>
                <a:latin typeface="HP001 4 hàng" panose="020B0603050302020204" pitchFamily="34" charset="0"/>
              </a:rPr>
              <a:t>	</a:t>
            </a:r>
            <a:r>
              <a:rPr lang="en-US" sz="2700" b="1">
                <a:solidFill>
                  <a:srgbClr val="FF0000"/>
                </a:solidFill>
                <a:latin typeface="HP001 4 hàng" panose="020B0603050302020204" pitchFamily="34" charset="0"/>
              </a:rPr>
              <a:t> Ôn tập giữa học kì 2 (Tiết 6)</a:t>
            </a:r>
            <a:endParaRPr sz="2700" b="1" dirty="0">
              <a:solidFill>
                <a:srgbClr val="FF0000"/>
              </a:solidFill>
              <a:latin typeface="HP001 4 hàng" panose="020B06030503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
                                            <p:txEl>
                                              <p:pRg st="2" end="2"/>
                                            </p:txEl>
                                          </p:spTgt>
                                        </p:tgtEl>
                                        <p:attrNameLst>
                                          <p:attrName>style.visibility</p:attrName>
                                        </p:attrNameLst>
                                      </p:cBhvr>
                                      <p:to>
                                        <p:strVal val="visible"/>
                                      </p:to>
                                    </p:set>
                                    <p:animEffect transition="in" filter="wipe(left)">
                                      <p:cBhvr>
                                        <p:cTn id="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7"/>
          <p:cNvPicPr preferRelativeResize="0"/>
          <p:nvPr/>
        </p:nvPicPr>
        <p:blipFill rotWithShape="1">
          <a:blip r:embed="rId3">
            <a:alphaModFix/>
          </a:blip>
          <a:srcRect/>
          <a:stretch/>
        </p:blipFill>
        <p:spPr>
          <a:xfrm>
            <a:off x="2688201" y="1066052"/>
            <a:ext cx="4114840" cy="3254465"/>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1C5A9D9-7180-4F77-D301-26ADF9C8AAB5}"/>
              </a:ext>
            </a:extLst>
          </p:cNvPr>
          <p:cNvPicPr>
            <a:picLocks noChangeAspect="1"/>
          </p:cNvPicPr>
          <p:nvPr/>
        </p:nvPicPr>
        <p:blipFill rotWithShape="1">
          <a:blip r:embed="rId2"/>
          <a:srcRect t="44851" b="13075"/>
          <a:stretch/>
        </p:blipFill>
        <p:spPr>
          <a:xfrm>
            <a:off x="10160" y="365760"/>
            <a:ext cx="9144000" cy="4558144"/>
          </a:xfrm>
          <a:prstGeom prst="rect">
            <a:avLst/>
          </a:prstGeom>
        </p:spPr>
      </p:pic>
      <p:grpSp>
        <p:nvGrpSpPr>
          <p:cNvPr id="14" name="Google Shape;109;p8">
            <a:extLst>
              <a:ext uri="{FF2B5EF4-FFF2-40B4-BE49-F238E27FC236}">
                <a16:creationId xmlns:a16="http://schemas.microsoft.com/office/drawing/2014/main" id="{7B4A5229-2ED7-FB53-CE75-68373E6F6691}"/>
              </a:ext>
            </a:extLst>
          </p:cNvPr>
          <p:cNvGrpSpPr/>
          <p:nvPr/>
        </p:nvGrpSpPr>
        <p:grpSpPr>
          <a:xfrm>
            <a:off x="301391" y="4599490"/>
            <a:ext cx="2163411" cy="535329"/>
            <a:chOff x="508724" y="6144228"/>
            <a:chExt cx="2884548" cy="713772"/>
          </a:xfrm>
        </p:grpSpPr>
        <p:sp>
          <p:nvSpPr>
            <p:cNvPr id="15" name="Google Shape;110;p8">
              <a:extLst>
                <a:ext uri="{FF2B5EF4-FFF2-40B4-BE49-F238E27FC236}">
                  <a16:creationId xmlns:a16="http://schemas.microsoft.com/office/drawing/2014/main" id="{4F5BF014-B483-1ACB-6CD7-3B748A1E4B2B}"/>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6" name="Google Shape;111;p8">
              <a:extLst>
                <a:ext uri="{FF2B5EF4-FFF2-40B4-BE49-F238E27FC236}">
                  <a16:creationId xmlns:a16="http://schemas.microsoft.com/office/drawing/2014/main" id="{04CE29B6-E309-28DB-FE20-01B67973B583}"/>
                </a:ext>
              </a:extLst>
            </p:cNvPr>
            <p:cNvGrpSpPr/>
            <p:nvPr/>
          </p:nvGrpSpPr>
          <p:grpSpPr>
            <a:xfrm>
              <a:off x="508724" y="6144228"/>
              <a:ext cx="713772" cy="713772"/>
              <a:chOff x="508724" y="6144228"/>
              <a:chExt cx="713772" cy="713772"/>
            </a:xfrm>
          </p:grpSpPr>
          <p:sp>
            <p:nvSpPr>
              <p:cNvPr id="17" name="Google Shape;112;p8">
                <a:extLst>
                  <a:ext uri="{FF2B5EF4-FFF2-40B4-BE49-F238E27FC236}">
                    <a16:creationId xmlns:a16="http://schemas.microsoft.com/office/drawing/2014/main" id="{F315FD45-1649-5A21-4FD4-0C5D27CF61D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3;p8">
                <a:extLst>
                  <a:ext uri="{FF2B5EF4-FFF2-40B4-BE49-F238E27FC236}">
                    <a16:creationId xmlns:a16="http://schemas.microsoft.com/office/drawing/2014/main" id="{989948B6-0639-5ABE-7C8A-FF2CCF675A3C}"/>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9" name="Google Shape;114;p8">
            <a:extLst>
              <a:ext uri="{FF2B5EF4-FFF2-40B4-BE49-F238E27FC236}">
                <a16:creationId xmlns:a16="http://schemas.microsoft.com/office/drawing/2014/main" id="{B1CBFF66-A0AD-F7A5-6C87-39392046591D}"/>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Hộp Văn bản 11">
            <a:extLst>
              <a:ext uri="{FF2B5EF4-FFF2-40B4-BE49-F238E27FC236}">
                <a16:creationId xmlns:a16="http://schemas.microsoft.com/office/drawing/2014/main" id="{8AD0D264-D7FB-1989-F0B3-1F36686E7912}"/>
              </a:ext>
            </a:extLst>
          </p:cNvPr>
          <p:cNvSpPr txBox="1"/>
          <p:nvPr/>
        </p:nvSpPr>
        <p:spPr>
          <a:xfrm>
            <a:off x="2367711" y="-60960"/>
            <a:ext cx="4408579" cy="584775"/>
          </a:xfrm>
          <a:prstGeom prst="rect">
            <a:avLst/>
          </a:prstGeom>
          <a:noFill/>
        </p:spPr>
        <p:txBody>
          <a:bodyPr wrap="none" rtlCol="0">
            <a:spAutoFit/>
          </a:bodyPr>
          <a:lstStyle/>
          <a:p>
            <a:r>
              <a:rPr lang="en-US" sz="3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Chõ bánh khúc của dì tôi</a:t>
            </a:r>
          </a:p>
        </p:txBody>
      </p:sp>
    </p:spTree>
    <p:extLst>
      <p:ext uri="{BB962C8B-B14F-4D97-AF65-F5344CB8AC3E}">
        <p14:creationId xmlns:p14="http://schemas.microsoft.com/office/powerpoint/2010/main" val="89094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1D5D28AD-46A8-B646-A094-255A5538CC33}"/>
              </a:ext>
            </a:extLst>
          </p:cNvPr>
          <p:cNvPicPr>
            <a:picLocks noChangeAspect="1"/>
          </p:cNvPicPr>
          <p:nvPr/>
        </p:nvPicPr>
        <p:blipFill rotWithShape="1">
          <a:blip r:embed="rId2"/>
          <a:srcRect t="44851" b="13075"/>
          <a:stretch/>
        </p:blipFill>
        <p:spPr>
          <a:xfrm>
            <a:off x="10160" y="365760"/>
            <a:ext cx="9144000" cy="4558144"/>
          </a:xfrm>
          <a:prstGeom prst="rect">
            <a:avLst/>
          </a:prstGeom>
        </p:spPr>
      </p:pic>
      <p:sp>
        <p:nvSpPr>
          <p:cNvPr id="11" name="Hộp Văn bản 10">
            <a:extLst>
              <a:ext uri="{FF2B5EF4-FFF2-40B4-BE49-F238E27FC236}">
                <a16:creationId xmlns:a16="http://schemas.microsoft.com/office/drawing/2014/main" id="{09B8CBA3-1BE7-0087-7687-1B52C55A64E6}"/>
              </a:ext>
            </a:extLst>
          </p:cNvPr>
          <p:cNvSpPr txBox="1"/>
          <p:nvPr/>
        </p:nvSpPr>
        <p:spPr>
          <a:xfrm>
            <a:off x="2367711" y="-60960"/>
            <a:ext cx="4408579" cy="584775"/>
          </a:xfrm>
          <a:prstGeom prst="rect">
            <a:avLst/>
          </a:prstGeom>
          <a:noFill/>
        </p:spPr>
        <p:txBody>
          <a:bodyPr wrap="none" rtlCol="0">
            <a:spAutoFit/>
          </a:bodyPr>
          <a:lstStyle/>
          <a:p>
            <a:r>
              <a:rPr lang="en-US" sz="3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Chõ bánh khúc của dì tôi</a:t>
            </a:r>
          </a:p>
        </p:txBody>
      </p:sp>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12" name="Hình Bầu dục 11">
            <a:extLst>
              <a:ext uri="{FF2B5EF4-FFF2-40B4-BE49-F238E27FC236}">
                <a16:creationId xmlns:a16="http://schemas.microsoft.com/office/drawing/2014/main" id="{D0DA3967-A7E4-342C-2318-4BDCAFA853EE}"/>
              </a:ext>
            </a:extLst>
          </p:cNvPr>
          <p:cNvSpPr/>
          <p:nvPr/>
        </p:nvSpPr>
        <p:spPr>
          <a:xfrm>
            <a:off x="89642" y="472614"/>
            <a:ext cx="421876" cy="42187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1</a:t>
            </a:r>
          </a:p>
        </p:txBody>
      </p:sp>
      <p:sp>
        <p:nvSpPr>
          <p:cNvPr id="17" name="Hình Bầu dục 16">
            <a:extLst>
              <a:ext uri="{FF2B5EF4-FFF2-40B4-BE49-F238E27FC236}">
                <a16:creationId xmlns:a16="http://schemas.microsoft.com/office/drawing/2014/main" id="{45B117EA-373B-DE20-CFCB-0D87F5ACFB7F}"/>
              </a:ext>
            </a:extLst>
          </p:cNvPr>
          <p:cNvSpPr/>
          <p:nvPr/>
        </p:nvSpPr>
        <p:spPr>
          <a:xfrm>
            <a:off x="89642" y="1992014"/>
            <a:ext cx="421876" cy="421876"/>
          </a:xfrm>
          <a:prstGeom prst="ellipse">
            <a:avLst/>
          </a:prstGeom>
          <a:solidFill>
            <a:schemeClr val="accent6">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2</a:t>
            </a:r>
          </a:p>
        </p:txBody>
      </p:sp>
      <p:sp>
        <p:nvSpPr>
          <p:cNvPr id="18" name="Hình Bầu dục 17">
            <a:extLst>
              <a:ext uri="{FF2B5EF4-FFF2-40B4-BE49-F238E27FC236}">
                <a16:creationId xmlns:a16="http://schemas.microsoft.com/office/drawing/2014/main" id="{A0166712-98D9-9D73-38AD-DA567CAE07E3}"/>
              </a:ext>
            </a:extLst>
          </p:cNvPr>
          <p:cNvSpPr/>
          <p:nvPr/>
        </p:nvSpPr>
        <p:spPr>
          <a:xfrm>
            <a:off x="89642" y="3904373"/>
            <a:ext cx="421876" cy="421876"/>
          </a:xfrm>
          <a:prstGeom prst="ellipse">
            <a:avLst/>
          </a:prstGeom>
          <a:solidFill>
            <a:srgbClr val="FF99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SVN-Ziclets" panose="02000603000000000000" pitchFamily="2" charset="0"/>
                <a:ea typeface="AvantGarde" panose="00000400000000000000" pitchFamily="2" charset="0"/>
                <a:cs typeface="AvantGarde" panose="00000400000000000000" pitchFamily="2" charset="0"/>
              </a:rPr>
              <a:t>3</a:t>
            </a:r>
          </a:p>
        </p:txBody>
      </p:sp>
      <p:sp>
        <p:nvSpPr>
          <p:cNvPr id="19" name="Chữ thập 18">
            <a:extLst>
              <a:ext uri="{FF2B5EF4-FFF2-40B4-BE49-F238E27FC236}">
                <a16:creationId xmlns:a16="http://schemas.microsoft.com/office/drawing/2014/main" id="{80B2AEBF-61D8-AEC6-349B-F3B7290CBC59}"/>
              </a:ext>
            </a:extLst>
          </p:cNvPr>
          <p:cNvSpPr/>
          <p:nvPr/>
        </p:nvSpPr>
        <p:spPr>
          <a:xfrm rot="2661362">
            <a:off x="3557450" y="169251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ữ thập 19">
            <a:extLst>
              <a:ext uri="{FF2B5EF4-FFF2-40B4-BE49-F238E27FC236}">
                <a16:creationId xmlns:a16="http://schemas.microsoft.com/office/drawing/2014/main" id="{64939F99-23C1-72EF-2623-CB086D1A15BE}"/>
              </a:ext>
            </a:extLst>
          </p:cNvPr>
          <p:cNvSpPr/>
          <p:nvPr/>
        </p:nvSpPr>
        <p:spPr>
          <a:xfrm rot="2661362">
            <a:off x="8228509" y="3650852"/>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ữ thập 20">
            <a:extLst>
              <a:ext uri="{FF2B5EF4-FFF2-40B4-BE49-F238E27FC236}">
                <a16:creationId xmlns:a16="http://schemas.microsoft.com/office/drawing/2014/main" id="{4A6987F5-EB6C-41D9-1F52-A96CCD38351C}"/>
              </a:ext>
            </a:extLst>
          </p:cNvPr>
          <p:cNvSpPr/>
          <p:nvPr/>
        </p:nvSpPr>
        <p:spPr>
          <a:xfrm rot="2661362">
            <a:off x="4395648" y="4313791"/>
            <a:ext cx="315689" cy="315689"/>
          </a:xfrm>
          <a:prstGeom prst="plus">
            <a:avLst>
              <a:gd name="adj" fmla="val 430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955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2877</TotalTime>
  <Words>722</Words>
  <Application>Microsoft Office PowerPoint</Application>
  <PresentationFormat>Trình chiếu Trên màn hình (16:9)</PresentationFormat>
  <Paragraphs>97</Paragraphs>
  <Slides>28</Slides>
  <Notes>21</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28</vt:i4>
      </vt:variant>
    </vt:vector>
  </HeadingPairs>
  <TitlesOfParts>
    <vt:vector size="36" baseType="lpstr">
      <vt:lpstr>Arial-Rounded</vt:lpstr>
      <vt:lpstr>AvantGarde</vt:lpstr>
      <vt:lpstr>SVN-Anastasia</vt:lpstr>
      <vt:lpstr>Calibri</vt:lpstr>
      <vt:lpstr>Arial</vt:lpstr>
      <vt:lpstr>HP001 4 hàng</vt:lpstr>
      <vt:lpstr>SVN-Ziclets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 PC</dc:creator>
  <dc:description>9Slide.vn</dc:description>
  <cp:lastModifiedBy>Nga Nguyễn</cp:lastModifiedBy>
  <cp:revision>75</cp:revision>
  <dcterms:created xsi:type="dcterms:W3CDTF">2021-12-21T12:51:08Z</dcterms:created>
  <dcterms:modified xsi:type="dcterms:W3CDTF">2023-03-18T18:09:45Z</dcterms:modified>
  <cp:category>9Slide.vn</cp:category>
</cp:coreProperties>
</file>