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2" r:id="rId3"/>
    <p:sldId id="257" r:id="rId4"/>
    <p:sldId id="376" r:id="rId5"/>
    <p:sldId id="377" r:id="rId6"/>
    <p:sldId id="261" r:id="rId7"/>
    <p:sldId id="262" r:id="rId8"/>
    <p:sldId id="378" r:id="rId9"/>
    <p:sldId id="412" r:id="rId10"/>
    <p:sldId id="413" r:id="rId11"/>
    <p:sldId id="414" r:id="rId12"/>
    <p:sldId id="415" r:id="rId13"/>
    <p:sldId id="416" r:id="rId14"/>
    <p:sldId id="420" r:id="rId15"/>
    <p:sldId id="390" r:id="rId16"/>
    <p:sldId id="408" r:id="rId17"/>
    <p:sldId id="315" r:id="rId18"/>
    <p:sldId id="280" r:id="rId19"/>
    <p:sldId id="421" r:id="rId20"/>
    <p:sldId id="422" r:id="rId21"/>
    <p:sldId id="423" r:id="rId22"/>
    <p:sldId id="424" r:id="rId23"/>
    <p:sldId id="288" r:id="rId24"/>
    <p:sldId id="289" r:id="rId25"/>
    <p:sldId id="290" r:id="rId26"/>
    <p:sldId id="291" r:id="rId27"/>
    <p:sldId id="292" r:id="rId28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31"/>
    </p:embeddedFont>
    <p:embeddedFont>
      <p:font typeface="AvantGarde" panose="00000400000000000000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SVN-Anastasia" panose="020B0606040200020203" pitchFamily="3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87405"/>
    <a:srgbClr val="68C9F2"/>
    <a:srgbClr val="FF33CC"/>
    <a:srgbClr val="0000FF"/>
    <a:srgbClr val="FFFFFF"/>
    <a:srgbClr val="FBFCF5"/>
    <a:srgbClr val="F8FAEA"/>
    <a:srgbClr val="F8FAE7"/>
    <a:srgbClr val="BBDFD9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6740" autoAdjust="0"/>
  </p:normalViewPr>
  <p:slideViewPr>
    <p:cSldViewPr snapToGrid="0">
      <p:cViewPr>
        <p:scale>
          <a:sx n="50" d="100"/>
          <a:sy n="50" d="100"/>
        </p:scale>
        <p:origin x="1728" y="85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5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3/18/2023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05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473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252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6312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7614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5479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508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601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38911" y="-30379"/>
            <a:ext cx="9221822" cy="2035031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0600" y="0"/>
            <a:ext cx="1043400" cy="132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38911" y="-30380"/>
            <a:ext cx="3026762" cy="350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87587" y="0"/>
            <a:ext cx="3479532" cy="64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2131" y="533697"/>
            <a:ext cx="6200169" cy="13534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1" y="308606"/>
            <a:ext cx="9052578" cy="4526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BB5171-4207-0E6B-51E3-2C9B72FD51A6}"/>
              </a:ext>
            </a:extLst>
          </p:cNvPr>
          <p:cNvSpPr/>
          <p:nvPr userDrawn="1"/>
        </p:nvSpPr>
        <p:spPr>
          <a:xfrm>
            <a:off x="8158162" y="1"/>
            <a:ext cx="985838" cy="79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4573455"/>
            <a:ext cx="9144000" cy="5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2744664" cy="374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0916" y="0"/>
            <a:ext cx="82021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4464844"/>
            <a:ext cx="9144000" cy="678656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4643438"/>
            <a:ext cx="9144000" cy="500063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ố trí Tùy chỉnh">
  <p:cSld name="Bố trí Tùy chỉnh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6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86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E3C11470-77DB-C471-B77B-A62A586BAFB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44000" y="1"/>
            <a:ext cx="1391632" cy="138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50615" y="0"/>
            <a:ext cx="593385" cy="7514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2.xml"/><Relationship Id="rId7" Type="http://schemas.openxmlformats.org/officeDocument/2006/relationships/slide" Target="slide14.xml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10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2873648" y="2108899"/>
            <a:ext cx="5954944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300" b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 giữa học kì 2 (Tiết 2)</a:t>
            </a:r>
            <a:endParaRPr sz="3300" b="1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3041" y="2923905"/>
            <a:ext cx="1868303" cy="208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4767" y="2923904"/>
            <a:ext cx="2024169" cy="184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4838" y="3399813"/>
            <a:ext cx="1706204" cy="160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1276"/>
            <a:ext cx="1058732" cy="219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95474" y="2109574"/>
            <a:ext cx="1249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</a:t>
            </a:r>
            <a:endParaRPr lang="en-US" sz="6600" b="1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9C3ADBF-6CA7-65FC-71F9-0F6CF093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A284E07-CDBA-5D19-F25C-180BB3FA4E85}"/>
              </a:ext>
            </a:extLst>
          </p:cNvPr>
          <p:cNvSpPr txBox="1"/>
          <p:nvPr/>
        </p:nvSpPr>
        <p:spPr>
          <a:xfrm>
            <a:off x="2876309" y="1279366"/>
            <a:ext cx="5266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Sông Hương (đoạn 1 trang 7)</a:t>
            </a:r>
            <a:endParaRPr lang="en-US" sz="36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F2CF520-7808-C358-8B45-B8C2C1D84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99643" l="9752" r="89894">
                        <a14:foregroundMark x1="58333" y1="7143" x2="58333" y2="7143"/>
                        <a14:foregroundMark x1="55142" y1="92500" x2="55142" y2="92500"/>
                        <a14:foregroundMark x1="29433" y1="91429" x2="20035" y2="96607"/>
                        <a14:foregroundMark x1="53014" y1="96607" x2="51064" y2="99643"/>
                        <a14:foregroundMark x1="52128" y1="93393" x2="43794" y2="99643"/>
                        <a14:foregroundMark x1="34574" y1="89286" x2="18972" y2="96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3691" y="2276897"/>
            <a:ext cx="2887078" cy="2866603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EA433AA1-6437-2C54-5ED9-052FA7909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382" y="4123207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575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DA96DF2-BFF9-6C15-25E8-57A54D64A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7A741FF-08C8-8787-6807-2D8911FA7BFF}"/>
              </a:ext>
            </a:extLst>
          </p:cNvPr>
          <p:cNvSpPr txBox="1"/>
          <p:nvPr/>
        </p:nvSpPr>
        <p:spPr>
          <a:xfrm>
            <a:off x="1857737" y="770080"/>
            <a:ext cx="6348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Chợ nổi Cà Mau (đoạn 1 trang 10)</a:t>
            </a:r>
            <a:endParaRPr lang="en-US" sz="36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5D09838-1203-5AA6-095E-FCA14A015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787" y1="59574" x2="51950" y2="63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0190" y="673503"/>
            <a:ext cx="4921410" cy="4921410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D12ECBB4-776B-F702-6657-CEAC46F46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764" y="3863273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594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ED919EA-6B80-7F29-5CFD-77C68DD43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762B414-E195-39DC-4D01-1DDF69CA0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894" l="9752" r="92730">
                        <a14:foregroundMark x1="26773" y1="24291" x2="41489" y2="74291"/>
                        <a14:foregroundMark x1="22695" y1="25709" x2="20745" y2="42730"/>
                        <a14:foregroundMark x1="20745" y1="42730" x2="24113" y2="46631"/>
                        <a14:foregroundMark x1="29965" y1="49468" x2="29078" y2="66844"/>
                        <a14:foregroundMark x1="37766" y1="57092" x2="46099" y2="74468"/>
                        <a14:foregroundMark x1="24291" y1="64184" x2="22518" y2="75177"/>
                        <a14:foregroundMark x1="16667" y1="31028" x2="19149" y2="43440"/>
                        <a14:foregroundMark x1="25177" y1="22695" x2="23404" y2="29078"/>
                        <a14:foregroundMark x1="64894" y1="39184" x2="75000" y2="72695"/>
                        <a14:foregroundMark x1="75000" y1="72695" x2="75000" y2="72695"/>
                        <a14:foregroundMark x1="75000" y1="38652" x2="62589" y2="66312"/>
                        <a14:foregroundMark x1="62589" y1="66312" x2="62411" y2="68440"/>
                        <a14:foregroundMark x1="69504" y1="58511" x2="65071" y2="69681"/>
                        <a14:foregroundMark x1="27660" y1="48759" x2="27482" y2="60461"/>
                        <a14:foregroundMark x1="27482" y1="60461" x2="27482" y2="60461"/>
                        <a14:foregroundMark x1="42376" y1="49113" x2="45213" y2="47695"/>
                        <a14:foregroundMark x1="15426" y1="78901" x2="34929" y2="78723"/>
                        <a14:foregroundMark x1="34929" y1="78723" x2="46099" y2="79787"/>
                        <a14:foregroundMark x1="46099" y1="79787" x2="57979" y2="78546"/>
                        <a14:foregroundMark x1="57979" y1="78546" x2="79610" y2="81383"/>
                        <a14:foregroundMark x1="79610" y1="81383" x2="90071" y2="80674"/>
                        <a14:foregroundMark x1="90071" y1="80674" x2="90957" y2="78723"/>
                        <a14:foregroundMark x1="91844" y1="79255" x2="91844" y2="79255"/>
                        <a14:foregroundMark x1="92730" y1="79255" x2="92730" y2="79255"/>
                        <a14:foregroundMark x1="41844" y1="35993" x2="41844" y2="359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008" y="2060293"/>
            <a:ext cx="3534619" cy="3534619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EC34873-BE29-3C1C-51C5-363081F6D67B}"/>
              </a:ext>
            </a:extLst>
          </p:cNvPr>
          <p:cNvSpPr txBox="1"/>
          <p:nvPr/>
        </p:nvSpPr>
        <p:spPr>
          <a:xfrm>
            <a:off x="4857752" y="2269001"/>
            <a:ext cx="42862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 Sự tích thành Cổ Loa (đoạn 2 trang 15 )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1AA83DE4-8468-4084-6A46-A2E51FEAD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440" y="3955566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65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263B7ED-09CB-91EB-63BE-813B2CF48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1A24AB-18DE-7B55-C582-A2DA924FBE4D}"/>
              </a:ext>
            </a:extLst>
          </p:cNvPr>
          <p:cNvSpPr txBox="1"/>
          <p:nvPr/>
        </p:nvSpPr>
        <p:spPr>
          <a:xfrm>
            <a:off x="1041721" y="492288"/>
            <a:ext cx="68117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thuộc lòng bài: 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 quê 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(khổ 1, 2 trang 18 )</a:t>
            </a:r>
            <a:endParaRPr lang="en-US" sz="36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096B34D-9A47-2D88-F0C5-F604694B0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7" b="91783" l="9929" r="89894">
                        <a14:foregroundMark x1="67021" y1="90645" x2="66667" y2="91783"/>
                        <a14:foregroundMark x1="34574" y1="65740" x2="35461" y2="7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841" y="1819734"/>
            <a:ext cx="2436159" cy="3416670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AADCF3AD-708B-B641-3489-1043A3A78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571" y="4050019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9532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B4CF46C-C2CD-3A48-3D52-0769BF669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E3C784F-9FB6-9CAC-AFC8-12D85F930CA8}"/>
              </a:ext>
            </a:extLst>
          </p:cNvPr>
          <p:cNvSpPr txBox="1"/>
          <p:nvPr/>
        </p:nvSpPr>
        <p:spPr>
          <a:xfrm>
            <a:off x="3619789" y="1071022"/>
            <a:ext cx="52664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bài: Phép màu trên sa mạc </a:t>
            </a:r>
          </a:p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(đoạn 2 trang 27)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2DC7421D-0F99-8108-3C60-BEF81AE61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7654" y="699304"/>
            <a:ext cx="4074346" cy="5143500"/>
          </a:xfrm>
          <a:prstGeom prst="rect">
            <a:avLst/>
          </a:prstGeom>
        </p:spPr>
      </p:pic>
      <p:pic>
        <p:nvPicPr>
          <p:cNvPr id="20" name="Hình ảnh 19">
            <a:hlinkClick r:id="rId5" action="ppaction://hlinksldjump"/>
            <a:extLst>
              <a:ext uri="{FF2B5EF4-FFF2-40B4-BE49-F238E27FC236}">
                <a16:creationId xmlns:a16="http://schemas.microsoft.com/office/drawing/2014/main" id="{FACEA86A-6B61-4C10-2A7E-ACDA2429E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590" y="4000813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92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6DC8B7C-7173-B1B3-56F1-17EE185F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12" y="-173620"/>
            <a:ext cx="8840998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F59534-D3C0-2F13-CF98-BD989548B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14" y="1952578"/>
            <a:ext cx="2234740" cy="258958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E7E00B8-7D64-C444-A89E-F96BFD023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539" y="1234874"/>
            <a:ext cx="6248461" cy="267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0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937EEDE-CC9A-3E85-7688-68D8DD256D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90200" y="1116945"/>
            <a:ext cx="3701400" cy="2909611"/>
          </a:xfrm>
          <a:prstGeom prst="roundRect">
            <a:avLst>
              <a:gd name="adj" fmla="val 7125"/>
            </a:avLst>
          </a:prstGeom>
        </p:spPr>
      </p:pic>
      <p:grpSp>
        <p:nvGrpSpPr>
          <p:cNvPr id="9" name="Google Shape;261;p20">
            <a:extLst>
              <a:ext uri="{FF2B5EF4-FFF2-40B4-BE49-F238E27FC236}">
                <a16:creationId xmlns:a16="http://schemas.microsoft.com/office/drawing/2014/main" id="{DDFDD0BD-204E-A413-C87C-93DE1858AD80}"/>
              </a:ext>
            </a:extLst>
          </p:cNvPr>
          <p:cNvGrpSpPr/>
          <p:nvPr/>
        </p:nvGrpSpPr>
        <p:grpSpPr>
          <a:xfrm>
            <a:off x="9758" y="4593902"/>
            <a:ext cx="2201007" cy="535329"/>
            <a:chOff x="508724" y="6144228"/>
            <a:chExt cx="2934676" cy="713772"/>
          </a:xfrm>
        </p:grpSpPr>
        <p:sp>
          <p:nvSpPr>
            <p:cNvPr id="10" name="Google Shape;262;p20">
              <a:extLst>
                <a:ext uri="{FF2B5EF4-FFF2-40B4-BE49-F238E27FC236}">
                  <a16:creationId xmlns:a16="http://schemas.microsoft.com/office/drawing/2014/main" id="{0F66596E-8EBC-E800-4F35-82618B6C2E46}"/>
                </a:ext>
              </a:extLst>
            </p:cNvPr>
            <p:cNvSpPr/>
            <p:nvPr/>
          </p:nvSpPr>
          <p:spPr>
            <a:xfrm>
              <a:off x="548471" y="6177627"/>
              <a:ext cx="2894929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2" name="Google Shape;263;p20">
              <a:extLst>
                <a:ext uri="{FF2B5EF4-FFF2-40B4-BE49-F238E27FC236}">
                  <a16:creationId xmlns:a16="http://schemas.microsoft.com/office/drawing/2014/main" id="{E4F57B7E-263E-DC67-0442-CFAA01C390F9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3" name="Google Shape;264;p20">
                <a:extLst>
                  <a:ext uri="{FF2B5EF4-FFF2-40B4-BE49-F238E27FC236}">
                    <a16:creationId xmlns:a16="http://schemas.microsoft.com/office/drawing/2014/main" id="{DBD02DFF-6AFB-E3E1-F65D-EA581C70552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endParaRPr sz="135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4" name="Google Shape;265;p20">
                <a:extLst>
                  <a:ext uri="{FF2B5EF4-FFF2-40B4-BE49-F238E27FC236}">
                    <a16:creationId xmlns:a16="http://schemas.microsoft.com/office/drawing/2014/main" id="{81C2EB88-B2C3-1616-7C7A-3B54C6AFE0E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69" tIns="34275" rIns="68569" bIns="34275" anchor="ctr" anchorCtr="0">
                <a:noAutofit/>
              </a:bodyPr>
              <a:lstStyle/>
              <a:p>
                <a:pPr algn="ctr"/>
                <a:r>
                  <a:rPr lang="en-US" sz="3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 sz="788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5" name="Google Shape;266;p20">
            <a:extLst>
              <a:ext uri="{FF2B5EF4-FFF2-40B4-BE49-F238E27FC236}">
                <a16:creationId xmlns:a16="http://schemas.microsoft.com/office/drawing/2014/main" id="{556DD6B2-E87D-144E-CC1B-A2DAE4673000}"/>
              </a:ext>
            </a:extLst>
          </p:cNvPr>
          <p:cNvSpPr txBox="1"/>
          <p:nvPr/>
        </p:nvSpPr>
        <p:spPr>
          <a:xfrm>
            <a:off x="699679" y="4584683"/>
            <a:ext cx="1406913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bài</a:t>
            </a:r>
            <a:endParaRPr sz="9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E1B306-DC61-98FF-E59F-FCC6C2E2D95B}"/>
              </a:ext>
            </a:extLst>
          </p:cNvPr>
          <p:cNvSpPr/>
          <p:nvPr/>
        </p:nvSpPr>
        <p:spPr>
          <a:xfrm>
            <a:off x="538078" y="667095"/>
            <a:ext cx="5155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Sáng ra trời rộng đến đâu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xanh như mới lần đầu biết xanh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Tiếng chim lay động lá cành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chim đánh thức chồi xanh dậy cùng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Tiếng chim vỗ cánh bầy ong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chim tha nắng rồi đồng vàng thơm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Gọi bông lúa chín về thôn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chim nhuộm óng cây rơm trước nhà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Tiếng chim cùng bé tưới hoa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 trong từng giọt nước hòa tiếng chim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Vòng cây xanh, đố bé tìm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nào riêng giữa trăm nghìn tiếng chung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Mà vườn hoa cũng lạ lùng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 tai nghe đến không cùng tiếng chim.</a:t>
            </a:r>
          </a:p>
          <a:p>
            <a:pPr algn="r">
              <a:lnSpc>
                <a:spcPct val="90000"/>
              </a:lnSpc>
            </a:pPr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HẢI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F6F886D-9D8F-B36D-4AFF-5F580E8FE270}"/>
              </a:ext>
            </a:extLst>
          </p:cNvPr>
          <p:cNvSpPr/>
          <p:nvPr/>
        </p:nvSpPr>
        <p:spPr>
          <a:xfrm>
            <a:off x="39568" y="64742"/>
            <a:ext cx="3792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EAA5D6F1-3438-FB15-4B91-AB4B7D592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765" y="265994"/>
            <a:ext cx="6019799" cy="5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chim buổi sáng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059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2DEF213E-10F2-8218-ABD5-1D1E9FF78CB8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C1425E9A-ECD4-A187-E330-EC1FED24CBD7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0BAA168-83CB-8694-F487-3DAB1B2FD23F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9" name="Google Shape;298;p24">
                  <a:extLst>
                    <a:ext uri="{FF2B5EF4-FFF2-40B4-BE49-F238E27FC236}">
                      <a16:creationId xmlns:a16="http://schemas.microsoft.com/office/drawing/2014/main" id="{E0F296F5-D45E-C78C-1F48-0F60D757220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4248DB5F-FCED-0432-84A4-F38AD1ADF72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" name="Hình chữ nhật: Góc Tròn 2">
                <a:extLst>
                  <a:ext uri="{FF2B5EF4-FFF2-40B4-BE49-F238E27FC236}">
                    <a16:creationId xmlns:a16="http://schemas.microsoft.com/office/drawing/2014/main" id="{EF259451-CEBC-E9D5-5693-774C588B1614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13" name="Google Shape;299;p24">
              <a:extLst>
                <a:ext uri="{FF2B5EF4-FFF2-40B4-BE49-F238E27FC236}">
                  <a16:creationId xmlns:a16="http://schemas.microsoft.com/office/drawing/2014/main" id="{B1ACD11A-398E-555D-5638-756AFC5CC4B1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82B04369-8EA1-38EB-08A5-F992510695C1}"/>
              </a:ext>
            </a:extLst>
          </p:cNvPr>
          <p:cNvSpPr/>
          <p:nvPr/>
        </p:nvSpPr>
        <p:spPr>
          <a:xfrm>
            <a:off x="248706" y="677246"/>
            <a:ext cx="9372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thơ có bao nhiêu dòng  nhắc lại hai từ “tiếng chim”?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13FE8BD8-EE72-E8E9-2623-0432CBFD86FF}"/>
              </a:ext>
            </a:extLst>
          </p:cNvPr>
          <p:cNvSpPr/>
          <p:nvPr/>
        </p:nvSpPr>
        <p:spPr>
          <a:xfrm>
            <a:off x="411266" y="1903683"/>
            <a:ext cx="6673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thơ có 8 dòng thơ nhắc lại hai từ “tiếng chim”.</a:t>
            </a:r>
            <a:endParaRPr lang="en-US" sz="1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5EFF0A-1C4F-DAF8-36F1-E8453B013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7" b="91783" l="9929" r="89894">
                        <a14:foregroundMark x1="67021" y1="90645" x2="66667" y2="91783"/>
                        <a14:foregroundMark x1="34574" y1="65740" x2="35461" y2="7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841" y="1819734"/>
            <a:ext cx="2436159" cy="341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0B2E84D-BBF9-4A31-F79F-2845A29E2A05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9B534CB-9F7D-A5F4-E362-DE4B7F453F16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D5B6F19B-4FDA-1B32-C27A-0E02212EF073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8" name="Google Shape;298;p24">
                  <a:extLst>
                    <a:ext uri="{FF2B5EF4-FFF2-40B4-BE49-F238E27FC236}">
                      <a16:creationId xmlns:a16="http://schemas.microsoft.com/office/drawing/2014/main" id="{C032487A-883A-DB9E-10C9-29EC3D03F4F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E61396A9-A9E2-610A-9E6B-805B1E3606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F5693E7B-DF59-6044-2985-2CF3D0374066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5" name="Google Shape;299;p24">
              <a:extLst>
                <a:ext uri="{FF2B5EF4-FFF2-40B4-BE49-F238E27FC236}">
                  <a16:creationId xmlns:a16="http://schemas.microsoft.com/office/drawing/2014/main" id="{B778AABA-CA58-48F2-A473-7EF0F9A9BE32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1" name="Rectangle 27">
            <a:extLst>
              <a:ext uri="{FF2B5EF4-FFF2-40B4-BE49-F238E27FC236}">
                <a16:creationId xmlns:a16="http://schemas.microsoft.com/office/drawing/2014/main" id="{93CA18DF-C1D1-5D42-BD40-9F8ED65756A1}"/>
              </a:ext>
            </a:extLst>
          </p:cNvPr>
          <p:cNvSpPr/>
          <p:nvPr/>
        </p:nvSpPr>
        <p:spPr>
          <a:xfrm>
            <a:off x="248706" y="829296"/>
            <a:ext cx="8605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 cách lặp lại liên tục hai từ “tiếng chim”, bài thơ diễn tả điều gì? Chọn ý đúng: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998497F-C476-D9F5-1DE5-9595CB3C7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801692"/>
              </p:ext>
            </p:extLst>
          </p:nvPr>
        </p:nvGraphicFramePr>
        <p:xfrm>
          <a:off x="419181" y="1748790"/>
          <a:ext cx="8305639" cy="29260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701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1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Ý</a:t>
                      </a:r>
                      <a:endParaRPr lang="en-US" sz="240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Đúng</a:t>
                      </a:r>
                      <a:endParaRPr lang="en-US" sz="240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Sai</a:t>
                      </a:r>
                      <a:endParaRPr lang="en-US" sz="240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a)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chim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buổi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sáng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rộn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rã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khắp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nơi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.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b)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chim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buổi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sáng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du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dương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,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trầm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bổng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.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c) </a:t>
                      </a:r>
                      <a:r>
                        <a:rPr lang="en-US" sz="2400" b="1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chim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buổi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sáng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vọng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đến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tận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trời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xanh</a:t>
                      </a:r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.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5">
            <a:extLst>
              <a:ext uri="{FF2B5EF4-FFF2-40B4-BE49-F238E27FC236}">
                <a16:creationId xmlns:a16="http://schemas.microsoft.com/office/drawing/2014/main" id="{7FBC4B7D-E727-7B13-455D-A1C0E4444CCD}"/>
              </a:ext>
            </a:extLst>
          </p:cNvPr>
          <p:cNvSpPr txBox="1"/>
          <p:nvPr/>
        </p:nvSpPr>
        <p:spPr>
          <a:xfrm>
            <a:off x="6553359" y="2248584"/>
            <a:ext cx="53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6">
            <a:extLst>
              <a:ext uri="{FF2B5EF4-FFF2-40B4-BE49-F238E27FC236}">
                <a16:creationId xmlns:a16="http://schemas.microsoft.com/office/drawing/2014/main" id="{25481003-2D6C-7056-7ABA-3F1F7270DDA8}"/>
              </a:ext>
            </a:extLst>
          </p:cNvPr>
          <p:cNvSpPr/>
          <p:nvPr/>
        </p:nvSpPr>
        <p:spPr>
          <a:xfrm>
            <a:off x="248706" y="1206561"/>
            <a:ext cx="8651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dòng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nói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điều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40B2E84D-BBF9-4A31-F79F-2845A29E2A05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9B534CB-9F7D-A5F4-E362-DE4B7F453F16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D5B6F19B-4FDA-1B32-C27A-0E02212EF073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8" name="Google Shape;298;p24">
                  <a:extLst>
                    <a:ext uri="{FF2B5EF4-FFF2-40B4-BE49-F238E27FC236}">
                      <a16:creationId xmlns:a16="http://schemas.microsoft.com/office/drawing/2014/main" id="{C032487A-883A-DB9E-10C9-29EC3D03F4F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E61396A9-A9E2-610A-9E6B-805B1E3606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F5693E7B-DF59-6044-2985-2CF3D0374066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5" name="Google Shape;299;p24">
              <a:extLst>
                <a:ext uri="{FF2B5EF4-FFF2-40B4-BE49-F238E27FC236}">
                  <a16:creationId xmlns:a16="http://schemas.microsoft.com/office/drawing/2014/main" id="{B778AABA-CA58-48F2-A473-7EF0F9A9BE32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0" name="Rectangle 1">
            <a:extLst>
              <a:ext uri="{FF2B5EF4-FFF2-40B4-BE49-F238E27FC236}">
                <a16:creationId xmlns:a16="http://schemas.microsoft.com/office/drawing/2014/main" id="{591CC369-32B8-C54A-0ECB-B3393503103F}"/>
              </a:ext>
            </a:extLst>
          </p:cNvPr>
          <p:cNvSpPr/>
          <p:nvPr/>
        </p:nvSpPr>
        <p:spPr>
          <a:xfrm>
            <a:off x="1119692" y="731846"/>
            <a:ext cx="6904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3.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trả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28300C25-3845-7CA3-A51C-3E5FA02AB147}"/>
              </a:ext>
            </a:extLst>
          </p:cNvPr>
          <p:cNvSpPr/>
          <p:nvPr/>
        </p:nvSpPr>
        <p:spPr>
          <a:xfrm>
            <a:off x="1262407" y="2878161"/>
            <a:ext cx="7881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bầy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C168AD47-DEB5-5291-8CBC-53078B9AD8A3}"/>
              </a:ext>
            </a:extLst>
          </p:cNvPr>
          <p:cNvSpPr/>
          <p:nvPr/>
        </p:nvSpPr>
        <p:spPr>
          <a:xfrm>
            <a:off x="1262407" y="3602319"/>
            <a:ext cx="7881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kì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diệu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4" name="Rectangle 25">
            <a:extLst>
              <a:ext uri="{FF2B5EF4-FFF2-40B4-BE49-F238E27FC236}">
                <a16:creationId xmlns:a16="http://schemas.microsoft.com/office/drawing/2014/main" id="{B15A94EC-D4DD-BD6E-DF55-90833A932E46}"/>
              </a:ext>
            </a:extLst>
          </p:cNvPr>
          <p:cNvSpPr/>
          <p:nvPr/>
        </p:nvSpPr>
        <p:spPr>
          <a:xfrm>
            <a:off x="1262407" y="2154002"/>
            <a:ext cx="78815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ánh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nắng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A6DD9FAE-C4E3-3588-9E8E-5A7AB5C955A1}"/>
              </a:ext>
            </a:extLst>
          </p:cNvPr>
          <p:cNvSpPr/>
          <p:nvPr/>
        </p:nvSpPr>
        <p:spPr>
          <a:xfrm>
            <a:off x="729880" y="2154002"/>
            <a:ext cx="543479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8F389BA3-721D-A406-0286-812E07C3B2A7}"/>
              </a:ext>
            </a:extLst>
          </p:cNvPr>
          <p:cNvSpPr/>
          <p:nvPr/>
        </p:nvSpPr>
        <p:spPr>
          <a:xfrm>
            <a:off x="707469" y="2878161"/>
            <a:ext cx="543479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9" name="Rectangle 28">
            <a:extLst>
              <a:ext uri="{FF2B5EF4-FFF2-40B4-BE49-F238E27FC236}">
                <a16:creationId xmlns:a16="http://schemas.microsoft.com/office/drawing/2014/main" id="{2BA8B556-07B6-B343-F148-1ABE21BC5F58}"/>
              </a:ext>
            </a:extLst>
          </p:cNvPr>
          <p:cNvSpPr/>
          <p:nvPr/>
        </p:nvSpPr>
        <p:spPr>
          <a:xfrm>
            <a:off x="707468" y="3602319"/>
            <a:ext cx="543479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0" name="Rectangle 32">
            <a:extLst>
              <a:ext uri="{FF2B5EF4-FFF2-40B4-BE49-F238E27FC236}">
                <a16:creationId xmlns:a16="http://schemas.microsoft.com/office/drawing/2014/main" id="{A3929121-0441-EAB6-299C-227CDD2FD37D}"/>
              </a:ext>
            </a:extLst>
          </p:cNvPr>
          <p:cNvSpPr/>
          <p:nvPr/>
        </p:nvSpPr>
        <p:spPr>
          <a:xfrm>
            <a:off x="723156" y="3602319"/>
            <a:ext cx="543479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98348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2" grpId="0"/>
      <p:bldP spid="13" grpId="0"/>
      <p:bldP spid="14" grpId="0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0767BCE-E643-A2E4-BF3C-7168B80BF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15" y="548107"/>
            <a:ext cx="4837015" cy="3733545"/>
          </a:xfrm>
          <a:prstGeom prst="round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B20CAA4-BB5E-FD15-D271-EE8F4C8BC35E}"/>
              </a:ext>
            </a:extLst>
          </p:cNvPr>
          <p:cNvSpPr txBox="1"/>
          <p:nvPr/>
        </p:nvSpPr>
        <p:spPr>
          <a:xfrm>
            <a:off x="1412331" y="1616648"/>
            <a:ext cx="13740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</a:t>
            </a:r>
            <a:endParaRPr lang="en-US" sz="33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264A44-B759-C65D-8064-9A997CC5702B}"/>
              </a:ext>
            </a:extLst>
          </p:cNvPr>
          <p:cNvSpPr txBox="1"/>
          <p:nvPr/>
        </p:nvSpPr>
        <p:spPr>
          <a:xfrm>
            <a:off x="1064480" y="3091089"/>
            <a:ext cx="20697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SGK </a:t>
            </a:r>
            <a:r>
              <a:rPr lang="en-US" sz="270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70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60</a:t>
            </a:r>
            <a:endParaRPr lang="en-US" sz="27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9AF0DBD-BC3C-B6AE-FAAA-F23476013E7B}"/>
              </a:ext>
            </a:extLst>
          </p:cNvPr>
          <p:cNvSpPr txBox="1"/>
          <p:nvPr/>
        </p:nvSpPr>
        <p:spPr>
          <a:xfrm>
            <a:off x="404042" y="625512"/>
            <a:ext cx="339067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50" cap="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95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731EB9F-A5AC-86A1-3DA0-4AB28832A249}"/>
              </a:ext>
            </a:extLst>
          </p:cNvPr>
          <p:cNvSpPr txBox="1"/>
          <p:nvPr/>
        </p:nvSpPr>
        <p:spPr>
          <a:xfrm>
            <a:off x="110008" y="2353868"/>
            <a:ext cx="39787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học kì 2</a:t>
            </a:r>
            <a:endParaRPr lang="en-US" sz="3300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0B2E84D-BBF9-4A31-F79F-2845A29E2A05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9B534CB-9F7D-A5F4-E362-DE4B7F453F16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D5B6F19B-4FDA-1B32-C27A-0E02212EF073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8" name="Google Shape;298;p24">
                  <a:extLst>
                    <a:ext uri="{FF2B5EF4-FFF2-40B4-BE49-F238E27FC236}">
                      <a16:creationId xmlns:a16="http://schemas.microsoft.com/office/drawing/2014/main" id="{C032487A-883A-DB9E-10C9-29EC3D03F4F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E61396A9-A9E2-610A-9E6B-805B1E3606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F5693E7B-DF59-6044-2985-2CF3D0374066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5" name="Google Shape;299;p24">
              <a:extLst>
                <a:ext uri="{FF2B5EF4-FFF2-40B4-BE49-F238E27FC236}">
                  <a16:creationId xmlns:a16="http://schemas.microsoft.com/office/drawing/2014/main" id="{B778AABA-CA58-48F2-A473-7EF0F9A9BE32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2" name="Rectangle 23">
            <a:extLst>
              <a:ext uri="{FF2B5EF4-FFF2-40B4-BE49-F238E27FC236}">
                <a16:creationId xmlns:a16="http://schemas.microsoft.com/office/drawing/2014/main" id="{F050A866-314B-3868-C14E-545A53F01B65}"/>
              </a:ext>
            </a:extLst>
          </p:cNvPr>
          <p:cNvSpPr/>
          <p:nvPr/>
        </p:nvSpPr>
        <p:spPr>
          <a:xfrm>
            <a:off x="929161" y="3085351"/>
            <a:ext cx="8144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Vòm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trăm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nghìn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”.</a:t>
            </a: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3F99F393-A8E0-BB90-BC16-628BCF27AE71}"/>
              </a:ext>
            </a:extLst>
          </p:cNvPr>
          <p:cNvSpPr/>
          <p:nvPr/>
        </p:nvSpPr>
        <p:spPr>
          <a:xfrm>
            <a:off x="933391" y="4104287"/>
            <a:ext cx="8144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lay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cành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đánh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chồi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dậy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”.</a:t>
            </a: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66A848E1-5F44-F0BC-266A-B45A498276D4}"/>
              </a:ext>
            </a:extLst>
          </p:cNvPr>
          <p:cNvSpPr/>
          <p:nvPr/>
        </p:nvSpPr>
        <p:spPr>
          <a:xfrm>
            <a:off x="933392" y="2066415"/>
            <a:ext cx="814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tưới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Mát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từng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giọt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hòa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” .</a:t>
            </a: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32F488FC-115E-C3BC-8F3E-4179069AA8C3}"/>
              </a:ext>
            </a:extLst>
          </p:cNvPr>
          <p:cNvSpPr/>
          <p:nvPr/>
        </p:nvSpPr>
        <p:spPr>
          <a:xfrm>
            <a:off x="150365" y="760289"/>
            <a:ext cx="8843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thấy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dàn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nhạc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loài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317F2051-4D68-86CF-86B5-42CA2139B183}"/>
              </a:ext>
            </a:extLst>
          </p:cNvPr>
          <p:cNvSpPr/>
          <p:nvPr/>
        </p:nvSpPr>
        <p:spPr>
          <a:xfrm>
            <a:off x="150365" y="2300339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E460E614-6858-72EC-2074-DEBF7BFA8BFD}"/>
              </a:ext>
            </a:extLst>
          </p:cNvPr>
          <p:cNvSpPr/>
          <p:nvPr/>
        </p:nvSpPr>
        <p:spPr>
          <a:xfrm>
            <a:off x="159373" y="3319275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EC5D3A98-701F-5CD9-A0F7-F6951B94FC7E}"/>
              </a:ext>
            </a:extLst>
          </p:cNvPr>
          <p:cNvSpPr/>
          <p:nvPr/>
        </p:nvSpPr>
        <p:spPr>
          <a:xfrm>
            <a:off x="157081" y="4338211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5" name="Rectangle 32">
            <a:extLst>
              <a:ext uri="{FF2B5EF4-FFF2-40B4-BE49-F238E27FC236}">
                <a16:creationId xmlns:a16="http://schemas.microsoft.com/office/drawing/2014/main" id="{65A7C229-93EF-EAE9-E921-31EFB879C7E0}"/>
              </a:ext>
            </a:extLst>
          </p:cNvPr>
          <p:cNvSpPr/>
          <p:nvPr/>
        </p:nvSpPr>
        <p:spPr>
          <a:xfrm>
            <a:off x="159373" y="3319275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39020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0B2E84D-BBF9-4A31-F79F-2845A29E2A05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A9B534CB-9F7D-A5F4-E362-DE4B7F453F16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D5B6F19B-4FDA-1B32-C27A-0E02212EF073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8" name="Google Shape;298;p24">
                  <a:extLst>
                    <a:ext uri="{FF2B5EF4-FFF2-40B4-BE49-F238E27FC236}">
                      <a16:creationId xmlns:a16="http://schemas.microsoft.com/office/drawing/2014/main" id="{C032487A-883A-DB9E-10C9-29EC3D03F4F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9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E61396A9-A9E2-610A-9E6B-805B1E36066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F5693E7B-DF59-6044-2985-2CF3D0374066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5" name="Google Shape;299;p24">
              <a:extLst>
                <a:ext uri="{FF2B5EF4-FFF2-40B4-BE49-F238E27FC236}">
                  <a16:creationId xmlns:a16="http://schemas.microsoft.com/office/drawing/2014/main" id="{B778AABA-CA58-48F2-A473-7EF0F9A9BE32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2" name="Rectangle 23">
            <a:extLst>
              <a:ext uri="{FF2B5EF4-FFF2-40B4-BE49-F238E27FC236}">
                <a16:creationId xmlns:a16="http://schemas.microsoft.com/office/drawing/2014/main" id="{F050A866-314B-3868-C14E-545A53F01B65}"/>
              </a:ext>
            </a:extLst>
          </p:cNvPr>
          <p:cNvSpPr/>
          <p:nvPr/>
        </p:nvSpPr>
        <p:spPr>
          <a:xfrm>
            <a:off x="929161" y="2800688"/>
            <a:ext cx="8144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“Gọi bông lúa chín về thôn/ Tiếng chim nhuộm óng cây rơm trước nhà”.</a:t>
            </a:r>
            <a:endParaRPr lang="en-US" sz="16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3F99F393-A8E0-BB90-BC16-628BCF27AE71}"/>
              </a:ext>
            </a:extLst>
          </p:cNvPr>
          <p:cNvSpPr/>
          <p:nvPr/>
        </p:nvSpPr>
        <p:spPr>
          <a:xfrm>
            <a:off x="933391" y="3768885"/>
            <a:ext cx="8144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“Mà vườn hoa cũng lạ lùng/ Nghiêng tai nghe đến không cùng tiếng chim”.</a:t>
            </a:r>
            <a:endParaRPr lang="en-US" sz="16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66A848E1-5F44-F0BC-266A-B45A498276D4}"/>
              </a:ext>
            </a:extLst>
          </p:cNvPr>
          <p:cNvSpPr/>
          <p:nvPr/>
        </p:nvSpPr>
        <p:spPr>
          <a:xfrm>
            <a:off x="933392" y="1731013"/>
            <a:ext cx="8140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“Tiếng chim vỗ cánh bầy ong/ Mát trong từng giọt nước hòa tiếng chim” .</a:t>
            </a:r>
            <a:endParaRPr lang="en-US" sz="28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32F488FC-115E-C3BC-8F3E-4179069AA8C3}"/>
              </a:ext>
            </a:extLst>
          </p:cNvPr>
          <p:cNvSpPr/>
          <p:nvPr/>
        </p:nvSpPr>
        <p:spPr>
          <a:xfrm>
            <a:off x="150365" y="760289"/>
            <a:ext cx="8843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c) Câu thơ nào cho thấy vườn hoa rất yêu thích tiếng chim buổi sáng?</a:t>
            </a:r>
            <a:endParaRPr lang="en-US" sz="28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317F2051-4D68-86CF-86B5-42CA2139B183}"/>
              </a:ext>
            </a:extLst>
          </p:cNvPr>
          <p:cNvSpPr/>
          <p:nvPr/>
        </p:nvSpPr>
        <p:spPr>
          <a:xfrm>
            <a:off x="150365" y="1964937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E460E614-6858-72EC-2074-DEBF7BFA8BFD}"/>
              </a:ext>
            </a:extLst>
          </p:cNvPr>
          <p:cNvSpPr/>
          <p:nvPr/>
        </p:nvSpPr>
        <p:spPr>
          <a:xfrm>
            <a:off x="159373" y="3034612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EC5D3A98-701F-5CD9-A0F7-F6951B94FC7E}"/>
              </a:ext>
            </a:extLst>
          </p:cNvPr>
          <p:cNvSpPr/>
          <p:nvPr/>
        </p:nvSpPr>
        <p:spPr>
          <a:xfrm>
            <a:off x="157081" y="4002809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25" name="Rectangle 32">
            <a:extLst>
              <a:ext uri="{FF2B5EF4-FFF2-40B4-BE49-F238E27FC236}">
                <a16:creationId xmlns:a16="http://schemas.microsoft.com/office/drawing/2014/main" id="{65A7C229-93EF-EAE9-E921-31EFB879C7E0}"/>
              </a:ext>
            </a:extLst>
          </p:cNvPr>
          <p:cNvSpPr/>
          <p:nvPr/>
        </p:nvSpPr>
        <p:spPr>
          <a:xfrm>
            <a:off x="159373" y="4002809"/>
            <a:ext cx="493691" cy="486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378296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id="{2DEF213E-10F2-8218-ABD5-1D1E9FF78CB8}"/>
              </a:ext>
            </a:extLst>
          </p:cNvPr>
          <p:cNvGrpSpPr/>
          <p:nvPr/>
        </p:nvGrpSpPr>
        <p:grpSpPr>
          <a:xfrm>
            <a:off x="1" y="0"/>
            <a:ext cx="3286759" cy="886970"/>
            <a:chOff x="1" y="0"/>
            <a:chExt cx="3286759" cy="88697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C1425E9A-ECD4-A187-E330-EC1FED24CBD7}"/>
                </a:ext>
              </a:extLst>
            </p:cNvPr>
            <p:cNvGrpSpPr/>
            <p:nvPr/>
          </p:nvGrpSpPr>
          <p:grpSpPr>
            <a:xfrm>
              <a:off x="1" y="0"/>
              <a:ext cx="3286759" cy="886970"/>
              <a:chOff x="1" y="0"/>
              <a:chExt cx="3286759" cy="88697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0BAA168-83CB-8694-F487-3DAB1B2FD23F}"/>
                  </a:ext>
                </a:extLst>
              </p:cNvPr>
              <p:cNvGrpSpPr/>
              <p:nvPr/>
            </p:nvGrpSpPr>
            <p:grpSpPr>
              <a:xfrm>
                <a:off x="1" y="0"/>
                <a:ext cx="2514605" cy="886970"/>
                <a:chOff x="0" y="0"/>
                <a:chExt cx="3352807" cy="1182626"/>
              </a:xfrm>
            </p:grpSpPr>
            <p:pic>
              <p:nvPicPr>
                <p:cNvPr id="9" name="Google Shape;298;p24">
                  <a:extLst>
                    <a:ext uri="{FF2B5EF4-FFF2-40B4-BE49-F238E27FC236}">
                      <a16:creationId xmlns:a16="http://schemas.microsoft.com/office/drawing/2014/main" id="{E0F296F5-D45E-C78C-1F48-0F60D757220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3352807" cy="11826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0" name="Google Shape;300;p24" descr="Ảnh có chứa đồ họa véc-tơ&#10;&#10;Mô tả được tạo tự động">
                  <a:extLst>
                    <a:ext uri="{FF2B5EF4-FFF2-40B4-BE49-F238E27FC236}">
                      <a16:creationId xmlns:a16="http://schemas.microsoft.com/office/drawing/2014/main" id="{4248DB5F-FCED-0432-84A4-F38AD1ADF727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331607" y="257625"/>
                  <a:ext cx="920549" cy="7967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" name="Hình chữ nhật: Góc Tròn 2">
                <a:extLst>
                  <a:ext uri="{FF2B5EF4-FFF2-40B4-BE49-F238E27FC236}">
                    <a16:creationId xmlns:a16="http://schemas.microsoft.com/office/drawing/2014/main" id="{EF259451-CEBC-E9D5-5693-774C588B1614}"/>
                  </a:ext>
                </a:extLst>
              </p:cNvPr>
              <p:cNvSpPr/>
              <p:nvPr/>
            </p:nvSpPr>
            <p:spPr>
              <a:xfrm>
                <a:off x="924560" y="259080"/>
                <a:ext cx="2362200" cy="435488"/>
              </a:xfrm>
              <a:prstGeom prst="roundRect">
                <a:avLst>
                  <a:gd name="adj" fmla="val 50000"/>
                </a:avLst>
              </a:prstGeom>
              <a:solidFill>
                <a:srgbClr val="68C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sp>
          <p:nvSpPr>
            <p:cNvPr id="13" name="Google Shape;299;p24">
              <a:extLst>
                <a:ext uri="{FF2B5EF4-FFF2-40B4-BE49-F238E27FC236}">
                  <a16:creationId xmlns:a16="http://schemas.microsoft.com/office/drawing/2014/main" id="{B1ACD11A-398E-555D-5638-756AFC5CC4B1}"/>
                </a:ext>
              </a:extLst>
            </p:cNvPr>
            <p:cNvSpPr txBox="1"/>
            <p:nvPr/>
          </p:nvSpPr>
          <p:spPr>
            <a:xfrm>
              <a:off x="865540" y="238695"/>
              <a:ext cx="2216079" cy="438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24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Trả lời câu hỏi</a:t>
              </a:r>
              <a:endParaRPr sz="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82B04369-8EA1-38EB-08A5-F992510695C1}"/>
              </a:ext>
            </a:extLst>
          </p:cNvPr>
          <p:cNvSpPr/>
          <p:nvPr/>
        </p:nvSpPr>
        <p:spPr>
          <a:xfrm>
            <a:off x="248706" y="677246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4. 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Dựa theo gợi ý từ bài thơ trên, em hãy viết: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5EFF0A-1C4F-DAF8-36F1-E8453B013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7" b="91783" l="9929" r="89894">
                        <a14:foregroundMark x1="67021" y1="90645" x2="66667" y2="91783"/>
                        <a14:foregroundMark x1="34574" y1="65740" x2="35461" y2="7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5961" y="1754444"/>
            <a:ext cx="2436159" cy="3416670"/>
          </a:xfrm>
          <a:prstGeom prst="rect">
            <a:avLst/>
          </a:prstGeom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4BC00C5-2FC3-759E-8333-027B37929C03}"/>
              </a:ext>
            </a:extLst>
          </p:cNvPr>
          <p:cNvSpPr/>
          <p:nvPr/>
        </p:nvSpPr>
        <p:spPr>
          <a:xfrm>
            <a:off x="248706" y="1148427"/>
            <a:ext cx="8822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349F08EA-AE5E-0456-30E5-E7B1DDAA5C48}"/>
              </a:ext>
            </a:extLst>
          </p:cNvPr>
          <p:cNvSpPr/>
          <p:nvPr/>
        </p:nvSpPr>
        <p:spPr>
          <a:xfrm>
            <a:off x="248706" y="2461175"/>
            <a:ext cx="6807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tả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niềm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hót</a:t>
            </a:r>
            <a:r>
              <a:rPr lang="en-US" sz="28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3D36AEF4-0F23-EAA1-5A2A-F2534158A467}"/>
              </a:ext>
            </a:extLst>
          </p:cNvPr>
          <p:cNvSpPr/>
          <p:nvPr/>
        </p:nvSpPr>
        <p:spPr>
          <a:xfrm>
            <a:off x="248706" y="3548436"/>
            <a:ext cx="7213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nghe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hót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1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C3841E73-6B10-779E-7FB2-B98CF609CBED}"/>
              </a:ext>
            </a:extLst>
          </p:cNvPr>
          <p:cNvSpPr/>
          <p:nvPr/>
        </p:nvSpPr>
        <p:spPr>
          <a:xfrm>
            <a:off x="248706" y="1804801"/>
            <a:ext cx="7293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ràng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khắp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1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02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2448" y="1740469"/>
            <a:ext cx="4686346" cy="16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71" y="0"/>
            <a:ext cx="910605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4810" y="2364994"/>
            <a:ext cx="4251125" cy="187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20" y="2486301"/>
            <a:ext cx="1987308" cy="263270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358" y="1457469"/>
            <a:ext cx="4115280" cy="11142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7E7258-76E2-AB19-56C3-38789C78C626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14" name="Google Shape;317;p26">
              <a:extLst>
                <a:ext uri="{FF2B5EF4-FFF2-40B4-BE49-F238E27FC236}">
                  <a16:creationId xmlns:a16="http://schemas.microsoft.com/office/drawing/2014/main" id="{3B34B5EB-4741-DC72-6203-165A324C5A4A}"/>
                </a:ext>
              </a:extLst>
            </p:cNvPr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16" name="Google Shape;318;p26">
                <a:extLst>
                  <a:ext uri="{FF2B5EF4-FFF2-40B4-BE49-F238E27FC236}">
                    <a16:creationId xmlns:a16="http://schemas.microsoft.com/office/drawing/2014/main" id="{433803F9-6B46-48B8-85AA-65A6BF1A3E6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319;p26">
                <a:extLst>
                  <a:ext uri="{FF2B5EF4-FFF2-40B4-BE49-F238E27FC236}">
                    <a16:creationId xmlns:a16="http://schemas.microsoft.com/office/drawing/2014/main" id="{5F8DBF69-3599-4EE5-D545-82B8D43D393E}"/>
                  </a:ext>
                </a:extLst>
              </p:cNvPr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15" name="Picture 1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96A2F2C-EEB4-9AB4-1079-82F975A5C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717F056-5949-7ED8-4DA7-80BFBD8D0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133" y="1292481"/>
            <a:ext cx="3843874" cy="3851019"/>
          </a:xfrm>
          <a:prstGeom prst="rect">
            <a:avLst/>
          </a:prstGeom>
        </p:spPr>
      </p:pic>
      <p:sp>
        <p:nvSpPr>
          <p:cNvPr id="5" name="Rectangle 26">
            <a:extLst>
              <a:ext uri="{FF2B5EF4-FFF2-40B4-BE49-F238E27FC236}">
                <a16:creationId xmlns:a16="http://schemas.microsoft.com/office/drawing/2014/main" id="{1EAAF864-908A-982B-BB8A-30FBCDB9451F}"/>
              </a:ext>
            </a:extLst>
          </p:cNvPr>
          <p:cNvSpPr/>
          <p:nvPr/>
        </p:nvSpPr>
        <p:spPr>
          <a:xfrm>
            <a:off x="189423" y="2452027"/>
            <a:ext cx="593187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đuổi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6502C59D-1A06-18EE-8BBA-8A7DFB9DB885}"/>
              </a:ext>
            </a:extLst>
          </p:cNvPr>
          <p:cNvSpPr/>
          <p:nvPr/>
        </p:nvSpPr>
        <p:spPr>
          <a:xfrm>
            <a:off x="328246" y="1016283"/>
            <a:ext cx="858434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bài “Bù nhìn rơm” và cho biết vào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mùa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lúa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cánh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80585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7E3F27-79A0-BBBE-4952-06D69781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968" y="2169318"/>
            <a:ext cx="1814286" cy="29642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AD678B-B068-76FC-150F-C1DD9F74806F}"/>
              </a:ext>
            </a:extLst>
          </p:cNvPr>
          <p:cNvGrpSpPr/>
          <p:nvPr/>
        </p:nvGrpSpPr>
        <p:grpSpPr>
          <a:xfrm>
            <a:off x="1" y="0"/>
            <a:ext cx="2514605" cy="886970"/>
            <a:chOff x="0" y="0"/>
            <a:chExt cx="3352807" cy="1182626"/>
          </a:xfrm>
        </p:grpSpPr>
        <p:grpSp>
          <p:nvGrpSpPr>
            <p:cNvPr id="317" name="Google Shape;317;p26"/>
            <p:cNvGrpSpPr/>
            <p:nvPr/>
          </p:nvGrpSpPr>
          <p:grpSpPr>
            <a:xfrm>
              <a:off x="0" y="0"/>
              <a:ext cx="3352807" cy="1182626"/>
              <a:chOff x="267726" y="0"/>
              <a:chExt cx="3352807" cy="1182626"/>
            </a:xfrm>
          </p:grpSpPr>
          <p:pic>
            <p:nvPicPr>
              <p:cNvPr id="318" name="Google Shape;318;p2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67726" y="0"/>
                <a:ext cx="3352807" cy="11826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9" name="Google Shape;319;p26"/>
              <p:cNvSpPr txBox="1"/>
              <p:nvPr/>
            </p:nvSpPr>
            <p:spPr>
              <a:xfrm>
                <a:off x="1482811" y="358346"/>
                <a:ext cx="199110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Khởi</a:t>
                </a:r>
                <a:r>
                  <a:rPr lang="en-US" sz="2100" b="1" dirty="0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 </a:t>
                </a:r>
                <a:r>
                  <a:rPr lang="en-US" sz="2100" b="1" dirty="0" err="1">
                    <a:solidFill>
                      <a:schemeClr val="lt1"/>
                    </a:solidFill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động</a:t>
                </a:r>
                <a:endParaRPr sz="788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</p:grpSp>
        <p:pic>
          <p:nvPicPr>
            <p:cNvPr id="3" name="Picture 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58215E7-20A5-08B9-3245-BC5C7B1DC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63" y="257912"/>
              <a:ext cx="930143" cy="804186"/>
            </a:xfrm>
            <a:prstGeom prst="rect">
              <a:avLst/>
            </a:prstGeom>
          </p:spPr>
        </p:pic>
      </p:grpSp>
      <p:sp>
        <p:nvSpPr>
          <p:cNvPr id="2" name="Rectangle 28">
            <a:extLst>
              <a:ext uri="{FF2B5EF4-FFF2-40B4-BE49-F238E27FC236}">
                <a16:creationId xmlns:a16="http://schemas.microsoft.com/office/drawing/2014/main" id="{9E6C6E5D-B7F3-E194-CCE3-143167B96346}"/>
              </a:ext>
            </a:extLst>
          </p:cNvPr>
          <p:cNvSpPr/>
          <p:nvPr/>
        </p:nvSpPr>
        <p:spPr>
          <a:xfrm>
            <a:off x="189423" y="881036"/>
            <a:ext cx="877824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28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</a:t>
            </a:r>
            <a:r>
              <a:rPr lang="en-US" sz="2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gắn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bụng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chùm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708392D5-D7A5-AD95-1FE5-803A51AEB363}"/>
              </a:ext>
            </a:extLst>
          </p:cNvPr>
          <p:cNvSpPr/>
          <p:nvPr/>
        </p:nvSpPr>
        <p:spPr>
          <a:xfrm>
            <a:off x="109416" y="2040898"/>
            <a:ext cx="6890552" cy="1540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4000"/>
              </a:lnSpc>
            </a:pP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Theo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gắn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bụng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bù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nhìn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chùm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lon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đuổi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832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251054" y="128047"/>
            <a:ext cx="6926460" cy="162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wgày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κáng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… 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wăm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20 …</a:t>
            </a:r>
            <a:endParaRPr sz="788" dirty="0">
              <a:latin typeface="HP001 4 hàng" panose="020B060305030202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			</a:t>
            </a:r>
            <a:r>
              <a:rPr lang="en-US" sz="27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TΗĞng</a:t>
            </a:r>
            <a:r>
              <a:rPr lang="en-US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VΗİΙ</a:t>
            </a:r>
            <a:endParaRPr sz="788"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2700" b="1">
                <a:solidFill>
                  <a:srgbClr val="7030A0"/>
                </a:solidFill>
                <a:latin typeface="HP001 4 hàng" panose="020B0603050302020204" pitchFamily="34" charset="0"/>
              </a:rPr>
              <a:t>	</a:t>
            </a:r>
            <a:r>
              <a:rPr lang="en-US" sz="2700" b="1">
                <a:solidFill>
                  <a:srgbClr val="FF0000"/>
                </a:solidFill>
                <a:latin typeface="HP001 4 hàng" panose="020B0603050302020204" pitchFamily="34" charset="0"/>
              </a:rPr>
              <a:t>Ôn tập giữa học kì 2 (Tiết 2)</a:t>
            </a:r>
            <a:endParaRPr sz="2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201" y="1066052"/>
            <a:ext cx="4114840" cy="3254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7BDA9D-E208-D7E6-CAF0-18537CD064A3}"/>
              </a:ext>
            </a:extLst>
          </p:cNvPr>
          <p:cNvSpPr/>
          <p:nvPr/>
        </p:nvSpPr>
        <p:spPr>
          <a:xfrm>
            <a:off x="154681" y="1090562"/>
            <a:ext cx="84833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khoảng</a:t>
            </a:r>
            <a:r>
              <a:rPr lang="en-US" sz="2800" b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70 - 75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thuộc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endParaRPr lang="en-US" sz="2800" b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9384D1C5-AED0-5F33-9DD2-D1004C565C81}"/>
              </a:ext>
            </a:extLst>
          </p:cNvPr>
          <p:cNvSpPr/>
          <p:nvPr/>
        </p:nvSpPr>
        <p:spPr>
          <a:xfrm>
            <a:off x="836720" y="514709"/>
            <a:ext cx="8896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Ôn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tập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thuộc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lòng</a:t>
            </a:r>
            <a:r>
              <a:rPr lang="en-US" sz="28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2" name="Hình chữ nhật: Góc Tròn 11">
            <a:hlinkClick r:id="rId2" action="ppaction://hlinksldjump"/>
            <a:extLst>
              <a:ext uri="{FF2B5EF4-FFF2-40B4-BE49-F238E27FC236}">
                <a16:creationId xmlns:a16="http://schemas.microsoft.com/office/drawing/2014/main" id="{2AA2FED6-DF36-3E3E-E8D4-2815FE688FFD}"/>
              </a:ext>
            </a:extLst>
          </p:cNvPr>
          <p:cNvSpPr/>
          <p:nvPr/>
        </p:nvSpPr>
        <p:spPr>
          <a:xfrm>
            <a:off x="471668" y="2571750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1</a:t>
            </a:r>
          </a:p>
        </p:txBody>
      </p:sp>
      <p:sp>
        <p:nvSpPr>
          <p:cNvPr id="13" name="Hình chữ nhật: Góc Tròn 12">
            <a:hlinkClick r:id="rId3" action="ppaction://hlinksldjump"/>
            <a:extLst>
              <a:ext uri="{FF2B5EF4-FFF2-40B4-BE49-F238E27FC236}">
                <a16:creationId xmlns:a16="http://schemas.microsoft.com/office/drawing/2014/main" id="{902412FF-149E-AD96-A57C-713B255B0573}"/>
              </a:ext>
            </a:extLst>
          </p:cNvPr>
          <p:cNvSpPr/>
          <p:nvPr/>
        </p:nvSpPr>
        <p:spPr>
          <a:xfrm>
            <a:off x="471668" y="3499654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4</a:t>
            </a:r>
          </a:p>
        </p:txBody>
      </p:sp>
      <p:sp>
        <p:nvSpPr>
          <p:cNvPr id="20" name="Hình chữ nhật: Góc Tròn 19">
            <a:hlinkClick r:id="rId4" action="ppaction://hlinksldjump"/>
            <a:extLst>
              <a:ext uri="{FF2B5EF4-FFF2-40B4-BE49-F238E27FC236}">
                <a16:creationId xmlns:a16="http://schemas.microsoft.com/office/drawing/2014/main" id="{D3EA1161-5D8E-1C9E-F098-400FA8E6A208}"/>
              </a:ext>
            </a:extLst>
          </p:cNvPr>
          <p:cNvSpPr/>
          <p:nvPr/>
        </p:nvSpPr>
        <p:spPr>
          <a:xfrm>
            <a:off x="3362445" y="2571750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2</a:t>
            </a:r>
          </a:p>
        </p:txBody>
      </p:sp>
      <p:sp>
        <p:nvSpPr>
          <p:cNvPr id="21" name="Hình chữ nhật: Góc Tròn 20">
            <a:hlinkClick r:id="rId5" action="ppaction://hlinksldjump"/>
            <a:extLst>
              <a:ext uri="{FF2B5EF4-FFF2-40B4-BE49-F238E27FC236}">
                <a16:creationId xmlns:a16="http://schemas.microsoft.com/office/drawing/2014/main" id="{9A2E352B-1965-CD13-CDF2-ED30799E8EBD}"/>
              </a:ext>
            </a:extLst>
          </p:cNvPr>
          <p:cNvSpPr/>
          <p:nvPr/>
        </p:nvSpPr>
        <p:spPr>
          <a:xfrm>
            <a:off x="6253222" y="2542779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3</a:t>
            </a:r>
          </a:p>
        </p:txBody>
      </p:sp>
      <p:sp>
        <p:nvSpPr>
          <p:cNvPr id="22" name="Hình chữ nhật: Góc Tròn 21">
            <a:hlinkClick r:id="rId6" action="ppaction://hlinksldjump"/>
            <a:extLst>
              <a:ext uri="{FF2B5EF4-FFF2-40B4-BE49-F238E27FC236}">
                <a16:creationId xmlns:a16="http://schemas.microsoft.com/office/drawing/2014/main" id="{A4DDC53B-C0B5-6C2D-7DD3-09B383F33D25}"/>
              </a:ext>
            </a:extLst>
          </p:cNvPr>
          <p:cNvSpPr/>
          <p:nvPr/>
        </p:nvSpPr>
        <p:spPr>
          <a:xfrm>
            <a:off x="3362445" y="3528625"/>
            <a:ext cx="2419109" cy="646012"/>
          </a:xfrm>
          <a:prstGeom prst="roundRect">
            <a:avLst>
              <a:gd name="adj" fmla="val 50000"/>
            </a:avLst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5</a:t>
            </a:r>
          </a:p>
        </p:txBody>
      </p:sp>
      <p:sp>
        <p:nvSpPr>
          <p:cNvPr id="23" name="Hình chữ nhật: Góc Tròn 22">
            <a:hlinkClick r:id="rId7" action="ppaction://hlinksldjump"/>
            <a:extLst>
              <a:ext uri="{FF2B5EF4-FFF2-40B4-BE49-F238E27FC236}">
                <a16:creationId xmlns:a16="http://schemas.microsoft.com/office/drawing/2014/main" id="{C5491665-6735-F363-9D84-07D3C95B9782}"/>
              </a:ext>
            </a:extLst>
          </p:cNvPr>
          <p:cNvSpPr/>
          <p:nvPr/>
        </p:nvSpPr>
        <p:spPr>
          <a:xfrm>
            <a:off x="6253222" y="3499654"/>
            <a:ext cx="2419109" cy="64601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Ô cửa 6</a:t>
            </a:r>
          </a:p>
        </p:txBody>
      </p:sp>
      <p:pic>
        <p:nvPicPr>
          <p:cNvPr id="24" name="Hình ảnh 23">
            <a:hlinkClick r:id="rId8" action="ppaction://hlinksldjump"/>
            <a:extLst>
              <a:ext uri="{FF2B5EF4-FFF2-40B4-BE49-F238E27FC236}">
                <a16:creationId xmlns:a16="http://schemas.microsoft.com/office/drawing/2014/main" id="{9ADFDB9E-6253-227A-19F2-BA614FAF18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764" y="4174637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4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rgbClr val="FFFFFF"/>
            </a:gs>
            <a:gs pos="47000">
              <a:srgbClr val="FFFFFF"/>
            </a:gs>
            <a:gs pos="73000">
              <a:srgbClr val="FBFCF5"/>
            </a:gs>
            <a:gs pos="100000">
              <a:srgbClr val="F8F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53107C8-A70D-65DA-BA35-C66189E4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2318AB7-B07F-CC39-7EE9-537870E8ECFA}"/>
              </a:ext>
            </a:extLst>
          </p:cNvPr>
          <p:cNvSpPr txBox="1"/>
          <p:nvPr/>
        </p:nvSpPr>
        <p:spPr>
          <a:xfrm>
            <a:off x="1380281" y="1532409"/>
            <a:ext cx="6383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6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 thuộc lòng bài: Trên hồ Ba Bể (khổ 2 - trang 5)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E9F7B663-771F-783D-BA4E-3C1BF90EF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1667" l="2837" r="95035">
                        <a14:foregroundMark x1="12234" y1="28191" x2="23759" y2="33156"/>
                        <a14:foregroundMark x1="10461" y1="40071" x2="7624" y2="55142"/>
                        <a14:foregroundMark x1="7624" y1="55142" x2="9220" y2="58333"/>
                        <a14:foregroundMark x1="8865" y1="68440" x2="7979" y2="79965"/>
                        <a14:foregroundMark x1="35993" y1="85284" x2="35993" y2="90071"/>
                        <a14:foregroundMark x1="8865" y1="39007" x2="8865" y2="39007"/>
                        <a14:foregroundMark x1="4255" y1="50709" x2="4255" y2="50709"/>
                        <a14:foregroundMark x1="3191" y1="54965" x2="3191" y2="54965"/>
                        <a14:foregroundMark x1="32624" y1="70745" x2="32270" y2="89539"/>
                        <a14:foregroundMark x1="20567" y1="70213" x2="22163" y2="84752"/>
                        <a14:foregroundMark x1="22163" y1="84752" x2="22163" y2="84752"/>
                        <a14:foregroundMark x1="16489" y1="72518" x2="17199" y2="85284"/>
                        <a14:foregroundMark x1="3723" y1="74113" x2="4787" y2="80319"/>
                        <a14:foregroundMark x1="17376" y1="89362" x2="31383" y2="91667"/>
                        <a14:foregroundMark x1="70745" y1="25177" x2="69326" y2="87589"/>
                        <a14:foregroundMark x1="95035" y1="34397" x2="95035" y2="50177"/>
                        <a14:foregroundMark x1="81206" y1="45745" x2="82092" y2="51950"/>
                        <a14:foregroundMark x1="67021" y1="47695" x2="67730" y2="54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3649" y="2050889"/>
            <a:ext cx="3416702" cy="3416702"/>
          </a:xfrm>
          <a:prstGeom prst="rect">
            <a:avLst/>
          </a:prstGeom>
        </p:spPr>
      </p:pic>
      <p:pic>
        <p:nvPicPr>
          <p:cNvPr id="21" name="Hình ảnh 20">
            <a:hlinkClick r:id="rId5" action="ppaction://hlinksldjump"/>
            <a:extLst>
              <a:ext uri="{FF2B5EF4-FFF2-40B4-BE49-F238E27FC236}">
                <a16:creationId xmlns:a16="http://schemas.microsoft.com/office/drawing/2014/main" id="{B28220DB-2D4F-D620-11E3-86F6A8E4C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440" y="3955566"/>
            <a:ext cx="2073236" cy="1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5555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2993</TotalTime>
  <Words>808</Words>
  <Application>Microsoft Office PowerPoint</Application>
  <PresentationFormat>Trình chiếu Trên màn hình (16:9)</PresentationFormat>
  <Paragraphs>97</Paragraphs>
  <Slides>27</Slides>
  <Notes>18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5" baseType="lpstr">
      <vt:lpstr>Times New Roman</vt:lpstr>
      <vt:lpstr>Calibri</vt:lpstr>
      <vt:lpstr>Arial</vt:lpstr>
      <vt:lpstr>Arial-Rounded</vt:lpstr>
      <vt:lpstr>SVN-Anastasia</vt:lpstr>
      <vt:lpstr>AvantGarde</vt:lpstr>
      <vt:lpstr>HP001 4 hàng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dc:description>9Slide.vn</dc:description>
  <cp:lastModifiedBy>Nga Nguyễn</cp:lastModifiedBy>
  <cp:revision>78</cp:revision>
  <dcterms:created xsi:type="dcterms:W3CDTF">2021-12-21T12:51:08Z</dcterms:created>
  <dcterms:modified xsi:type="dcterms:W3CDTF">2023-03-17T18:02:56Z</dcterms:modified>
  <cp:category>9Slide.vn</cp:category>
</cp:coreProperties>
</file>