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97" r:id="rId2"/>
    <p:sldId id="300" r:id="rId3"/>
    <p:sldId id="306" r:id="rId4"/>
    <p:sldId id="308" r:id="rId5"/>
    <p:sldId id="309" r:id="rId6"/>
    <p:sldId id="312" r:id="rId7"/>
    <p:sldId id="313" r:id="rId8"/>
    <p:sldId id="311" r:id="rId9"/>
    <p:sldId id="314" r:id="rId10"/>
    <p:sldId id="318" r:id="rId11"/>
    <p:sldId id="320" r:id="rId12"/>
    <p:sldId id="321" r:id="rId13"/>
    <p:sldId id="275" r:id="rId14"/>
    <p:sldId id="323" r:id="rId15"/>
    <p:sldId id="324" r:id="rId16"/>
    <p:sldId id="325" r:id="rId17"/>
    <p:sldId id="280" r:id="rId18"/>
    <p:sldId id="326" r:id="rId19"/>
    <p:sldId id="282" r:id="rId20"/>
    <p:sldId id="283" r:id="rId21"/>
    <p:sldId id="332" r:id="rId22"/>
  </p:sldIdLst>
  <p:sldSz cx="18288000" cy="10287000"/>
  <p:notesSz cx="6858000" cy="9144000"/>
  <p:embeddedFontLst>
    <p:embeddedFont>
      <p:font typeface="Gill Sans MT" panose="020B0502020104020203" pitchFamily="34" charset="0"/>
      <p:regular r:id="rId23"/>
      <p:bold r:id="rId24"/>
      <p:italic r:id="rId25"/>
      <p:boldItalic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BF73AA-BC85-46CD-AC7C-F86E1C91AE54}"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0680CE4A-F1E5-4DFD-8CA2-695185A31DE0}">
      <dgm:prSet phldrT="[Text]" custT="1"/>
      <dgm:spPr/>
      <dgm:t>
        <a:bodyPr/>
        <a:lstStyle/>
        <a:p>
          <a:r>
            <a:rPr lang="en-US" sz="4000" b="1">
              <a:latin typeface="Arial" pitchFamily="34" charset="0"/>
              <a:cs typeface="Arial" pitchFamily="34" charset="0"/>
            </a:rPr>
            <a:t>Giọng đọc</a:t>
          </a:r>
        </a:p>
      </dgm:t>
    </dgm:pt>
    <dgm:pt modelId="{DC6DDC66-5D1C-4596-81BE-D1F75725CE5D}" type="parTrans" cxnId="{08FCC353-2E10-47E4-BB1C-0751CB25909A}">
      <dgm:prSet/>
      <dgm:spPr/>
      <dgm:t>
        <a:bodyPr/>
        <a:lstStyle/>
        <a:p>
          <a:endParaRPr lang="en-US"/>
        </a:p>
      </dgm:t>
    </dgm:pt>
    <dgm:pt modelId="{C2EABADC-8B43-4926-A865-749F77911DEA}" type="sibTrans" cxnId="{08FCC353-2E10-47E4-BB1C-0751CB25909A}">
      <dgm:prSet/>
      <dgm:spPr/>
      <dgm:t>
        <a:bodyPr/>
        <a:lstStyle/>
        <a:p>
          <a:endParaRPr lang="en-US"/>
        </a:p>
      </dgm:t>
    </dgm:pt>
    <dgm:pt modelId="{1814277C-34F0-4CC5-9C24-EF4D50B90D20}">
      <dgm:prSet phldrT="[Text]" custT="1"/>
      <dgm:spPr/>
      <dgm:t>
        <a:bodyPr/>
        <a:lstStyle/>
        <a:p>
          <a:r>
            <a:rPr lang="en-US" sz="3600">
              <a:latin typeface="Arial" pitchFamily="34" charset="0"/>
              <a:cs typeface="Arial" pitchFamily="34" charset="0"/>
            </a:rPr>
            <a:t>Vui tươi</a:t>
          </a:r>
        </a:p>
      </dgm:t>
    </dgm:pt>
    <dgm:pt modelId="{CB08193D-4012-409B-9719-7CB065B44DAC}" type="parTrans" cxnId="{AF659248-8E3F-44E3-A262-366127F83E1A}">
      <dgm:prSet/>
      <dgm:spPr/>
      <dgm:t>
        <a:bodyPr/>
        <a:lstStyle/>
        <a:p>
          <a:endParaRPr lang="en-US"/>
        </a:p>
      </dgm:t>
    </dgm:pt>
    <dgm:pt modelId="{66C5C4BA-1974-4CCF-B7DC-87E3003B21EE}" type="sibTrans" cxnId="{AF659248-8E3F-44E3-A262-366127F83E1A}">
      <dgm:prSet/>
      <dgm:spPr/>
      <dgm:t>
        <a:bodyPr/>
        <a:lstStyle/>
        <a:p>
          <a:endParaRPr lang="en-US"/>
        </a:p>
      </dgm:t>
    </dgm:pt>
    <dgm:pt modelId="{E9F0857E-CAD6-4BE1-9AE7-ACE7A76227FF}">
      <dgm:prSet phldrT="[Text]" custT="1"/>
      <dgm:spPr/>
      <dgm:t>
        <a:bodyPr/>
        <a:lstStyle/>
        <a:p>
          <a:r>
            <a:rPr lang="en-US" sz="3600">
              <a:latin typeface="Arial" pitchFamily="34" charset="0"/>
              <a:cs typeface="Arial" pitchFamily="34" charset="0"/>
            </a:rPr>
            <a:t>Tự hào</a:t>
          </a:r>
        </a:p>
      </dgm:t>
    </dgm:pt>
    <dgm:pt modelId="{C715D7AF-47F7-47F3-858C-FD32014F9828}" type="parTrans" cxnId="{810F91A4-E142-4B41-8244-2F2685AC5BD5}">
      <dgm:prSet/>
      <dgm:spPr/>
      <dgm:t>
        <a:bodyPr/>
        <a:lstStyle/>
        <a:p>
          <a:endParaRPr lang="en-US"/>
        </a:p>
      </dgm:t>
    </dgm:pt>
    <dgm:pt modelId="{156778D2-4252-4E66-8641-8D8CC310322C}" type="sibTrans" cxnId="{810F91A4-E142-4B41-8244-2F2685AC5BD5}">
      <dgm:prSet/>
      <dgm:spPr/>
      <dgm:t>
        <a:bodyPr/>
        <a:lstStyle/>
        <a:p>
          <a:endParaRPr lang="en-US"/>
        </a:p>
      </dgm:t>
    </dgm:pt>
    <dgm:pt modelId="{FC5EC7BE-22AA-4336-B0C8-C33B96AC0BE6}">
      <dgm:prSet phldrT="[Text]" custT="1"/>
      <dgm:spPr/>
      <dgm:t>
        <a:bodyPr/>
        <a:lstStyle/>
        <a:p>
          <a:pPr>
            <a:lnSpc>
              <a:spcPct val="150000"/>
            </a:lnSpc>
          </a:pPr>
          <a:r>
            <a:rPr lang="en-US" sz="3600">
              <a:latin typeface="Arial" pitchFamily="34" charset="0"/>
              <a:cs typeface="Arial" pitchFamily="34" charset="0"/>
            </a:rPr>
            <a:t>Tràn đầy tình yêu Hà Nội</a:t>
          </a:r>
        </a:p>
      </dgm:t>
    </dgm:pt>
    <dgm:pt modelId="{52A36F8A-FB52-4D0A-826D-AC38AD2AD90E}" type="parTrans" cxnId="{4A588128-07A9-4BD4-8806-84BD09C3DB1A}">
      <dgm:prSet/>
      <dgm:spPr/>
      <dgm:t>
        <a:bodyPr/>
        <a:lstStyle/>
        <a:p>
          <a:endParaRPr lang="en-US"/>
        </a:p>
      </dgm:t>
    </dgm:pt>
    <dgm:pt modelId="{31E55E4B-DFA6-4BA6-A402-5E15E05DFCAC}" type="sibTrans" cxnId="{4A588128-07A9-4BD4-8806-84BD09C3DB1A}">
      <dgm:prSet/>
      <dgm:spPr/>
      <dgm:t>
        <a:bodyPr/>
        <a:lstStyle/>
        <a:p>
          <a:endParaRPr lang="en-US"/>
        </a:p>
      </dgm:t>
    </dgm:pt>
    <dgm:pt modelId="{C1876389-32C1-4983-AC10-D3C279E83E84}" type="pres">
      <dgm:prSet presAssocID="{3DBF73AA-BC85-46CD-AC7C-F86E1C91AE54}" presName="diagram" presStyleCnt="0">
        <dgm:presLayoutVars>
          <dgm:chPref val="1"/>
          <dgm:dir/>
          <dgm:animOne val="branch"/>
          <dgm:animLvl val="lvl"/>
          <dgm:resizeHandles/>
        </dgm:presLayoutVars>
      </dgm:prSet>
      <dgm:spPr/>
    </dgm:pt>
    <dgm:pt modelId="{2C76BD19-96B2-4BA7-AF83-B11B89D8CA38}" type="pres">
      <dgm:prSet presAssocID="{0680CE4A-F1E5-4DFD-8CA2-695185A31DE0}" presName="root" presStyleCnt="0"/>
      <dgm:spPr/>
    </dgm:pt>
    <dgm:pt modelId="{1CDBB96E-21F4-400B-9A7F-7F15F879C7EE}" type="pres">
      <dgm:prSet presAssocID="{0680CE4A-F1E5-4DFD-8CA2-695185A31DE0}" presName="rootComposite" presStyleCnt="0"/>
      <dgm:spPr/>
    </dgm:pt>
    <dgm:pt modelId="{DC2357E1-2E16-496D-9E90-47F722DDE2AA}" type="pres">
      <dgm:prSet presAssocID="{0680CE4A-F1E5-4DFD-8CA2-695185A31DE0}" presName="rootText" presStyleLbl="node1" presStyleIdx="0" presStyleCnt="1" custScaleX="74132" custScaleY="41798"/>
      <dgm:spPr/>
    </dgm:pt>
    <dgm:pt modelId="{3641F5DC-2042-4908-AFCF-17FF629A01BD}" type="pres">
      <dgm:prSet presAssocID="{0680CE4A-F1E5-4DFD-8CA2-695185A31DE0}" presName="rootConnector" presStyleLbl="node1" presStyleIdx="0" presStyleCnt="1"/>
      <dgm:spPr/>
    </dgm:pt>
    <dgm:pt modelId="{05CBB843-90F6-46FD-A10F-03DB592A4491}" type="pres">
      <dgm:prSet presAssocID="{0680CE4A-F1E5-4DFD-8CA2-695185A31DE0}" presName="childShape" presStyleCnt="0"/>
      <dgm:spPr/>
    </dgm:pt>
    <dgm:pt modelId="{283CEE07-85B1-427F-91E6-3BAA5536058C}" type="pres">
      <dgm:prSet presAssocID="{CB08193D-4012-409B-9719-7CB065B44DAC}" presName="Name13" presStyleLbl="parChTrans1D2" presStyleIdx="0" presStyleCnt="3"/>
      <dgm:spPr/>
    </dgm:pt>
    <dgm:pt modelId="{5612C7BB-329B-4119-8370-F74FD750446E}" type="pres">
      <dgm:prSet presAssocID="{1814277C-34F0-4CC5-9C24-EF4D50B90D20}" presName="childText" presStyleLbl="bgAcc1" presStyleIdx="0" presStyleCnt="3" custScaleX="153067" custScaleY="49445">
        <dgm:presLayoutVars>
          <dgm:bulletEnabled val="1"/>
        </dgm:presLayoutVars>
      </dgm:prSet>
      <dgm:spPr/>
    </dgm:pt>
    <dgm:pt modelId="{DB2B5EEA-7D6E-45FE-8403-C0129A1C5291}" type="pres">
      <dgm:prSet presAssocID="{C715D7AF-47F7-47F3-858C-FD32014F9828}" presName="Name13" presStyleLbl="parChTrans1D2" presStyleIdx="1" presStyleCnt="3"/>
      <dgm:spPr/>
    </dgm:pt>
    <dgm:pt modelId="{0101737D-C5A0-4F7C-B89F-19CF9FB2E8A7}" type="pres">
      <dgm:prSet presAssocID="{E9F0857E-CAD6-4BE1-9AE7-ACE7A76227FF}" presName="childText" presStyleLbl="bgAcc1" presStyleIdx="1" presStyleCnt="3" custScaleX="155436" custScaleY="43887">
        <dgm:presLayoutVars>
          <dgm:bulletEnabled val="1"/>
        </dgm:presLayoutVars>
      </dgm:prSet>
      <dgm:spPr/>
    </dgm:pt>
    <dgm:pt modelId="{6809CCC2-6AB6-4905-A70A-0358BC9210C5}" type="pres">
      <dgm:prSet presAssocID="{52A36F8A-FB52-4D0A-826D-AC38AD2AD90E}" presName="Name13" presStyleLbl="parChTrans1D2" presStyleIdx="2" presStyleCnt="3"/>
      <dgm:spPr/>
    </dgm:pt>
    <dgm:pt modelId="{672DE684-E8A6-4011-857F-B19E87AD4AC9}" type="pres">
      <dgm:prSet presAssocID="{FC5EC7BE-22AA-4336-B0C8-C33B96AC0BE6}" presName="childText" presStyleLbl="bgAcc1" presStyleIdx="2" presStyleCnt="3" custScaleX="152800" custScaleY="52763">
        <dgm:presLayoutVars>
          <dgm:bulletEnabled val="1"/>
        </dgm:presLayoutVars>
      </dgm:prSet>
      <dgm:spPr/>
    </dgm:pt>
  </dgm:ptLst>
  <dgm:cxnLst>
    <dgm:cxn modelId="{8340A807-9515-4568-ADD4-419BE4A54AA5}" type="presOf" srcId="{52A36F8A-FB52-4D0A-826D-AC38AD2AD90E}" destId="{6809CCC2-6AB6-4905-A70A-0358BC9210C5}" srcOrd="0" destOrd="0" presId="urn:microsoft.com/office/officeart/2005/8/layout/hierarchy3"/>
    <dgm:cxn modelId="{12F02212-BD73-4668-A682-04E166813C01}" type="presOf" srcId="{E9F0857E-CAD6-4BE1-9AE7-ACE7A76227FF}" destId="{0101737D-C5A0-4F7C-B89F-19CF9FB2E8A7}" srcOrd="0" destOrd="0" presId="urn:microsoft.com/office/officeart/2005/8/layout/hierarchy3"/>
    <dgm:cxn modelId="{47C75B14-E269-4AF2-96F0-05587E166CC4}" type="presOf" srcId="{0680CE4A-F1E5-4DFD-8CA2-695185A31DE0}" destId="{3641F5DC-2042-4908-AFCF-17FF629A01BD}" srcOrd="1" destOrd="0" presId="urn:microsoft.com/office/officeart/2005/8/layout/hierarchy3"/>
    <dgm:cxn modelId="{4A588128-07A9-4BD4-8806-84BD09C3DB1A}" srcId="{0680CE4A-F1E5-4DFD-8CA2-695185A31DE0}" destId="{FC5EC7BE-22AA-4336-B0C8-C33B96AC0BE6}" srcOrd="2" destOrd="0" parTransId="{52A36F8A-FB52-4D0A-826D-AC38AD2AD90E}" sibTransId="{31E55E4B-DFA6-4BA6-A402-5E15E05DFCAC}"/>
    <dgm:cxn modelId="{AF659248-8E3F-44E3-A262-366127F83E1A}" srcId="{0680CE4A-F1E5-4DFD-8CA2-695185A31DE0}" destId="{1814277C-34F0-4CC5-9C24-EF4D50B90D20}" srcOrd="0" destOrd="0" parTransId="{CB08193D-4012-409B-9719-7CB065B44DAC}" sibTransId="{66C5C4BA-1974-4CCF-B7DC-87E3003B21EE}"/>
    <dgm:cxn modelId="{08FCC353-2E10-47E4-BB1C-0751CB25909A}" srcId="{3DBF73AA-BC85-46CD-AC7C-F86E1C91AE54}" destId="{0680CE4A-F1E5-4DFD-8CA2-695185A31DE0}" srcOrd="0" destOrd="0" parTransId="{DC6DDC66-5D1C-4596-81BE-D1F75725CE5D}" sibTransId="{C2EABADC-8B43-4926-A865-749F77911DEA}"/>
    <dgm:cxn modelId="{E41BA254-00EA-494E-B5C2-59479BF469AC}" type="presOf" srcId="{3DBF73AA-BC85-46CD-AC7C-F86E1C91AE54}" destId="{C1876389-32C1-4983-AC10-D3C279E83E84}" srcOrd="0" destOrd="0" presId="urn:microsoft.com/office/officeart/2005/8/layout/hierarchy3"/>
    <dgm:cxn modelId="{DD51DD8E-23E1-40EE-8D32-2E5BD06CCE5D}" type="presOf" srcId="{FC5EC7BE-22AA-4336-B0C8-C33B96AC0BE6}" destId="{672DE684-E8A6-4011-857F-B19E87AD4AC9}" srcOrd="0" destOrd="0" presId="urn:microsoft.com/office/officeart/2005/8/layout/hierarchy3"/>
    <dgm:cxn modelId="{810F91A4-E142-4B41-8244-2F2685AC5BD5}" srcId="{0680CE4A-F1E5-4DFD-8CA2-695185A31DE0}" destId="{E9F0857E-CAD6-4BE1-9AE7-ACE7A76227FF}" srcOrd="1" destOrd="0" parTransId="{C715D7AF-47F7-47F3-858C-FD32014F9828}" sibTransId="{156778D2-4252-4E66-8641-8D8CC310322C}"/>
    <dgm:cxn modelId="{E67C79D0-8956-4122-974D-5869523CA738}" type="presOf" srcId="{C715D7AF-47F7-47F3-858C-FD32014F9828}" destId="{DB2B5EEA-7D6E-45FE-8403-C0129A1C5291}" srcOrd="0" destOrd="0" presId="urn:microsoft.com/office/officeart/2005/8/layout/hierarchy3"/>
    <dgm:cxn modelId="{0D38B7D5-8075-41FC-8168-83D08979C979}" type="presOf" srcId="{CB08193D-4012-409B-9719-7CB065B44DAC}" destId="{283CEE07-85B1-427F-91E6-3BAA5536058C}" srcOrd="0" destOrd="0" presId="urn:microsoft.com/office/officeart/2005/8/layout/hierarchy3"/>
    <dgm:cxn modelId="{6EC3E3D5-492C-49D3-AE75-909607162188}" type="presOf" srcId="{0680CE4A-F1E5-4DFD-8CA2-695185A31DE0}" destId="{DC2357E1-2E16-496D-9E90-47F722DDE2AA}" srcOrd="0" destOrd="0" presId="urn:microsoft.com/office/officeart/2005/8/layout/hierarchy3"/>
    <dgm:cxn modelId="{8F7182F7-B8B8-4E4F-8BA1-4621E16B5F6A}" type="presOf" srcId="{1814277C-34F0-4CC5-9C24-EF4D50B90D20}" destId="{5612C7BB-329B-4119-8370-F74FD750446E}" srcOrd="0" destOrd="0" presId="urn:microsoft.com/office/officeart/2005/8/layout/hierarchy3"/>
    <dgm:cxn modelId="{AE9C5FBE-13B1-4216-AFEB-4D6D41E89F81}" type="presParOf" srcId="{C1876389-32C1-4983-AC10-D3C279E83E84}" destId="{2C76BD19-96B2-4BA7-AF83-B11B89D8CA38}" srcOrd="0" destOrd="0" presId="urn:microsoft.com/office/officeart/2005/8/layout/hierarchy3"/>
    <dgm:cxn modelId="{B534C708-21EF-45A2-A0A9-E836626D7057}" type="presParOf" srcId="{2C76BD19-96B2-4BA7-AF83-B11B89D8CA38}" destId="{1CDBB96E-21F4-400B-9A7F-7F15F879C7EE}" srcOrd="0" destOrd="0" presId="urn:microsoft.com/office/officeart/2005/8/layout/hierarchy3"/>
    <dgm:cxn modelId="{D2050EA5-7A8C-4A2C-9607-B2D4A9B16269}" type="presParOf" srcId="{1CDBB96E-21F4-400B-9A7F-7F15F879C7EE}" destId="{DC2357E1-2E16-496D-9E90-47F722DDE2AA}" srcOrd="0" destOrd="0" presId="urn:microsoft.com/office/officeart/2005/8/layout/hierarchy3"/>
    <dgm:cxn modelId="{04A01925-16FD-4403-AD82-50EB18E25A90}" type="presParOf" srcId="{1CDBB96E-21F4-400B-9A7F-7F15F879C7EE}" destId="{3641F5DC-2042-4908-AFCF-17FF629A01BD}" srcOrd="1" destOrd="0" presId="urn:microsoft.com/office/officeart/2005/8/layout/hierarchy3"/>
    <dgm:cxn modelId="{A643B6CF-5C7E-4B68-A796-42924722017B}" type="presParOf" srcId="{2C76BD19-96B2-4BA7-AF83-B11B89D8CA38}" destId="{05CBB843-90F6-46FD-A10F-03DB592A4491}" srcOrd="1" destOrd="0" presId="urn:microsoft.com/office/officeart/2005/8/layout/hierarchy3"/>
    <dgm:cxn modelId="{2B03CEE4-5898-447F-9D4C-14F25BB6CEDF}" type="presParOf" srcId="{05CBB843-90F6-46FD-A10F-03DB592A4491}" destId="{283CEE07-85B1-427F-91E6-3BAA5536058C}" srcOrd="0" destOrd="0" presId="urn:microsoft.com/office/officeart/2005/8/layout/hierarchy3"/>
    <dgm:cxn modelId="{730E6214-7AC5-421A-8C4C-2607BFC62214}" type="presParOf" srcId="{05CBB843-90F6-46FD-A10F-03DB592A4491}" destId="{5612C7BB-329B-4119-8370-F74FD750446E}" srcOrd="1" destOrd="0" presId="urn:microsoft.com/office/officeart/2005/8/layout/hierarchy3"/>
    <dgm:cxn modelId="{2FEA819F-EA3A-4358-97A2-D9BD4A0FB025}" type="presParOf" srcId="{05CBB843-90F6-46FD-A10F-03DB592A4491}" destId="{DB2B5EEA-7D6E-45FE-8403-C0129A1C5291}" srcOrd="2" destOrd="0" presId="urn:microsoft.com/office/officeart/2005/8/layout/hierarchy3"/>
    <dgm:cxn modelId="{0F10A31E-0F61-4699-AEBE-FB3B33182311}" type="presParOf" srcId="{05CBB843-90F6-46FD-A10F-03DB592A4491}" destId="{0101737D-C5A0-4F7C-B89F-19CF9FB2E8A7}" srcOrd="3" destOrd="0" presId="urn:microsoft.com/office/officeart/2005/8/layout/hierarchy3"/>
    <dgm:cxn modelId="{33AD7BB8-B485-46E5-810A-68DFADC86EE9}" type="presParOf" srcId="{05CBB843-90F6-46FD-A10F-03DB592A4491}" destId="{6809CCC2-6AB6-4905-A70A-0358BC9210C5}" srcOrd="4" destOrd="0" presId="urn:microsoft.com/office/officeart/2005/8/layout/hierarchy3"/>
    <dgm:cxn modelId="{2FC26CF5-00B3-4492-9C5A-17A38F388923}" type="presParOf" srcId="{05CBB843-90F6-46FD-A10F-03DB592A4491}" destId="{672DE684-E8A6-4011-857F-B19E87AD4AC9}" srcOrd="5"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357E1-2E16-496D-9E90-47F722DDE2AA}">
      <dsp:nvSpPr>
        <dsp:cNvPr id="0" name=""/>
        <dsp:cNvSpPr/>
      </dsp:nvSpPr>
      <dsp:spPr>
        <a:xfrm>
          <a:off x="808566" y="1784"/>
          <a:ext cx="3985284" cy="1123515"/>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a:latin typeface="Arial" pitchFamily="34" charset="0"/>
              <a:cs typeface="Arial" pitchFamily="34" charset="0"/>
            </a:rPr>
            <a:t>Giọng đọc</a:t>
          </a:r>
        </a:p>
      </dsp:txBody>
      <dsp:txXfrm>
        <a:off x="841473" y="34691"/>
        <a:ext cx="3919470" cy="1057701"/>
      </dsp:txXfrm>
    </dsp:sp>
    <dsp:sp modelId="{283CEE07-85B1-427F-91E6-3BAA5536058C}">
      <dsp:nvSpPr>
        <dsp:cNvPr id="0" name=""/>
        <dsp:cNvSpPr/>
      </dsp:nvSpPr>
      <dsp:spPr>
        <a:xfrm>
          <a:off x="1207095" y="1125300"/>
          <a:ext cx="398528" cy="1336523"/>
        </a:xfrm>
        <a:custGeom>
          <a:avLst/>
          <a:gdLst/>
          <a:ahLst/>
          <a:cxnLst/>
          <a:rect l="0" t="0" r="0" b="0"/>
          <a:pathLst>
            <a:path>
              <a:moveTo>
                <a:pt x="0" y="0"/>
              </a:moveTo>
              <a:lnTo>
                <a:pt x="0" y="1336523"/>
              </a:lnTo>
              <a:lnTo>
                <a:pt x="398528" y="1336523"/>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12C7BB-329B-4119-8370-F74FD750446E}">
      <dsp:nvSpPr>
        <dsp:cNvPr id="0" name=""/>
        <dsp:cNvSpPr/>
      </dsp:nvSpPr>
      <dsp:spPr>
        <a:xfrm>
          <a:off x="1605623" y="1797291"/>
          <a:ext cx="6583020" cy="1329064"/>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a:latin typeface="Arial" pitchFamily="34" charset="0"/>
              <a:cs typeface="Arial" pitchFamily="34" charset="0"/>
            </a:rPr>
            <a:t>Vui tươi</a:t>
          </a:r>
        </a:p>
      </dsp:txBody>
      <dsp:txXfrm>
        <a:off x="1644550" y="1836218"/>
        <a:ext cx="6505166" cy="1251210"/>
      </dsp:txXfrm>
    </dsp:sp>
    <dsp:sp modelId="{DB2B5EEA-7D6E-45FE-8403-C0129A1C5291}">
      <dsp:nvSpPr>
        <dsp:cNvPr id="0" name=""/>
        <dsp:cNvSpPr/>
      </dsp:nvSpPr>
      <dsp:spPr>
        <a:xfrm>
          <a:off x="1207095" y="1125300"/>
          <a:ext cx="398528" cy="3262880"/>
        </a:xfrm>
        <a:custGeom>
          <a:avLst/>
          <a:gdLst/>
          <a:ahLst/>
          <a:cxnLst/>
          <a:rect l="0" t="0" r="0" b="0"/>
          <a:pathLst>
            <a:path>
              <a:moveTo>
                <a:pt x="0" y="0"/>
              </a:moveTo>
              <a:lnTo>
                <a:pt x="0" y="3262880"/>
              </a:lnTo>
              <a:lnTo>
                <a:pt x="398528" y="3262880"/>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01737D-C5A0-4F7C-B89F-19CF9FB2E8A7}">
      <dsp:nvSpPr>
        <dsp:cNvPr id="0" name=""/>
        <dsp:cNvSpPr/>
      </dsp:nvSpPr>
      <dsp:spPr>
        <a:xfrm>
          <a:off x="1605623" y="3798347"/>
          <a:ext cx="6684905" cy="1179667"/>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a:latin typeface="Arial" pitchFamily="34" charset="0"/>
              <a:cs typeface="Arial" pitchFamily="34" charset="0"/>
            </a:rPr>
            <a:t>Tự hào</a:t>
          </a:r>
        </a:p>
      </dsp:txBody>
      <dsp:txXfrm>
        <a:off x="1640174" y="3832898"/>
        <a:ext cx="6615803" cy="1110565"/>
      </dsp:txXfrm>
    </dsp:sp>
    <dsp:sp modelId="{6809CCC2-6AB6-4905-A70A-0358BC9210C5}">
      <dsp:nvSpPr>
        <dsp:cNvPr id="0" name=""/>
        <dsp:cNvSpPr/>
      </dsp:nvSpPr>
      <dsp:spPr>
        <a:xfrm>
          <a:off x="1207095" y="1125300"/>
          <a:ext cx="398528" cy="5233831"/>
        </a:xfrm>
        <a:custGeom>
          <a:avLst/>
          <a:gdLst/>
          <a:ahLst/>
          <a:cxnLst/>
          <a:rect l="0" t="0" r="0" b="0"/>
          <a:pathLst>
            <a:path>
              <a:moveTo>
                <a:pt x="0" y="0"/>
              </a:moveTo>
              <a:lnTo>
                <a:pt x="0" y="5233831"/>
              </a:lnTo>
              <a:lnTo>
                <a:pt x="398528" y="5233831"/>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2DE684-E8A6-4011-857F-B19E87AD4AC9}">
      <dsp:nvSpPr>
        <dsp:cNvPr id="0" name=""/>
        <dsp:cNvSpPr/>
      </dsp:nvSpPr>
      <dsp:spPr>
        <a:xfrm>
          <a:off x="1605623" y="5650006"/>
          <a:ext cx="6571537" cy="1418251"/>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1600200">
            <a:lnSpc>
              <a:spcPct val="150000"/>
            </a:lnSpc>
            <a:spcBef>
              <a:spcPct val="0"/>
            </a:spcBef>
            <a:spcAft>
              <a:spcPct val="35000"/>
            </a:spcAft>
            <a:buNone/>
          </a:pPr>
          <a:r>
            <a:rPr lang="en-US" sz="3600" kern="1200">
              <a:latin typeface="Arial" pitchFamily="34" charset="0"/>
              <a:cs typeface="Arial" pitchFamily="34" charset="0"/>
            </a:rPr>
            <a:t>Tràn đầy tình yêu Hà Nội</a:t>
          </a:r>
        </a:p>
      </dsp:txBody>
      <dsp:txXfrm>
        <a:off x="1647162" y="5691545"/>
        <a:ext cx="6488459" cy="13351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26669" y="1203448"/>
            <a:ext cx="12955610" cy="3812147"/>
          </a:xfrm>
        </p:spPr>
        <p:txBody>
          <a:bodyPr bIns="0" anchor="b">
            <a:normAutofit/>
          </a:bodyPr>
          <a:lstStyle>
            <a:lvl1pPr algn="l">
              <a:defRPr sz="9900"/>
            </a:lvl1pPr>
          </a:lstStyle>
          <a:p>
            <a:r>
              <a:rPr lang="en-US"/>
              <a:t>Click to edit Master title style</a:t>
            </a:r>
            <a:endParaRPr lang="en-US" dirty="0"/>
          </a:p>
        </p:txBody>
      </p:sp>
      <p:sp>
        <p:nvSpPr>
          <p:cNvPr id="3" name="Subtitle 2"/>
          <p:cNvSpPr>
            <a:spLocks noGrp="1"/>
          </p:cNvSpPr>
          <p:nvPr>
            <p:ph type="subTitle" idx="1"/>
          </p:nvPr>
        </p:nvSpPr>
        <p:spPr>
          <a:xfrm>
            <a:off x="3626670" y="5296807"/>
            <a:ext cx="12955608" cy="1466432"/>
          </a:xfrm>
        </p:spPr>
        <p:txBody>
          <a:bodyPr tIns="91440" bIns="91440">
            <a:normAutofit/>
          </a:bodyPr>
          <a:lstStyle>
            <a:lvl1pPr marL="0" indent="0" algn="l">
              <a:buNone/>
              <a:defRPr sz="2700" b="0" cap="all" baseline="0">
                <a:solidFill>
                  <a:schemeClr val="tx1"/>
                </a:solidFill>
              </a:defRPr>
            </a:lvl1pPr>
            <a:lvl2pPr marL="685800" indent="0" algn="ctr">
              <a:buNone/>
              <a:defRPr sz="27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a:xfrm>
            <a:off x="3624751" y="493961"/>
            <a:ext cx="7460873" cy="463802"/>
          </a:xfrm>
        </p:spPr>
        <p:txBody>
          <a:bodyPr/>
          <a:lstStyle/>
          <a:p>
            <a:endParaRPr lang="en-US"/>
          </a:p>
        </p:txBody>
      </p:sp>
      <p:sp>
        <p:nvSpPr>
          <p:cNvPr id="6" name="Slide Number Placeholder 5"/>
          <p:cNvSpPr>
            <a:spLocks noGrp="1"/>
          </p:cNvSpPr>
          <p:nvPr>
            <p:ph type="sldNum" sz="quarter" idx="12"/>
          </p:nvPr>
        </p:nvSpPr>
        <p:spPr>
          <a:xfrm>
            <a:off x="2156497" y="1198460"/>
            <a:ext cx="1216529" cy="755367"/>
          </a:xfrm>
        </p:spPr>
        <p:txBody>
          <a:bodyPr/>
          <a:lstStyle/>
          <a:p>
            <a:fld id="{B6F15528-21DE-4FAA-801E-634DDDAF4B2B}" type="slidenum">
              <a:rPr lang="en-US" smtClean="0"/>
              <a:pPr/>
              <a:t>‹#›</a:t>
            </a:fld>
            <a:endParaRPr lang="en-US"/>
          </a:p>
        </p:txBody>
      </p:sp>
      <p:cxnSp>
        <p:nvCxnSpPr>
          <p:cNvPr id="15" name="Straight Connector 14"/>
          <p:cNvCxnSpPr/>
          <p:nvPr/>
        </p:nvCxnSpPr>
        <p:spPr>
          <a:xfrm>
            <a:off x="3626670" y="5292813"/>
            <a:ext cx="1295560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5114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26" name="Straight Connector 25"/>
          <p:cNvCxnSpPr/>
          <p:nvPr/>
        </p:nvCxnSpPr>
        <p:spPr>
          <a:xfrm>
            <a:off x="2180844" y="2770632"/>
            <a:ext cx="1441128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4222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158667" y="1198460"/>
            <a:ext cx="2423613" cy="6989834"/>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167008" y="1198460"/>
            <a:ext cx="11743245" cy="69898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14158667" y="1198460"/>
            <a:ext cx="0" cy="6989834"/>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6747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33" name="Straight Connector 32"/>
          <p:cNvCxnSpPr/>
          <p:nvPr/>
        </p:nvCxnSpPr>
        <p:spPr>
          <a:xfrm>
            <a:off x="2180844" y="2770632"/>
            <a:ext cx="1441128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2551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81359" y="2634195"/>
            <a:ext cx="12964731" cy="2831925"/>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2181359" y="5709293"/>
            <a:ext cx="12945669" cy="1519394"/>
          </a:xfrm>
        </p:spPr>
        <p:txBody>
          <a:bodyPr tIns="91440">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181359" y="5707478"/>
            <a:ext cx="1294566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98658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73826" y="1207334"/>
            <a:ext cx="14408453" cy="158895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170997" y="3016318"/>
            <a:ext cx="6967728" cy="5172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620657" y="3026015"/>
            <a:ext cx="6967728" cy="5162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35" name="Straight Connector 34"/>
          <p:cNvCxnSpPr/>
          <p:nvPr/>
        </p:nvCxnSpPr>
        <p:spPr>
          <a:xfrm>
            <a:off x="2180844" y="2770632"/>
            <a:ext cx="1441128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1380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0787" y="1206245"/>
            <a:ext cx="14411492" cy="1584479"/>
          </a:xfrm>
        </p:spPr>
        <p:txBody>
          <a:bodyPr/>
          <a:lstStyle/>
          <a:p>
            <a:r>
              <a:rPr lang="en-US"/>
              <a:t>Click to edit Master title style</a:t>
            </a:r>
            <a:endParaRPr lang="en-US" dirty="0"/>
          </a:p>
        </p:txBody>
      </p:sp>
      <p:sp>
        <p:nvSpPr>
          <p:cNvPr id="3" name="Text Placeholder 2"/>
          <p:cNvSpPr>
            <a:spLocks noGrp="1"/>
          </p:cNvSpPr>
          <p:nvPr>
            <p:ph type="body" idx="1"/>
          </p:nvPr>
        </p:nvSpPr>
        <p:spPr>
          <a:xfrm>
            <a:off x="2170787" y="3029324"/>
            <a:ext cx="6967728" cy="1202915"/>
          </a:xfrm>
        </p:spPr>
        <p:txBody>
          <a:bodyPr anchor="b">
            <a:normAutofit/>
          </a:bodyPr>
          <a:lstStyle>
            <a:lvl1pPr marL="0" indent="0">
              <a:lnSpc>
                <a:spcPct val="100000"/>
              </a:lnSpc>
              <a:buNone/>
              <a:defRPr sz="3300" b="0" cap="all" baseline="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2170787" y="4236404"/>
            <a:ext cx="6967728" cy="39666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618543" y="3034505"/>
            <a:ext cx="6967728" cy="1203356"/>
          </a:xfrm>
        </p:spPr>
        <p:txBody>
          <a:bodyPr anchor="b">
            <a:normAutofit/>
          </a:bodyPr>
          <a:lstStyle>
            <a:lvl1pPr marL="0" indent="0">
              <a:lnSpc>
                <a:spcPct val="100000"/>
              </a:lnSpc>
              <a:buNone/>
              <a:defRPr sz="3300" b="0" cap="all" baseline="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618543" y="4232237"/>
            <a:ext cx="6967728" cy="39560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29" name="Straight Connector 28"/>
          <p:cNvCxnSpPr/>
          <p:nvPr/>
        </p:nvCxnSpPr>
        <p:spPr>
          <a:xfrm>
            <a:off x="2180844" y="2770632"/>
            <a:ext cx="1441128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31311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25" name="Straight Connector 24"/>
          <p:cNvCxnSpPr/>
          <p:nvPr/>
        </p:nvCxnSpPr>
        <p:spPr>
          <a:xfrm>
            <a:off x="2180844" y="2770632"/>
            <a:ext cx="1441128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126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170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7007" y="1198460"/>
            <a:ext cx="4909649" cy="3370676"/>
          </a:xfrm>
        </p:spPr>
        <p:txBody>
          <a:bodyPr anchor="b">
            <a:normAutofit/>
          </a:bodyPr>
          <a:lstStyle>
            <a:lvl1pPr algn="l">
              <a:defRPr sz="3600"/>
            </a:lvl1pPr>
          </a:lstStyle>
          <a:p>
            <a:r>
              <a:rPr lang="en-US"/>
              <a:t>Click to edit Master title style</a:t>
            </a:r>
            <a:endParaRPr lang="en-US" dirty="0"/>
          </a:p>
        </p:txBody>
      </p:sp>
      <p:sp>
        <p:nvSpPr>
          <p:cNvPr id="3" name="Content Placeholder 2"/>
          <p:cNvSpPr>
            <a:spLocks noGrp="1"/>
          </p:cNvSpPr>
          <p:nvPr>
            <p:ph idx="1"/>
          </p:nvPr>
        </p:nvSpPr>
        <p:spPr>
          <a:xfrm>
            <a:off x="7565571" y="1198461"/>
            <a:ext cx="9018705" cy="6988239"/>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167007" y="4808237"/>
            <a:ext cx="4912520" cy="3372272"/>
          </a:xfrm>
        </p:spPr>
        <p:txBody>
          <a:bodyPr/>
          <a:lstStyle>
            <a:lvl1pPr marL="0" indent="0" algn="l">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7" name="Straight Connector 16"/>
          <p:cNvCxnSpPr/>
          <p:nvPr/>
        </p:nvCxnSpPr>
        <p:spPr>
          <a:xfrm>
            <a:off x="2172420" y="4808237"/>
            <a:ext cx="49042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52467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1216081" y="723256"/>
            <a:ext cx="6111800" cy="7723652"/>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2176809" y="1694270"/>
            <a:ext cx="8298492" cy="2745876"/>
          </a:xfrm>
        </p:spPr>
        <p:txBody>
          <a:bodyPr anchor="b">
            <a:normAutofit/>
          </a:bodyPr>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2186584" y="1683814"/>
            <a:ext cx="4186757" cy="5799491"/>
          </a:xfrm>
          <a:solidFill>
            <a:schemeClr val="bg1">
              <a:lumMod val="85000"/>
            </a:schemeClr>
          </a:solidFill>
          <a:ln w="9525" cap="sq">
            <a:noFill/>
            <a:miter lim="800000"/>
          </a:ln>
          <a:effectLst/>
        </p:spPr>
        <p:txBody>
          <a:bodyPr anchor="t"/>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2175494" y="4718988"/>
            <a:ext cx="8286606" cy="3005613"/>
          </a:xfrm>
        </p:spPr>
        <p:txBody>
          <a:bodyPr>
            <a:normAutofit/>
          </a:bodyPr>
          <a:lstStyle>
            <a:lvl1pPr marL="0" indent="0" algn="l">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2171074" y="8204785"/>
            <a:ext cx="8291027" cy="480185"/>
          </a:xfrm>
        </p:spPr>
        <p:txBody>
          <a:bodyPr/>
          <a:lstStyle>
            <a:lvl1pPr algn="l">
              <a:defRPr/>
            </a:lvl1pPr>
          </a:lstStyle>
          <a:p>
            <a:fld id="{1D8BD707-D9CF-40AE-B4C6-C98DA3205C09}" type="datetimeFigureOut">
              <a:rPr lang="en-US" smtClean="0"/>
              <a:pPr/>
              <a:t>11/24/2022</a:t>
            </a:fld>
            <a:endParaRPr lang="en-US"/>
          </a:p>
        </p:txBody>
      </p:sp>
      <p:sp>
        <p:nvSpPr>
          <p:cNvPr id="6" name="Footer Placeholder 5"/>
          <p:cNvSpPr>
            <a:spLocks noGrp="1"/>
          </p:cNvSpPr>
          <p:nvPr>
            <p:ph type="ftr" sz="quarter" idx="11"/>
          </p:nvPr>
        </p:nvSpPr>
        <p:spPr>
          <a:xfrm>
            <a:off x="2171073" y="477961"/>
            <a:ext cx="8311506" cy="481397"/>
          </a:xfrm>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31" name="Straight Connector 30"/>
          <p:cNvCxnSpPr/>
          <p:nvPr/>
        </p:nvCxnSpPr>
        <p:spPr>
          <a:xfrm>
            <a:off x="2171074" y="4715408"/>
            <a:ext cx="829102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3865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3029215"/>
            <a:ext cx="18288000" cy="6158912"/>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9189720"/>
            <a:ext cx="18288000" cy="1114425"/>
          </a:xfrm>
          <a:prstGeom prst="rect">
            <a:avLst/>
          </a:prstGeom>
        </p:spPr>
      </p:pic>
      <p:sp>
        <p:nvSpPr>
          <p:cNvPr id="2" name="Title Placeholder 1"/>
          <p:cNvSpPr>
            <a:spLocks noGrp="1"/>
          </p:cNvSpPr>
          <p:nvPr>
            <p:ph type="title"/>
          </p:nvPr>
        </p:nvSpPr>
        <p:spPr>
          <a:xfrm>
            <a:off x="2177369" y="1206779"/>
            <a:ext cx="14404913" cy="157385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177369" y="3023599"/>
            <a:ext cx="14404913" cy="5175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31208" y="495555"/>
            <a:ext cx="5251073" cy="463802"/>
          </a:xfrm>
          <a:prstGeom prst="rect">
            <a:avLst/>
          </a:prstGeom>
        </p:spPr>
        <p:txBody>
          <a:bodyPr vert="horz" lIns="91440" tIns="45720" rIns="91440" bIns="45720" rtlCol="0" anchor="ctr"/>
          <a:lstStyle>
            <a:lvl1pPr algn="r">
              <a:defRPr sz="1500">
                <a:solidFill>
                  <a:schemeClr val="tx1">
                    <a:tint val="75000"/>
                  </a:schemeClr>
                </a:solidFill>
              </a:defRPr>
            </a:lvl1pPr>
          </a:lstStyle>
          <a:p>
            <a:fld id="{1D8BD707-D9CF-40AE-B4C6-C98DA3205C09}" type="datetimeFigureOut">
              <a:rPr lang="en-US" smtClean="0"/>
              <a:pPr/>
              <a:t>11/24/2022</a:t>
            </a:fld>
            <a:endParaRPr lang="en-US"/>
          </a:p>
        </p:txBody>
      </p:sp>
      <p:sp>
        <p:nvSpPr>
          <p:cNvPr id="5" name="Footer Placeholder 4"/>
          <p:cNvSpPr>
            <a:spLocks noGrp="1"/>
          </p:cNvSpPr>
          <p:nvPr>
            <p:ph type="ftr" sz="quarter" idx="3"/>
          </p:nvPr>
        </p:nvSpPr>
        <p:spPr>
          <a:xfrm>
            <a:off x="2177369" y="493961"/>
            <a:ext cx="8908254" cy="463802"/>
          </a:xfrm>
          <a:prstGeom prst="rect">
            <a:avLst/>
          </a:prstGeom>
        </p:spPr>
        <p:txBody>
          <a:bodyPr vert="horz" lIns="91440" tIns="45720" rIns="91440" bIns="45720" rtlCol="0" anchor="ctr"/>
          <a:lstStyle>
            <a:lvl1pPr algn="l">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091" y="1198460"/>
            <a:ext cx="1216529" cy="755367"/>
          </a:xfrm>
          <a:prstGeom prst="rect">
            <a:avLst/>
          </a:prstGeom>
        </p:spPr>
        <p:txBody>
          <a:bodyPr vert="horz" lIns="91440" tIns="45720" rIns="91440" bIns="45720" rtlCol="0" anchor="t"/>
          <a:lstStyle>
            <a:lvl1pPr algn="r">
              <a:defRPr sz="4200">
                <a:solidFill>
                  <a:schemeClr val="accent1"/>
                </a:solidFill>
              </a:defRPr>
            </a:lvl1pPr>
          </a:lstStyle>
          <a:p>
            <a:fld id="{B6F15528-21DE-4FAA-801E-634DDDAF4B2B}" type="slidenum">
              <a:rPr lang="en-US" smtClean="0"/>
              <a:pPr/>
              <a:t>‹#›</a:t>
            </a:fld>
            <a:endParaRPr lang="en-US"/>
          </a:p>
        </p:txBody>
      </p:sp>
      <p:cxnSp>
        <p:nvCxnSpPr>
          <p:cNvPr id="10" name="Straight Connector 9"/>
          <p:cNvCxnSpPr/>
          <p:nvPr/>
        </p:nvCxnSpPr>
        <p:spPr>
          <a:xfrm>
            <a:off x="0" y="9192620"/>
            <a:ext cx="18288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954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4800" b="0" i="0" kern="1200" cap="all">
          <a:solidFill>
            <a:schemeClr val="tx1"/>
          </a:solidFill>
          <a:effectLst/>
          <a:latin typeface="+mj-lt"/>
          <a:ea typeface="+mj-ea"/>
          <a:cs typeface="+mj-cs"/>
        </a:defRPr>
      </a:lvl1pPr>
    </p:titleStyle>
    <p:bodyStyle>
      <a:lvl1pPr marL="342900" indent="-342900" algn="l" defTabSz="1371600" rtl="0" eaLnBrk="1" latinLnBrk="0" hangingPunct="1">
        <a:lnSpc>
          <a:spcPct val="120000"/>
        </a:lnSpc>
        <a:spcBef>
          <a:spcPts val="1500"/>
        </a:spcBef>
        <a:buClr>
          <a:schemeClr val="accent1"/>
        </a:buClr>
        <a:buSzPct val="100000"/>
        <a:buFont typeface="Arial" panose="020B0604020202020204" pitchFamily="34" charset="0"/>
        <a:buChar char="•"/>
        <a:defRPr sz="3000" kern="1200">
          <a:solidFill>
            <a:schemeClr val="tx1"/>
          </a:solidFill>
          <a:effectLst/>
          <a:latin typeface="+mn-lt"/>
          <a:ea typeface="+mn-ea"/>
          <a:cs typeface="+mn-cs"/>
        </a:defRPr>
      </a:lvl1pPr>
      <a:lvl2pPr marL="10287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2700" kern="1200" cap="none" baseline="0">
          <a:solidFill>
            <a:schemeClr val="tx1"/>
          </a:solidFill>
          <a:effectLst/>
          <a:latin typeface="+mn-lt"/>
          <a:ea typeface="+mn-ea"/>
          <a:cs typeface="+mn-cs"/>
        </a:defRPr>
      </a:lvl2pPr>
      <a:lvl3pPr marL="17145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2400" kern="1200">
          <a:solidFill>
            <a:schemeClr val="tx1"/>
          </a:solidFill>
          <a:effectLst/>
          <a:latin typeface="+mn-lt"/>
          <a:ea typeface="+mn-ea"/>
          <a:cs typeface="+mn-cs"/>
        </a:defRPr>
      </a:lvl3pPr>
      <a:lvl4pPr marL="24003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2100" kern="1200" cap="none" baseline="0">
          <a:solidFill>
            <a:schemeClr val="tx1"/>
          </a:solidFill>
          <a:effectLst/>
          <a:latin typeface="+mn-lt"/>
          <a:ea typeface="+mn-ea"/>
          <a:cs typeface="+mn-cs"/>
        </a:defRPr>
      </a:lvl4pPr>
      <a:lvl5pPr marL="30861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5pPr>
      <a:lvl6pPr marL="37719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6pPr>
      <a:lvl7pPr marL="44577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7pPr>
      <a:lvl8pPr marL="51435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baseline="0">
          <a:solidFill>
            <a:schemeClr val="tx1"/>
          </a:solidFill>
          <a:effectLst/>
          <a:latin typeface="+mn-lt"/>
          <a:ea typeface="+mn-ea"/>
          <a:cs typeface="+mn-cs"/>
        </a:defRPr>
      </a:lvl8pPr>
      <a:lvl9pPr marL="5829300" indent="-342900" algn="l" defTabSz="1371600" rtl="0" eaLnBrk="1" latinLnBrk="0" hangingPunct="1">
        <a:lnSpc>
          <a:spcPct val="120000"/>
        </a:lnSpc>
        <a:spcBef>
          <a:spcPts val="750"/>
        </a:spcBef>
        <a:buClr>
          <a:schemeClr val="accent1"/>
        </a:buClr>
        <a:buSzPct val="100000"/>
        <a:buFont typeface="Arial" panose="020B0604020202020204" pitchFamily="34" charset="0"/>
        <a:buChar char="•"/>
        <a:defRPr sz="1800" kern="1200" baseline="0">
          <a:solidFill>
            <a:schemeClr val="tx1"/>
          </a:solidFill>
          <a:effectLst/>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1.svg"/><Relationship Id="rId3" Type="http://schemas.openxmlformats.org/officeDocument/2006/relationships/image" Target="../media/image29.png"/><Relationship Id="rId21" Type="http://schemas.openxmlformats.org/officeDocument/2006/relationships/image" Target="../media/image46.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50.png"/><Relationship Id="rId2" Type="http://schemas.openxmlformats.org/officeDocument/2006/relationships/image" Target="../media/image24.jp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9.svg"/><Relationship Id="rId5" Type="http://schemas.openxmlformats.org/officeDocument/2006/relationships/image" Target="../media/image20.sv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30.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61.sv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svg"/><Relationship Id="rId7" Type="http://schemas.openxmlformats.org/officeDocument/2006/relationships/diagramLayout" Target="../diagrams/layout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7.png"/><Relationship Id="rId10"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05200" y="751140"/>
            <a:ext cx="10515600" cy="109797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pitchFamily="34" charset="0"/>
                <a:cs typeface="Arial" pitchFamily="34" charset="0"/>
              </a:rPr>
              <a:t>BÀI 13. CUỘC SỐNG ĐÔ THỊ</a:t>
            </a:r>
          </a:p>
        </p:txBody>
      </p:sp>
      <p:sp>
        <p:nvSpPr>
          <p:cNvPr id="5" name="Pentagon 4"/>
          <p:cNvSpPr/>
          <p:nvPr/>
        </p:nvSpPr>
        <p:spPr>
          <a:xfrm>
            <a:off x="893805" y="2171700"/>
            <a:ext cx="6172200" cy="9906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itchFamily="34" charset="0"/>
                <a:cs typeface="Arial" pitchFamily="34" charset="0"/>
              </a:rPr>
              <a:t>Chia sẻ về chủ điểm</a:t>
            </a:r>
          </a:p>
        </p:txBody>
      </p:sp>
      <p:grpSp>
        <p:nvGrpSpPr>
          <p:cNvPr id="8" name="Group 7"/>
          <p:cNvGrpSpPr/>
          <p:nvPr/>
        </p:nvGrpSpPr>
        <p:grpSpPr>
          <a:xfrm>
            <a:off x="941172" y="3587698"/>
            <a:ext cx="7821828" cy="2394002"/>
            <a:chOff x="914400" y="3771901"/>
            <a:chExt cx="13398331" cy="2394002"/>
          </a:xfrm>
        </p:grpSpPr>
        <p:sp>
          <p:nvSpPr>
            <p:cNvPr id="6" name="Snip Single Corner Rectangle 5"/>
            <p:cNvSpPr/>
            <p:nvPr/>
          </p:nvSpPr>
          <p:spPr>
            <a:xfrm>
              <a:off x="914400" y="3771901"/>
              <a:ext cx="13398331" cy="2394002"/>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43001" y="3956104"/>
              <a:ext cx="13169730" cy="1839606"/>
            </a:xfrm>
            <a:prstGeom prst="rect">
              <a:avLst/>
            </a:prstGeom>
          </p:spPr>
          <p:txBody>
            <a:bodyPr wrap="square">
              <a:spAutoFit/>
            </a:bodyPr>
            <a:lstStyle/>
            <a:p>
              <a:pPr>
                <a:lnSpc>
                  <a:spcPct val="150000"/>
                </a:lnSpc>
              </a:pPr>
              <a:r>
                <a:rPr lang="vi-VN" sz="4000">
                  <a:solidFill>
                    <a:srgbClr val="0070C0"/>
                  </a:solidFill>
                </a:rPr>
                <a:t>Kể tên một đô thị ở địa phương (huyện, tỉnh, thành phố) của em.</a:t>
              </a:r>
              <a:endParaRPr lang="en-US" sz="4000">
                <a:solidFill>
                  <a:srgbClr val="0070C0"/>
                </a:solidFill>
              </a:endParaRPr>
            </a:p>
          </p:txBody>
        </p:sp>
      </p:gr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1642" y="3233867"/>
            <a:ext cx="8526147" cy="644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860854" y="6398226"/>
            <a:ext cx="8315687" cy="3147369"/>
            <a:chOff x="860854" y="6398226"/>
            <a:chExt cx="8315687" cy="3147369"/>
          </a:xfrm>
        </p:grpSpPr>
        <p:sp>
          <p:nvSpPr>
            <p:cNvPr id="10" name="Rounded Rectangle 9"/>
            <p:cNvSpPr/>
            <p:nvPr/>
          </p:nvSpPr>
          <p:spPr>
            <a:xfrm>
              <a:off x="860854" y="6398226"/>
              <a:ext cx="7821828" cy="2994969"/>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013254" y="6550626"/>
              <a:ext cx="7821828" cy="2994969"/>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9341" y="6683273"/>
              <a:ext cx="8077200" cy="2862322"/>
            </a:xfrm>
            <a:prstGeom prst="rect">
              <a:avLst/>
            </a:prstGeom>
          </p:spPr>
          <p:txBody>
            <a:bodyPr wrap="square">
              <a:spAutoFit/>
            </a:bodyPr>
            <a:lstStyle/>
            <a:p>
              <a:pPr>
                <a:lnSpc>
                  <a:spcPct val="150000"/>
                </a:lnSpc>
              </a:pPr>
              <a:r>
                <a:rPr lang="en-US" sz="4000" b="1" u="sng">
                  <a:solidFill>
                    <a:schemeClr val="accent5">
                      <a:lumMod val="50000"/>
                    </a:schemeClr>
                  </a:solidFill>
                  <a:latin typeface="Arial" pitchFamily="34" charset="0"/>
                  <a:cs typeface="Arial" pitchFamily="34" charset="0"/>
                </a:rPr>
                <a:t>Gợi ý</a:t>
              </a:r>
              <a:r>
                <a:rPr lang="en-US" sz="4000">
                  <a:solidFill>
                    <a:schemeClr val="accent5">
                      <a:lumMod val="50000"/>
                    </a:schemeClr>
                  </a:solidFill>
                </a:rPr>
                <a:t>: </a:t>
              </a:r>
              <a:r>
                <a:rPr lang="en-US" sz="4000">
                  <a:solidFill>
                    <a:schemeClr val="accent5">
                      <a:lumMod val="50000"/>
                    </a:schemeClr>
                  </a:solidFill>
                  <a:latin typeface="Arial" pitchFamily="34" charset="0"/>
                  <a:cs typeface="Arial" pitchFamily="34" charset="0"/>
                </a:rPr>
                <a:t>K</a:t>
              </a:r>
              <a:r>
                <a:rPr lang="vi-VN" sz="4000">
                  <a:solidFill>
                    <a:schemeClr val="accent5">
                      <a:lumMod val="50000"/>
                    </a:schemeClr>
                  </a:solidFill>
                </a:rPr>
                <a:t>ể tên thị trấn</a:t>
              </a:r>
              <a:r>
                <a:rPr lang="en-US" sz="4000">
                  <a:solidFill>
                    <a:schemeClr val="accent5">
                      <a:lumMod val="50000"/>
                    </a:schemeClr>
                  </a:solidFill>
                </a:rPr>
                <a:t> </a:t>
              </a:r>
              <a:r>
                <a:rPr lang="vi-VN" sz="4000">
                  <a:solidFill>
                    <a:schemeClr val="accent5">
                      <a:lumMod val="50000"/>
                    </a:schemeClr>
                  </a:solidFill>
                </a:rPr>
                <a:t>hoặc thành phố thuộc địa phương của mình): thành phố Hải Phòng,...</a:t>
              </a:r>
              <a:r>
                <a:rPr lang="vi-VN" sz="4000" u="sng">
                  <a:solidFill>
                    <a:schemeClr val="accent5">
                      <a:lumMod val="50000"/>
                    </a:schemeClr>
                  </a:solidFill>
                </a:rPr>
                <a:t> </a:t>
              </a:r>
              <a:endParaRPr lang="en-US" sz="4000">
                <a:solidFill>
                  <a:schemeClr val="accent5">
                    <a:lumMod val="50000"/>
                  </a:schemeClr>
                </a:solidFill>
              </a:endParaRPr>
            </a:p>
          </p:txBody>
        </p:sp>
      </p:grpSp>
    </p:spTree>
    <p:extLst>
      <p:ext uri="{BB962C8B-B14F-4D97-AF65-F5344CB8AC3E}">
        <p14:creationId xmlns:p14="http://schemas.microsoft.com/office/powerpoint/2010/main" val="3119017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barn(inVertical)">
                                      <p:cBhvr>
                                        <p:cTn id="20" dur="500"/>
                                        <p:tgtEl>
                                          <p:spTgt spid="614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990600" y="656968"/>
            <a:ext cx="101346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Tìm hiểu cách viết hoa tên các phố</a:t>
            </a:r>
          </a:p>
        </p:txBody>
      </p:sp>
      <p:grpSp>
        <p:nvGrpSpPr>
          <p:cNvPr id="10" name="Group 9"/>
          <p:cNvGrpSpPr/>
          <p:nvPr/>
        </p:nvGrpSpPr>
        <p:grpSpPr>
          <a:xfrm>
            <a:off x="554211" y="1525030"/>
            <a:ext cx="10570989" cy="7955279"/>
            <a:chOff x="1905000" y="1525030"/>
            <a:chExt cx="10570989" cy="7955279"/>
          </a:xfrm>
        </p:grpSpPr>
        <p:pic>
          <p:nvPicPr>
            <p:cNvPr id="12" name="Picture 11"/>
            <p:cNvPicPr>
              <a:picLocks noChangeAspect="1"/>
            </p:cNvPicPr>
            <p:nvPr/>
          </p:nvPicPr>
          <p:blipFill>
            <a:blip r:embed="rId2"/>
            <a:srcRect/>
            <a:stretch>
              <a:fillRect/>
            </a:stretch>
          </p:blipFill>
          <p:spPr>
            <a:xfrm>
              <a:off x="1905000" y="1525030"/>
              <a:ext cx="10570989" cy="7955279"/>
            </a:xfrm>
            <a:prstGeom prst="rect">
              <a:avLst/>
            </a:prstGeom>
          </p:spPr>
        </p:pic>
        <p:sp>
          <p:nvSpPr>
            <p:cNvPr id="13" name="Rectangle 12"/>
            <p:cNvSpPr/>
            <p:nvPr/>
          </p:nvSpPr>
          <p:spPr>
            <a:xfrm>
              <a:off x="2989130" y="2525823"/>
              <a:ext cx="8402728" cy="5909310"/>
            </a:xfrm>
            <a:prstGeom prst="rect">
              <a:avLst/>
            </a:prstGeom>
          </p:spPr>
          <p:txBody>
            <a:bodyPr wrap="square">
              <a:spAutoFit/>
            </a:bodyPr>
            <a:lstStyle/>
            <a:p>
              <a:pPr algn="just">
                <a:lnSpc>
                  <a:spcPct val="150000"/>
                </a:lnSpc>
              </a:pPr>
              <a:r>
                <a:rPr lang="en-US" sz="3600" b="1" u="sng">
                  <a:latin typeface="Arial" pitchFamily="34" charset="0"/>
                  <a:cs typeface="Arial" pitchFamily="34" charset="0"/>
                </a:rPr>
                <a:t>Lưu ý</a:t>
              </a:r>
              <a:r>
                <a:rPr lang="en-US" sz="3600" b="1">
                  <a:latin typeface="Arial" pitchFamily="34" charset="0"/>
                  <a:cs typeface="Arial" pitchFamily="34" charset="0"/>
                </a:rPr>
                <a:t>: </a:t>
              </a:r>
              <a:r>
                <a:rPr lang="vi-VN" sz="3600"/>
                <a:t>Các phố cổ ở Hà Nội xưa vốn làm hoặc bán một mặt hàng nào đó nên đều gọi bằng từ hàng (giống như cửa hàng) và từ chỉ mặt hàng (VD: bạc,</a:t>
              </a:r>
              <a:r>
                <a:rPr lang="en-US" sz="3600"/>
                <a:t> </a:t>
              </a:r>
              <a:r>
                <a:rPr lang="vi-VN" sz="3600"/>
                <a:t>gà, giấy,...). Về sau, mỗi tiếng trở thành một phần của tên phố nên được viết hoa: Hàng Bạc, Hàng Gà, Hàng Giấy,...</a:t>
              </a: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7557" y="1526060"/>
            <a:ext cx="6457950" cy="3886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8151" y="5502669"/>
            <a:ext cx="6457950" cy="4239839"/>
          </a:xfrm>
          <a:prstGeom prst="rect">
            <a:avLst/>
          </a:prstGeom>
          <a:ln>
            <a:noFill/>
          </a:ln>
          <a:effectLst>
            <a:softEdge rad="112500"/>
          </a:effectLst>
        </p:spPr>
      </p:pic>
    </p:spTree>
    <p:extLst>
      <p:ext uri="{BB962C8B-B14F-4D97-AF65-F5344CB8AC3E}">
        <p14:creationId xmlns:p14="http://schemas.microsoft.com/office/powerpoint/2010/main" val="1341469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990600" y="656968"/>
            <a:ext cx="113538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Thực hành viết tên thành phố ở Việt Nam </a:t>
            </a:r>
          </a:p>
        </p:txBody>
      </p:sp>
      <p:grpSp>
        <p:nvGrpSpPr>
          <p:cNvPr id="14" name="Group 13"/>
          <p:cNvGrpSpPr/>
          <p:nvPr/>
        </p:nvGrpSpPr>
        <p:grpSpPr>
          <a:xfrm>
            <a:off x="990600" y="1866900"/>
            <a:ext cx="10287000" cy="963543"/>
            <a:chOff x="609600" y="2019300"/>
            <a:chExt cx="13996254" cy="963543"/>
          </a:xfrm>
        </p:grpSpPr>
        <p:sp>
          <p:nvSpPr>
            <p:cNvPr id="15" name="Snip Single Corner Rectangle 14"/>
            <p:cNvSpPr/>
            <p:nvPr/>
          </p:nvSpPr>
          <p:spPr>
            <a:xfrm>
              <a:off x="609600" y="2019300"/>
              <a:ext cx="13996254" cy="963543"/>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2000" y="2147128"/>
              <a:ext cx="9744014" cy="707886"/>
            </a:xfrm>
            <a:prstGeom prst="rect">
              <a:avLst/>
            </a:prstGeom>
          </p:spPr>
          <p:txBody>
            <a:bodyPr wrap="none">
              <a:spAutoFit/>
            </a:bodyPr>
            <a:lstStyle/>
            <a:p>
              <a:r>
                <a:rPr lang="vi-VN" sz="4000">
                  <a:solidFill>
                    <a:schemeClr val="accent5">
                      <a:lumMod val="50000"/>
                    </a:schemeClr>
                  </a:solidFill>
                </a:rPr>
                <a:t>Viết tên thành phố ở Việt Nam mà em biết</a:t>
              </a:r>
            </a:p>
          </p:txBody>
        </p:sp>
      </p:grpSp>
      <p:grpSp>
        <p:nvGrpSpPr>
          <p:cNvPr id="25" name="Group 24"/>
          <p:cNvGrpSpPr/>
          <p:nvPr/>
        </p:nvGrpSpPr>
        <p:grpSpPr>
          <a:xfrm>
            <a:off x="990600" y="3314699"/>
            <a:ext cx="3886200" cy="1024543"/>
            <a:chOff x="990600" y="3314699"/>
            <a:chExt cx="3886200" cy="1024543"/>
          </a:xfrm>
        </p:grpSpPr>
        <p:pic>
          <p:nvPicPr>
            <p:cNvPr id="2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 y="3314699"/>
              <a:ext cx="3886200" cy="1024543"/>
            </a:xfrm>
            <a:prstGeom prst="rect">
              <a:avLst/>
            </a:prstGeom>
          </p:spPr>
        </p:pic>
        <p:sp>
          <p:nvSpPr>
            <p:cNvPr id="8" name="TextBox 7"/>
            <p:cNvSpPr txBox="1"/>
            <p:nvPr/>
          </p:nvSpPr>
          <p:spPr>
            <a:xfrm>
              <a:off x="1574994" y="3473027"/>
              <a:ext cx="2717411"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Hải Phòng</a:t>
              </a:r>
            </a:p>
          </p:txBody>
        </p:sp>
      </p:grpSp>
      <p:grpSp>
        <p:nvGrpSpPr>
          <p:cNvPr id="27" name="Group 26"/>
          <p:cNvGrpSpPr/>
          <p:nvPr/>
        </p:nvGrpSpPr>
        <p:grpSpPr>
          <a:xfrm>
            <a:off x="5791200" y="3314699"/>
            <a:ext cx="3886200" cy="1024543"/>
            <a:chOff x="990600" y="3314699"/>
            <a:chExt cx="3886200" cy="1024543"/>
          </a:xfrm>
        </p:grpSpPr>
        <p:pic>
          <p:nvPicPr>
            <p:cNvPr id="28"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 y="3314699"/>
              <a:ext cx="3886200" cy="1024543"/>
            </a:xfrm>
            <a:prstGeom prst="rect">
              <a:avLst/>
            </a:prstGeom>
          </p:spPr>
        </p:pic>
        <p:sp>
          <p:nvSpPr>
            <p:cNvPr id="29" name="TextBox 28"/>
            <p:cNvSpPr txBox="1"/>
            <p:nvPr/>
          </p:nvSpPr>
          <p:spPr>
            <a:xfrm>
              <a:off x="1394925" y="3473027"/>
              <a:ext cx="3087705"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Quảng Ninh</a:t>
              </a:r>
            </a:p>
          </p:txBody>
        </p:sp>
      </p:grpSp>
      <p:grpSp>
        <p:nvGrpSpPr>
          <p:cNvPr id="30" name="Group 29"/>
          <p:cNvGrpSpPr/>
          <p:nvPr/>
        </p:nvGrpSpPr>
        <p:grpSpPr>
          <a:xfrm>
            <a:off x="1007567" y="5255810"/>
            <a:ext cx="3886200" cy="1024543"/>
            <a:chOff x="990600" y="3314699"/>
            <a:chExt cx="3886200" cy="1024543"/>
          </a:xfrm>
        </p:grpSpPr>
        <p:pic>
          <p:nvPicPr>
            <p:cNvPr id="3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 y="3314699"/>
              <a:ext cx="3886200" cy="1024543"/>
            </a:xfrm>
            <a:prstGeom prst="rect">
              <a:avLst/>
            </a:prstGeom>
          </p:spPr>
        </p:pic>
        <p:sp>
          <p:nvSpPr>
            <p:cNvPr id="32" name="TextBox 31"/>
            <p:cNvSpPr txBox="1"/>
            <p:nvPr/>
          </p:nvSpPr>
          <p:spPr>
            <a:xfrm>
              <a:off x="2071436" y="3465568"/>
              <a:ext cx="1808508"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Hà Nội</a:t>
              </a:r>
            </a:p>
          </p:txBody>
        </p:sp>
      </p:grpSp>
      <p:grpSp>
        <p:nvGrpSpPr>
          <p:cNvPr id="33" name="Group 32"/>
          <p:cNvGrpSpPr/>
          <p:nvPr/>
        </p:nvGrpSpPr>
        <p:grpSpPr>
          <a:xfrm>
            <a:off x="5749267" y="5248351"/>
            <a:ext cx="3886200" cy="1024543"/>
            <a:chOff x="990600" y="3314699"/>
            <a:chExt cx="3886200" cy="1024543"/>
          </a:xfrm>
        </p:grpSpPr>
        <p:pic>
          <p:nvPicPr>
            <p:cNvPr id="34"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 y="3314699"/>
              <a:ext cx="3886200" cy="1024543"/>
            </a:xfrm>
            <a:prstGeom prst="rect">
              <a:avLst/>
            </a:prstGeom>
          </p:spPr>
        </p:pic>
        <p:sp>
          <p:nvSpPr>
            <p:cNvPr id="35" name="TextBox 34"/>
            <p:cNvSpPr txBox="1"/>
            <p:nvPr/>
          </p:nvSpPr>
          <p:spPr>
            <a:xfrm>
              <a:off x="1908833" y="3480486"/>
              <a:ext cx="2263761"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Đà Nẵng</a:t>
              </a:r>
            </a:p>
          </p:txBody>
        </p:sp>
      </p:grpSp>
      <p:grpSp>
        <p:nvGrpSpPr>
          <p:cNvPr id="36" name="Group 35"/>
          <p:cNvGrpSpPr/>
          <p:nvPr/>
        </p:nvGrpSpPr>
        <p:grpSpPr>
          <a:xfrm>
            <a:off x="1049557" y="6972300"/>
            <a:ext cx="3886200" cy="1024543"/>
            <a:chOff x="990600" y="3314699"/>
            <a:chExt cx="3886200" cy="1024543"/>
          </a:xfrm>
        </p:grpSpPr>
        <p:pic>
          <p:nvPicPr>
            <p:cNvPr id="37"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 y="3314699"/>
              <a:ext cx="3886200" cy="1024543"/>
            </a:xfrm>
            <a:prstGeom prst="rect">
              <a:avLst/>
            </a:prstGeom>
          </p:spPr>
        </p:pic>
        <p:sp>
          <p:nvSpPr>
            <p:cNvPr id="38" name="TextBox 37"/>
            <p:cNvSpPr txBox="1"/>
            <p:nvPr/>
          </p:nvSpPr>
          <p:spPr>
            <a:xfrm>
              <a:off x="1675182" y="3327834"/>
              <a:ext cx="2517036"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Vũng Tàu</a:t>
              </a:r>
            </a:p>
          </p:txBody>
        </p:sp>
      </p:grpSp>
      <p:grpSp>
        <p:nvGrpSpPr>
          <p:cNvPr id="39" name="Group 38"/>
          <p:cNvGrpSpPr/>
          <p:nvPr/>
        </p:nvGrpSpPr>
        <p:grpSpPr>
          <a:xfrm>
            <a:off x="5812286" y="6972299"/>
            <a:ext cx="3886200" cy="1024543"/>
            <a:chOff x="990600" y="3314699"/>
            <a:chExt cx="3886200" cy="1024543"/>
          </a:xfrm>
        </p:grpSpPr>
        <p:pic>
          <p:nvPicPr>
            <p:cNvPr id="40"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 y="3314699"/>
              <a:ext cx="3886200" cy="1024543"/>
            </a:xfrm>
            <a:prstGeom prst="rect">
              <a:avLst/>
            </a:prstGeom>
          </p:spPr>
        </p:pic>
        <p:sp>
          <p:nvSpPr>
            <p:cNvPr id="41" name="TextBox 40"/>
            <p:cNvSpPr txBox="1"/>
            <p:nvPr/>
          </p:nvSpPr>
          <p:spPr>
            <a:xfrm>
              <a:off x="1727579" y="3473027"/>
              <a:ext cx="2286203"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Cần Thơ</a:t>
              </a:r>
            </a:p>
          </p:txBody>
        </p:sp>
      </p:grpSp>
    </p:spTree>
    <p:extLst>
      <p:ext uri="{BB962C8B-B14F-4D97-AF65-F5344CB8AC3E}">
        <p14:creationId xmlns:p14="http://schemas.microsoft.com/office/powerpoint/2010/main" val="28814700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par>
                                <p:cTn id="30" presetID="22" presetClass="entr" presetSubtype="4"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870622" y="751139"/>
            <a:ext cx="7772400" cy="109797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pitchFamily="34" charset="0"/>
                <a:cs typeface="Arial" pitchFamily="34" charset="0"/>
              </a:rPr>
              <a:t>TỰ ĐỌC SÁCH BÁO</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495" y="2247900"/>
            <a:ext cx="16173009"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Group 4"/>
          <p:cNvGrpSpPr/>
          <p:nvPr/>
        </p:nvGrpSpPr>
        <p:grpSpPr>
          <a:xfrm>
            <a:off x="0" y="8119910"/>
            <a:ext cx="18592800" cy="1912497"/>
            <a:chOff x="0" y="0"/>
            <a:chExt cx="26530390" cy="4746542"/>
          </a:xfrm>
        </p:grpSpPr>
        <p:pic>
          <p:nvPicPr>
            <p:cNvPr id="4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8588" y="320854"/>
              <a:ext cx="1889306" cy="683585"/>
            </a:xfrm>
            <a:prstGeom prst="rect">
              <a:avLst/>
            </a:prstGeom>
          </p:spPr>
        </p:pic>
        <p:pic>
          <p:nvPicPr>
            <p:cNvPr id="4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072570" y="776567"/>
              <a:ext cx="3907167" cy="3892960"/>
            </a:xfrm>
            <a:prstGeom prst="rect">
              <a:avLst/>
            </a:prstGeom>
          </p:spPr>
        </p:pic>
        <p:pic>
          <p:nvPicPr>
            <p:cNvPr id="4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64067" y="802647"/>
              <a:ext cx="3907167" cy="3892960"/>
            </a:xfrm>
            <a:prstGeom prst="rect">
              <a:avLst/>
            </a:prstGeom>
          </p:spPr>
        </p:pic>
        <p:pic>
          <p:nvPicPr>
            <p:cNvPr id="4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1063" b="19705"/>
            <a:stretch>
              <a:fillRect/>
            </a:stretch>
          </p:blipFill>
          <p:spPr>
            <a:xfrm>
              <a:off x="5952241" y="3078949"/>
              <a:ext cx="5285040" cy="1590577"/>
            </a:xfrm>
            <a:prstGeom prst="rect">
              <a:avLst/>
            </a:prstGeom>
          </p:spPr>
        </p:pic>
        <p:pic>
          <p:nvPicPr>
            <p:cNvPr id="4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718641" y="0"/>
              <a:ext cx="2563039" cy="2521098"/>
            </a:xfrm>
            <a:prstGeom prst="rect">
              <a:avLst/>
            </a:prstGeom>
          </p:spPr>
        </p:pic>
        <p:pic>
          <p:nvPicPr>
            <p:cNvPr id="5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75926" y="569772"/>
              <a:ext cx="2306258" cy="834446"/>
            </a:xfrm>
            <a:prstGeom prst="rect">
              <a:avLst/>
            </a:prstGeom>
          </p:spPr>
        </p:pic>
        <p:pic>
          <p:nvPicPr>
            <p:cNvPr id="5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24419" y="1004439"/>
              <a:ext cx="2751744" cy="995631"/>
            </a:xfrm>
            <a:prstGeom prst="rect">
              <a:avLst/>
            </a:prstGeom>
          </p:spPr>
        </p:pic>
        <p:pic>
          <p:nvPicPr>
            <p:cNvPr id="5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907790" y="2325587"/>
              <a:ext cx="4318229" cy="2355398"/>
            </a:xfrm>
            <a:prstGeom prst="rect">
              <a:avLst/>
            </a:prstGeom>
          </p:spPr>
        </p:pic>
        <p:pic>
          <p:nvPicPr>
            <p:cNvPr id="5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929055" y="2924653"/>
              <a:ext cx="1346826" cy="1730734"/>
            </a:xfrm>
            <a:prstGeom prst="rect">
              <a:avLst/>
            </a:prstGeom>
          </p:spPr>
        </p:pic>
        <p:pic>
          <p:nvPicPr>
            <p:cNvPr id="5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1237281" y="2749127"/>
              <a:ext cx="1239531" cy="1920400"/>
            </a:xfrm>
            <a:prstGeom prst="rect">
              <a:avLst/>
            </a:prstGeom>
          </p:spPr>
        </p:pic>
        <p:pic>
          <p:nvPicPr>
            <p:cNvPr id="55" name="Picture 1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091134" y="1888560"/>
              <a:ext cx="1802384" cy="2792425"/>
            </a:xfrm>
            <a:prstGeom prst="rect">
              <a:avLst/>
            </a:prstGeom>
          </p:spPr>
        </p:pic>
        <p:pic>
          <p:nvPicPr>
            <p:cNvPr id="56" name="Picture 1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20801248" y="2000070"/>
              <a:ext cx="5729142" cy="2746473"/>
            </a:xfrm>
            <a:prstGeom prst="rect">
              <a:avLst/>
            </a:prstGeom>
          </p:spPr>
        </p:pic>
        <p:pic>
          <p:nvPicPr>
            <p:cNvPr id="57" name="Picture 17"/>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5592857" y="1004439"/>
              <a:ext cx="6719327" cy="3665087"/>
            </a:xfrm>
            <a:prstGeom prst="rect">
              <a:avLst/>
            </a:prstGeom>
          </p:spPr>
        </p:pic>
        <p:pic>
          <p:nvPicPr>
            <p:cNvPr id="58" name="Picture 18"/>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r="1063" b="19705"/>
            <a:stretch>
              <a:fillRect/>
            </a:stretch>
          </p:blipFill>
          <p:spPr>
            <a:xfrm>
              <a:off x="19669664" y="3151597"/>
              <a:ext cx="5130309" cy="1544009"/>
            </a:xfrm>
            <a:prstGeom prst="rect">
              <a:avLst/>
            </a:prstGeom>
          </p:spPr>
        </p:pic>
        <p:pic>
          <p:nvPicPr>
            <p:cNvPr id="59" name="Picture 19"/>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0" y="2639266"/>
              <a:ext cx="4173387" cy="2000665"/>
            </a:xfrm>
            <a:prstGeom prst="rect">
              <a:avLst/>
            </a:prstGeom>
          </p:spPr>
        </p:pic>
        <p:pic>
          <p:nvPicPr>
            <p:cNvPr id="60" name="Picture 20"/>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83575" y="1620487"/>
              <a:ext cx="1917673" cy="693849"/>
            </a:xfrm>
            <a:prstGeom prst="rect">
              <a:avLst/>
            </a:prstGeom>
          </p:spPr>
        </p:pic>
        <p:pic>
          <p:nvPicPr>
            <p:cNvPr id="61" name="Picture 2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8876163" y="2775207"/>
              <a:ext cx="1239531" cy="1920400"/>
            </a:xfrm>
            <a:prstGeom prst="rect">
              <a:avLst/>
            </a:prstGeom>
          </p:spPr>
        </p:pic>
        <p:pic>
          <p:nvPicPr>
            <p:cNvPr id="62" name="Picture 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3545354" y="2723046"/>
              <a:ext cx="1239531" cy="1920400"/>
            </a:xfrm>
            <a:prstGeom prst="rect">
              <a:avLst/>
            </a:prstGeom>
          </p:spPr>
        </p:pic>
        <p:pic>
          <p:nvPicPr>
            <p:cNvPr id="63" name="Picture 2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984964" y="1855916"/>
              <a:ext cx="1802384" cy="2792425"/>
            </a:xfrm>
            <a:prstGeom prst="rect">
              <a:avLst/>
            </a:prstGeom>
          </p:spPr>
        </p:pic>
      </p:grpSp>
    </p:spTree>
    <p:extLst>
      <p:ext uri="{BB962C8B-B14F-4D97-AF65-F5344CB8AC3E}">
        <p14:creationId xmlns:p14="http://schemas.microsoft.com/office/powerpoint/2010/main" val="81776067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762000" y="723900"/>
            <a:ext cx="9677400" cy="868062"/>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Luyện viết chữ R, S trên bảng con</a:t>
            </a:r>
          </a:p>
        </p:txBody>
      </p:sp>
      <p:sp>
        <p:nvSpPr>
          <p:cNvPr id="2" name="Rounded Rectangle 1"/>
          <p:cNvSpPr/>
          <p:nvPr/>
        </p:nvSpPr>
        <p:spPr>
          <a:xfrm>
            <a:off x="797010" y="1934862"/>
            <a:ext cx="4803690" cy="990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3">
                    <a:lumMod val="50000"/>
                  </a:schemeClr>
                </a:solidFill>
                <a:latin typeface="Arial" pitchFamily="34" charset="0"/>
                <a:cs typeface="Arial" pitchFamily="34" charset="0"/>
              </a:rPr>
              <a:t>Luyện viết chữ hoa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6747" y="1934862"/>
            <a:ext cx="4210603" cy="390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1200" y="1925594"/>
            <a:ext cx="3197153" cy="390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4343400" y="6438900"/>
            <a:ext cx="8115853" cy="3437628"/>
            <a:chOff x="966042" y="3486388"/>
            <a:chExt cx="8448052" cy="1689813"/>
          </a:xfrm>
        </p:grpSpPr>
        <p:pic>
          <p:nvPicPr>
            <p:cNvPr id="10"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6042" y="3486388"/>
              <a:ext cx="8448052" cy="1689813"/>
            </a:xfrm>
            <a:prstGeom prst="rect">
              <a:avLst/>
            </a:prstGeom>
            <a:noFill/>
          </p:spPr>
        </p:pic>
        <p:sp>
          <p:nvSpPr>
            <p:cNvPr id="11" name="Rounded Rectangle 10"/>
            <p:cNvSpPr/>
            <p:nvPr/>
          </p:nvSpPr>
          <p:spPr>
            <a:xfrm>
              <a:off x="1172905" y="3695701"/>
              <a:ext cx="8034932" cy="1243964"/>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66462" y="3897290"/>
              <a:ext cx="7947632" cy="953138"/>
            </a:xfrm>
            <a:prstGeom prst="rect">
              <a:avLst/>
            </a:prstGeom>
            <a:noFill/>
          </p:spPr>
          <p:txBody>
            <a:bodyPr wrap="none">
              <a:spAutoFit/>
            </a:bodyPr>
            <a:lstStyle/>
            <a:p>
              <a:r>
                <a:rPr lang="vi-VN" sz="4000">
                  <a:solidFill>
                    <a:schemeClr val="bg1"/>
                  </a:solidFill>
                  <a:latin typeface="Arial" pitchFamily="34" charset="0"/>
                  <a:cs typeface="Arial" pitchFamily="34" charset="0"/>
                </a:rPr>
                <a:t>+ Chữ R có cấu tạo như nào?</a:t>
              </a:r>
            </a:p>
            <a:p>
              <a:pPr>
                <a:lnSpc>
                  <a:spcPct val="200000"/>
                </a:lnSpc>
              </a:pPr>
              <a:r>
                <a:rPr lang="vi-VN" sz="4000">
                  <a:solidFill>
                    <a:schemeClr val="bg1"/>
                  </a:solidFill>
                  <a:latin typeface="Arial" pitchFamily="34" charset="0"/>
                  <a:cs typeface="Arial" pitchFamily="34" charset="0"/>
                </a:rPr>
                <a:t>+ Chữ S có cấu tạo như nào?</a:t>
              </a:r>
            </a:p>
          </p:txBody>
        </p:sp>
      </p:grpSp>
    </p:spTree>
    <p:extLst>
      <p:ext uri="{BB962C8B-B14F-4D97-AF65-F5344CB8AC3E}">
        <p14:creationId xmlns:p14="http://schemas.microsoft.com/office/powerpoint/2010/main" val="21073876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par>
                                <p:cTn id="13" presetID="22" presetClass="entr" presetSubtype="4"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wipe(down)">
                                      <p:cBhvr>
                                        <p:cTn id="15" dur="500"/>
                                        <p:tgtEl>
                                          <p:spTgt spid="4099"/>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762000" y="723900"/>
            <a:ext cx="9677400" cy="868062"/>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Luyện viết chữ R, S trên bảng con</a:t>
            </a:r>
          </a:p>
        </p:txBody>
      </p:sp>
      <p:sp>
        <p:nvSpPr>
          <p:cNvPr id="2" name="Rounded Rectangle 1"/>
          <p:cNvSpPr/>
          <p:nvPr/>
        </p:nvSpPr>
        <p:spPr>
          <a:xfrm>
            <a:off x="797010" y="1934862"/>
            <a:ext cx="4803690" cy="990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3">
                    <a:lumMod val="50000"/>
                  </a:schemeClr>
                </a:solidFill>
                <a:latin typeface="Arial" pitchFamily="34" charset="0"/>
                <a:cs typeface="Arial" pitchFamily="34" charset="0"/>
              </a:rPr>
              <a:t>Luyện viết chữ hoa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1750" y="723900"/>
            <a:ext cx="4210603" cy="390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5182733"/>
            <a:ext cx="4152900" cy="4125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6800" y="5163819"/>
            <a:ext cx="4114800" cy="4087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0619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wipe(down)">
                                      <p:cBhvr>
                                        <p:cTn id="1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762000" y="723900"/>
            <a:ext cx="9677400" cy="868062"/>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Luyện viết chữ R, S trên bảng con</a:t>
            </a:r>
          </a:p>
        </p:txBody>
      </p:sp>
      <p:sp>
        <p:nvSpPr>
          <p:cNvPr id="2" name="Rounded Rectangle 1"/>
          <p:cNvSpPr/>
          <p:nvPr/>
        </p:nvSpPr>
        <p:spPr>
          <a:xfrm>
            <a:off x="743465" y="1769075"/>
            <a:ext cx="4803690" cy="990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3">
                    <a:lumMod val="50000"/>
                  </a:schemeClr>
                </a:solidFill>
                <a:latin typeface="Arial" pitchFamily="34" charset="0"/>
                <a:cs typeface="Arial" pitchFamily="34" charset="0"/>
              </a:rPr>
              <a:t>Luyện viết chữ hoa</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405" y="2957154"/>
            <a:ext cx="4152900" cy="4125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841" y="5448300"/>
            <a:ext cx="4114800" cy="4087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600700" y="2957154"/>
            <a:ext cx="11468100" cy="211329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600" b="1">
                <a:solidFill>
                  <a:schemeClr val="accent3">
                    <a:lumMod val="50000"/>
                  </a:schemeClr>
                </a:solidFill>
              </a:rPr>
              <a:t>Nét 1</a:t>
            </a:r>
            <a:r>
              <a:rPr lang="vi-VN" sz="3600">
                <a:solidFill>
                  <a:schemeClr val="accent3">
                    <a:lumMod val="50000"/>
                  </a:schemeClr>
                </a:solidFill>
              </a:rPr>
              <a:t>: Nét móc ngược trái. Phía trên hơi lượn, đầu móc cong vào trong (giống nét 1 ở các chữ hoa B, P).</a:t>
            </a:r>
            <a:endParaRPr lang="en-US" sz="3600">
              <a:solidFill>
                <a:schemeClr val="accent3">
                  <a:lumMod val="50000"/>
                </a:schemeClr>
              </a:solidFill>
            </a:endParaRPr>
          </a:p>
        </p:txBody>
      </p:sp>
      <p:sp>
        <p:nvSpPr>
          <p:cNvPr id="11" name="Rounded Rectangle 10"/>
          <p:cNvSpPr/>
          <p:nvPr/>
        </p:nvSpPr>
        <p:spPr>
          <a:xfrm>
            <a:off x="10134599" y="5448301"/>
            <a:ext cx="7526295" cy="430739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600" b="1">
                <a:solidFill>
                  <a:schemeClr val="accent3">
                    <a:lumMod val="50000"/>
                  </a:schemeClr>
                </a:solidFill>
              </a:rPr>
              <a:t>Nét 2</a:t>
            </a:r>
            <a:r>
              <a:rPr lang="vi-VN" sz="3600">
                <a:solidFill>
                  <a:schemeClr val="accent3">
                    <a:lumMod val="50000"/>
                  </a:schemeClr>
                </a:solidFill>
              </a:rPr>
              <a:t>: Là kết hợp của hai nét cơ bản. Bao gồm, nét cong trên và nét móc ngược phải nối liền nhau. Các nét tạo vòng xoắn nhỏ giữa thân chữ</a:t>
            </a:r>
            <a:r>
              <a:rPr lang="en-US" sz="3600">
                <a:solidFill>
                  <a:schemeClr val="accent3">
                    <a:lumMod val="50000"/>
                  </a:schemeClr>
                </a:solidFill>
              </a:rPr>
              <a:t>.</a:t>
            </a:r>
            <a:r>
              <a:rPr lang="vi-VN" sz="3600">
                <a:solidFill>
                  <a:schemeClr val="accent3">
                    <a:lumMod val="50000"/>
                  </a:schemeClr>
                </a:solidFill>
              </a:rPr>
              <a:t> </a:t>
            </a:r>
            <a:endParaRPr lang="en-US" sz="3600">
              <a:solidFill>
                <a:schemeClr val="accent3">
                  <a:lumMod val="50000"/>
                </a:schemeClr>
              </a:solidFill>
            </a:endParaRPr>
          </a:p>
        </p:txBody>
      </p:sp>
      <p:pic>
        <p:nvPicPr>
          <p:cNvPr id="12"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662"/>
          <a:stretch>
            <a:fillRect/>
          </a:stretch>
        </p:blipFill>
        <p:spPr>
          <a:xfrm flipV="1">
            <a:off x="14744914" y="354445"/>
            <a:ext cx="3156937" cy="419645"/>
          </a:xfrm>
          <a:prstGeom prst="rect">
            <a:avLst/>
          </a:prstGeom>
        </p:spPr>
      </p:pic>
      <p:pic>
        <p:nvPicPr>
          <p:cNvPr id="14"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662"/>
          <a:stretch>
            <a:fillRect/>
          </a:stretch>
        </p:blipFill>
        <p:spPr>
          <a:xfrm flipV="1">
            <a:off x="12319277" y="354442"/>
            <a:ext cx="3156937" cy="419648"/>
          </a:xfrm>
          <a:prstGeom prst="rect">
            <a:avLst/>
          </a:prstGeom>
        </p:spPr>
      </p:pic>
      <p:pic>
        <p:nvPicPr>
          <p:cNvPr id="1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8616"/>
          <a:stretch>
            <a:fillRect/>
          </a:stretch>
        </p:blipFill>
        <p:spPr>
          <a:xfrm flipV="1">
            <a:off x="10352736" y="350568"/>
            <a:ext cx="3014719" cy="593664"/>
          </a:xfrm>
          <a:prstGeom prst="rect">
            <a:avLst/>
          </a:prstGeom>
        </p:spPr>
      </p:pic>
    </p:spTree>
    <p:extLst>
      <p:ext uri="{BB962C8B-B14F-4D97-AF65-F5344CB8AC3E}">
        <p14:creationId xmlns:p14="http://schemas.microsoft.com/office/powerpoint/2010/main" val="3685783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wipe(down)">
                                      <p:cBhvr>
                                        <p:cTn id="15" dur="500"/>
                                        <p:tgtEl>
                                          <p:spTgt spid="512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354445"/>
            <a:ext cx="17449800" cy="9589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762000" y="723900"/>
            <a:ext cx="9677400" cy="868062"/>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Luyện viết chữ R, S trên bảng con</a:t>
            </a:r>
          </a:p>
        </p:txBody>
      </p:sp>
      <p:sp>
        <p:nvSpPr>
          <p:cNvPr id="2" name="Rounded Rectangle 1"/>
          <p:cNvSpPr/>
          <p:nvPr/>
        </p:nvSpPr>
        <p:spPr>
          <a:xfrm>
            <a:off x="743465" y="1769075"/>
            <a:ext cx="4803690" cy="990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3">
                    <a:lumMod val="50000"/>
                  </a:schemeClr>
                </a:solidFill>
                <a:latin typeface="Arial" pitchFamily="34" charset="0"/>
                <a:cs typeface="Arial" pitchFamily="34" charset="0"/>
              </a:rPr>
              <a:t>Luyện viết chữ hoa</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405" y="2957155"/>
            <a:ext cx="3373395" cy="317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0939" y="6362700"/>
            <a:ext cx="3336325" cy="3314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3662"/>
          <a:stretch>
            <a:fillRect/>
          </a:stretch>
        </p:blipFill>
        <p:spPr>
          <a:xfrm flipV="1">
            <a:off x="14744914" y="354445"/>
            <a:ext cx="3156937" cy="419645"/>
          </a:xfrm>
          <a:prstGeom prst="rect">
            <a:avLst/>
          </a:prstGeom>
        </p:spPr>
      </p:pic>
      <p:pic>
        <p:nvPicPr>
          <p:cNvPr id="14"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3662"/>
          <a:stretch>
            <a:fillRect/>
          </a:stretch>
        </p:blipFill>
        <p:spPr>
          <a:xfrm flipV="1">
            <a:off x="12319277" y="354442"/>
            <a:ext cx="3156937" cy="419648"/>
          </a:xfrm>
          <a:prstGeom prst="rect">
            <a:avLst/>
          </a:prstGeom>
        </p:spPr>
      </p:pic>
      <p:pic>
        <p:nvPicPr>
          <p:cNvPr id="1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38616"/>
          <a:stretch>
            <a:fillRect/>
          </a:stretch>
        </p:blipFill>
        <p:spPr>
          <a:xfrm flipV="1">
            <a:off x="10352736" y="350568"/>
            <a:ext cx="3014719" cy="593664"/>
          </a:xfrm>
          <a:prstGeom prst="rect">
            <a:avLst/>
          </a:prstGeom>
        </p:spPr>
      </p:pic>
      <p:pic>
        <p:nvPicPr>
          <p:cNvPr id="6" name="huong-dan-viet-chu-hoa-r-kien-thuc-tieu-hoc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573927" y="3000346"/>
            <a:ext cx="11150942" cy="6267508"/>
          </a:xfrm>
          <a:prstGeom prst="rect">
            <a:avLst/>
          </a:prstGeom>
        </p:spPr>
      </p:pic>
      <p:grpSp>
        <p:nvGrpSpPr>
          <p:cNvPr id="16" name="Group 15"/>
          <p:cNvGrpSpPr/>
          <p:nvPr/>
        </p:nvGrpSpPr>
        <p:grpSpPr>
          <a:xfrm>
            <a:off x="7816763" y="1958601"/>
            <a:ext cx="6665269" cy="963543"/>
            <a:chOff x="609600" y="2019300"/>
            <a:chExt cx="9068611" cy="963543"/>
          </a:xfrm>
        </p:grpSpPr>
        <p:sp>
          <p:nvSpPr>
            <p:cNvPr id="17" name="Snip Single Corner Rectangle 16"/>
            <p:cNvSpPr/>
            <p:nvPr/>
          </p:nvSpPr>
          <p:spPr>
            <a:xfrm>
              <a:off x="609600" y="2019300"/>
              <a:ext cx="9068611" cy="963543"/>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43225" y="2177905"/>
              <a:ext cx="8717492" cy="646331"/>
            </a:xfrm>
            <a:prstGeom prst="rect">
              <a:avLst/>
            </a:prstGeom>
          </p:spPr>
          <p:txBody>
            <a:bodyPr wrap="none">
              <a:spAutoFit/>
            </a:bodyPr>
            <a:lstStyle/>
            <a:p>
              <a:r>
                <a:rPr lang="en-US" sz="3600" b="1">
                  <a:solidFill>
                    <a:schemeClr val="accent5">
                      <a:lumMod val="50000"/>
                    </a:schemeClr>
                  </a:solidFill>
                  <a:latin typeface="Arial" pitchFamily="34" charset="0"/>
                  <a:cs typeface="Arial" pitchFamily="34" charset="0"/>
                </a:rPr>
                <a:t>Video hướng dẫn viết chữ R</a:t>
              </a:r>
              <a:endParaRPr lang="vi-VN" sz="3600" b="1">
                <a:solidFill>
                  <a:schemeClr val="accent5">
                    <a:lumMod val="50000"/>
                  </a:schemeClr>
                </a:solidFill>
                <a:latin typeface="Arial" pitchFamily="34" charset="0"/>
                <a:cs typeface="Arial" pitchFamily="34" charset="0"/>
              </a:endParaRPr>
            </a:p>
          </p:txBody>
        </p:sp>
      </p:grpSp>
    </p:spTree>
    <p:extLst>
      <p:ext uri="{BB962C8B-B14F-4D97-AF65-F5344CB8AC3E}">
        <p14:creationId xmlns:p14="http://schemas.microsoft.com/office/powerpoint/2010/main" val="12859841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29200" y="565902"/>
            <a:ext cx="8229600" cy="1105218"/>
            <a:chOff x="914400" y="609283"/>
            <a:chExt cx="8229600" cy="1105218"/>
          </a:xfrm>
        </p:grpSpPr>
        <p:pic>
          <p:nvPicPr>
            <p:cNvPr id="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 y="609283"/>
              <a:ext cx="8229600" cy="1105218"/>
            </a:xfrm>
            <a:prstGeom prst="rect">
              <a:avLst/>
            </a:prstGeom>
          </p:spPr>
        </p:pic>
        <p:sp>
          <p:nvSpPr>
            <p:cNvPr id="6" name="TextBox 5"/>
            <p:cNvSpPr txBox="1"/>
            <p:nvPr/>
          </p:nvSpPr>
          <p:spPr>
            <a:xfrm>
              <a:off x="1143000" y="776351"/>
              <a:ext cx="6983002" cy="769441"/>
            </a:xfrm>
            <a:prstGeom prst="rect">
              <a:avLst/>
            </a:prstGeom>
            <a:noFill/>
          </p:spPr>
          <p:txBody>
            <a:bodyPr wrap="none" rtlCol="0">
              <a:spAutoFit/>
            </a:bodyPr>
            <a:lstStyle/>
            <a:p>
              <a:r>
                <a:rPr lang="en-US" sz="4400" b="1">
                  <a:solidFill>
                    <a:srgbClr val="00B050"/>
                  </a:solidFill>
                  <a:latin typeface="Arial" pitchFamily="34" charset="0"/>
                  <a:cs typeface="Arial" pitchFamily="34" charset="0"/>
                </a:rPr>
                <a:t>HÌNH THÀNH KIẾN THỨC</a:t>
              </a:r>
            </a:p>
          </p:txBody>
        </p:sp>
      </p:grpSp>
      <p:sp>
        <p:nvSpPr>
          <p:cNvPr id="7" name="Pentagon 6"/>
          <p:cNvSpPr/>
          <p:nvPr/>
        </p:nvSpPr>
        <p:spPr>
          <a:xfrm>
            <a:off x="678592" y="1985317"/>
            <a:ext cx="9220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a:t>
            </a:r>
            <a:r>
              <a:rPr lang="vi-VN" sz="4000" b="1"/>
              <a:t>Nghe thông tin và trả lời câu hỏi </a:t>
            </a:r>
            <a:endParaRPr lang="en-US" sz="4000" b="1">
              <a:latin typeface="Arial" pitchFamily="34" charset="0"/>
              <a:cs typeface="Arial"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028425"/>
            <a:ext cx="15849600" cy="630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778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678592" y="977209"/>
            <a:ext cx="9220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a:t>
            </a:r>
            <a:r>
              <a:rPr lang="vi-VN" sz="4000" b="1"/>
              <a:t>Nghe thông tin và trả lời câu hỏi </a:t>
            </a:r>
            <a:endParaRPr lang="en-US" sz="4000" b="1">
              <a:latin typeface="Arial" pitchFamily="34" charset="0"/>
              <a:cs typeface="Arial"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592" y="2324100"/>
            <a:ext cx="16618808" cy="711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6216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279428" y="5948586"/>
            <a:ext cx="9906000" cy="3594733"/>
            <a:chOff x="966042" y="3539192"/>
            <a:chExt cx="8448052" cy="1767040"/>
          </a:xfrm>
        </p:grpSpPr>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6042" y="3539192"/>
              <a:ext cx="8448052" cy="1767040"/>
            </a:xfrm>
            <a:prstGeom prst="rect">
              <a:avLst/>
            </a:prstGeom>
            <a:noFill/>
          </p:spPr>
        </p:pic>
        <p:sp>
          <p:nvSpPr>
            <p:cNvPr id="6" name="Rounded Rectangle 5"/>
            <p:cNvSpPr/>
            <p:nvPr/>
          </p:nvSpPr>
          <p:spPr>
            <a:xfrm>
              <a:off x="1165878" y="3663020"/>
              <a:ext cx="8034932" cy="1449375"/>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37810" y="3663020"/>
              <a:ext cx="7670076" cy="1407014"/>
            </a:xfrm>
            <a:prstGeom prst="rect">
              <a:avLst/>
            </a:prstGeom>
            <a:noFill/>
          </p:spPr>
          <p:txBody>
            <a:bodyPr wrap="square">
              <a:spAutoFit/>
            </a:bodyPr>
            <a:lstStyle/>
            <a:p>
              <a:pPr algn="just">
                <a:lnSpc>
                  <a:spcPct val="150000"/>
                </a:lnSpc>
              </a:pPr>
              <a:r>
                <a:rPr lang="vi-VN" sz="4000">
                  <a:solidFill>
                    <a:schemeClr val="bg1"/>
                  </a:solidFill>
                  <a:latin typeface="Arial" pitchFamily="34" charset="0"/>
                  <a:cs typeface="Arial" pitchFamily="34" charset="0"/>
                </a:rPr>
                <a:t>Nước và không khí bị ô nhiễm gây ra cho con người các bệnh về mắt, da, đường hô hấp, đường ruột</a:t>
              </a:r>
              <a:r>
                <a:rPr lang="en-US" sz="4000">
                  <a:solidFill>
                    <a:schemeClr val="bg1"/>
                  </a:solidFill>
                  <a:latin typeface="Arial" pitchFamily="34" charset="0"/>
                  <a:cs typeface="Arial" pitchFamily="34" charset="0"/>
                </a:rPr>
                <a:t>…</a:t>
              </a:r>
              <a:endParaRPr lang="vi-VN" sz="4000">
                <a:solidFill>
                  <a:schemeClr val="bg1"/>
                </a:solidFill>
                <a:latin typeface="Arial" pitchFamily="34" charset="0"/>
                <a:cs typeface="Arial" pitchFamily="34" charset="0"/>
              </a:endParaRPr>
            </a:p>
          </p:txBody>
        </p:sp>
      </p:grpSp>
      <p:grpSp>
        <p:nvGrpSpPr>
          <p:cNvPr id="8" name="Group 7"/>
          <p:cNvGrpSpPr/>
          <p:nvPr/>
        </p:nvGrpSpPr>
        <p:grpSpPr>
          <a:xfrm>
            <a:off x="7231115" y="1991302"/>
            <a:ext cx="9906000" cy="3437628"/>
            <a:chOff x="966042" y="3486388"/>
            <a:chExt cx="8448052" cy="1689813"/>
          </a:xfrm>
        </p:grpSpPr>
        <p:pic>
          <p:nvPicPr>
            <p:cNvPr id="9"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6042" y="3486388"/>
              <a:ext cx="8448052" cy="1689813"/>
            </a:xfrm>
            <a:prstGeom prst="rect">
              <a:avLst/>
            </a:prstGeom>
            <a:noFill/>
          </p:spPr>
        </p:pic>
        <p:sp>
          <p:nvSpPr>
            <p:cNvPr id="10" name="Rounded Rectangle 9"/>
            <p:cNvSpPr/>
            <p:nvPr/>
          </p:nvSpPr>
          <p:spPr>
            <a:xfrm>
              <a:off x="1165878" y="3592647"/>
              <a:ext cx="8034932" cy="136435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52410" y="3606064"/>
              <a:ext cx="7557722" cy="1350941"/>
            </a:xfrm>
            <a:prstGeom prst="rect">
              <a:avLst/>
            </a:prstGeom>
            <a:noFill/>
          </p:spPr>
          <p:txBody>
            <a:bodyPr wrap="square">
              <a:spAutoFit/>
            </a:bodyPr>
            <a:lstStyle/>
            <a:p>
              <a:pPr algn="just">
                <a:lnSpc>
                  <a:spcPct val="150000"/>
                </a:lnSpc>
              </a:pPr>
              <a:r>
                <a:rPr lang="vi-VN" sz="4000">
                  <a:solidFill>
                    <a:schemeClr val="bg1"/>
                  </a:solidFill>
                  <a:latin typeface="Arial" pitchFamily="34" charset="0"/>
                  <a:cs typeface="Arial" pitchFamily="34" charset="0"/>
                </a:rPr>
                <a:t>Không khí bị ô nhiễm chủ yếu là do khí thải từ nhà máy, ô tô, xe máy; do rác thải, nước thải,... </a:t>
              </a:r>
            </a:p>
          </p:txBody>
        </p:sp>
      </p:grpSp>
      <p:sp>
        <p:nvSpPr>
          <p:cNvPr id="12" name="Pentagon 11"/>
          <p:cNvSpPr/>
          <p:nvPr/>
        </p:nvSpPr>
        <p:spPr>
          <a:xfrm>
            <a:off x="655938" y="723900"/>
            <a:ext cx="9220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a:t>
            </a:r>
            <a:r>
              <a:rPr lang="vi-VN" sz="4000" b="1"/>
              <a:t>Nghe thông tin và trả lời câu hỏi </a:t>
            </a:r>
            <a:endParaRPr lang="en-US" sz="4000" b="1">
              <a:latin typeface="Arial" pitchFamily="34" charset="0"/>
              <a:cs typeface="Arial" pitchFamily="34"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52" y="1742263"/>
            <a:ext cx="6177349" cy="368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129" y="5559694"/>
            <a:ext cx="6160872" cy="416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778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500"/>
                                        <p:tgtEl>
                                          <p:spTgt spid="1024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wipe(down)">
                                      <p:cBhvr>
                                        <p:cTn id="15" dur="500"/>
                                        <p:tgtEl>
                                          <p:spTgt spid="10243"/>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05200" y="751140"/>
            <a:ext cx="10972800" cy="109797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itchFamily="34" charset="0"/>
                <a:cs typeface="Arial" pitchFamily="34" charset="0"/>
              </a:rPr>
              <a:t>BÀI ĐỌC 1. PHỐ PHƯỜNG HÀ NỘI</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55795"/>
            <a:ext cx="12420599" cy="74381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77" y="2564245"/>
            <a:ext cx="9418592" cy="692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entagon 4"/>
          <p:cNvSpPr/>
          <p:nvPr/>
        </p:nvSpPr>
        <p:spPr>
          <a:xfrm>
            <a:off x="655938" y="723900"/>
            <a:ext cx="9220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a:t>
            </a:r>
            <a:r>
              <a:rPr lang="vi-VN" sz="4000" b="1"/>
              <a:t>Nghe thông tin và trả lời câu hỏi </a:t>
            </a:r>
            <a:endParaRPr lang="en-US" sz="4000" b="1">
              <a:latin typeface="Arial" pitchFamily="34" charset="0"/>
              <a:cs typeface="Arial" pitchFamily="34" charset="0"/>
            </a:endParaRPr>
          </a:p>
        </p:txBody>
      </p:sp>
      <p:grpSp>
        <p:nvGrpSpPr>
          <p:cNvPr id="10" name="Group 9"/>
          <p:cNvGrpSpPr/>
          <p:nvPr/>
        </p:nvGrpSpPr>
        <p:grpSpPr>
          <a:xfrm>
            <a:off x="10066825" y="2163490"/>
            <a:ext cx="7771183" cy="3437209"/>
            <a:chOff x="966042" y="3486388"/>
            <a:chExt cx="8448052" cy="1689606"/>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6042" y="3486388"/>
              <a:ext cx="8448052" cy="1689606"/>
            </a:xfrm>
            <a:prstGeom prst="rect">
              <a:avLst/>
            </a:prstGeom>
            <a:noFill/>
          </p:spPr>
        </p:pic>
        <p:sp>
          <p:nvSpPr>
            <p:cNvPr id="12" name="Rounded Rectangle 11"/>
            <p:cNvSpPr/>
            <p:nvPr/>
          </p:nvSpPr>
          <p:spPr>
            <a:xfrm>
              <a:off x="1165878" y="3592647"/>
              <a:ext cx="8034932" cy="1420430"/>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52410" y="3606064"/>
              <a:ext cx="7557722" cy="1407013"/>
            </a:xfrm>
            <a:prstGeom prst="rect">
              <a:avLst/>
            </a:prstGeom>
            <a:noFill/>
          </p:spPr>
          <p:txBody>
            <a:bodyPr wrap="square">
              <a:spAutoFit/>
            </a:bodyPr>
            <a:lstStyle/>
            <a:p>
              <a:pPr algn="just">
                <a:lnSpc>
                  <a:spcPct val="150000"/>
                </a:lnSpc>
              </a:pPr>
              <a:r>
                <a:rPr lang="en-US" sz="4000">
                  <a:solidFill>
                    <a:schemeClr val="bg1"/>
                  </a:solidFill>
                  <a:latin typeface="Arial" pitchFamily="34" charset="0"/>
                  <a:cs typeface="Arial" pitchFamily="34" charset="0"/>
                </a:rPr>
                <a:t>Cần có biện pháp xử lí nguồn lây ô nhiễm từ nhà máy, bệnh viện, công trình, gia đình… </a:t>
              </a:r>
              <a:endParaRPr lang="vi-VN" sz="4000">
                <a:solidFill>
                  <a:schemeClr val="bg1"/>
                </a:solidFill>
                <a:latin typeface="Arial" pitchFamily="34" charset="0"/>
                <a:cs typeface="Arial" pitchFamily="34" charset="0"/>
              </a:endParaRPr>
            </a:p>
          </p:txBody>
        </p:sp>
      </p:grpSp>
      <p:grpSp>
        <p:nvGrpSpPr>
          <p:cNvPr id="14" name="Group 13"/>
          <p:cNvGrpSpPr/>
          <p:nvPr/>
        </p:nvGrpSpPr>
        <p:grpSpPr>
          <a:xfrm>
            <a:off x="10097717" y="6025572"/>
            <a:ext cx="7771183" cy="3437209"/>
            <a:chOff x="966042" y="3486388"/>
            <a:chExt cx="8448052" cy="1689606"/>
          </a:xfrm>
        </p:grpSpPr>
        <p:pic>
          <p:nvPicPr>
            <p:cNvPr id="1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6042" y="3486388"/>
              <a:ext cx="8448052" cy="1689606"/>
            </a:xfrm>
            <a:prstGeom prst="rect">
              <a:avLst/>
            </a:prstGeom>
            <a:noFill/>
          </p:spPr>
        </p:pic>
        <p:sp>
          <p:nvSpPr>
            <p:cNvPr id="16" name="Rounded Rectangle 15"/>
            <p:cNvSpPr/>
            <p:nvPr/>
          </p:nvSpPr>
          <p:spPr>
            <a:xfrm>
              <a:off x="1165878" y="3592647"/>
              <a:ext cx="8034932" cy="1420430"/>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27700" y="3606064"/>
              <a:ext cx="7257569" cy="1407013"/>
            </a:xfrm>
            <a:prstGeom prst="rect">
              <a:avLst/>
            </a:prstGeom>
            <a:noFill/>
          </p:spPr>
          <p:txBody>
            <a:bodyPr wrap="square">
              <a:spAutoFit/>
            </a:bodyPr>
            <a:lstStyle/>
            <a:p>
              <a:pPr algn="just">
                <a:lnSpc>
                  <a:spcPct val="150000"/>
                </a:lnSpc>
              </a:pPr>
              <a:r>
                <a:rPr lang="en-US" sz="4000">
                  <a:solidFill>
                    <a:schemeClr val="bg1"/>
                  </a:solidFill>
                  <a:latin typeface="Arial" pitchFamily="34" charset="0"/>
                  <a:cs typeface="Arial" pitchFamily="34" charset="0"/>
                </a:rPr>
                <a:t>C</a:t>
              </a:r>
              <a:r>
                <a:rPr lang="vi-VN" sz="4000">
                  <a:solidFill>
                    <a:schemeClr val="bg1"/>
                  </a:solidFill>
                  <a:latin typeface="Arial" pitchFamily="34" charset="0"/>
                  <a:cs typeface="Arial" pitchFamily="34" charset="0"/>
                </a:rPr>
                <a:t>ần bỏ rác đúng nơi quy định, lựa chọn phương tiện giao thông công cộng</a:t>
              </a:r>
              <a:r>
                <a:rPr lang="en-US" sz="4000">
                  <a:solidFill>
                    <a:schemeClr val="bg1"/>
                  </a:solidFill>
                  <a:latin typeface="Arial" pitchFamily="34" charset="0"/>
                  <a:cs typeface="Arial" pitchFamily="34" charset="0"/>
                </a:rPr>
                <a:t>…</a:t>
              </a:r>
              <a:endParaRPr lang="vi-VN" sz="400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677778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31720" y="2111605"/>
            <a:ext cx="11740715" cy="1404167"/>
          </a:xfrm>
          <a:prstGeom prst="rect">
            <a:avLst/>
          </a:prstGeom>
        </p:spPr>
        <p:txBody>
          <a:bodyPr wrap="none">
            <a:spAutoFit/>
          </a:bodyPr>
          <a:lstStyle/>
          <a:p>
            <a:pPr lvl="0" algn="ctr">
              <a:lnSpc>
                <a:spcPts val="12000"/>
              </a:lnSpc>
              <a:spcBef>
                <a:spcPct val="0"/>
              </a:spcBef>
            </a:pPr>
            <a:r>
              <a:rPr lang="en-US" sz="5400" b="1">
                <a:solidFill>
                  <a:schemeClr val="accent5">
                    <a:lumMod val="75000"/>
                  </a:schemeClr>
                </a:solidFill>
                <a:latin typeface="Arial" pitchFamily="34" charset="0"/>
                <a:cs typeface="Arial" pitchFamily="34" charset="0"/>
              </a:rPr>
              <a:t>CẢM ƠN CÁC EM ĐÃ LẮNG NGHE!</a:t>
            </a:r>
          </a:p>
        </p:txBody>
      </p:sp>
    </p:spTree>
    <p:extLst>
      <p:ext uri="{BB962C8B-B14F-4D97-AF65-F5344CB8AC3E}">
        <p14:creationId xmlns:p14="http://schemas.microsoft.com/office/powerpoint/2010/main" val="42063739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2094" y="521513"/>
            <a:ext cx="8229600" cy="1105218"/>
            <a:chOff x="914400" y="609283"/>
            <a:chExt cx="8229600" cy="1105218"/>
          </a:xfrm>
        </p:grpSpPr>
        <p:pic>
          <p:nvPicPr>
            <p:cNvPr id="6"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 y="609283"/>
              <a:ext cx="8229600" cy="1105218"/>
            </a:xfrm>
            <a:prstGeom prst="rect">
              <a:avLst/>
            </a:prstGeom>
          </p:spPr>
        </p:pic>
        <p:sp>
          <p:nvSpPr>
            <p:cNvPr id="7" name="TextBox 6"/>
            <p:cNvSpPr txBox="1"/>
            <p:nvPr/>
          </p:nvSpPr>
          <p:spPr>
            <a:xfrm>
              <a:off x="1143000" y="776351"/>
              <a:ext cx="6983002" cy="769441"/>
            </a:xfrm>
            <a:prstGeom prst="rect">
              <a:avLst/>
            </a:prstGeom>
            <a:noFill/>
          </p:spPr>
          <p:txBody>
            <a:bodyPr wrap="none" rtlCol="0">
              <a:spAutoFit/>
            </a:bodyPr>
            <a:lstStyle/>
            <a:p>
              <a:r>
                <a:rPr lang="en-US" sz="4400" b="1">
                  <a:solidFill>
                    <a:srgbClr val="0070C0"/>
                  </a:solidFill>
                  <a:latin typeface="Arial" pitchFamily="34" charset="0"/>
                  <a:cs typeface="Arial" pitchFamily="34" charset="0"/>
                </a:rPr>
                <a:t>HÌNH THÀNH KIẾN THỨC</a:t>
              </a:r>
            </a:p>
          </p:txBody>
        </p:sp>
      </p:grpSp>
      <p:sp>
        <p:nvSpPr>
          <p:cNvPr id="4" name="Pentagon 3"/>
          <p:cNvSpPr/>
          <p:nvPr/>
        </p:nvSpPr>
        <p:spPr>
          <a:xfrm>
            <a:off x="631224" y="1837038"/>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ĐỌC THÀNH TIẾNG</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1129" y="1033770"/>
            <a:ext cx="9592190" cy="529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1066" y="5761047"/>
            <a:ext cx="9610725" cy="444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Diagram 10"/>
          <p:cNvGraphicFramePr/>
          <p:nvPr>
            <p:extLst>
              <p:ext uri="{D42A27DB-BD31-4B8C-83A1-F6EECF244321}">
                <p14:modId xmlns:p14="http://schemas.microsoft.com/office/powerpoint/2010/main" val="267817994"/>
              </p:ext>
            </p:extLst>
          </p:nvPr>
        </p:nvGraphicFramePr>
        <p:xfrm>
          <a:off x="-277402" y="2933700"/>
          <a:ext cx="9099096" cy="70700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292459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barn(inVertical)">
                                      <p:cBhvr>
                                        <p:cTn id="17" dur="500"/>
                                        <p:tgtEl>
                                          <p:spTgt spid="9218"/>
                                        </p:tgtEl>
                                      </p:cBhvr>
                                    </p:animEffect>
                                  </p:childTnLst>
                                </p:cTn>
                              </p:par>
                              <p:par>
                                <p:cTn id="18" presetID="16" presetClass="entr" presetSubtype="21" fill="hold" nodeType="withEffect">
                                  <p:stCondLst>
                                    <p:cond delay="0"/>
                                  </p:stCondLst>
                                  <p:childTnLst>
                                    <p:set>
                                      <p:cBhvr>
                                        <p:cTn id="19" dur="1" fill="hold">
                                          <p:stCondLst>
                                            <p:cond delay="0"/>
                                          </p:stCondLst>
                                        </p:cTn>
                                        <p:tgtEl>
                                          <p:spTgt spid="9219"/>
                                        </p:tgtEl>
                                        <p:attrNameLst>
                                          <p:attrName>style.visibility</p:attrName>
                                        </p:attrNameLst>
                                      </p:cBhvr>
                                      <p:to>
                                        <p:strVal val="visible"/>
                                      </p:to>
                                    </p:set>
                                    <p:animEffect transition="in" filter="barn(inVertical)">
                                      <p:cBhvr>
                                        <p:cTn id="20" dur="500"/>
                                        <p:tgtEl>
                                          <p:spTgt spid="92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11"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1446" y="1790700"/>
            <a:ext cx="7032354" cy="1143000"/>
            <a:chOff x="3505200" y="3520131"/>
            <a:chExt cx="6531576" cy="1063579"/>
          </a:xfrm>
        </p:grpSpPr>
        <p:sp>
          <p:nvSpPr>
            <p:cNvPr id="5" name="Pentagon 4"/>
            <p:cNvSpPr/>
            <p:nvPr/>
          </p:nvSpPr>
          <p:spPr>
            <a:xfrm>
              <a:off x="6400800" y="3520131"/>
              <a:ext cx="3635976"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6" name="Group 5"/>
            <p:cNvGrpSpPr/>
            <p:nvPr/>
          </p:nvGrpSpPr>
          <p:grpSpPr>
            <a:xfrm>
              <a:off x="3505200" y="3520131"/>
              <a:ext cx="6387550" cy="1063579"/>
              <a:chOff x="3505200" y="3520131"/>
              <a:chExt cx="6387550" cy="1063579"/>
            </a:xfrm>
          </p:grpSpPr>
          <p:sp>
            <p:nvSpPr>
              <p:cNvPr id="7" name="Pentagon 6"/>
              <p:cNvSpPr/>
              <p:nvPr/>
            </p:nvSpPr>
            <p:spPr>
              <a:xfrm flipH="1">
                <a:off x="3505200" y="3520131"/>
                <a:ext cx="3298224"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sp>
            <p:nvSpPr>
              <p:cNvPr id="8" name="TextBox 7"/>
              <p:cNvSpPr txBox="1"/>
              <p:nvPr/>
            </p:nvSpPr>
            <p:spPr>
              <a:xfrm>
                <a:off x="3988570" y="3701932"/>
                <a:ext cx="5904180" cy="504458"/>
              </a:xfrm>
              <a:prstGeom prst="rect">
                <a:avLst/>
              </a:prstGeom>
              <a:noFill/>
            </p:spPr>
            <p:txBody>
              <a:bodyPr wrap="none" rtlCol="0">
                <a:spAutoFit/>
              </a:bodyPr>
              <a:lstStyle/>
              <a:p>
                <a:r>
                  <a:rPr lang="en-US" sz="4000" b="1">
                    <a:solidFill>
                      <a:srgbClr val="0070C0"/>
                    </a:solidFill>
                    <a:latin typeface="Arial" pitchFamily="34" charset="0"/>
                    <a:cs typeface="Arial" pitchFamily="34" charset="0"/>
                  </a:rPr>
                  <a:t>Cách ngắt nhịp câu thơ</a:t>
                </a:r>
              </a:p>
            </p:txBody>
          </p:sp>
        </p:grpSp>
      </p:grpSp>
      <p:sp>
        <p:nvSpPr>
          <p:cNvPr id="9" name="Pentagon 8"/>
          <p:cNvSpPr/>
          <p:nvPr/>
        </p:nvSpPr>
        <p:spPr>
          <a:xfrm>
            <a:off x="768878" y="656968"/>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ĐỌC THÀNH TIẾNG</a:t>
            </a:r>
          </a:p>
        </p:txBody>
      </p:sp>
      <p:grpSp>
        <p:nvGrpSpPr>
          <p:cNvPr id="18" name="Group 17"/>
          <p:cNvGrpSpPr/>
          <p:nvPr/>
        </p:nvGrpSpPr>
        <p:grpSpPr>
          <a:xfrm>
            <a:off x="685263" y="3273832"/>
            <a:ext cx="7315737" cy="2236752"/>
            <a:chOff x="685263" y="3848100"/>
            <a:chExt cx="7315737" cy="2236752"/>
          </a:xfrm>
        </p:grpSpPr>
        <p:grpSp>
          <p:nvGrpSpPr>
            <p:cNvPr id="13" name="Group 12"/>
            <p:cNvGrpSpPr/>
            <p:nvPr/>
          </p:nvGrpSpPr>
          <p:grpSpPr>
            <a:xfrm>
              <a:off x="723987" y="3848100"/>
              <a:ext cx="7277013" cy="2236752"/>
              <a:chOff x="799769" y="3287748"/>
              <a:chExt cx="7277013" cy="2236752"/>
            </a:xfrm>
          </p:grpSpPr>
          <p:pic>
            <p:nvPicPr>
              <p:cNvPr id="10"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9769" y="3287748"/>
                <a:ext cx="7277013" cy="2236752"/>
              </a:xfrm>
              <a:prstGeom prst="rect">
                <a:avLst/>
              </a:prstGeom>
            </p:spPr>
          </p:pic>
          <p:sp>
            <p:nvSpPr>
              <p:cNvPr id="12" name="Rectangle 11"/>
              <p:cNvSpPr/>
              <p:nvPr/>
            </p:nvSpPr>
            <p:spPr>
              <a:xfrm>
                <a:off x="2140952" y="3436628"/>
                <a:ext cx="5935830" cy="1839606"/>
              </a:xfrm>
              <a:prstGeom prst="rect">
                <a:avLst/>
              </a:prstGeom>
            </p:spPr>
            <p:txBody>
              <a:bodyPr wrap="square">
                <a:spAutoFit/>
              </a:bodyPr>
              <a:lstStyle/>
              <a:p>
                <a:pPr>
                  <a:lnSpc>
                    <a:spcPct val="150000"/>
                  </a:lnSpc>
                </a:pPr>
                <a:r>
                  <a:rPr lang="vi-VN" sz="4000" b="1">
                    <a:solidFill>
                      <a:srgbClr val="0070C0"/>
                    </a:solidFill>
                  </a:rPr>
                  <a:t>Câu lục</a:t>
                </a:r>
                <a:r>
                  <a:rPr lang="vi-VN" sz="4000">
                    <a:solidFill>
                      <a:srgbClr val="0070C0"/>
                    </a:solidFill>
                  </a:rPr>
                  <a:t>: Ngắt nhịp 2 / 4; nhịp 3 / 3; nhịp 2 / 2 / 2</a:t>
                </a:r>
                <a:endParaRPr lang="en-US" sz="4000">
                  <a:solidFill>
                    <a:srgbClr val="0070C0"/>
                  </a:solidFill>
                </a:endParaRPr>
              </a:p>
            </p:txBody>
          </p:sp>
        </p:grpSp>
        <p:pic>
          <p:nvPicPr>
            <p:cNvPr id="16"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263" y="4894350"/>
              <a:ext cx="1206089" cy="1041622"/>
            </a:xfrm>
            <a:prstGeom prst="rect">
              <a:avLst/>
            </a:prstGeom>
          </p:spPr>
        </p:pic>
      </p:grpSp>
      <p:grpSp>
        <p:nvGrpSpPr>
          <p:cNvPr id="19" name="Group 18"/>
          <p:cNvGrpSpPr/>
          <p:nvPr/>
        </p:nvGrpSpPr>
        <p:grpSpPr>
          <a:xfrm>
            <a:off x="8763000" y="2705099"/>
            <a:ext cx="7159044" cy="2805485"/>
            <a:chOff x="841956" y="6422591"/>
            <a:chExt cx="6921208" cy="2220499"/>
          </a:xfrm>
        </p:grpSpPr>
        <p:grpSp>
          <p:nvGrpSpPr>
            <p:cNvPr id="15" name="Group 14"/>
            <p:cNvGrpSpPr/>
            <p:nvPr/>
          </p:nvGrpSpPr>
          <p:grpSpPr>
            <a:xfrm>
              <a:off x="841956" y="6814290"/>
              <a:ext cx="6921208" cy="1828800"/>
              <a:chOff x="851192" y="5905500"/>
              <a:chExt cx="6921208" cy="1828800"/>
            </a:xfrm>
          </p:grpSpPr>
          <p:pic>
            <p:nvPicPr>
              <p:cNvPr id="11"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851192" y="5905500"/>
                <a:ext cx="6921208" cy="1828800"/>
              </a:xfrm>
              <a:prstGeom prst="rect">
                <a:avLst/>
              </a:prstGeom>
            </p:spPr>
          </p:pic>
          <p:sp>
            <p:nvSpPr>
              <p:cNvPr id="14" name="Rectangle 13"/>
              <p:cNvSpPr/>
              <p:nvPr/>
            </p:nvSpPr>
            <p:spPr>
              <a:xfrm>
                <a:off x="1592814" y="6682308"/>
                <a:ext cx="5687776" cy="707886"/>
              </a:xfrm>
              <a:prstGeom prst="rect">
                <a:avLst/>
              </a:prstGeom>
            </p:spPr>
            <p:txBody>
              <a:bodyPr wrap="none">
                <a:spAutoFit/>
              </a:bodyPr>
              <a:lstStyle/>
              <a:p>
                <a:r>
                  <a:rPr lang="vi-VN" sz="4000" b="1">
                    <a:solidFill>
                      <a:srgbClr val="0070C0"/>
                    </a:solidFill>
                  </a:rPr>
                  <a:t>Câu bát</a:t>
                </a:r>
                <a:r>
                  <a:rPr lang="vi-VN" sz="4000">
                    <a:solidFill>
                      <a:srgbClr val="0070C0"/>
                    </a:solidFill>
                  </a:rPr>
                  <a:t>: Ngắt nhịp 4 / 4</a:t>
                </a:r>
                <a:endParaRPr lang="en-US" sz="4000">
                  <a:solidFill>
                    <a:srgbClr val="0070C0"/>
                  </a:solidFill>
                </a:endParaRPr>
              </a:p>
            </p:txBody>
          </p:sp>
        </p:grpSp>
        <p:pic>
          <p:nvPicPr>
            <p:cNvPr id="17" name="Picture 11"/>
            <p:cNvPicPr>
              <a:picLocks noChangeAspect="1"/>
            </p:cNvPicPr>
            <p:nvPr/>
          </p:nvPicPr>
          <p:blipFill>
            <a:blip r:embed="rId6"/>
            <a:srcRect/>
            <a:stretch>
              <a:fillRect/>
            </a:stretch>
          </p:blipFill>
          <p:spPr>
            <a:xfrm>
              <a:off x="1031876" y="6422591"/>
              <a:ext cx="1553724" cy="1306099"/>
            </a:xfrm>
            <a:prstGeom prst="rect">
              <a:avLst/>
            </a:prstGeom>
          </p:spPr>
        </p:pic>
      </p:grpSp>
      <p:sp>
        <p:nvSpPr>
          <p:cNvPr id="21" name="Rectangle 20"/>
          <p:cNvSpPr/>
          <p:nvPr/>
        </p:nvSpPr>
        <p:spPr>
          <a:xfrm>
            <a:off x="3032893" y="5676900"/>
            <a:ext cx="12382500" cy="3785652"/>
          </a:xfrm>
          <a:prstGeom prst="rect">
            <a:avLst/>
          </a:prstGeom>
        </p:spPr>
        <p:txBody>
          <a:bodyPr wrap="square">
            <a:spAutoFit/>
          </a:bodyPr>
          <a:lstStyle/>
          <a:p>
            <a:pPr lvl="0" algn="ctr">
              <a:lnSpc>
                <a:spcPct val="150000"/>
              </a:lnSpc>
            </a:pPr>
            <a:r>
              <a:rPr lang="vi-VN" sz="4000"/>
              <a:t>Rủ nhau </a:t>
            </a:r>
            <a:r>
              <a:rPr lang="vi-VN" sz="4000">
                <a:solidFill>
                  <a:srgbClr val="FF0000"/>
                </a:solidFill>
              </a:rPr>
              <a:t>/</a:t>
            </a:r>
            <a:r>
              <a:rPr lang="vi-VN" sz="4000"/>
              <a:t> chơi khắp </a:t>
            </a:r>
            <a:r>
              <a:rPr lang="vi-VN" sz="4000">
                <a:solidFill>
                  <a:srgbClr val="FF0000"/>
                </a:solidFill>
              </a:rPr>
              <a:t>/</a:t>
            </a:r>
            <a:r>
              <a:rPr lang="vi-VN" sz="4000"/>
              <a:t> Long Thành,</a:t>
            </a:r>
            <a:r>
              <a:rPr lang="vi-VN" sz="4000">
                <a:solidFill>
                  <a:srgbClr val="FF0000"/>
                </a:solidFill>
              </a:rPr>
              <a:t>//</a:t>
            </a:r>
            <a:endParaRPr lang="en-US" sz="4000">
              <a:solidFill>
                <a:srgbClr val="FF0000"/>
              </a:solidFill>
            </a:endParaRPr>
          </a:p>
          <a:p>
            <a:pPr algn="ctr">
              <a:lnSpc>
                <a:spcPct val="150000"/>
              </a:lnSpc>
            </a:pPr>
            <a:r>
              <a:rPr lang="vi-VN" sz="4000"/>
              <a:t>Ba sáu phố phường </a:t>
            </a:r>
            <a:r>
              <a:rPr lang="vi-VN" sz="4000">
                <a:solidFill>
                  <a:srgbClr val="FF0000"/>
                </a:solidFill>
              </a:rPr>
              <a:t>/</a:t>
            </a:r>
            <a:r>
              <a:rPr lang="vi-VN" sz="4000"/>
              <a:t> rành rành chẳng sai:</a:t>
            </a:r>
            <a:r>
              <a:rPr lang="vi-VN" sz="4000">
                <a:solidFill>
                  <a:srgbClr val="FF0000"/>
                </a:solidFill>
              </a:rPr>
              <a:t>//</a:t>
            </a:r>
            <a:endParaRPr lang="en-US" sz="4000">
              <a:solidFill>
                <a:srgbClr val="FF0000"/>
              </a:solidFill>
            </a:endParaRPr>
          </a:p>
          <a:p>
            <a:pPr lvl="0" algn="ctr">
              <a:lnSpc>
                <a:spcPct val="150000"/>
              </a:lnSpc>
            </a:pPr>
            <a:r>
              <a:rPr lang="vi-VN" sz="4000"/>
              <a:t>Hàng Bồ, </a:t>
            </a:r>
            <a:r>
              <a:rPr lang="vi-VN" sz="4000">
                <a:solidFill>
                  <a:srgbClr val="FF0000"/>
                </a:solidFill>
              </a:rPr>
              <a:t>/</a:t>
            </a:r>
            <a:r>
              <a:rPr lang="vi-VN" sz="4000"/>
              <a:t> Hàng Bạc, </a:t>
            </a:r>
            <a:r>
              <a:rPr lang="vi-VN" sz="4000">
                <a:solidFill>
                  <a:srgbClr val="FF0000"/>
                </a:solidFill>
              </a:rPr>
              <a:t>/</a:t>
            </a:r>
            <a:r>
              <a:rPr lang="vi-VN" sz="4000"/>
              <a:t> Hàng Gai,</a:t>
            </a:r>
            <a:r>
              <a:rPr lang="vi-VN" sz="4000">
                <a:solidFill>
                  <a:srgbClr val="FF0000"/>
                </a:solidFill>
              </a:rPr>
              <a:t>//</a:t>
            </a:r>
            <a:endParaRPr lang="en-US" sz="4000">
              <a:solidFill>
                <a:srgbClr val="FF0000"/>
              </a:solidFill>
            </a:endParaRPr>
          </a:p>
          <a:p>
            <a:pPr algn="ctr">
              <a:lnSpc>
                <a:spcPct val="150000"/>
              </a:lnSpc>
            </a:pPr>
            <a:r>
              <a:rPr lang="vi-VN" sz="4000"/>
              <a:t>Hàng Buồm, </a:t>
            </a:r>
            <a:r>
              <a:rPr lang="vi-VN" sz="4000">
                <a:solidFill>
                  <a:srgbClr val="FF0000"/>
                </a:solidFill>
              </a:rPr>
              <a:t>/</a:t>
            </a:r>
            <a:r>
              <a:rPr lang="vi-VN" sz="4000"/>
              <a:t> Hàng Thiếc, </a:t>
            </a:r>
            <a:r>
              <a:rPr lang="vi-VN" sz="4000">
                <a:solidFill>
                  <a:srgbClr val="FF0000"/>
                </a:solidFill>
              </a:rPr>
              <a:t>/</a:t>
            </a:r>
            <a:r>
              <a:rPr lang="vi-VN" sz="4000"/>
              <a:t> Hàng Hài, </a:t>
            </a:r>
            <a:r>
              <a:rPr lang="vi-VN" sz="4000">
                <a:solidFill>
                  <a:srgbClr val="FF0000"/>
                </a:solidFill>
              </a:rPr>
              <a:t>/</a:t>
            </a:r>
            <a:r>
              <a:rPr lang="vi-VN" sz="4000"/>
              <a:t> Hàng Khay,</a:t>
            </a:r>
            <a:r>
              <a:rPr lang="vi-VN" sz="4000">
                <a:solidFill>
                  <a:srgbClr val="FF0000"/>
                </a:solidFill>
              </a:rPr>
              <a:t>//</a:t>
            </a:r>
            <a:endParaRPr lang="en-US" sz="4000">
              <a:solidFill>
                <a:srgbClr val="FF0000"/>
              </a:solidFill>
            </a:endParaRPr>
          </a:p>
        </p:txBody>
      </p:sp>
    </p:spTree>
    <p:extLst>
      <p:ext uri="{BB962C8B-B14F-4D97-AF65-F5344CB8AC3E}">
        <p14:creationId xmlns:p14="http://schemas.microsoft.com/office/powerpoint/2010/main" val="2220277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1446" y="1990006"/>
            <a:ext cx="8022955" cy="1143000"/>
            <a:chOff x="3505200" y="3520131"/>
            <a:chExt cx="7451636" cy="1063579"/>
          </a:xfrm>
        </p:grpSpPr>
        <p:sp>
          <p:nvSpPr>
            <p:cNvPr id="5" name="Pentagon 4"/>
            <p:cNvSpPr/>
            <p:nvPr/>
          </p:nvSpPr>
          <p:spPr>
            <a:xfrm>
              <a:off x="6400800" y="3520131"/>
              <a:ext cx="4556036"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6" name="Group 5"/>
            <p:cNvGrpSpPr/>
            <p:nvPr/>
          </p:nvGrpSpPr>
          <p:grpSpPr>
            <a:xfrm>
              <a:off x="3505200" y="3520131"/>
              <a:ext cx="7036184" cy="1063579"/>
              <a:chOff x="3505200" y="3520131"/>
              <a:chExt cx="7036184" cy="1063579"/>
            </a:xfrm>
          </p:grpSpPr>
          <p:sp>
            <p:nvSpPr>
              <p:cNvPr id="7" name="Pentagon 6"/>
              <p:cNvSpPr/>
              <p:nvPr/>
            </p:nvSpPr>
            <p:spPr>
              <a:xfrm flipH="1">
                <a:off x="3505200" y="3520131"/>
                <a:ext cx="3298224"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sp>
            <p:nvSpPr>
              <p:cNvPr id="8" name="TextBox 7"/>
              <p:cNvSpPr txBox="1"/>
              <p:nvPr/>
            </p:nvSpPr>
            <p:spPr>
              <a:xfrm>
                <a:off x="3809985" y="3705588"/>
                <a:ext cx="6731399" cy="658699"/>
              </a:xfrm>
              <a:prstGeom prst="rect">
                <a:avLst/>
              </a:prstGeom>
              <a:noFill/>
            </p:spPr>
            <p:txBody>
              <a:bodyPr wrap="none" rtlCol="0">
                <a:spAutoFit/>
              </a:bodyPr>
              <a:lstStyle/>
              <a:p>
                <a:r>
                  <a:rPr lang="en-US" sz="4000" b="1">
                    <a:solidFill>
                      <a:srgbClr val="0070C0"/>
                    </a:solidFill>
                    <a:latin typeface="Arial" pitchFamily="34" charset="0"/>
                    <a:cs typeface="Arial" pitchFamily="34" charset="0"/>
                  </a:rPr>
                  <a:t>Cách phát âm từ địa phương</a:t>
                </a:r>
              </a:p>
            </p:txBody>
          </p:sp>
        </p:grpSp>
      </p:grpSp>
      <p:sp>
        <p:nvSpPr>
          <p:cNvPr id="9" name="Pentagon 8"/>
          <p:cNvSpPr/>
          <p:nvPr/>
        </p:nvSpPr>
        <p:spPr>
          <a:xfrm>
            <a:off x="768878" y="656968"/>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ĐỌC THÀNH TIẾNG</a:t>
            </a:r>
          </a:p>
        </p:txBody>
      </p:sp>
      <p:grpSp>
        <p:nvGrpSpPr>
          <p:cNvPr id="20" name="Group 19"/>
          <p:cNvGrpSpPr/>
          <p:nvPr/>
        </p:nvGrpSpPr>
        <p:grpSpPr>
          <a:xfrm>
            <a:off x="627728" y="3652848"/>
            <a:ext cx="8250569" cy="2383538"/>
            <a:chOff x="731604" y="3369561"/>
            <a:chExt cx="9478316" cy="2981215"/>
          </a:xfrm>
        </p:grpSpPr>
        <p:pic>
          <p:nvPicPr>
            <p:cNvPr id="1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7915">
              <a:off x="731604" y="3392831"/>
              <a:ext cx="9349827" cy="2957945"/>
            </a:xfrm>
            <a:prstGeom prst="rect">
              <a:avLst/>
            </a:prstGeom>
          </p:spPr>
        </p:pic>
        <p:grpSp>
          <p:nvGrpSpPr>
            <p:cNvPr id="19" name="Group 18"/>
            <p:cNvGrpSpPr/>
            <p:nvPr/>
          </p:nvGrpSpPr>
          <p:grpSpPr>
            <a:xfrm>
              <a:off x="2158814" y="3369561"/>
              <a:ext cx="8051106" cy="1754318"/>
              <a:chOff x="2158814" y="3369561"/>
              <a:chExt cx="8051106" cy="1754318"/>
            </a:xfrm>
          </p:grpSpPr>
          <p:pic>
            <p:nvPicPr>
              <p:cNvPr id="12"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559865" y="3323298"/>
                <a:ext cx="1603791" cy="1696318"/>
              </a:xfrm>
              <a:prstGeom prst="rect">
                <a:avLst/>
              </a:prstGeom>
            </p:spPr>
          </p:pic>
          <p:pic>
            <p:nvPicPr>
              <p:cNvPr id="15"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37804" y="4129061"/>
                <a:ext cx="1047912" cy="451375"/>
              </a:xfrm>
              <a:prstGeom prst="rect">
                <a:avLst/>
              </a:prstGeom>
            </p:spPr>
          </p:pic>
          <p:pic>
            <p:nvPicPr>
              <p:cNvPr id="16"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82807" y="3661496"/>
                <a:ext cx="1047912" cy="451375"/>
              </a:xfrm>
              <a:prstGeom prst="rect">
                <a:avLst/>
              </a:prstGeom>
            </p:spPr>
          </p:pic>
          <p:sp>
            <p:nvSpPr>
              <p:cNvPr id="17" name="Rectangle 16"/>
              <p:cNvSpPr/>
              <p:nvPr/>
            </p:nvSpPr>
            <p:spPr>
              <a:xfrm>
                <a:off x="2158814" y="4415993"/>
                <a:ext cx="4883068" cy="707886"/>
              </a:xfrm>
              <a:prstGeom prst="rect">
                <a:avLst/>
              </a:prstGeom>
            </p:spPr>
            <p:txBody>
              <a:bodyPr wrap="none">
                <a:spAutoFit/>
              </a:bodyPr>
              <a:lstStyle/>
              <a:p>
                <a:r>
                  <a:rPr lang="vi-VN" sz="4000" b="1"/>
                  <a:t>l – n (long – nong), </a:t>
                </a:r>
                <a:endParaRPr lang="en-US" sz="3600"/>
              </a:p>
            </p:txBody>
          </p:sp>
        </p:grpSp>
      </p:grpSp>
      <p:grpSp>
        <p:nvGrpSpPr>
          <p:cNvPr id="21" name="Group 20"/>
          <p:cNvGrpSpPr/>
          <p:nvPr/>
        </p:nvGrpSpPr>
        <p:grpSpPr>
          <a:xfrm>
            <a:off x="735723" y="6569787"/>
            <a:ext cx="8179677" cy="2514600"/>
            <a:chOff x="731604" y="3369561"/>
            <a:chExt cx="9478316" cy="2981215"/>
          </a:xfrm>
        </p:grpSpPr>
        <p:pic>
          <p:nvPicPr>
            <p:cNvPr id="2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7915">
              <a:off x="731604" y="3392831"/>
              <a:ext cx="9349827" cy="2957945"/>
            </a:xfrm>
            <a:prstGeom prst="rect">
              <a:avLst/>
            </a:prstGeom>
          </p:spPr>
        </p:pic>
        <p:grpSp>
          <p:nvGrpSpPr>
            <p:cNvPr id="23" name="Group 22"/>
            <p:cNvGrpSpPr/>
            <p:nvPr/>
          </p:nvGrpSpPr>
          <p:grpSpPr>
            <a:xfrm>
              <a:off x="1286685" y="3369561"/>
              <a:ext cx="8923235" cy="1957733"/>
              <a:chOff x="1286685" y="3369561"/>
              <a:chExt cx="8923235" cy="1957733"/>
            </a:xfrm>
          </p:grpSpPr>
          <p:pic>
            <p:nvPicPr>
              <p:cNvPr id="2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559865" y="3323298"/>
                <a:ext cx="1603791" cy="1696318"/>
              </a:xfrm>
              <a:prstGeom prst="rect">
                <a:avLst/>
              </a:prstGeom>
            </p:spPr>
          </p:pic>
          <p:pic>
            <p:nvPicPr>
              <p:cNvPr id="25"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37804" y="4129061"/>
                <a:ext cx="1047912" cy="451375"/>
              </a:xfrm>
              <a:prstGeom prst="rect">
                <a:avLst/>
              </a:prstGeom>
            </p:spPr>
          </p:pic>
          <p:pic>
            <p:nvPicPr>
              <p:cNvPr id="26"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82807" y="3661496"/>
                <a:ext cx="1047912" cy="451375"/>
              </a:xfrm>
              <a:prstGeom prst="rect">
                <a:avLst/>
              </a:prstGeom>
            </p:spPr>
          </p:pic>
          <p:sp>
            <p:nvSpPr>
              <p:cNvPr id="27" name="Rectangle 26"/>
              <p:cNvSpPr/>
              <p:nvPr/>
            </p:nvSpPr>
            <p:spPr>
              <a:xfrm>
                <a:off x="1286685" y="4619408"/>
                <a:ext cx="6508513" cy="707886"/>
              </a:xfrm>
              <a:prstGeom prst="rect">
                <a:avLst/>
              </a:prstGeom>
            </p:spPr>
            <p:txBody>
              <a:bodyPr wrap="none">
                <a:spAutoFit/>
              </a:bodyPr>
              <a:lstStyle/>
              <a:p>
                <a:r>
                  <a:rPr lang="vi-VN" sz="4000" b="1"/>
                  <a:t>dấu hỏi – dấu ngã (rủ - rũ)</a:t>
                </a:r>
                <a:endParaRPr lang="en-US" sz="3600"/>
              </a:p>
            </p:txBody>
          </p:sp>
        </p:grpSp>
      </p:grpSp>
      <p:pic>
        <p:nvPicPr>
          <p:cNvPr id="30"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87349" y="1558489"/>
            <a:ext cx="8064843" cy="7782128"/>
          </a:xfrm>
          <a:prstGeom prst="rect">
            <a:avLst/>
          </a:prstGeom>
        </p:spPr>
      </p:pic>
      <p:sp>
        <p:nvSpPr>
          <p:cNvPr id="31" name="Rectangle 30"/>
          <p:cNvSpPr/>
          <p:nvPr/>
        </p:nvSpPr>
        <p:spPr>
          <a:xfrm>
            <a:off x="9574427" y="2731730"/>
            <a:ext cx="7543799" cy="2748253"/>
          </a:xfrm>
          <a:prstGeom prst="rect">
            <a:avLst/>
          </a:prstGeom>
        </p:spPr>
        <p:txBody>
          <a:bodyPr wrap="square">
            <a:spAutoFit/>
          </a:bodyPr>
          <a:lstStyle/>
          <a:p>
            <a:pPr algn="just">
              <a:lnSpc>
                <a:spcPct val="150000"/>
              </a:lnSpc>
            </a:pPr>
            <a:r>
              <a:rPr lang="en-US" sz="4000" b="1">
                <a:latin typeface="Arial" pitchFamily="34" charset="0"/>
                <a:cs typeface="Arial" pitchFamily="34" charset="0"/>
              </a:rPr>
              <a:t>Ví dụ</a:t>
            </a:r>
            <a:r>
              <a:rPr lang="en-US" sz="4000">
                <a:latin typeface="Arial" pitchFamily="34" charset="0"/>
                <a:cs typeface="Arial" pitchFamily="34" charset="0"/>
              </a:rPr>
              <a:t>: Long Thành, rành rành, Hàng Giày, Hàng Lờ, Hàng Nón, thật là,</a:t>
            </a:r>
            <a:r>
              <a:rPr lang="vi-VN" sz="4000">
                <a:latin typeface="Arial" pitchFamily="34" charset="0"/>
                <a:cs typeface="Arial" pitchFamily="34" charset="0"/>
              </a:rPr>
              <a:t>... (miền Bắc); </a:t>
            </a:r>
            <a:endParaRPr lang="en-US" sz="4000">
              <a:latin typeface="Arial" pitchFamily="34" charset="0"/>
              <a:cs typeface="Arial" pitchFamily="34" charset="0"/>
            </a:endParaRPr>
          </a:p>
        </p:txBody>
      </p:sp>
      <p:sp>
        <p:nvSpPr>
          <p:cNvPr id="32" name="Rectangle 31"/>
          <p:cNvSpPr/>
          <p:nvPr/>
        </p:nvSpPr>
        <p:spPr>
          <a:xfrm>
            <a:off x="9574427" y="5815010"/>
            <a:ext cx="7543799" cy="2862322"/>
          </a:xfrm>
          <a:prstGeom prst="rect">
            <a:avLst/>
          </a:prstGeom>
        </p:spPr>
        <p:txBody>
          <a:bodyPr wrap="square">
            <a:spAutoFit/>
          </a:bodyPr>
          <a:lstStyle/>
          <a:p>
            <a:pPr algn="just">
              <a:lnSpc>
                <a:spcPct val="150000"/>
              </a:lnSpc>
            </a:pPr>
            <a:r>
              <a:rPr lang="en-US" sz="4000" b="1">
                <a:latin typeface="Arial" pitchFamily="34" charset="0"/>
                <a:cs typeface="Arial" pitchFamily="34" charset="0"/>
              </a:rPr>
              <a:t>Ví dụ</a:t>
            </a:r>
            <a:r>
              <a:rPr lang="en-US" sz="4000">
                <a:latin typeface="Arial" pitchFamily="34" charset="0"/>
                <a:cs typeface="Arial" pitchFamily="34" charset="0"/>
              </a:rPr>
              <a:t>: rủ nhau, chẳng sai, Mã Vĩ, Hàng Giày, trải xem, cũng xinh,… (miền Trung, miền Nam)</a:t>
            </a:r>
          </a:p>
        </p:txBody>
      </p:sp>
    </p:spTree>
    <p:extLst>
      <p:ext uri="{BB962C8B-B14F-4D97-AF65-F5344CB8AC3E}">
        <p14:creationId xmlns:p14="http://schemas.microsoft.com/office/powerpoint/2010/main" val="2220277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ĐỌC HIỂU</a:t>
            </a:r>
          </a:p>
        </p:txBody>
      </p:sp>
      <p:grpSp>
        <p:nvGrpSpPr>
          <p:cNvPr id="18" name="Group 17"/>
          <p:cNvGrpSpPr/>
          <p:nvPr/>
        </p:nvGrpSpPr>
        <p:grpSpPr>
          <a:xfrm>
            <a:off x="8763000" y="1090999"/>
            <a:ext cx="8939744" cy="3366702"/>
            <a:chOff x="8763000" y="1090999"/>
            <a:chExt cx="8939744" cy="3366702"/>
          </a:xfrm>
        </p:grpSpPr>
        <p:pic>
          <p:nvPicPr>
            <p:cNvPr id="29" name="Picture 3"/>
            <p:cNvPicPr>
              <a:picLocks noChangeAspect="1"/>
            </p:cNvPicPr>
            <p:nvPr/>
          </p:nvPicPr>
          <p:blipFill>
            <a:blip r:embed="rId2"/>
            <a:srcRect/>
            <a:stretch>
              <a:fillRect/>
            </a:stretch>
          </p:blipFill>
          <p:spPr>
            <a:xfrm>
              <a:off x="8763000" y="1090999"/>
              <a:ext cx="8939744" cy="3366702"/>
            </a:xfrm>
            <a:prstGeom prst="rect">
              <a:avLst/>
            </a:prstGeom>
          </p:spPr>
        </p:pic>
        <p:sp>
          <p:nvSpPr>
            <p:cNvPr id="10" name="Rounded Rectangle 9"/>
            <p:cNvSpPr/>
            <p:nvPr/>
          </p:nvSpPr>
          <p:spPr>
            <a:xfrm>
              <a:off x="9562071" y="1588225"/>
              <a:ext cx="7543800" cy="24623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99868" y="1849902"/>
              <a:ext cx="7445131" cy="1938992"/>
            </a:xfrm>
            <a:prstGeom prst="rect">
              <a:avLst/>
            </a:prstGeom>
          </p:spPr>
          <p:txBody>
            <a:bodyPr wrap="square">
              <a:spAutoFit/>
            </a:bodyPr>
            <a:lstStyle/>
            <a:p>
              <a:pPr algn="ctr">
                <a:lnSpc>
                  <a:spcPct val="150000"/>
                </a:lnSpc>
              </a:pPr>
              <a:r>
                <a:rPr lang="en-US" sz="4000" b="1">
                  <a:latin typeface="Arial" pitchFamily="34" charset="0"/>
                  <a:cs typeface="Arial" pitchFamily="34" charset="0"/>
                </a:rPr>
                <a:t>Câu 2</a:t>
              </a:r>
              <a:r>
                <a:rPr lang="en-US" sz="4000">
                  <a:latin typeface="Arial" pitchFamily="34" charset="0"/>
                  <a:cs typeface="Arial" pitchFamily="34" charset="0"/>
                </a:rPr>
                <a:t>. </a:t>
              </a:r>
              <a:r>
                <a:rPr lang="vi-VN" sz="4000">
                  <a:latin typeface="Arial" pitchFamily="34" charset="0"/>
                  <a:cs typeface="Arial" pitchFamily="34" charset="0"/>
                </a:rPr>
                <a:t>Theo bài ca dao, Hà Nội ngày xưa có bao nhiêu phố?</a:t>
              </a:r>
              <a:endParaRPr lang="en-US" sz="4000">
                <a:latin typeface="Arial" pitchFamily="34" charset="0"/>
                <a:cs typeface="Arial" pitchFamily="34" charset="0"/>
              </a:endParaRPr>
            </a:p>
          </p:txBody>
        </p:sp>
      </p:grpSp>
      <p:grpSp>
        <p:nvGrpSpPr>
          <p:cNvPr id="35" name="Group 34"/>
          <p:cNvGrpSpPr/>
          <p:nvPr/>
        </p:nvGrpSpPr>
        <p:grpSpPr>
          <a:xfrm>
            <a:off x="4500546" y="4828524"/>
            <a:ext cx="8919150" cy="4565641"/>
            <a:chOff x="8783594" y="5012226"/>
            <a:chExt cx="8919150" cy="4565641"/>
          </a:xfrm>
        </p:grpSpPr>
        <p:pic>
          <p:nvPicPr>
            <p:cNvPr id="33"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83594" y="5012226"/>
              <a:ext cx="8919150" cy="4565641"/>
            </a:xfrm>
            <a:prstGeom prst="rect">
              <a:avLst/>
            </a:prstGeom>
          </p:spPr>
        </p:pic>
        <p:sp>
          <p:nvSpPr>
            <p:cNvPr id="13" name="Rectangle 12"/>
            <p:cNvSpPr/>
            <p:nvPr/>
          </p:nvSpPr>
          <p:spPr>
            <a:xfrm>
              <a:off x="9283230" y="5466246"/>
              <a:ext cx="7861770" cy="3657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9878105" y="6364366"/>
              <a:ext cx="6911731" cy="1824923"/>
            </a:xfrm>
            <a:prstGeom prst="rect">
              <a:avLst/>
            </a:prstGeom>
          </p:spPr>
          <p:txBody>
            <a:bodyPr wrap="square">
              <a:spAutoFit/>
            </a:bodyPr>
            <a:lstStyle/>
            <a:p>
              <a:pPr>
                <a:lnSpc>
                  <a:spcPct val="150000"/>
                </a:lnSpc>
              </a:pPr>
              <a:r>
                <a:rPr lang="vi-VN" sz="4000">
                  <a:solidFill>
                    <a:schemeClr val="bg1"/>
                  </a:solidFill>
                  <a:latin typeface="Arial" pitchFamily="34" charset="0"/>
                  <a:cs typeface="Arial" pitchFamily="34" charset="0"/>
                </a:rPr>
                <a:t>Theo bài ca dao, Hà Nội ngày xưa có 36 phố.</a:t>
              </a:r>
              <a:endParaRPr lang="en-US" sz="400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ĐỌC HIỂU</a:t>
            </a:r>
          </a:p>
        </p:txBody>
      </p:sp>
      <p:grpSp>
        <p:nvGrpSpPr>
          <p:cNvPr id="18" name="Group 17"/>
          <p:cNvGrpSpPr/>
          <p:nvPr/>
        </p:nvGrpSpPr>
        <p:grpSpPr>
          <a:xfrm>
            <a:off x="8763000" y="656968"/>
            <a:ext cx="8939744" cy="3800733"/>
            <a:chOff x="8763000" y="656968"/>
            <a:chExt cx="8939744" cy="3800733"/>
          </a:xfrm>
        </p:grpSpPr>
        <p:pic>
          <p:nvPicPr>
            <p:cNvPr id="29" name="Picture 3"/>
            <p:cNvPicPr>
              <a:picLocks noChangeAspect="1"/>
            </p:cNvPicPr>
            <p:nvPr/>
          </p:nvPicPr>
          <p:blipFill>
            <a:blip r:embed="rId2"/>
            <a:srcRect/>
            <a:stretch>
              <a:fillRect/>
            </a:stretch>
          </p:blipFill>
          <p:spPr>
            <a:xfrm>
              <a:off x="8763000" y="656968"/>
              <a:ext cx="8939744" cy="3800733"/>
            </a:xfrm>
            <a:prstGeom prst="rect">
              <a:avLst/>
            </a:prstGeom>
          </p:spPr>
        </p:pic>
        <p:sp>
          <p:nvSpPr>
            <p:cNvPr id="10" name="Rounded Rectangle 9"/>
            <p:cNvSpPr/>
            <p:nvPr/>
          </p:nvSpPr>
          <p:spPr>
            <a:xfrm>
              <a:off x="9562071" y="1090999"/>
              <a:ext cx="7543800" cy="29595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736939" y="1188249"/>
              <a:ext cx="7086600" cy="2862322"/>
            </a:xfrm>
            <a:prstGeom prst="rect">
              <a:avLst/>
            </a:prstGeom>
          </p:spPr>
          <p:txBody>
            <a:bodyPr wrap="square">
              <a:spAutoFit/>
            </a:bodyPr>
            <a:lstStyle/>
            <a:p>
              <a:pPr algn="ctr">
                <a:lnSpc>
                  <a:spcPct val="150000"/>
                </a:lnSpc>
              </a:pPr>
              <a:r>
                <a:rPr lang="en-US" sz="4000" b="1">
                  <a:latin typeface="Arial" pitchFamily="34" charset="0"/>
                  <a:cs typeface="Arial" pitchFamily="34" charset="0"/>
                </a:rPr>
                <a:t>Câu 3</a:t>
              </a:r>
              <a:r>
                <a:rPr lang="en-US" sz="4000">
                  <a:latin typeface="Arial" pitchFamily="34" charset="0"/>
                  <a:cs typeface="Arial" pitchFamily="34" charset="0"/>
                </a:rPr>
                <a:t>. </a:t>
              </a:r>
              <a:r>
                <a:rPr lang="vi-VN" sz="4000">
                  <a:latin typeface="Arial" pitchFamily="34" charset="0"/>
                  <a:cs typeface="Arial" pitchFamily="34" charset="0"/>
                </a:rPr>
                <a:t>Đọc các tên phố, tìm hiểu phố đó ngày xưa chuyên làm hoặc bán mặt hàng gì?</a:t>
              </a:r>
              <a:endParaRPr lang="en-US" sz="4000">
                <a:latin typeface="Arial" pitchFamily="34" charset="0"/>
                <a:cs typeface="Arial" pitchFamily="34" charset="0"/>
              </a:endParaRPr>
            </a:p>
          </p:txBody>
        </p:sp>
      </p:grpSp>
      <p:grpSp>
        <p:nvGrpSpPr>
          <p:cNvPr id="35" name="Group 34"/>
          <p:cNvGrpSpPr/>
          <p:nvPr/>
        </p:nvGrpSpPr>
        <p:grpSpPr>
          <a:xfrm>
            <a:off x="8783594" y="5012226"/>
            <a:ext cx="8919150" cy="4565641"/>
            <a:chOff x="8783594" y="5012226"/>
            <a:chExt cx="8919150" cy="4565641"/>
          </a:xfrm>
        </p:grpSpPr>
        <p:pic>
          <p:nvPicPr>
            <p:cNvPr id="33"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83594" y="5012226"/>
              <a:ext cx="8919150" cy="4565641"/>
            </a:xfrm>
            <a:prstGeom prst="rect">
              <a:avLst/>
            </a:prstGeom>
          </p:spPr>
        </p:pic>
        <p:sp>
          <p:nvSpPr>
            <p:cNvPr id="13" name="Rectangle 12"/>
            <p:cNvSpPr/>
            <p:nvPr/>
          </p:nvSpPr>
          <p:spPr>
            <a:xfrm>
              <a:off x="9283230" y="5466246"/>
              <a:ext cx="7861770" cy="3657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181783" y="5921632"/>
              <a:ext cx="6911731" cy="2748253"/>
            </a:xfrm>
            <a:prstGeom prst="rect">
              <a:avLst/>
            </a:prstGeom>
          </p:spPr>
          <p:txBody>
            <a:bodyPr wrap="square">
              <a:spAutoFit/>
            </a:bodyPr>
            <a:lstStyle/>
            <a:p>
              <a:pPr>
                <a:lnSpc>
                  <a:spcPct val="150000"/>
                </a:lnSpc>
              </a:pPr>
              <a:r>
                <a:rPr lang="nl-NL" sz="4000">
                  <a:solidFill>
                    <a:schemeClr val="bg1"/>
                  </a:solidFill>
                  <a:latin typeface="Arial" pitchFamily="34" charset="0"/>
                  <a:cs typeface="Arial" pitchFamily="34" charset="0"/>
                </a:rPr>
                <a:t>Tên bài cho biết bài ca dao nói về phố phường của Hà Nội xưa.</a:t>
              </a:r>
              <a:endParaRPr lang="en-US" sz="400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ĐỌC HIỂU</a:t>
            </a:r>
          </a:p>
        </p:txBody>
      </p:sp>
      <p:grpSp>
        <p:nvGrpSpPr>
          <p:cNvPr id="18" name="Group 17"/>
          <p:cNvGrpSpPr/>
          <p:nvPr/>
        </p:nvGrpSpPr>
        <p:grpSpPr>
          <a:xfrm>
            <a:off x="2057400" y="-342900"/>
            <a:ext cx="10235730" cy="9613188"/>
            <a:chOff x="8774320" y="975196"/>
            <a:chExt cx="9214666" cy="3470238"/>
          </a:xfrm>
        </p:grpSpPr>
        <p:pic>
          <p:nvPicPr>
            <p:cNvPr id="29" name="Picture 3"/>
            <p:cNvPicPr>
              <a:picLocks noChangeAspect="1"/>
            </p:cNvPicPr>
            <p:nvPr/>
          </p:nvPicPr>
          <p:blipFill>
            <a:blip r:embed="rId2"/>
            <a:srcRect/>
            <a:stretch>
              <a:fillRect/>
            </a:stretch>
          </p:blipFill>
          <p:spPr>
            <a:xfrm>
              <a:off x="8774320" y="975196"/>
              <a:ext cx="9214666" cy="3470238"/>
            </a:xfrm>
            <a:prstGeom prst="rect">
              <a:avLst/>
            </a:prstGeom>
          </p:spPr>
        </p:pic>
        <p:sp>
          <p:nvSpPr>
            <p:cNvPr id="10" name="Rounded Rectangle 9"/>
            <p:cNvSpPr/>
            <p:nvPr/>
          </p:nvSpPr>
          <p:spPr>
            <a:xfrm>
              <a:off x="9562070" y="1253104"/>
              <a:ext cx="7870759" cy="28843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779921" y="1407214"/>
              <a:ext cx="7435055" cy="2527371"/>
            </a:xfrm>
            <a:prstGeom prst="rect">
              <a:avLst/>
            </a:prstGeom>
          </p:spPr>
          <p:txBody>
            <a:bodyPr wrap="square">
              <a:spAutoFit/>
            </a:bodyPr>
            <a:lstStyle/>
            <a:p>
              <a:pPr>
                <a:lnSpc>
                  <a:spcPct val="150000"/>
                </a:lnSpc>
              </a:pPr>
              <a:r>
                <a:rPr lang="en-US" sz="3600" b="1">
                  <a:latin typeface="Arial" pitchFamily="34" charset="0"/>
                  <a:cs typeface="Arial" pitchFamily="34" charset="0"/>
                </a:rPr>
                <a:t>Câu 4</a:t>
              </a:r>
              <a:r>
                <a:rPr lang="en-US" sz="3600">
                  <a:latin typeface="Arial" pitchFamily="34" charset="0"/>
                  <a:cs typeface="Arial" pitchFamily="34" charset="0"/>
                </a:rPr>
                <a:t>. </a:t>
              </a:r>
              <a:r>
                <a:rPr lang="vi-VN" sz="3800">
                  <a:latin typeface="Arial" pitchFamily="34" charset="0"/>
                  <a:cs typeface="Arial" pitchFamily="34" charset="0"/>
                </a:rPr>
                <a:t>Bài ca dao ghép tên các phố ở Hà Nội thành thơ. Theo em, điều đó có ý nghĩa gì? Chọn ý em thích.</a:t>
              </a:r>
              <a:endParaRPr lang="en-US" sz="3800">
                <a:latin typeface="Arial" pitchFamily="34" charset="0"/>
                <a:cs typeface="Arial" pitchFamily="34" charset="0"/>
              </a:endParaRPr>
            </a:p>
            <a:p>
              <a:pPr marL="742950" indent="-742950">
                <a:lnSpc>
                  <a:spcPct val="150000"/>
                </a:lnSpc>
                <a:buAutoNum type="alphaLcPeriod"/>
              </a:pPr>
              <a:r>
                <a:rPr lang="en-US" sz="3800">
                  <a:latin typeface="Arial" pitchFamily="34" charset="0"/>
                  <a:cs typeface="Arial" pitchFamily="34" charset="0"/>
                </a:rPr>
                <a:t>Phố phường Hà Nội  là một bài thơ đẹp.</a:t>
              </a:r>
            </a:p>
            <a:p>
              <a:pPr marL="742950" indent="-742950">
                <a:lnSpc>
                  <a:spcPct val="150000"/>
                </a:lnSpc>
                <a:buAutoNum type="alphaLcPeriod"/>
              </a:pPr>
              <a:r>
                <a:rPr lang="en-US" sz="3800">
                  <a:latin typeface="Arial" pitchFamily="34" charset="0"/>
                  <a:cs typeface="Arial" pitchFamily="34" charset="0"/>
                </a:rPr>
                <a:t>Hà Nội đẹp như một bài thơ</a:t>
              </a:r>
            </a:p>
            <a:p>
              <a:pPr marL="742950" indent="-742950">
                <a:lnSpc>
                  <a:spcPct val="150000"/>
                </a:lnSpc>
                <a:buAutoNum type="alphaLcPeriod"/>
              </a:pPr>
              <a:r>
                <a:rPr lang="en-US" sz="3800">
                  <a:latin typeface="Arial" pitchFamily="34" charset="0"/>
                  <a:cs typeface="Arial" pitchFamily="34" charset="0"/>
                </a:rPr>
                <a:t>Tác giả rất yêu mến Hà Nội</a:t>
              </a:r>
            </a:p>
            <a:p>
              <a:pPr marL="742950" indent="-742950">
                <a:lnSpc>
                  <a:spcPct val="150000"/>
                </a:lnSpc>
                <a:buAutoNum type="alphaLcPeriod"/>
              </a:pPr>
              <a:r>
                <a:rPr lang="en-US" sz="3800">
                  <a:latin typeface="Arial" pitchFamily="34" charset="0"/>
                  <a:cs typeface="Arial" pitchFamily="34" charset="0"/>
                </a:rPr>
                <a:t>Một ý khác (nêu ý đó)</a:t>
              </a:r>
            </a:p>
          </p:txBody>
        </p:sp>
      </p:grpSp>
    </p:spTree>
    <p:extLst>
      <p:ext uri="{BB962C8B-B14F-4D97-AF65-F5344CB8AC3E}">
        <p14:creationId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ĐỌC HIỂU</a:t>
            </a:r>
          </a:p>
        </p:txBody>
      </p:sp>
      <p:grpSp>
        <p:nvGrpSpPr>
          <p:cNvPr id="5" name="Group 4"/>
          <p:cNvGrpSpPr/>
          <p:nvPr/>
        </p:nvGrpSpPr>
        <p:grpSpPr>
          <a:xfrm>
            <a:off x="1396530" y="1502838"/>
            <a:ext cx="15773400" cy="7955279"/>
            <a:chOff x="1905000" y="1525030"/>
            <a:chExt cx="15773400" cy="7955279"/>
          </a:xfrm>
        </p:grpSpPr>
        <p:pic>
          <p:nvPicPr>
            <p:cNvPr id="11" name="Picture 10"/>
            <p:cNvPicPr>
              <a:picLocks noChangeAspect="1"/>
            </p:cNvPicPr>
            <p:nvPr/>
          </p:nvPicPr>
          <p:blipFill>
            <a:blip r:embed="rId3"/>
            <a:srcRect/>
            <a:stretch>
              <a:fillRect/>
            </a:stretch>
          </p:blipFill>
          <p:spPr>
            <a:xfrm>
              <a:off x="1905000" y="1525030"/>
              <a:ext cx="15773400" cy="7955279"/>
            </a:xfrm>
            <a:prstGeom prst="rect">
              <a:avLst/>
            </a:prstGeom>
          </p:spPr>
        </p:pic>
        <p:sp>
          <p:nvSpPr>
            <p:cNvPr id="4" name="Rectangle 3"/>
            <p:cNvSpPr/>
            <p:nvPr/>
          </p:nvSpPr>
          <p:spPr>
            <a:xfrm>
              <a:off x="3082661" y="2525823"/>
              <a:ext cx="13639800" cy="5909310"/>
            </a:xfrm>
            <a:prstGeom prst="rect">
              <a:avLst/>
            </a:prstGeom>
          </p:spPr>
          <p:txBody>
            <a:bodyPr wrap="square">
              <a:spAutoFit/>
            </a:bodyPr>
            <a:lstStyle/>
            <a:p>
              <a:pPr>
                <a:lnSpc>
                  <a:spcPct val="150000"/>
                </a:lnSpc>
              </a:pPr>
              <a:r>
                <a:rPr lang="vi-VN" sz="3600"/>
                <a:t>Đọc các tên phố, chúng ta có thể biế</a:t>
              </a:r>
              <a:r>
                <a:rPr lang="en-US" sz="3600">
                  <a:latin typeface="Arial" pitchFamily="34" charset="0"/>
                  <a:cs typeface="Arial" pitchFamily="34" charset="0"/>
                </a:rPr>
                <a:t>t</a:t>
              </a:r>
              <a:r>
                <a:rPr lang="vi-VN" sz="3600">
                  <a:latin typeface="Arial" pitchFamily="34" charset="0"/>
                  <a:cs typeface="Arial" pitchFamily="34" charset="0"/>
                </a:rPr>
                <a:t> </a:t>
              </a:r>
              <a:r>
                <a:rPr lang="vi-VN" sz="3600"/>
                <a:t>phố đó ngày xưa chuyên làm hoặc bán mặt hàng gì. Ví dụ: phố Hàng Giày trước khi là nơi sinh sống, kinh doanh của nhiều gia đình làm / sửa chữa / buôn bán giày dép; phố Hàng Giấy trước khi có nhiều cửa hàng bán các loại giấy,... Mỗi phố cổ Hà Nội xưa thường bán hoặc sản xuất một loại mặt hàng. Đó cũng là một nét văn hóa rất độc đáo của kinh thành Thăng Long xưa.</a:t>
              </a:r>
              <a:endParaRPr lang="en-US" sz="3600"/>
            </a:p>
          </p:txBody>
        </p:sp>
      </p:grpSp>
    </p:spTree>
    <p:extLst>
      <p:ext uri="{BB962C8B-B14F-4D97-AF65-F5344CB8AC3E}">
        <p14:creationId xmlns:p14="http://schemas.microsoft.com/office/powerpoint/2010/main" val="27778526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1551</TotalTime>
  <Words>910</Words>
  <Application>Microsoft Office PowerPoint</Application>
  <PresentationFormat>Custom</PresentationFormat>
  <Paragraphs>73</Paragraphs>
  <Slides>21</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Gill Sans MT</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Trần Bích Hà</cp:lastModifiedBy>
  <cp:revision>42</cp:revision>
  <dcterms:created xsi:type="dcterms:W3CDTF">2006-08-16T00:00:00Z</dcterms:created>
  <dcterms:modified xsi:type="dcterms:W3CDTF">2022-11-24T04:46:58Z</dcterms:modified>
  <dc:identifier>DAFQyFwxp70</dc:identifier>
</cp:coreProperties>
</file>