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2" r:id="rId4"/>
    <p:sldId id="260" r:id="rId5"/>
    <p:sldId id="274" r:id="rId6"/>
    <p:sldId id="275" r:id="rId7"/>
    <p:sldId id="277" r:id="rId8"/>
    <p:sldId id="263" r:id="rId9"/>
    <p:sldId id="264" r:id="rId10"/>
    <p:sldId id="280" r:id="rId11"/>
    <p:sldId id="289" r:id="rId12"/>
    <p:sldId id="291" r:id="rId13"/>
    <p:sldId id="295" r:id="rId14"/>
    <p:sldId id="300" r:id="rId15"/>
    <p:sldId id="305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2602-1D42-407C-A9EC-1960EA01A0B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DEB8-67F3-45CE-98CF-763A259E9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DEB8-67F3-45CE-98CF-763A259E94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6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3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8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82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4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1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1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02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621604" y="479085"/>
            <a:ext cx="5818348" cy="6398522"/>
            <a:chOff x="-3436" y="-75361"/>
            <a:chExt cx="936060" cy="888161"/>
          </a:xfrm>
        </p:grpSpPr>
        <p:sp>
          <p:nvSpPr>
            <p:cNvPr id="8" name="Freeform 8"/>
            <p:cNvSpPr/>
            <p:nvPr/>
          </p:nvSpPr>
          <p:spPr>
            <a:xfrm>
              <a:off x="-3436" y="-75361"/>
              <a:ext cx="936060" cy="150722"/>
            </a:xfrm>
            <a:custGeom>
              <a:avLst/>
              <a:gdLst/>
              <a:ahLst/>
              <a:cxnLst/>
              <a:rect l="l" t="t" r="r" b="b"/>
              <a:pathLst>
                <a:path w="908849" h="285982">
                  <a:moveTo>
                    <a:pt x="20192" y="0"/>
                  </a:moveTo>
                  <a:lnTo>
                    <a:pt x="888657" y="0"/>
                  </a:lnTo>
                  <a:cubicBezTo>
                    <a:pt x="899809" y="0"/>
                    <a:pt x="908849" y="9040"/>
                    <a:pt x="908849" y="20192"/>
                  </a:cubicBezTo>
                  <a:lnTo>
                    <a:pt x="908849" y="265790"/>
                  </a:lnTo>
                  <a:cubicBezTo>
                    <a:pt x="908849" y="276942"/>
                    <a:pt x="899809" y="285982"/>
                    <a:pt x="888657" y="285982"/>
                  </a:cubicBezTo>
                  <a:lnTo>
                    <a:pt x="20192" y="285982"/>
                  </a:lnTo>
                  <a:cubicBezTo>
                    <a:pt x="9040" y="285982"/>
                    <a:pt x="0" y="276942"/>
                    <a:pt x="0" y="265790"/>
                  </a:cubicBezTo>
                  <a:lnTo>
                    <a:pt x="0" y="20192"/>
                  </a:lnTo>
                  <a:cubicBezTo>
                    <a:pt x="0" y="9040"/>
                    <a:pt x="9040" y="0"/>
                    <a:pt x="20192" y="0"/>
                  </a:cubicBezTo>
                  <a:close/>
                </a:path>
              </a:pathLst>
            </a:custGeom>
            <a:solidFill>
              <a:srgbClr val="027618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113031" y="6398719"/>
            <a:ext cx="10772201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CHÀO MỪNG CÁC EM ĐẾN VỚI TIẾT HỌC MỚI!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31369" y="641578"/>
            <a:ext cx="5439311" cy="760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9"/>
              </a:lnSpc>
            </a:pPr>
            <a:r>
              <a:rPr lang="en-US" sz="4649" b="1">
                <a:solidFill>
                  <a:srgbClr val="E8F6FA"/>
                </a:solidFill>
                <a:latin typeface="Arial" pitchFamily="34" charset="0"/>
                <a:cs typeface="Arial" pitchFamily="34" charset="0"/>
              </a:rPr>
              <a:t>Tiếng việt 3  - tập 2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740701" y="654540"/>
            <a:ext cx="7239000" cy="1122827"/>
            <a:chOff x="261989" y="495299"/>
            <a:chExt cx="7239000" cy="1122827"/>
          </a:xfrm>
        </p:grpSpPr>
        <p:pic>
          <p:nvPicPr>
            <p:cNvPr id="2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61989" y="495299"/>
              <a:ext cx="7239000" cy="112282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9367" y="651851"/>
              <a:ext cx="63642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6602" y="2019300"/>
            <a:ext cx="3003398" cy="963542"/>
            <a:chOff x="609600" y="1257301"/>
            <a:chExt cx="3234695" cy="963542"/>
          </a:xfrm>
        </p:grpSpPr>
        <p:sp>
          <p:nvSpPr>
            <p:cNvPr id="28" name="Pentagon 27"/>
            <p:cNvSpPr/>
            <p:nvPr/>
          </p:nvSpPr>
          <p:spPr>
            <a:xfrm>
              <a:off x="609600" y="1257301"/>
              <a:ext cx="3234695" cy="96354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1911" y="1376886"/>
              <a:ext cx="25468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 </a:t>
              </a:r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Đặt câu</a:t>
              </a:r>
              <a:endPara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28373" y="3207319"/>
            <a:ext cx="1562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schemeClr val="accent5">
                    <a:lumMod val="50000"/>
                  </a:schemeClr>
                </a:solidFill>
              </a:rPr>
              <a:t>Đặt câu phân biệt hai từ có nghĩa trái ngược nhau vừa tìm được trong BT2.</a:t>
            </a:r>
            <a:endParaRPr lang="en-US" sz="360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1756" y="4077597"/>
            <a:ext cx="10967906" cy="1993250"/>
            <a:chOff x="861756" y="4077597"/>
            <a:chExt cx="10967906" cy="1993250"/>
          </a:xfrm>
        </p:grpSpPr>
        <p:sp>
          <p:nvSpPr>
            <p:cNvPr id="26" name="Rounded Rectangle 25"/>
            <p:cNvSpPr/>
            <p:nvPr/>
          </p:nvSpPr>
          <p:spPr>
            <a:xfrm>
              <a:off x="861756" y="4077597"/>
              <a:ext cx="10745071" cy="199325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075452" y="4274122"/>
              <a:ext cx="10278348" cy="1600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08706" y="4158726"/>
              <a:ext cx="1052095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/>
                <a:t>Mặt trời </a:t>
              </a:r>
              <a:r>
                <a:rPr lang="vi-VN" sz="3600" b="1" u="sng"/>
                <a:t>lặn</a:t>
              </a:r>
              <a:r>
                <a:rPr lang="vi-VN" sz="3600"/>
                <a:t>, lũy tre làng chìm trong bóng chiều.</a:t>
              </a:r>
              <a:endParaRPr lang="en-US" sz="3600"/>
            </a:p>
            <a:p>
              <a:pPr>
                <a:lnSpc>
                  <a:spcPct val="150000"/>
                </a:lnSpc>
              </a:pPr>
              <a:r>
                <a:rPr lang="vi-VN" sz="3600"/>
                <a:t>Mặt trời </a:t>
              </a:r>
              <a:r>
                <a:rPr lang="vi-VN" sz="3600" b="1" u="sng"/>
                <a:t>mọc</a:t>
              </a:r>
              <a:r>
                <a:rPr lang="vi-VN" sz="3600"/>
                <a:t>, cả ngôi làng bừng sáng.</a:t>
              </a:r>
              <a:endParaRPr lang="en-US" sz="36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1756" y="6410390"/>
            <a:ext cx="10745071" cy="2771709"/>
            <a:chOff x="861756" y="4077596"/>
            <a:chExt cx="10745071" cy="2771709"/>
          </a:xfrm>
        </p:grpSpPr>
        <p:sp>
          <p:nvSpPr>
            <p:cNvPr id="34" name="Rounded Rectangle 33"/>
            <p:cNvSpPr/>
            <p:nvPr/>
          </p:nvSpPr>
          <p:spPr>
            <a:xfrm>
              <a:off x="861756" y="4077596"/>
              <a:ext cx="10745071" cy="277170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075452" y="4274122"/>
              <a:ext cx="10278348" cy="2380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75452" y="4124773"/>
              <a:ext cx="10475053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/>
                <a:t>Những ngôi nhà </a:t>
              </a:r>
              <a:r>
                <a:rPr lang="vi-VN" sz="3600" b="1" u="sng"/>
                <a:t>lụp xụp </a:t>
              </a:r>
              <a:r>
                <a:rPr lang="vi-VN" sz="3600"/>
                <a:t>xưa kia giờ đây đã được thay thế bằng những ngôi nhà cao tầng </a:t>
              </a:r>
              <a:r>
                <a:rPr lang="vi-VN" sz="3600" b="1" u="sng"/>
                <a:t>khang trang</a:t>
              </a:r>
              <a:r>
                <a:rPr lang="vi-VN" sz="3600"/>
                <a:t>, rộng rãi.</a:t>
              </a:r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2345340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5"/>
          <p:cNvGrpSpPr/>
          <p:nvPr/>
        </p:nvGrpSpPr>
        <p:grpSpPr>
          <a:xfrm>
            <a:off x="1948543" y="408217"/>
            <a:ext cx="11734800" cy="3242718"/>
            <a:chOff x="0" y="-259624"/>
            <a:chExt cx="10819459" cy="4690542"/>
          </a:xfrm>
        </p:grpSpPr>
        <p:grpSp>
          <p:nvGrpSpPr>
            <p:cNvPr id="35" name="Group 6"/>
            <p:cNvGrpSpPr/>
            <p:nvPr/>
          </p:nvGrpSpPr>
          <p:grpSpPr>
            <a:xfrm>
              <a:off x="0" y="-259624"/>
              <a:ext cx="10819459" cy="4690542"/>
              <a:chOff x="0" y="-47625"/>
              <a:chExt cx="1984702" cy="860425"/>
            </a:xfrm>
          </p:grpSpPr>
          <p:sp>
            <p:nvSpPr>
              <p:cNvPr id="37" name="Freeform 7"/>
              <p:cNvSpPr/>
              <p:nvPr/>
            </p:nvSpPr>
            <p:spPr>
              <a:xfrm>
                <a:off x="0" y="0"/>
                <a:ext cx="1984702" cy="318951"/>
              </a:xfrm>
              <a:custGeom>
                <a:avLst/>
                <a:gdLst/>
                <a:ahLst/>
                <a:cxnLst/>
                <a:rect l="l" t="t" r="r" b="b"/>
                <a:pathLst>
                  <a:path w="1984702" h="523786">
                    <a:moveTo>
                      <a:pt x="12328" y="0"/>
                    </a:moveTo>
                    <a:lnTo>
                      <a:pt x="1972373" y="0"/>
                    </a:lnTo>
                    <a:cubicBezTo>
                      <a:pt x="1975643" y="0"/>
                      <a:pt x="1978779" y="1299"/>
                      <a:pt x="1981091" y="3611"/>
                    </a:cubicBezTo>
                    <a:cubicBezTo>
                      <a:pt x="1983403" y="5923"/>
                      <a:pt x="1984702" y="9059"/>
                      <a:pt x="1984702" y="12328"/>
                    </a:cubicBezTo>
                    <a:lnTo>
                      <a:pt x="1984702" y="511457"/>
                    </a:lnTo>
                    <a:cubicBezTo>
                      <a:pt x="1984702" y="514727"/>
                      <a:pt x="1983403" y="517863"/>
                      <a:pt x="1981091" y="520175"/>
                    </a:cubicBezTo>
                    <a:cubicBezTo>
                      <a:pt x="1978779" y="522487"/>
                      <a:pt x="1975643" y="523786"/>
                      <a:pt x="1972373" y="523786"/>
                    </a:cubicBezTo>
                    <a:lnTo>
                      <a:pt x="12328" y="523786"/>
                    </a:lnTo>
                    <a:cubicBezTo>
                      <a:pt x="9059" y="523786"/>
                      <a:pt x="5923" y="522487"/>
                      <a:pt x="3611" y="520175"/>
                    </a:cubicBezTo>
                    <a:cubicBezTo>
                      <a:pt x="1299" y="517863"/>
                      <a:pt x="0" y="514727"/>
                      <a:pt x="0" y="511457"/>
                    </a:cubicBezTo>
                    <a:lnTo>
                      <a:pt x="0" y="12328"/>
                    </a:lnTo>
                    <a:cubicBezTo>
                      <a:pt x="0" y="9059"/>
                      <a:pt x="1299" y="5923"/>
                      <a:pt x="3611" y="3611"/>
                    </a:cubicBezTo>
                    <a:cubicBezTo>
                      <a:pt x="5923" y="1299"/>
                      <a:pt x="9059" y="0"/>
                      <a:pt x="12328" y="0"/>
                    </a:cubicBezTo>
                    <a:close/>
                  </a:path>
                </a:pathLst>
              </a:custGeom>
              <a:solidFill>
                <a:srgbClr val="81D166"/>
              </a:solidFill>
            </p:spPr>
          </p:sp>
          <p:sp>
            <p:nvSpPr>
              <p:cNvPr id="3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4"/>
                  </a:lnSpc>
                </a:pPr>
                <a:endParaRPr/>
              </a:p>
            </p:txBody>
          </p:sp>
        </p:grpSp>
        <p:sp>
          <p:nvSpPr>
            <p:cNvPr id="36" name="TextBox 9"/>
            <p:cNvSpPr txBox="1"/>
            <p:nvPr/>
          </p:nvSpPr>
          <p:spPr>
            <a:xfrm>
              <a:off x="568395" y="-207442"/>
              <a:ext cx="9682668" cy="2040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46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BÀI VIẾT 3. CHÍNH TẢ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1080" y="2146850"/>
            <a:ext cx="13082263" cy="804936"/>
            <a:chOff x="1690955" y="1257301"/>
            <a:chExt cx="49441709" cy="804936"/>
          </a:xfrm>
        </p:grpSpPr>
        <p:sp>
          <p:nvSpPr>
            <p:cNvPr id="44" name="Pentagon 43"/>
            <p:cNvSpPr/>
            <p:nvPr/>
          </p:nvSpPr>
          <p:spPr>
            <a:xfrm>
              <a:off x="1690955" y="1257301"/>
              <a:ext cx="49441709" cy="80493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04819" y="1293293"/>
              <a:ext cx="4319725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 </a:t>
              </a:r>
              <a:r>
                <a:rPr lang="vi-VN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Làm bài tập tự chọn</a:t>
              </a:r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-</a:t>
              </a:r>
              <a:r>
                <a:rPr lang="vi-VN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Chọn tiếng phù hợp với ô trống</a:t>
              </a:r>
              <a:endPara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40161" y="3207848"/>
            <a:ext cx="1151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/>
              <a:t>Chọn các tiếng trong ngoặc đơn phù hợp với ô trống:</a:t>
            </a:r>
          </a:p>
          <a:p>
            <a:pPr>
              <a:lnSpc>
                <a:spcPct val="150000"/>
              </a:lnSpc>
            </a:pPr>
            <a:r>
              <a:rPr lang="vi-VN" sz="3600"/>
              <a:t>a) Chọn tiếng </a:t>
            </a:r>
            <a:r>
              <a:rPr lang="vi-VN" sz="3600" b="1"/>
              <a:t>sẻ</a:t>
            </a:r>
            <a:r>
              <a:rPr lang="vi-VN" sz="3600"/>
              <a:t> hay </a:t>
            </a:r>
            <a:r>
              <a:rPr lang="vi-VN" sz="3600" b="1"/>
              <a:t>xẻ</a:t>
            </a:r>
            <a:r>
              <a:rPr lang="vi-VN" sz="3600"/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590" y="5072744"/>
            <a:ext cx="290412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 …..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17553" y="5072744"/>
            <a:ext cx="290412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Cưa …..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95405" y="5040087"/>
            <a:ext cx="290412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Suôn …..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309462" y="5012873"/>
            <a:ext cx="290412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San …..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3590" y="7625443"/>
            <a:ext cx="290412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……. lớp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953569" y="7625443"/>
            <a:ext cx="290412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….... làng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09216" y="7625443"/>
            <a:ext cx="3201195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….… báo cáo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309462" y="7636329"/>
            <a:ext cx="462117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........ vàng thi đua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867" y="6515100"/>
            <a:ext cx="6211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/>
              <a:t>b) Chọn tiếng </a:t>
            </a:r>
            <a:r>
              <a:rPr lang="vi-VN" sz="3600" b="1"/>
              <a:t>bản</a:t>
            </a:r>
            <a:r>
              <a:rPr lang="vi-VN" sz="3600"/>
              <a:t> hay </a:t>
            </a:r>
            <a:r>
              <a:rPr lang="vi-VN" sz="3600" b="1"/>
              <a:t>bảng</a:t>
            </a:r>
            <a:r>
              <a:rPr lang="vi-VN" sz="360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5371" y="5143500"/>
            <a:ext cx="934379" cy="80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9613" y="5143499"/>
            <a:ext cx="990600" cy="80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xẻ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74626" y="5093904"/>
            <a:ext cx="934379" cy="80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761522" y="5070912"/>
            <a:ext cx="921821" cy="80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4128" y="7679260"/>
            <a:ext cx="1525672" cy="80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21784" y="7690146"/>
            <a:ext cx="1525672" cy="80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67970" y="7690145"/>
            <a:ext cx="1137659" cy="80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99844" y="7672594"/>
            <a:ext cx="1137659" cy="80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70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/>
      <p:bldP spid="7" grpId="0" animBg="1"/>
      <p:bldP spid="29" grpId="0" animBg="1"/>
      <p:bldP spid="30" grpId="0" animBg="1"/>
      <p:bldP spid="31" grpId="0" animBg="1"/>
      <p:bldP spid="32" grpId="0" animBg="1"/>
      <p:bldP spid="41" grpId="0" animBg="1"/>
      <p:bldP spid="42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5"/>
          <p:cNvGrpSpPr/>
          <p:nvPr/>
        </p:nvGrpSpPr>
        <p:grpSpPr>
          <a:xfrm>
            <a:off x="1948543" y="408217"/>
            <a:ext cx="11734800" cy="3242718"/>
            <a:chOff x="0" y="-259624"/>
            <a:chExt cx="10819459" cy="4690542"/>
          </a:xfrm>
        </p:grpSpPr>
        <p:grpSp>
          <p:nvGrpSpPr>
            <p:cNvPr id="35" name="Group 6"/>
            <p:cNvGrpSpPr/>
            <p:nvPr/>
          </p:nvGrpSpPr>
          <p:grpSpPr>
            <a:xfrm>
              <a:off x="0" y="-259624"/>
              <a:ext cx="10819459" cy="4690542"/>
              <a:chOff x="0" y="-47625"/>
              <a:chExt cx="1984702" cy="860425"/>
            </a:xfrm>
          </p:grpSpPr>
          <p:sp>
            <p:nvSpPr>
              <p:cNvPr id="37" name="Freeform 7"/>
              <p:cNvSpPr/>
              <p:nvPr/>
            </p:nvSpPr>
            <p:spPr>
              <a:xfrm>
                <a:off x="0" y="0"/>
                <a:ext cx="1984702" cy="318951"/>
              </a:xfrm>
              <a:custGeom>
                <a:avLst/>
                <a:gdLst/>
                <a:ahLst/>
                <a:cxnLst/>
                <a:rect l="l" t="t" r="r" b="b"/>
                <a:pathLst>
                  <a:path w="1984702" h="523786">
                    <a:moveTo>
                      <a:pt x="12328" y="0"/>
                    </a:moveTo>
                    <a:lnTo>
                      <a:pt x="1972373" y="0"/>
                    </a:lnTo>
                    <a:cubicBezTo>
                      <a:pt x="1975643" y="0"/>
                      <a:pt x="1978779" y="1299"/>
                      <a:pt x="1981091" y="3611"/>
                    </a:cubicBezTo>
                    <a:cubicBezTo>
                      <a:pt x="1983403" y="5923"/>
                      <a:pt x="1984702" y="9059"/>
                      <a:pt x="1984702" y="12328"/>
                    </a:cubicBezTo>
                    <a:lnTo>
                      <a:pt x="1984702" y="511457"/>
                    </a:lnTo>
                    <a:cubicBezTo>
                      <a:pt x="1984702" y="514727"/>
                      <a:pt x="1983403" y="517863"/>
                      <a:pt x="1981091" y="520175"/>
                    </a:cubicBezTo>
                    <a:cubicBezTo>
                      <a:pt x="1978779" y="522487"/>
                      <a:pt x="1975643" y="523786"/>
                      <a:pt x="1972373" y="523786"/>
                    </a:cubicBezTo>
                    <a:lnTo>
                      <a:pt x="12328" y="523786"/>
                    </a:lnTo>
                    <a:cubicBezTo>
                      <a:pt x="9059" y="523786"/>
                      <a:pt x="5923" y="522487"/>
                      <a:pt x="3611" y="520175"/>
                    </a:cubicBezTo>
                    <a:cubicBezTo>
                      <a:pt x="1299" y="517863"/>
                      <a:pt x="0" y="514727"/>
                      <a:pt x="0" y="511457"/>
                    </a:cubicBezTo>
                    <a:lnTo>
                      <a:pt x="0" y="12328"/>
                    </a:lnTo>
                    <a:cubicBezTo>
                      <a:pt x="0" y="9059"/>
                      <a:pt x="1299" y="5923"/>
                      <a:pt x="3611" y="3611"/>
                    </a:cubicBezTo>
                    <a:cubicBezTo>
                      <a:pt x="5923" y="1299"/>
                      <a:pt x="9059" y="0"/>
                      <a:pt x="12328" y="0"/>
                    </a:cubicBezTo>
                    <a:close/>
                  </a:path>
                </a:pathLst>
              </a:custGeom>
              <a:solidFill>
                <a:srgbClr val="81D166"/>
              </a:solidFill>
            </p:spPr>
          </p:sp>
          <p:sp>
            <p:nvSpPr>
              <p:cNvPr id="3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4"/>
                  </a:lnSpc>
                </a:pPr>
                <a:endParaRPr/>
              </a:p>
            </p:txBody>
          </p:sp>
        </p:grpSp>
        <p:sp>
          <p:nvSpPr>
            <p:cNvPr id="36" name="TextBox 9"/>
            <p:cNvSpPr txBox="1"/>
            <p:nvPr/>
          </p:nvSpPr>
          <p:spPr>
            <a:xfrm>
              <a:off x="568395" y="-207442"/>
              <a:ext cx="9682668" cy="2040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46"/>
                </a:lnSpc>
              </a:pPr>
              <a:r>
                <a:rPr lang="en-US" sz="4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KỂ CHUYỆN. KHO BÁU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1081" y="2146850"/>
            <a:ext cx="8314319" cy="804936"/>
            <a:chOff x="1690955" y="1257301"/>
            <a:chExt cx="49441709" cy="804936"/>
          </a:xfrm>
        </p:grpSpPr>
        <p:sp>
          <p:nvSpPr>
            <p:cNvPr id="44" name="Pentagon 43"/>
            <p:cNvSpPr/>
            <p:nvPr/>
          </p:nvSpPr>
          <p:spPr>
            <a:xfrm>
              <a:off x="1690955" y="1257301"/>
              <a:ext cx="49441709" cy="80493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04815" y="1378062"/>
              <a:ext cx="297053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Khởi động: Trò chơi “thỏ xếp chữ”</a:t>
              </a:r>
              <a:endPara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33738" y="3314700"/>
            <a:ext cx="11024862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/>
              <a:t>Điền chữ </a:t>
            </a:r>
            <a:r>
              <a:rPr lang="vi-VN" sz="4000" b="1"/>
              <a:t>n </a:t>
            </a:r>
            <a:r>
              <a:rPr lang="vi-VN" sz="4000"/>
              <a:t>/ </a:t>
            </a:r>
            <a:r>
              <a:rPr lang="vi-VN" sz="4000" b="1"/>
              <a:t>ng</a:t>
            </a:r>
            <a:r>
              <a:rPr lang="vi-VN" sz="4000"/>
              <a:t> / </a:t>
            </a:r>
            <a:r>
              <a:rPr lang="vi-VN" sz="4000" b="1"/>
              <a:t>s</a:t>
            </a:r>
            <a:r>
              <a:rPr lang="vi-VN" sz="4000"/>
              <a:t> / </a:t>
            </a:r>
            <a:r>
              <a:rPr lang="vi-VN" sz="4000" b="1"/>
              <a:t>x</a:t>
            </a:r>
            <a:r>
              <a:rPr lang="en-US" sz="4000" b="1"/>
              <a:t>:</a:t>
            </a:r>
            <a:endParaRPr lang="en-US" sz="4000"/>
          </a:p>
        </p:txBody>
      </p:sp>
      <p:grpSp>
        <p:nvGrpSpPr>
          <p:cNvPr id="11" name="Group 10"/>
          <p:cNvGrpSpPr/>
          <p:nvPr/>
        </p:nvGrpSpPr>
        <p:grpSpPr>
          <a:xfrm>
            <a:off x="3854735" y="4663722"/>
            <a:ext cx="2827919" cy="1122827"/>
            <a:chOff x="601081" y="5295900"/>
            <a:chExt cx="2827919" cy="1122827"/>
          </a:xfrm>
        </p:grpSpPr>
        <p:pic>
          <p:nvPicPr>
            <p:cNvPr id="4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1081" y="5295900"/>
              <a:ext cx="2827919" cy="112282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45475" y="5534147"/>
              <a:ext cx="2339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…a … trái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2190" y="4739926"/>
            <a:ext cx="2827919" cy="1122827"/>
            <a:chOff x="601081" y="5295900"/>
            <a:chExt cx="2827919" cy="1122827"/>
          </a:xfrm>
        </p:grpSpPr>
        <p:pic>
          <p:nvPicPr>
            <p:cNvPr id="5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1081" y="5295900"/>
              <a:ext cx="2827919" cy="112282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734031" y="5534147"/>
              <a:ext cx="26949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…hà …ước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29769" y="4631063"/>
            <a:ext cx="2827919" cy="1122827"/>
            <a:chOff x="601081" y="5295900"/>
            <a:chExt cx="2827919" cy="1122827"/>
          </a:xfrm>
        </p:grpSpPr>
        <p:pic>
          <p:nvPicPr>
            <p:cNvPr id="5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1081" y="5295900"/>
              <a:ext cx="2827919" cy="112282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45475" y="5534147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só… sánh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9410" y="6334685"/>
            <a:ext cx="2827919" cy="1122827"/>
            <a:chOff x="601081" y="5295900"/>
            <a:chExt cx="2827919" cy="1122827"/>
          </a:xfrm>
        </p:grpSpPr>
        <p:pic>
          <p:nvPicPr>
            <p:cNvPr id="56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1081" y="5295900"/>
              <a:ext cx="2827919" cy="112282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45475" y="5534147"/>
              <a:ext cx="1980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…ã giao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59831" y="7884301"/>
            <a:ext cx="2827919" cy="1122827"/>
            <a:chOff x="601081" y="5295900"/>
            <a:chExt cx="2827919" cy="1122827"/>
          </a:xfrm>
        </p:grpSpPr>
        <p:pic>
          <p:nvPicPr>
            <p:cNvPr id="5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1081" y="5295900"/>
              <a:ext cx="2827919" cy="1122827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999377" y="5534146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sắp …ếp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429769" y="6334685"/>
            <a:ext cx="2827919" cy="1122827"/>
            <a:chOff x="601081" y="5295900"/>
            <a:chExt cx="2827919" cy="1122827"/>
          </a:xfrm>
        </p:grpSpPr>
        <p:pic>
          <p:nvPicPr>
            <p:cNvPr id="6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1081" y="5295900"/>
              <a:ext cx="2827919" cy="112282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987255" y="5478478"/>
              <a:ext cx="2236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…uất sắc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2888" y="6431416"/>
            <a:ext cx="2827919" cy="1122827"/>
            <a:chOff x="601081" y="5295900"/>
            <a:chExt cx="2827919" cy="1122827"/>
          </a:xfrm>
        </p:grpSpPr>
        <p:pic>
          <p:nvPicPr>
            <p:cNvPr id="46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1081" y="5295900"/>
              <a:ext cx="2827919" cy="1122827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9377" y="5534146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chim …ẻ</a:t>
              </a: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534583" y="4778026"/>
            <a:ext cx="2827919" cy="1046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Nhà nước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889774" y="4669164"/>
            <a:ext cx="2827919" cy="1046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Ngang trái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429769" y="4608133"/>
            <a:ext cx="2827919" cy="1046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Sóng sánh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45469" y="6334685"/>
            <a:ext cx="2827919" cy="1046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Xã giao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082888" y="6431416"/>
            <a:ext cx="2827919" cy="1046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 sẻ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387938" y="6372786"/>
            <a:ext cx="2827919" cy="1046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Xuất sắc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223950" y="7884356"/>
            <a:ext cx="2827919" cy="1046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Sắp xếp</a:t>
            </a:r>
          </a:p>
        </p:txBody>
      </p:sp>
    </p:spTree>
    <p:extLst>
      <p:ext uri="{BB962C8B-B14F-4D97-AF65-F5344CB8AC3E}">
        <p14:creationId xmlns:p14="http://schemas.microsoft.com/office/powerpoint/2010/main" val="15568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25288" y="2029576"/>
            <a:ext cx="4968478" cy="804936"/>
            <a:chOff x="1690955" y="1257301"/>
            <a:chExt cx="29545419" cy="804936"/>
          </a:xfrm>
        </p:grpSpPr>
        <p:sp>
          <p:nvSpPr>
            <p:cNvPr id="44" name="Pentagon 43"/>
            <p:cNvSpPr/>
            <p:nvPr/>
          </p:nvSpPr>
          <p:spPr>
            <a:xfrm>
              <a:off x="1690955" y="1257301"/>
              <a:ext cx="29545419" cy="80493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04815" y="1378062"/>
              <a:ext cx="267306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 Giải nghĩa từ khó</a:t>
              </a:r>
              <a:endPara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7657" y="3220599"/>
            <a:ext cx="8903216" cy="914400"/>
            <a:chOff x="478068" y="3162300"/>
            <a:chExt cx="8903216" cy="914400"/>
          </a:xfrm>
        </p:grpSpPr>
        <p:sp>
          <p:nvSpPr>
            <p:cNvPr id="4" name="Rounded Rectangle 3"/>
            <p:cNvSpPr/>
            <p:nvPr/>
          </p:nvSpPr>
          <p:spPr>
            <a:xfrm>
              <a:off x="478068" y="3162300"/>
              <a:ext cx="8903216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29628" y="3296334"/>
              <a:ext cx="82910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/>
                <a:t>Kho báu</a:t>
              </a:r>
              <a:r>
                <a:rPr lang="vi-VN" sz="3600"/>
                <a:t>: chỗ cất giữ nhiều của cải quý</a:t>
              </a:r>
              <a:endParaRPr lang="en-US" sz="3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945" y="4686300"/>
            <a:ext cx="9017102" cy="914400"/>
            <a:chOff x="478067" y="3162300"/>
            <a:chExt cx="9017102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478067" y="3162300"/>
              <a:ext cx="9017101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9628" y="3296334"/>
              <a:ext cx="87655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/>
                <a:t>Cơ ngơi: </a:t>
              </a:r>
              <a:r>
                <a:rPr lang="vi-VN" sz="3600"/>
                <a:t>nhà cửa, ruộng vườn, tài sản,...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3772" y="5916701"/>
            <a:ext cx="9017101" cy="914400"/>
            <a:chOff x="478067" y="3162300"/>
            <a:chExt cx="9017101" cy="914400"/>
          </a:xfrm>
        </p:grpSpPr>
        <p:sp>
          <p:nvSpPr>
            <p:cNvPr id="36" name="Rounded Rectangle 35"/>
            <p:cNvSpPr/>
            <p:nvPr/>
          </p:nvSpPr>
          <p:spPr>
            <a:xfrm>
              <a:off x="478067" y="3162300"/>
              <a:ext cx="9017101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9628" y="3296334"/>
              <a:ext cx="59554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/>
                <a:t>Đàng hoàng: </a:t>
              </a:r>
              <a:r>
                <a:rPr lang="vi-VN" sz="3600"/>
                <a:t>ý nói đầy đủ.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829800" y="3162300"/>
            <a:ext cx="8077200" cy="1807182"/>
            <a:chOff x="478068" y="3162300"/>
            <a:chExt cx="8077200" cy="1807182"/>
          </a:xfrm>
        </p:grpSpPr>
        <p:sp>
          <p:nvSpPr>
            <p:cNvPr id="41" name="Rounded Rectangle 40"/>
            <p:cNvSpPr/>
            <p:nvPr/>
          </p:nvSpPr>
          <p:spPr>
            <a:xfrm>
              <a:off x="478068" y="3162300"/>
              <a:ext cx="8077200" cy="180718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6248" y="3215156"/>
              <a:ext cx="752084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/>
                <a:t>Hão huyền: </a:t>
              </a:r>
              <a:r>
                <a:rPr lang="vi-VN" sz="3600"/>
                <a:t>không thể có thật hoặc không thành sự thật.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29800" y="5292648"/>
            <a:ext cx="8077200" cy="1807182"/>
            <a:chOff x="478068" y="3162300"/>
            <a:chExt cx="8077200" cy="1807182"/>
          </a:xfrm>
        </p:grpSpPr>
        <p:sp>
          <p:nvSpPr>
            <p:cNvPr id="47" name="Rounded Rectangle 46"/>
            <p:cNvSpPr/>
            <p:nvPr/>
          </p:nvSpPr>
          <p:spPr>
            <a:xfrm>
              <a:off x="478068" y="3162300"/>
              <a:ext cx="8077200" cy="180718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6248" y="3183117"/>
              <a:ext cx="7520840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/>
                <a:t>Của ăn của để</a:t>
              </a:r>
              <a:r>
                <a:rPr lang="vi-VN" sz="3600"/>
                <a:t>: của cải đủ dùng và còn có để dành.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19265" y="7575749"/>
            <a:ext cx="9170990" cy="914400"/>
            <a:chOff x="478067" y="3162300"/>
            <a:chExt cx="9170990" cy="914400"/>
          </a:xfrm>
        </p:grpSpPr>
        <p:sp>
          <p:nvSpPr>
            <p:cNvPr id="50" name="Rounded Rectangle 49"/>
            <p:cNvSpPr/>
            <p:nvPr/>
          </p:nvSpPr>
          <p:spPr>
            <a:xfrm>
              <a:off x="478067" y="3162300"/>
              <a:ext cx="9017101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9628" y="3296334"/>
              <a:ext cx="891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/>
                <a:t>Bội thu: </a:t>
              </a:r>
              <a:r>
                <a:rPr lang="vi-VN" sz="3600"/>
                <a:t>thu được nhiều hơn bình thường.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78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25288" y="2029576"/>
            <a:ext cx="4299112" cy="804936"/>
            <a:chOff x="1690955" y="1257301"/>
            <a:chExt cx="25564985" cy="804936"/>
          </a:xfrm>
        </p:grpSpPr>
        <p:sp>
          <p:nvSpPr>
            <p:cNvPr id="44" name="Pentagon 43"/>
            <p:cNvSpPr/>
            <p:nvPr/>
          </p:nvSpPr>
          <p:spPr>
            <a:xfrm>
              <a:off x="1690955" y="1257301"/>
              <a:ext cx="25564985" cy="804936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7321" y="1322392"/>
              <a:ext cx="228807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 Trả lời câu hỏi</a:t>
              </a:r>
              <a:endParaRPr lang="en-US" sz="3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25288" y="3162300"/>
            <a:ext cx="1123311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1488" y="3222173"/>
            <a:ext cx="11156916" cy="1083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5279" y="3440570"/>
            <a:ext cx="10621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/>
              <a:t>Cuối cùng, hai người con đã thay đổi như thế nào?</a:t>
            </a:r>
            <a:endParaRPr lang="en-US" sz="3600"/>
          </a:p>
        </p:txBody>
      </p:sp>
      <p:grpSp>
        <p:nvGrpSpPr>
          <p:cNvPr id="10" name="Group 9"/>
          <p:cNvGrpSpPr/>
          <p:nvPr/>
        </p:nvGrpSpPr>
        <p:grpSpPr>
          <a:xfrm>
            <a:off x="425287" y="4680857"/>
            <a:ext cx="9404513" cy="4637326"/>
            <a:chOff x="425287" y="4680857"/>
            <a:chExt cx="8947313" cy="8236992"/>
          </a:xfrm>
        </p:grpSpPr>
        <p:sp>
          <p:nvSpPr>
            <p:cNvPr id="8" name="Rounded Rectangle 7"/>
            <p:cNvSpPr/>
            <p:nvPr/>
          </p:nvSpPr>
          <p:spPr>
            <a:xfrm>
              <a:off x="425287" y="4680857"/>
              <a:ext cx="8947313" cy="626893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279" y="4881591"/>
              <a:ext cx="8528721" cy="8036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vi-VN" sz="3600">
                  <a:latin typeface="Arial" pitchFamily="34" charset="0"/>
                  <a:cs typeface="Arial" pitchFamily="34" charset="0"/>
                </a:rPr>
                <a:t>Họ đã hiểu lời cha dặn: muốn có nhiều của cải thì phải cần cù lao động, họ đã trở thành những người lao động chăm chỉ.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5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28186" y="1300113"/>
            <a:ext cx="115695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 ƠN CÁC EM ĐÃ CHÚ Ý LẮNG NGHE!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16574945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981200" y="833983"/>
            <a:ext cx="11734800" cy="3242718"/>
            <a:chOff x="0" y="-259624"/>
            <a:chExt cx="10819459" cy="469054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-259624"/>
              <a:ext cx="10819459" cy="4690542"/>
              <a:chOff x="0" y="-47625"/>
              <a:chExt cx="1984702" cy="8604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84702" cy="427521"/>
              </a:xfrm>
              <a:custGeom>
                <a:avLst/>
                <a:gdLst/>
                <a:ahLst/>
                <a:cxnLst/>
                <a:rect l="l" t="t" r="r" b="b"/>
                <a:pathLst>
                  <a:path w="1984702" h="523786">
                    <a:moveTo>
                      <a:pt x="12328" y="0"/>
                    </a:moveTo>
                    <a:lnTo>
                      <a:pt x="1972373" y="0"/>
                    </a:lnTo>
                    <a:cubicBezTo>
                      <a:pt x="1975643" y="0"/>
                      <a:pt x="1978779" y="1299"/>
                      <a:pt x="1981091" y="3611"/>
                    </a:cubicBezTo>
                    <a:cubicBezTo>
                      <a:pt x="1983403" y="5923"/>
                      <a:pt x="1984702" y="9059"/>
                      <a:pt x="1984702" y="12328"/>
                    </a:cubicBezTo>
                    <a:lnTo>
                      <a:pt x="1984702" y="511457"/>
                    </a:lnTo>
                    <a:cubicBezTo>
                      <a:pt x="1984702" y="514727"/>
                      <a:pt x="1983403" y="517863"/>
                      <a:pt x="1981091" y="520175"/>
                    </a:cubicBezTo>
                    <a:cubicBezTo>
                      <a:pt x="1978779" y="522487"/>
                      <a:pt x="1975643" y="523786"/>
                      <a:pt x="1972373" y="523786"/>
                    </a:cubicBezTo>
                    <a:lnTo>
                      <a:pt x="12328" y="523786"/>
                    </a:lnTo>
                    <a:cubicBezTo>
                      <a:pt x="9059" y="523786"/>
                      <a:pt x="5923" y="522487"/>
                      <a:pt x="3611" y="520175"/>
                    </a:cubicBezTo>
                    <a:cubicBezTo>
                      <a:pt x="1299" y="517863"/>
                      <a:pt x="0" y="514727"/>
                      <a:pt x="0" y="511457"/>
                    </a:cubicBezTo>
                    <a:lnTo>
                      <a:pt x="0" y="12328"/>
                    </a:lnTo>
                    <a:cubicBezTo>
                      <a:pt x="0" y="9059"/>
                      <a:pt x="1299" y="5923"/>
                      <a:pt x="3611" y="3611"/>
                    </a:cubicBezTo>
                    <a:cubicBezTo>
                      <a:pt x="5923" y="1299"/>
                      <a:pt x="9059" y="0"/>
                      <a:pt x="12328" y="0"/>
                    </a:cubicBezTo>
                    <a:close/>
                  </a:path>
                </a:pathLst>
              </a:custGeom>
              <a:solidFill>
                <a:srgbClr val="81D16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4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00888" y="0"/>
              <a:ext cx="9682668" cy="164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46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BÀI ĐỌC 3. LÀNG EM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2889947" y="6304240"/>
            <a:ext cx="1992897" cy="15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7"/>
              </a:lnSpc>
              <a:spcBef>
                <a:spcPct val="0"/>
              </a:spcBef>
            </a:pPr>
            <a:r>
              <a:rPr lang="en-US" sz="8884">
                <a:solidFill>
                  <a:srgbClr val="E8F6FA"/>
                </a:solidFill>
                <a:latin typeface="Handy Casual"/>
              </a:rPr>
              <a:t>False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1257300"/>
            <a:ext cx="17526000" cy="858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61109" y="1483416"/>
            <a:ext cx="5334000" cy="963542"/>
            <a:chOff x="609600" y="1257301"/>
            <a:chExt cx="5334000" cy="963542"/>
          </a:xfrm>
        </p:grpSpPr>
        <p:sp>
          <p:nvSpPr>
            <p:cNvPr id="19" name="Pentagon 18"/>
            <p:cNvSpPr/>
            <p:nvPr/>
          </p:nvSpPr>
          <p:spPr>
            <a:xfrm>
              <a:off x="609600" y="1257301"/>
              <a:ext cx="5334000" cy="96354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4223" y="1385129"/>
              <a:ext cx="46570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vi-VN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Đọc</a:t>
              </a:r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thành tiếng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4" y="2684752"/>
            <a:ext cx="5989647" cy="28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5" y="5724524"/>
            <a:ext cx="5989646" cy="307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59" y="2684752"/>
            <a:ext cx="6557835" cy="66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694" y="2684752"/>
            <a:ext cx="4745106" cy="6116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agon 2"/>
          <p:cNvSpPr/>
          <p:nvPr/>
        </p:nvSpPr>
        <p:spPr>
          <a:xfrm>
            <a:off x="6442365" y="1483415"/>
            <a:ext cx="3429000" cy="96354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Vui tươi</a:t>
            </a:r>
          </a:p>
        </p:txBody>
      </p:sp>
      <p:sp>
        <p:nvSpPr>
          <p:cNvPr id="20" name="Pentagon 19"/>
          <p:cNvSpPr/>
          <p:nvPr/>
        </p:nvSpPr>
        <p:spPr>
          <a:xfrm flipH="1">
            <a:off x="9951911" y="1483416"/>
            <a:ext cx="3468662" cy="96354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 sáng</a:t>
            </a:r>
          </a:p>
        </p:txBody>
      </p:sp>
    </p:spTree>
    <p:extLst>
      <p:ext uri="{BB962C8B-B14F-4D97-AF65-F5344CB8AC3E}">
        <p14:creationId xmlns:p14="http://schemas.microsoft.com/office/powerpoint/2010/main" val="367645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2889947" y="6304240"/>
            <a:ext cx="1992897" cy="15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7"/>
              </a:lnSpc>
              <a:spcBef>
                <a:spcPct val="0"/>
              </a:spcBef>
            </a:pPr>
            <a:r>
              <a:rPr lang="en-US" sz="8884">
                <a:solidFill>
                  <a:srgbClr val="E8F6FA"/>
                </a:solidFill>
                <a:latin typeface="Handy Casual"/>
              </a:rPr>
              <a:t>False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1257300"/>
            <a:ext cx="17526000" cy="858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61109" y="1483416"/>
            <a:ext cx="5334000" cy="963542"/>
            <a:chOff x="609600" y="1257301"/>
            <a:chExt cx="5334000" cy="963542"/>
          </a:xfrm>
        </p:grpSpPr>
        <p:sp>
          <p:nvSpPr>
            <p:cNvPr id="19" name="Pentagon 18"/>
            <p:cNvSpPr/>
            <p:nvPr/>
          </p:nvSpPr>
          <p:spPr>
            <a:xfrm>
              <a:off x="609600" y="1257301"/>
              <a:ext cx="5334000" cy="96354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4223" y="1385129"/>
              <a:ext cx="46570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vi-VN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Đọc</a:t>
              </a:r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thành tiếng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1109" y="2857500"/>
            <a:ext cx="457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Giải nghĩa từ khó: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01389" y="6599658"/>
            <a:ext cx="11257777" cy="1701944"/>
            <a:chOff x="885732" y="3848100"/>
            <a:chExt cx="10781475" cy="1701944"/>
          </a:xfrm>
        </p:grpSpPr>
        <p:sp>
          <p:nvSpPr>
            <p:cNvPr id="25" name="Rounded Rectangle 24"/>
            <p:cNvSpPr/>
            <p:nvPr/>
          </p:nvSpPr>
          <p:spPr>
            <a:xfrm>
              <a:off x="885732" y="3848100"/>
              <a:ext cx="10696668" cy="170194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066799" y="4076700"/>
              <a:ext cx="10287001" cy="129540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74618" y="4401234"/>
              <a:ext cx="10392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/>
                <a:t>Ăng ten</a:t>
              </a:r>
              <a:r>
                <a:rPr lang="vi-VN" sz="3600"/>
                <a:t>: thiết bị thu hay phát sóng của </a:t>
              </a:r>
              <a:r>
                <a:rPr lang="en-US" sz="3600">
                  <a:latin typeface="Arial" pitchFamily="34" charset="0"/>
                  <a:cs typeface="Arial" pitchFamily="34" charset="0"/>
                </a:rPr>
                <a:t>đài</a:t>
              </a:r>
              <a:r>
                <a:rPr lang="vi-VN" sz="3600"/>
                <a:t>, ti vi,...</a:t>
              </a:r>
              <a:endParaRPr lang="en-US" sz="3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1389" y="4000500"/>
            <a:ext cx="11077668" cy="1701944"/>
            <a:chOff x="885732" y="3848100"/>
            <a:chExt cx="10696668" cy="1701944"/>
          </a:xfrm>
        </p:grpSpPr>
        <p:sp>
          <p:nvSpPr>
            <p:cNvPr id="35" name="Rounded Rectangle 34"/>
            <p:cNvSpPr/>
            <p:nvPr/>
          </p:nvSpPr>
          <p:spPr>
            <a:xfrm>
              <a:off x="885732" y="3848100"/>
              <a:ext cx="10696668" cy="170194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66799" y="4076700"/>
              <a:ext cx="10287001" cy="129540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94509" y="4401234"/>
              <a:ext cx="101999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/>
                <a:t>Sông Diêm</a:t>
              </a:r>
              <a:r>
                <a:rPr lang="vi-VN" sz="3600"/>
                <a:t>: một dòng sống nhỏ ở tỉnh Thái Bình</a:t>
              </a:r>
              <a:endParaRPr lang="en-US" sz="360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544" y="1483416"/>
            <a:ext cx="5468599" cy="418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544" y="5858281"/>
            <a:ext cx="5468599" cy="398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33" r="33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889947" y="6304240"/>
            <a:ext cx="1992897" cy="15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7"/>
              </a:lnSpc>
              <a:spcBef>
                <a:spcPct val="0"/>
              </a:spcBef>
            </a:pPr>
            <a:r>
              <a:rPr lang="en-US" sz="8884">
                <a:solidFill>
                  <a:srgbClr val="E8F6FA"/>
                </a:solidFill>
                <a:latin typeface="Handy Casual"/>
              </a:rPr>
              <a:t>False</a:t>
            </a:r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10600" y="-46892"/>
            <a:ext cx="2392354" cy="118421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95644" y="466572"/>
            <a:ext cx="2392354" cy="11842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61109" y="1483416"/>
            <a:ext cx="5334000" cy="963542"/>
            <a:chOff x="609600" y="1257301"/>
            <a:chExt cx="5334000" cy="963542"/>
          </a:xfrm>
        </p:grpSpPr>
        <p:sp>
          <p:nvSpPr>
            <p:cNvPr id="19" name="Pentagon 18"/>
            <p:cNvSpPr/>
            <p:nvPr/>
          </p:nvSpPr>
          <p:spPr>
            <a:xfrm>
              <a:off x="609600" y="1257301"/>
              <a:ext cx="5334000" cy="96354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4223" y="1385129"/>
              <a:ext cx="46570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vi-VN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Đọc</a:t>
              </a:r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thành tiếng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1109" y="2624314"/>
            <a:ext cx="6051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 âm từ địa phương: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228109" y="3637887"/>
            <a:ext cx="12812356" cy="1201274"/>
            <a:chOff x="5714999" y="2589334"/>
            <a:chExt cx="11285912" cy="1201274"/>
          </a:xfrm>
        </p:grpSpPr>
        <p:sp>
          <p:nvSpPr>
            <p:cNvPr id="33" name="Pentagon 32"/>
            <p:cNvSpPr/>
            <p:nvPr/>
          </p:nvSpPr>
          <p:spPr>
            <a:xfrm>
              <a:off x="10391870" y="2589334"/>
              <a:ext cx="5769699" cy="120127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entagon 35"/>
            <p:cNvSpPr/>
            <p:nvPr/>
          </p:nvSpPr>
          <p:spPr>
            <a:xfrm flipH="1">
              <a:off x="5714999" y="2589334"/>
              <a:ext cx="4688593" cy="120127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79331" y="2830332"/>
              <a:ext cx="109215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 – n (lưỡi – nưỡi), dấu hỏi – dấu ngã (lẻ - lẽ)</a:t>
              </a:r>
              <a:endPara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67126" y="6181053"/>
            <a:ext cx="6095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>
                <a:latin typeface="Arial" pitchFamily="34" charset="0"/>
                <a:cs typeface="Arial" pitchFamily="34" charset="0"/>
              </a:rPr>
              <a:t>Ví dụ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: </a:t>
            </a:r>
            <a:r>
              <a:rPr lang="vi-VN" sz="4000"/>
              <a:t>làng em, nằm lặng lẽ, dáng lúa, lưỡi liềm, lao xao, lầy lội,... </a:t>
            </a:r>
            <a:r>
              <a:rPr lang="en-US" sz="4000"/>
              <a:t>(</a:t>
            </a:r>
            <a:r>
              <a:rPr lang="en-US" sz="4000">
                <a:latin typeface="Arial" pitchFamily="34" charset="0"/>
                <a:cs typeface="Arial" pitchFamily="34" charset="0"/>
              </a:rPr>
              <a:t>miền Bắc); </a:t>
            </a:r>
          </a:p>
        </p:txBody>
      </p:sp>
    </p:spTree>
    <p:extLst>
      <p:ext uri="{BB962C8B-B14F-4D97-AF65-F5344CB8AC3E}">
        <p14:creationId xmlns:p14="http://schemas.microsoft.com/office/powerpoint/2010/main" val="4114455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2619" y="392046"/>
            <a:ext cx="3868882" cy="963542"/>
            <a:chOff x="609600" y="1257301"/>
            <a:chExt cx="3868882" cy="963542"/>
          </a:xfrm>
        </p:grpSpPr>
        <p:sp>
          <p:nvSpPr>
            <p:cNvPr id="27" name="Pentagon 26"/>
            <p:cNvSpPr/>
            <p:nvPr/>
          </p:nvSpPr>
          <p:spPr>
            <a:xfrm>
              <a:off x="609600" y="1257301"/>
              <a:ext cx="3868882" cy="96354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4223" y="1385129"/>
              <a:ext cx="29193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vi-VN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Đọc</a:t>
              </a:r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hiểu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391400" y="1714500"/>
            <a:ext cx="6360806" cy="3809683"/>
            <a:chOff x="5775977" y="1714500"/>
            <a:chExt cx="5654023" cy="3809683"/>
          </a:xfrm>
        </p:grpSpPr>
        <p:pic>
          <p:nvPicPr>
            <p:cNvPr id="6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75977" y="1714500"/>
              <a:ext cx="5654023" cy="380968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6393188" y="2390583"/>
              <a:ext cx="441959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>
                  <a:latin typeface="Arial" pitchFamily="34" charset="0"/>
                  <a:cs typeface="Arial" pitchFamily="34" charset="0"/>
                </a:rPr>
                <a:t>Làng quê đã đổi thay như thế nào so với trước kia?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707091" y="2321510"/>
            <a:ext cx="4953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Thay đổi: </a:t>
            </a:r>
            <a:r>
              <a:rPr lang="vi-VN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các ngôi nhà cao tầng; con đường rộng thênh thang thay cho con đường lầy lội trước kia; nhiều cần ăng ten vươn lên trời cao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làng có nhiều ti vi, nhiều ra đi ô;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86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2619" y="392046"/>
            <a:ext cx="3868882" cy="963542"/>
            <a:chOff x="609600" y="1257301"/>
            <a:chExt cx="3868882" cy="963542"/>
          </a:xfrm>
        </p:grpSpPr>
        <p:sp>
          <p:nvSpPr>
            <p:cNvPr id="27" name="Pentagon 26"/>
            <p:cNvSpPr/>
            <p:nvPr/>
          </p:nvSpPr>
          <p:spPr>
            <a:xfrm>
              <a:off x="609600" y="1257301"/>
              <a:ext cx="3868882" cy="96354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4223" y="1385129"/>
              <a:ext cx="29193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vi-VN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Đọc</a:t>
              </a:r>
              <a:r>
                <a:rPr lang="nl-NL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hiểu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512618" y="1943100"/>
            <a:ext cx="6269182" cy="2971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6019800" y="3791266"/>
            <a:ext cx="5654023" cy="3809683"/>
            <a:chOff x="5775977" y="1714500"/>
            <a:chExt cx="5654023" cy="3809683"/>
          </a:xfrm>
        </p:grpSpPr>
        <p:pic>
          <p:nvPicPr>
            <p:cNvPr id="6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75977" y="1714500"/>
              <a:ext cx="5654023" cy="380968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6316988" y="2416630"/>
              <a:ext cx="457199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>
                  <a:latin typeface="Arial" pitchFamily="34" charset="0"/>
                  <a:cs typeface="Arial" pitchFamily="34" charset="0"/>
                </a:rPr>
                <a:t>Hai dòng thơ cuối thể hiện điều gì?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684053" y="1867912"/>
            <a:ext cx="60977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 dòng thơ cuối cho biết về cảm xúc của bạn nhỏ: vui sướng vì sự đổi thay của quê hương, yêu quý ngôi làng của mình.</a:t>
            </a:r>
            <a:endParaRPr lang="en-US" sz="3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Single Corner Rectangle 21"/>
          <p:cNvSpPr/>
          <p:nvPr/>
        </p:nvSpPr>
        <p:spPr>
          <a:xfrm>
            <a:off x="533400" y="266700"/>
            <a:ext cx="13868400" cy="1143000"/>
          </a:xfrm>
          <a:prstGeom prst="snip1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8"/>
          <p:cNvSpPr txBox="1"/>
          <p:nvPr/>
        </p:nvSpPr>
        <p:spPr>
          <a:xfrm>
            <a:off x="815050" y="42768"/>
            <a:ext cx="16230600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79"/>
              </a:lnSpc>
              <a:spcBef>
                <a:spcPct val="0"/>
              </a:spcBef>
            </a:pPr>
            <a:r>
              <a:rPr lang="en-US" sz="3600" b="1">
                <a:solidFill>
                  <a:srgbClr val="027618"/>
                </a:solidFill>
                <a:latin typeface="Arial" pitchFamily="34" charset="0"/>
                <a:cs typeface="Arial" pitchFamily="34" charset="0"/>
              </a:rPr>
              <a:t>Em hãy cho biết trong bài thơ có sử dụng phép so sánh nào?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00" y="30861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Làng mềm </a:t>
            </a:r>
            <a:r>
              <a:rPr lang="en-US" sz="40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dáng lụa </a:t>
            </a:r>
          </a:p>
          <a:p>
            <a:pPr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Cong cong hình lưỡi liềm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79962" y="4152386"/>
            <a:ext cx="1270591" cy="110541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40701" y="654540"/>
            <a:ext cx="7239000" cy="1122827"/>
            <a:chOff x="261989" y="495299"/>
            <a:chExt cx="7239000" cy="1122827"/>
          </a:xfrm>
        </p:grpSpPr>
        <p:pic>
          <p:nvPicPr>
            <p:cNvPr id="22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61989" y="495299"/>
              <a:ext cx="7239000" cy="112282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9367" y="651851"/>
              <a:ext cx="63642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6602" y="2019300"/>
            <a:ext cx="7194398" cy="963542"/>
            <a:chOff x="609600" y="1257301"/>
            <a:chExt cx="7748450" cy="963542"/>
          </a:xfrm>
        </p:grpSpPr>
        <p:sp>
          <p:nvSpPr>
            <p:cNvPr id="28" name="Pentagon 27"/>
            <p:cNvSpPr/>
            <p:nvPr/>
          </p:nvSpPr>
          <p:spPr>
            <a:xfrm>
              <a:off x="609600" y="1257301"/>
              <a:ext cx="7748450" cy="963542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1911" y="1376886"/>
              <a:ext cx="67489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vi-VN" sz="3600" b="1">
                  <a:solidFill>
                    <a:schemeClr val="bg1"/>
                  </a:solidFill>
                </a:rPr>
                <a:t>Tìm từ có nghĩa trái ngược </a:t>
              </a:r>
              <a:endParaRPr lang="en-US" sz="360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20402" y="3165247"/>
            <a:ext cx="12409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schemeClr val="accent5">
                    <a:lumMod val="50000"/>
                  </a:schemeClr>
                </a:solidFill>
              </a:rPr>
              <a:t>Tìm từ có nghĩa trái ngược với từ in đậm trong câu thơ sau:</a:t>
            </a:r>
            <a:endParaRPr lang="en-US" sz="360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19984" y="4200664"/>
            <a:ext cx="9669094" cy="2647954"/>
            <a:chOff x="2419984" y="4510246"/>
            <a:chExt cx="9669094" cy="2289727"/>
          </a:xfrm>
        </p:grpSpPr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419984" y="4510246"/>
              <a:ext cx="6724016" cy="228972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945078" y="4777946"/>
              <a:ext cx="9144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</a:rPr>
                <a:t>Những con đường lầy lội.</a:t>
              </a:r>
              <a:endParaRPr lang="en-US" sz="360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</a:rPr>
                <a:t>Giờ đã </a:t>
              </a:r>
              <a:r>
                <a:rPr lang="vi-VN" sz="3600" b="1">
                  <a:solidFill>
                    <a:schemeClr val="accent5">
                      <a:lumMod val="50000"/>
                    </a:schemeClr>
                  </a:solidFill>
                </a:rPr>
                <a:t>rộng</a:t>
              </a: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</a:rPr>
                <a:t> thênh thang.</a:t>
              </a:r>
              <a:endParaRPr lang="en-US" sz="36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99659" y="7206473"/>
            <a:ext cx="10881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schemeClr val="accent5">
                    <a:lumMod val="50000"/>
                  </a:schemeClr>
                </a:solidFill>
              </a:rPr>
              <a:t>Qua đó, em hiểu con đường trước đây như thế nào?</a:t>
            </a:r>
            <a:endParaRPr lang="en-US" sz="360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9172204" y="4446051"/>
            <a:ext cx="859972" cy="10234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136578" y="5469481"/>
            <a:ext cx="867394" cy="903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</p:cNvCxnSpPr>
          <p:nvPr/>
        </p:nvCxnSpPr>
        <p:spPr>
          <a:xfrm>
            <a:off x="9144000" y="5524641"/>
            <a:ext cx="859972" cy="95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9993086" y="4072274"/>
            <a:ext cx="2721428" cy="7475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Hẹp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034897" y="5095704"/>
            <a:ext cx="2637806" cy="7475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Chật hẹp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021290" y="6052419"/>
            <a:ext cx="2665020" cy="7475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Nhỏ, bé…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57308" y="8053347"/>
            <a:ext cx="13596892" cy="16621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116679" y="8007260"/>
            <a:ext cx="13278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/>
              <a:t>Qua câu thơ, em hiểu con đường trước đây nhỏ bé, chật hẹp và lầy lội. Ngày nay, đường đã được mở rộng </a:t>
            </a:r>
            <a:r>
              <a:rPr lang="en-US" sz="3600">
                <a:latin typeface="Arial" pitchFamily="34" charset="0"/>
                <a:cs typeface="Arial" pitchFamily="34" charset="0"/>
              </a:rPr>
              <a:t>và đẹp hơn.</a:t>
            </a:r>
            <a:r>
              <a:rPr lang="vi-VN" sz="3600">
                <a:latin typeface="Arial" pitchFamily="34" charset="0"/>
                <a:cs typeface="Arial" pitchFamily="34" charset="0"/>
              </a:rPr>
              <a:t> 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5" grpId="0" animBg="1"/>
      <p:bldP spid="46" grpId="0" animBg="1"/>
      <p:bldP spid="47" grpId="0" animBg="1"/>
      <p:bldP spid="58" grpId="0" animBg="1"/>
      <p:bldP spid="5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1442</TotalTime>
  <Words>700</Words>
  <Application>Microsoft Office PowerPoint</Application>
  <PresentationFormat>Custom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Handy Casual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Trần Bích Hà</cp:lastModifiedBy>
  <cp:revision>41</cp:revision>
  <dcterms:created xsi:type="dcterms:W3CDTF">2006-08-16T00:00:00Z</dcterms:created>
  <dcterms:modified xsi:type="dcterms:W3CDTF">2022-11-24T04:53:49Z</dcterms:modified>
  <dc:identifier>DAFQyFwxp70</dc:identifier>
</cp:coreProperties>
</file>