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handoutMasterIdLst>
    <p:handoutMasterId r:id="rId39"/>
  </p:handoutMasterIdLst>
  <p:sldIdLst>
    <p:sldId id="256" r:id="rId2"/>
    <p:sldId id="257" r:id="rId3"/>
    <p:sldId id="377" r:id="rId4"/>
    <p:sldId id="376" r:id="rId5"/>
    <p:sldId id="322" r:id="rId6"/>
    <p:sldId id="261" r:id="rId7"/>
    <p:sldId id="262" r:id="rId8"/>
    <p:sldId id="378" r:id="rId9"/>
    <p:sldId id="422" r:id="rId10"/>
    <p:sldId id="423" r:id="rId11"/>
    <p:sldId id="424" r:id="rId12"/>
    <p:sldId id="425" r:id="rId13"/>
    <p:sldId id="412" r:id="rId14"/>
    <p:sldId id="416" r:id="rId15"/>
    <p:sldId id="270" r:id="rId16"/>
    <p:sldId id="271" r:id="rId17"/>
    <p:sldId id="417" r:id="rId18"/>
    <p:sldId id="407" r:id="rId19"/>
    <p:sldId id="390" r:id="rId20"/>
    <p:sldId id="408" r:id="rId21"/>
    <p:sldId id="276" r:id="rId22"/>
    <p:sldId id="409" r:id="rId23"/>
    <p:sldId id="278" r:id="rId24"/>
    <p:sldId id="315" r:id="rId25"/>
    <p:sldId id="280" r:id="rId26"/>
    <p:sldId id="281" r:id="rId27"/>
    <p:sldId id="419" r:id="rId28"/>
    <p:sldId id="283" r:id="rId29"/>
    <p:sldId id="284" r:id="rId30"/>
    <p:sldId id="285" r:id="rId31"/>
    <p:sldId id="410" r:id="rId32"/>
    <p:sldId id="288" r:id="rId33"/>
    <p:sldId id="289" r:id="rId34"/>
    <p:sldId id="290" r:id="rId35"/>
    <p:sldId id="291" r:id="rId36"/>
    <p:sldId id="292" r:id="rId37"/>
  </p:sldIdLst>
  <p:sldSz cx="9144000" cy="5143500" type="screen16x9"/>
  <p:notesSz cx="6858000" cy="9144000"/>
  <p:embeddedFontLst>
    <p:embeddedFont>
      <p:font typeface="Arial-Rounded" panose="020B0500000000000000" pitchFamily="34" charset="0"/>
      <p:regular r:id="rId40"/>
    </p:embeddedFont>
    <p:embeddedFont>
      <p:font typeface="AvantGarde" panose="00000400000000000000" pitchFamily="2" charset="0"/>
      <p:regular r:id="rId41"/>
    </p:embeddedFont>
    <p:embeddedFont>
      <p:font typeface="Calibri" panose="020F0502020204030204" pitchFamily="34" charset="0"/>
      <p:regular r:id="rId42"/>
      <p:bold r:id="rId43"/>
      <p:italic r:id="rId44"/>
      <p:boldItalic r:id="rId45"/>
    </p:embeddedFont>
    <p:embeddedFont>
      <p:font typeface="HP001 4 hàng" panose="020B0603050302020204" pitchFamily="34" charset="0"/>
      <p:regular r:id="rId46"/>
      <p:bold r:id="rId47"/>
    </p:embeddedFont>
    <p:embeddedFont>
      <p:font typeface="SVN-Anastasia" panose="020B0606040200020203" pitchFamily="34" charset="0"/>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gAzp2sKstJjGCVOnwhecJF/mfd5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87405"/>
    <a:srgbClr val="FF7C80"/>
    <a:srgbClr val="FFCCCC"/>
    <a:srgbClr val="4AB726"/>
    <a:srgbClr val="0000FF"/>
    <a:srgbClr val="FF33CC"/>
    <a:srgbClr val="FFFFFF"/>
    <a:srgbClr val="FBFCF5"/>
    <a:srgbClr val="F8FAEA"/>
    <a:srgbClr val="F8FA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6740" autoAdjust="0"/>
  </p:normalViewPr>
  <p:slideViewPr>
    <p:cSldViewPr snapToGrid="0">
      <p:cViewPr>
        <p:scale>
          <a:sx n="50" d="100"/>
          <a:sy n="50" d="100"/>
        </p:scale>
        <p:origin x="1112" y="508"/>
      </p:cViewPr>
      <p:guideLst/>
    </p:cSldViewPr>
  </p:slideViewPr>
  <p:notesTextViewPr>
    <p:cViewPr>
      <p:scale>
        <a:sx n="125" d="100"/>
        <a:sy n="125" d="100"/>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8"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5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CFB345-7AE1-0635-5F56-02B4076202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F83566-A4BD-594C-70CD-22419ADB57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ED4E64-8158-4DF5-9642-53B5B9EEDB39}" type="datetimeFigureOut">
              <a:rPr lang="en-US" smtClean="0"/>
              <a:t>4/9/2023</a:t>
            </a:fld>
            <a:endParaRPr lang="en-US"/>
          </a:p>
        </p:txBody>
      </p:sp>
      <p:sp>
        <p:nvSpPr>
          <p:cNvPr id="4" name="Footer Placeholder 3">
            <a:extLst>
              <a:ext uri="{FF2B5EF4-FFF2-40B4-BE49-F238E27FC236}">
                <a16:creationId xmlns:a16="http://schemas.microsoft.com/office/drawing/2014/main" id="{8443D679-33DD-52A1-6BEA-5B70AB5054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7C0A468-F993-9253-3500-4C676DAD6C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E17DE3-8FAF-41E3-B77F-AC6802FD6096}" type="slidenum">
              <a:rPr lang="en-US" smtClean="0"/>
              <a:t>‹#›</a:t>
            </a:fld>
            <a:endParaRPr lang="en-US"/>
          </a:p>
        </p:txBody>
      </p:sp>
    </p:spTree>
    <p:extLst>
      <p:ext uri="{BB962C8B-B14F-4D97-AF65-F5344CB8AC3E}">
        <p14:creationId xmlns:p14="http://schemas.microsoft.com/office/powerpoint/2010/main" val="3820253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3601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063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9022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2" name="Google Shape;35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2" name="Google Shape;35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3998566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5089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5479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GV </a:t>
            </a:r>
            <a:r>
              <a:rPr lang="en-US" dirty="0" err="1"/>
              <a:t>tự</a:t>
            </a:r>
            <a:r>
              <a:rPr lang="en-US" dirty="0"/>
              <a:t> </a:t>
            </a:r>
            <a:r>
              <a:rPr lang="en-US" dirty="0" err="1"/>
              <a:t>gõ</a:t>
            </a:r>
            <a:r>
              <a:rPr lang="en-US" dirty="0"/>
              <a:t> </a:t>
            </a:r>
            <a:r>
              <a:rPr lang="en-US" dirty="0" err="1"/>
              <a:t>thêm</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đối</a:t>
            </a:r>
            <a:r>
              <a:rPr lang="en-US" dirty="0"/>
              <a:t> </a:t>
            </a:r>
            <a:r>
              <a:rPr lang="en-US" dirty="0" err="1"/>
              <a:t>với</a:t>
            </a:r>
            <a:r>
              <a:rPr lang="en-US" dirty="0"/>
              <a:t> </a:t>
            </a:r>
            <a:r>
              <a:rPr lang="en-US" dirty="0" err="1"/>
              <a:t>hs</a:t>
            </a:r>
            <a:r>
              <a:rPr lang="en-US" dirty="0"/>
              <a:t> </a:t>
            </a:r>
            <a:r>
              <a:rPr lang="en-US" dirty="0" err="1"/>
              <a:t>của</a:t>
            </a:r>
            <a:r>
              <a:rPr lang="en-US" dirty="0"/>
              <a:t> </a:t>
            </a:r>
            <a:r>
              <a:rPr lang="en-US" dirty="0" err="1"/>
              <a:t>mình</a:t>
            </a:r>
            <a:endParaRPr dirty="0"/>
          </a:p>
        </p:txBody>
      </p:sp>
      <p:sp>
        <p:nvSpPr>
          <p:cNvPr id="209" name="Google Shape;20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5541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grpSp>
        <p:nvGrpSpPr>
          <p:cNvPr id="13" name="Google Shape;13;p39"/>
          <p:cNvGrpSpPr/>
          <p:nvPr/>
        </p:nvGrpSpPr>
        <p:grpSpPr>
          <a:xfrm>
            <a:off x="-38911" y="-30379"/>
            <a:ext cx="9221822" cy="2035031"/>
            <a:chOff x="-51881" y="-1175910"/>
            <a:chExt cx="12295762" cy="2713375"/>
          </a:xfrm>
        </p:grpSpPr>
        <p:sp>
          <p:nvSpPr>
            <p:cNvPr id="14" name="Google Shape;14;p39"/>
            <p:cNvSpPr/>
            <p:nvPr/>
          </p:nvSpPr>
          <p:spPr>
            <a:xfrm>
              <a:off x="-51881" y="-549104"/>
              <a:ext cx="12295762" cy="2086569"/>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5" name="Google Shape;15;p39"/>
            <p:cNvSpPr/>
            <p:nvPr/>
          </p:nvSpPr>
          <p:spPr>
            <a:xfrm>
              <a:off x="-51881" y="-862507"/>
              <a:ext cx="12295762" cy="2086569"/>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6" name="Google Shape;16;p39"/>
            <p:cNvSpPr/>
            <p:nvPr/>
          </p:nvSpPr>
          <p:spPr>
            <a:xfrm>
              <a:off x="-51881" y="-1175910"/>
              <a:ext cx="12295762" cy="2086569"/>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pic>
        <p:nvPicPr>
          <p:cNvPr id="17" name="Google Shape;17;p39" descr="Logo, company name&#10;&#10;Description automatically generated"/>
          <p:cNvPicPr preferRelativeResize="0"/>
          <p:nvPr/>
        </p:nvPicPr>
        <p:blipFill rotWithShape="1">
          <a:blip r:embed="rId2">
            <a:alphaModFix/>
          </a:blip>
          <a:srcRect/>
          <a:stretch/>
        </p:blipFill>
        <p:spPr>
          <a:xfrm>
            <a:off x="8100600" y="0"/>
            <a:ext cx="1043400" cy="1321361"/>
          </a:xfrm>
          <a:prstGeom prst="rect">
            <a:avLst/>
          </a:prstGeom>
          <a:noFill/>
          <a:ln>
            <a:noFill/>
          </a:ln>
        </p:spPr>
      </p:pic>
      <p:pic>
        <p:nvPicPr>
          <p:cNvPr id="19" name="Google Shape;19;p39"/>
          <p:cNvPicPr preferRelativeResize="0"/>
          <p:nvPr/>
        </p:nvPicPr>
        <p:blipFill rotWithShape="1">
          <a:blip r:embed="rId3">
            <a:alphaModFix/>
          </a:blip>
          <a:srcRect l="39046" t="29565"/>
          <a:stretch/>
        </p:blipFill>
        <p:spPr>
          <a:xfrm>
            <a:off x="-38911" y="-30380"/>
            <a:ext cx="3026762" cy="3507185"/>
          </a:xfrm>
          <a:prstGeom prst="rect">
            <a:avLst/>
          </a:prstGeom>
          <a:noFill/>
          <a:ln>
            <a:noFill/>
          </a:ln>
        </p:spPr>
      </p:pic>
      <p:pic>
        <p:nvPicPr>
          <p:cNvPr id="21" name="Google Shape;21;p39"/>
          <p:cNvPicPr preferRelativeResize="0"/>
          <p:nvPr/>
        </p:nvPicPr>
        <p:blipFill rotWithShape="1">
          <a:blip r:embed="rId4">
            <a:alphaModFix/>
          </a:blip>
          <a:srcRect/>
          <a:stretch/>
        </p:blipFill>
        <p:spPr>
          <a:xfrm>
            <a:off x="3887587" y="0"/>
            <a:ext cx="3479532" cy="640528"/>
          </a:xfrm>
          <a:prstGeom prst="rect">
            <a:avLst/>
          </a:prstGeom>
          <a:noFill/>
          <a:ln>
            <a:noFill/>
          </a:ln>
        </p:spPr>
      </p:pic>
      <p:pic>
        <p:nvPicPr>
          <p:cNvPr id="3" name="Picture 2">
            <a:extLst>
              <a:ext uri="{FF2B5EF4-FFF2-40B4-BE49-F238E27FC236}">
                <a16:creationId xmlns:a16="http://schemas.microsoft.com/office/drawing/2014/main" id="{48BFFE47-1551-CDCF-BE4C-D907A61A5B4C}"/>
              </a:ext>
            </a:extLst>
          </p:cNvPr>
          <p:cNvPicPr>
            <a:picLocks noChangeAspect="1"/>
          </p:cNvPicPr>
          <p:nvPr userDrawn="1"/>
        </p:nvPicPr>
        <p:blipFill>
          <a:blip r:embed="rId5"/>
          <a:stretch>
            <a:fillRect/>
          </a:stretch>
        </p:blipFill>
        <p:spPr>
          <a:xfrm>
            <a:off x="2422131" y="533697"/>
            <a:ext cx="6200169" cy="13534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2"/>
        <p:cNvGrpSpPr/>
        <p:nvPr/>
      </p:nvGrpSpPr>
      <p:grpSpPr>
        <a:xfrm>
          <a:off x="0" y="0"/>
          <a:ext cx="0" cy="0"/>
          <a:chOff x="0" y="0"/>
          <a:chExt cx="0" cy="0"/>
        </a:xfrm>
      </p:grpSpPr>
      <p:pic>
        <p:nvPicPr>
          <p:cNvPr id="23" name="Google Shape;23;p40"/>
          <p:cNvPicPr preferRelativeResize="0"/>
          <p:nvPr/>
        </p:nvPicPr>
        <p:blipFill rotWithShape="1">
          <a:blip r:embed="rId2">
            <a:alphaModFix/>
          </a:blip>
          <a:srcRect t="58029"/>
          <a:stretch/>
        </p:blipFill>
        <p:spPr>
          <a:xfrm rot="10800000">
            <a:off x="0" y="4573455"/>
            <a:ext cx="9144000" cy="570046"/>
          </a:xfrm>
          <a:prstGeom prst="rect">
            <a:avLst/>
          </a:prstGeom>
          <a:noFill/>
          <a:ln>
            <a:noFill/>
          </a:ln>
        </p:spPr>
      </p:pic>
      <p:pic>
        <p:nvPicPr>
          <p:cNvPr id="24" name="Google Shape;24;p40"/>
          <p:cNvPicPr preferRelativeResize="0"/>
          <p:nvPr/>
        </p:nvPicPr>
        <p:blipFill rotWithShape="1">
          <a:blip r:embed="rId3">
            <a:alphaModFix/>
          </a:blip>
          <a:srcRect l="4857" b="1525"/>
          <a:stretch/>
        </p:blipFill>
        <p:spPr>
          <a:xfrm>
            <a:off x="0" y="0"/>
            <a:ext cx="2744664" cy="374073"/>
          </a:xfrm>
          <a:prstGeom prst="rect">
            <a:avLst/>
          </a:prstGeom>
          <a:noFill/>
          <a:ln>
            <a:noFill/>
          </a:ln>
        </p:spPr>
      </p:pic>
      <p:pic>
        <p:nvPicPr>
          <p:cNvPr id="25" name="Google Shape;25;p40" descr="Ảnh có chứa văn bản, bánh xe&#10;&#10;Mô tả được tạo tự động"/>
          <p:cNvPicPr preferRelativeResize="0"/>
          <p:nvPr/>
        </p:nvPicPr>
        <p:blipFill rotWithShape="1">
          <a:blip r:embed="rId4">
            <a:alphaModFix/>
          </a:blip>
          <a:srcRect/>
          <a:stretch/>
        </p:blipFill>
        <p:spPr>
          <a:xfrm>
            <a:off x="45711" y="308606"/>
            <a:ext cx="9052578" cy="45262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41"/>
          <p:cNvSpPr/>
          <p:nvPr/>
        </p:nvSpPr>
        <p:spPr>
          <a:xfrm>
            <a:off x="0" y="4464844"/>
            <a:ext cx="9144000" cy="678656"/>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
        <p:nvSpPr>
          <p:cNvPr id="28" name="Google Shape;28;p41"/>
          <p:cNvSpPr/>
          <p:nvPr/>
        </p:nvSpPr>
        <p:spPr>
          <a:xfrm>
            <a:off x="0" y="4643438"/>
            <a:ext cx="9144000" cy="500063"/>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E1BB5171-4207-0E6B-51E3-2C9B72FD51A6}"/>
              </a:ext>
            </a:extLst>
          </p:cNvPr>
          <p:cNvSpPr/>
          <p:nvPr userDrawn="1"/>
        </p:nvSpPr>
        <p:spPr>
          <a:xfrm>
            <a:off x="8158162" y="1"/>
            <a:ext cx="985838" cy="79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pic>
        <p:nvPicPr>
          <p:cNvPr id="30" name="Google Shape;30;p42"/>
          <p:cNvPicPr preferRelativeResize="0"/>
          <p:nvPr/>
        </p:nvPicPr>
        <p:blipFill rotWithShape="1">
          <a:blip r:embed="rId2">
            <a:alphaModFix/>
          </a:blip>
          <a:srcRect t="58029"/>
          <a:stretch/>
        </p:blipFill>
        <p:spPr>
          <a:xfrm rot="10800000">
            <a:off x="0" y="4573455"/>
            <a:ext cx="9144000" cy="570046"/>
          </a:xfrm>
          <a:prstGeom prst="rect">
            <a:avLst/>
          </a:prstGeom>
          <a:noFill/>
          <a:ln>
            <a:noFill/>
          </a:ln>
        </p:spPr>
      </p:pic>
      <p:pic>
        <p:nvPicPr>
          <p:cNvPr id="31" name="Google Shape;31;p42"/>
          <p:cNvPicPr preferRelativeResize="0"/>
          <p:nvPr/>
        </p:nvPicPr>
        <p:blipFill rotWithShape="1">
          <a:blip r:embed="rId3">
            <a:alphaModFix/>
          </a:blip>
          <a:srcRect l="4857" b="1525"/>
          <a:stretch/>
        </p:blipFill>
        <p:spPr>
          <a:xfrm>
            <a:off x="0" y="0"/>
            <a:ext cx="2744664" cy="3740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2"/>
        <p:cNvGrpSpPr/>
        <p:nvPr/>
      </p:nvGrpSpPr>
      <p:grpSpPr>
        <a:xfrm>
          <a:off x="0" y="0"/>
          <a:ext cx="0" cy="0"/>
          <a:chOff x="0" y="0"/>
          <a:chExt cx="0" cy="0"/>
        </a:xfrm>
      </p:grpSpPr>
      <p:pic>
        <p:nvPicPr>
          <p:cNvPr id="33" name="Google Shape;33;p43" descr="A picture containing background pattern&#10;&#10;Description automatically generated"/>
          <p:cNvPicPr preferRelativeResize="0"/>
          <p:nvPr/>
        </p:nvPicPr>
        <p:blipFill rotWithShape="1">
          <a:blip r:embed="rId2">
            <a:alphaModFix/>
          </a:blip>
          <a:srcRect/>
          <a:stretch/>
        </p:blipFill>
        <p:spPr>
          <a:xfrm>
            <a:off x="470916" y="0"/>
            <a:ext cx="8202169" cy="5143500"/>
          </a:xfrm>
          <a:prstGeom prst="rect">
            <a:avLst/>
          </a:prstGeom>
          <a:noFill/>
          <a:ln>
            <a:noFill/>
          </a:ln>
        </p:spPr>
      </p:pic>
      <p:sp>
        <p:nvSpPr>
          <p:cNvPr id="34" name="Google Shape;34;p43"/>
          <p:cNvSpPr/>
          <p:nvPr/>
        </p:nvSpPr>
        <p:spPr>
          <a:xfrm>
            <a:off x="0" y="4464844"/>
            <a:ext cx="9144000" cy="678656"/>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
        <p:nvSpPr>
          <p:cNvPr id="35" name="Google Shape;35;p43"/>
          <p:cNvSpPr/>
          <p:nvPr/>
        </p:nvSpPr>
        <p:spPr>
          <a:xfrm>
            <a:off x="0" y="4643438"/>
            <a:ext cx="9144000" cy="500063"/>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6"/>
        <p:cNvGrpSpPr/>
        <p:nvPr/>
      </p:nvGrpSpPr>
      <p:grpSpPr>
        <a:xfrm>
          <a:off x="0" y="0"/>
          <a:ext cx="0" cy="0"/>
          <a:chOff x="0" y="0"/>
          <a:chExt cx="0" cy="0"/>
        </a:xfrm>
      </p:grpSpPr>
      <p:pic>
        <p:nvPicPr>
          <p:cNvPr id="37" name="Google Shape;37;p44" descr="Ảnh có chứa văn bản&#10;&#10;Mô tả được tạo tự động"/>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ố trí Tùy chỉnh">
  <p:cSld name="1_Bố trí Tùy chỉnh">
    <p:spTree>
      <p:nvGrpSpPr>
        <p:cNvPr id="1" name="Shape 38"/>
        <p:cNvGrpSpPr/>
        <p:nvPr/>
      </p:nvGrpSpPr>
      <p:grpSpPr>
        <a:xfrm>
          <a:off x="0" y="0"/>
          <a:ext cx="0" cy="0"/>
          <a:chOff x="0" y="0"/>
          <a:chExt cx="0" cy="0"/>
        </a:xfrm>
      </p:grpSpPr>
      <p:pic>
        <p:nvPicPr>
          <p:cNvPr id="39" name="Google Shape;39;p45" descr="Ảnh có chứa văn bản&#10;&#10;Mô tả được tạo tự động"/>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ố trí Tùy chỉnh">
  <p:cSld name="Bố trí Tùy chỉnh">
    <p:spTree>
      <p:nvGrpSpPr>
        <p:cNvPr id="1" name="Shape 40"/>
        <p:cNvGrpSpPr/>
        <p:nvPr/>
      </p:nvGrpSpPr>
      <p:grpSpPr>
        <a:xfrm>
          <a:off x="0" y="0"/>
          <a:ext cx="0" cy="0"/>
          <a:chOff x="0" y="0"/>
          <a:chExt cx="0" cy="0"/>
        </a:xfrm>
      </p:grpSpPr>
      <p:pic>
        <p:nvPicPr>
          <p:cNvPr id="41" name="Google Shape;41;p46" descr="Ảnh có chứa văn bản&#10;&#10;Mô tả được tạo tự động"/>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862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8" name="9Slide.vn - 2019">
            <a:extLst>
              <a:ext uri="{FF2B5EF4-FFF2-40B4-BE49-F238E27FC236}">
                <a16:creationId xmlns:a16="http://schemas.microsoft.com/office/drawing/2014/main" id="{016DC975-80C4-A09A-B33D-9699362488F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0" name="Google Shape;10;p38" descr="A picture containing text&#10;&#10;Description automatically generated"/>
          <p:cNvPicPr preferRelativeResize="0"/>
          <p:nvPr/>
        </p:nvPicPr>
        <p:blipFill rotWithShape="1">
          <a:blip r:embed="rId11">
            <a:alphaModFix/>
          </a:blip>
          <a:srcRect/>
          <a:stretch/>
        </p:blipFill>
        <p:spPr>
          <a:xfrm>
            <a:off x="9144000" y="1"/>
            <a:ext cx="1391632" cy="1382012"/>
          </a:xfrm>
          <a:prstGeom prst="rect">
            <a:avLst/>
          </a:prstGeom>
          <a:noFill/>
          <a:ln>
            <a:noFill/>
          </a:ln>
        </p:spPr>
      </p:pic>
      <p:pic>
        <p:nvPicPr>
          <p:cNvPr id="11" name="Google Shape;11;p38" descr="Logo, company name&#10;&#10;Description automatically generated"/>
          <p:cNvPicPr preferRelativeResize="0"/>
          <p:nvPr/>
        </p:nvPicPr>
        <p:blipFill rotWithShape="1">
          <a:blip r:embed="rId12">
            <a:alphaModFix/>
          </a:blip>
          <a:srcRect/>
          <a:stretch/>
        </p:blipFill>
        <p:spPr>
          <a:xfrm>
            <a:off x="8550615" y="0"/>
            <a:ext cx="593385" cy="75146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5" Type="http://schemas.openxmlformats.org/officeDocument/2006/relationships/slideLayout" Target="../slideLayouts/slideLayout4.xml"/><Relationship Id="rId4" Type="http://schemas.openxmlformats.org/officeDocument/2006/relationships/audio" Target="../media/media4.mp3"/></Relationships>
</file>

<file path=ppt/slides/_rels/slide11.xml.rels><?xml version="1.0" encoding="UTF-8" standalone="yes"?>
<Relationships xmlns="http://schemas.openxmlformats.org/package/2006/relationships"><Relationship Id="rId3" Type="http://schemas.microsoft.com/office/2007/relationships/media" Target="../media/media6.mp3"/><Relationship Id="rId7" Type="http://schemas.openxmlformats.org/officeDocument/2006/relationships/image" Target="../media/image2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3.png"/><Relationship Id="rId5" Type="http://schemas.openxmlformats.org/officeDocument/2006/relationships/slideLayout" Target="../slideLayouts/slideLayout4.xml"/><Relationship Id="rId4" Type="http://schemas.openxmlformats.org/officeDocument/2006/relationships/audio" Target="../media/media6.mp3"/></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8.mp3"/><Relationship Id="rId7"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media9.mp3"/><Relationship Id="rId5" Type="http://schemas.microsoft.com/office/2007/relationships/media" Target="../media/media9.mp3"/><Relationship Id="rId4" Type="http://schemas.openxmlformats.org/officeDocument/2006/relationships/audio" Target="../media/media8.mp3"/><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slideLayout" Target="../slideLayouts/slideLayout4.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
          <p:cNvSpPr txBox="1"/>
          <p:nvPr/>
        </p:nvSpPr>
        <p:spPr>
          <a:xfrm>
            <a:off x="2873648" y="2108899"/>
            <a:ext cx="5954944" cy="577051"/>
          </a:xfrm>
          <a:prstGeom prst="rect">
            <a:avLst/>
          </a:prstGeom>
          <a:noFill/>
          <a:ln>
            <a:noFill/>
          </a:ln>
        </p:spPr>
        <p:txBody>
          <a:bodyPr spcFirstLastPara="1" wrap="square" lIns="68569" tIns="34275" rIns="68569" bIns="34275" anchor="t" anchorCtr="0">
            <a:spAutoFit/>
          </a:bodyPr>
          <a:lstStyle/>
          <a:p>
            <a:pPr algn="ctr"/>
            <a:r>
              <a:rPr lang="en-US" sz="3300" b="1" dirty="0" err="1">
                <a:solidFill>
                  <a:schemeClr val="dk1"/>
                </a:solidFill>
                <a:latin typeface="SVN-Anastasia" panose="020B0606040200020203" pitchFamily="34" charset="0"/>
                <a:ea typeface="Arial-Rounded" panose="020B0500000000000000" pitchFamily="34" charset="0"/>
                <a:cs typeface="Arial-Rounded" panose="020B0500000000000000" pitchFamily="34" charset="0"/>
              </a:rPr>
              <a:t>Bài</a:t>
            </a:r>
            <a:r>
              <a:rPr lang="en-US" sz="3300" b="1" dirty="0">
                <a:solidFill>
                  <a:schemeClr val="dk1"/>
                </a:solidFill>
                <a:latin typeface="SVN-Anastasia" panose="020B0606040200020203" pitchFamily="34" charset="0"/>
                <a:ea typeface="Arial-Rounded" panose="020B0500000000000000" pitchFamily="34" charset="0"/>
                <a:cs typeface="Arial-Rounded" panose="020B0500000000000000" pitchFamily="34" charset="0"/>
              </a:rPr>
              <a:t> </a:t>
            </a:r>
            <a:r>
              <a:rPr lang="en-US" sz="3300" b="1" err="1">
                <a:solidFill>
                  <a:schemeClr val="dk1"/>
                </a:solidFill>
                <a:latin typeface="SVN-Anastasia" panose="020B0606040200020203" pitchFamily="34" charset="0"/>
                <a:ea typeface="Arial-Rounded" panose="020B0500000000000000" pitchFamily="34" charset="0"/>
                <a:cs typeface="Arial-Rounded" panose="020B0500000000000000" pitchFamily="34" charset="0"/>
              </a:rPr>
              <a:t>đọc</a:t>
            </a:r>
            <a:r>
              <a:rPr lang="en-US" sz="3300" b="1">
                <a:solidFill>
                  <a:schemeClr val="dk1"/>
                </a:solidFill>
                <a:latin typeface="SVN-Anastasia" panose="020B0606040200020203" pitchFamily="34" charset="0"/>
                <a:ea typeface="Arial-Rounded" panose="020B0500000000000000" pitchFamily="34" charset="0"/>
                <a:cs typeface="Arial-Rounded" panose="020B0500000000000000" pitchFamily="34" charset="0"/>
              </a:rPr>
              <a:t> 2: Những bậc đá chạm mây</a:t>
            </a:r>
            <a:endParaRPr sz="3300" b="1" dirty="0">
              <a:solidFill>
                <a:schemeClr val="dk1"/>
              </a:solidFill>
              <a:latin typeface="SVN-Anastasia" panose="020B0606040200020203" pitchFamily="34" charset="0"/>
              <a:ea typeface="Arial-Rounded" panose="020B0500000000000000" pitchFamily="34" charset="0"/>
              <a:cs typeface="Arial-Rounded" panose="020B0500000000000000" pitchFamily="34" charset="0"/>
            </a:endParaRPr>
          </a:p>
        </p:txBody>
      </p:sp>
      <p:pic>
        <p:nvPicPr>
          <p:cNvPr id="47" name="Google Shape;47;p1" descr="A picture containing text, vector graphics&#10;&#10;Description automatically generated"/>
          <p:cNvPicPr preferRelativeResize="0"/>
          <p:nvPr/>
        </p:nvPicPr>
        <p:blipFill rotWithShape="1">
          <a:blip r:embed="rId3">
            <a:alphaModFix/>
          </a:blip>
          <a:srcRect/>
          <a:stretch/>
        </p:blipFill>
        <p:spPr>
          <a:xfrm>
            <a:off x="5993041" y="2923905"/>
            <a:ext cx="1868303" cy="2084437"/>
          </a:xfrm>
          <a:prstGeom prst="rect">
            <a:avLst/>
          </a:prstGeom>
          <a:noFill/>
          <a:ln>
            <a:noFill/>
          </a:ln>
        </p:spPr>
      </p:pic>
      <p:pic>
        <p:nvPicPr>
          <p:cNvPr id="48" name="Google Shape;48;p1" descr="A cartoon of a child&#10;&#10;Description automatically generated with low confidence"/>
          <p:cNvPicPr preferRelativeResize="0"/>
          <p:nvPr/>
        </p:nvPicPr>
        <p:blipFill rotWithShape="1">
          <a:blip r:embed="rId4">
            <a:alphaModFix/>
          </a:blip>
          <a:srcRect/>
          <a:stretch/>
        </p:blipFill>
        <p:spPr>
          <a:xfrm>
            <a:off x="3414767" y="2923904"/>
            <a:ext cx="2024169" cy="1847522"/>
          </a:xfrm>
          <a:prstGeom prst="rect">
            <a:avLst/>
          </a:prstGeom>
          <a:noFill/>
          <a:ln>
            <a:noFill/>
          </a:ln>
        </p:spPr>
      </p:pic>
      <p:pic>
        <p:nvPicPr>
          <p:cNvPr id="49" name="Google Shape;49;p1" descr="A picture containing vector graphics&#10;&#10;Description automatically generated"/>
          <p:cNvPicPr preferRelativeResize="0"/>
          <p:nvPr/>
        </p:nvPicPr>
        <p:blipFill rotWithShape="1">
          <a:blip r:embed="rId5">
            <a:alphaModFix/>
          </a:blip>
          <a:srcRect/>
          <a:stretch/>
        </p:blipFill>
        <p:spPr>
          <a:xfrm>
            <a:off x="1794838" y="3399813"/>
            <a:ext cx="1706204" cy="1608528"/>
          </a:xfrm>
          <a:prstGeom prst="rect">
            <a:avLst/>
          </a:prstGeom>
          <a:noFill/>
          <a:ln>
            <a:noFill/>
          </a:ln>
        </p:spPr>
      </p:pic>
      <p:pic>
        <p:nvPicPr>
          <p:cNvPr id="50" name="Google Shape;50;p1"/>
          <p:cNvPicPr preferRelativeResize="0"/>
          <p:nvPr/>
        </p:nvPicPr>
        <p:blipFill rotWithShape="1">
          <a:blip r:embed="rId6">
            <a:alphaModFix/>
          </a:blip>
          <a:srcRect/>
          <a:stretch/>
        </p:blipFill>
        <p:spPr>
          <a:xfrm>
            <a:off x="0" y="-11276"/>
            <a:ext cx="1058732" cy="2198891"/>
          </a:xfrm>
          <a:prstGeom prst="rect">
            <a:avLst/>
          </a:prstGeom>
          <a:noFill/>
          <a:ln>
            <a:noFill/>
          </a:ln>
        </p:spPr>
      </p:pic>
      <p:sp>
        <p:nvSpPr>
          <p:cNvPr id="3" name="TextBox 2">
            <a:extLst>
              <a:ext uri="{FF2B5EF4-FFF2-40B4-BE49-F238E27FC236}">
                <a16:creationId xmlns:a16="http://schemas.microsoft.com/office/drawing/2014/main" id="{D3817878-7096-3B7A-FBBE-C1BD2EF83EE4}"/>
              </a:ext>
            </a:extLst>
          </p:cNvPr>
          <p:cNvSpPr txBox="1"/>
          <p:nvPr/>
        </p:nvSpPr>
        <p:spPr>
          <a:xfrm>
            <a:off x="-95474" y="2109574"/>
            <a:ext cx="1249680" cy="1107996"/>
          </a:xfrm>
          <a:prstGeom prst="rect">
            <a:avLst/>
          </a:prstGeom>
          <a:noFill/>
        </p:spPr>
        <p:txBody>
          <a:bodyPr wrap="square" rtlCol="0">
            <a:spAutoFit/>
          </a:bodyPr>
          <a:lstStyle/>
          <a:p>
            <a:pPr algn="ctr"/>
            <a:r>
              <a:rPr lang="en-US" sz="6600" b="1">
                <a:ln w="76200">
                  <a:solidFill>
                    <a:schemeClr val="bg1"/>
                  </a:solidFill>
                </a:ln>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31</a:t>
            </a:r>
            <a:endParaRPr lang="en-US" sz="6600" b="1" dirty="0">
              <a:ln w="76200">
                <a:solidFill>
                  <a:schemeClr val="bg1"/>
                </a:solidFill>
              </a:ln>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31B1564A-0301-B3F0-1698-4D4D86A64CC7}"/>
              </a:ext>
            </a:extLst>
          </p:cNvPr>
          <p:cNvSpPr txBox="1"/>
          <p:nvPr/>
        </p:nvSpPr>
        <p:spPr>
          <a:xfrm>
            <a:off x="105911" y="869040"/>
            <a:ext cx="5569841" cy="3046988"/>
          </a:xfrm>
          <a:prstGeom prst="rect">
            <a:avLst/>
          </a:prstGeom>
          <a:noFill/>
        </p:spPr>
        <p:txBody>
          <a:bodyPr wrap="square" rtlCol="0">
            <a:spAutoFit/>
          </a:bodyPr>
          <a:lstStyle/>
          <a:p>
            <a:pPr lvl="1"/>
            <a:r>
              <a:rPr lang="en-US" sz="2400">
                <a:latin typeface="Arial-Rounded" panose="020B0500000000000000" pitchFamily="34" charset="0"/>
                <a:ea typeface="Arial-Rounded" panose="020B0500000000000000" pitchFamily="34" charset="0"/>
                <a:cs typeface="Arial-Rounded" panose="020B0500000000000000" pitchFamily="34" charset="0"/>
              </a:rPr>
              <a:t>	Bấy giờ trong xóm có một ông lão nghèo. Người ta gọi ông là cố Đương vì hễ gặp việc khó, ông đều đảm đương gánh vác. Thấy lên núi phải đi đường vòng, ông bàn với mọi người ghép đá thành bậc thang vượt dốc để có được con đường ngắn như mong muốn. Ai nấy đều lắc đầu bảo việc ấy khó lắm, không làm được.</a:t>
            </a:r>
          </a:p>
        </p:txBody>
      </p:sp>
      <p:grpSp>
        <p:nvGrpSpPr>
          <p:cNvPr id="9" name="Google Shape;109;p8">
            <a:extLst>
              <a:ext uri="{FF2B5EF4-FFF2-40B4-BE49-F238E27FC236}">
                <a16:creationId xmlns:a16="http://schemas.microsoft.com/office/drawing/2014/main" id="{DF8FD010-F947-2001-39D2-E3744D7C9528}"/>
              </a:ext>
            </a:extLst>
          </p:cNvPr>
          <p:cNvGrpSpPr/>
          <p:nvPr/>
        </p:nvGrpSpPr>
        <p:grpSpPr>
          <a:xfrm>
            <a:off x="301391" y="4599490"/>
            <a:ext cx="2163411" cy="535329"/>
            <a:chOff x="508724" y="6144228"/>
            <a:chExt cx="2884548" cy="713772"/>
          </a:xfrm>
        </p:grpSpPr>
        <p:sp>
          <p:nvSpPr>
            <p:cNvPr id="10" name="Google Shape;110;p8">
              <a:extLst>
                <a:ext uri="{FF2B5EF4-FFF2-40B4-BE49-F238E27FC236}">
                  <a16:creationId xmlns:a16="http://schemas.microsoft.com/office/drawing/2014/main" id="{97D4B1A8-22DC-8CAB-A2CE-6236EE316A15}"/>
                </a:ext>
              </a:extLst>
            </p:cNvPr>
            <p:cNvSpPr/>
            <p:nvPr/>
          </p:nvSpPr>
          <p:spPr>
            <a:xfrm>
              <a:off x="548472" y="6177626"/>
              <a:ext cx="284480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2" name="Google Shape;111;p8">
              <a:extLst>
                <a:ext uri="{FF2B5EF4-FFF2-40B4-BE49-F238E27FC236}">
                  <a16:creationId xmlns:a16="http://schemas.microsoft.com/office/drawing/2014/main" id="{DA0043F6-E675-7BF5-7D14-53F03F8C7CDF}"/>
                </a:ext>
              </a:extLst>
            </p:cNvPr>
            <p:cNvGrpSpPr/>
            <p:nvPr/>
          </p:nvGrpSpPr>
          <p:grpSpPr>
            <a:xfrm>
              <a:off x="508724" y="6144228"/>
              <a:ext cx="713772" cy="713772"/>
              <a:chOff x="508724" y="6144228"/>
              <a:chExt cx="713772" cy="713772"/>
            </a:xfrm>
          </p:grpSpPr>
          <p:sp>
            <p:nvSpPr>
              <p:cNvPr id="13" name="Google Shape;112;p8">
                <a:extLst>
                  <a:ext uri="{FF2B5EF4-FFF2-40B4-BE49-F238E27FC236}">
                    <a16:creationId xmlns:a16="http://schemas.microsoft.com/office/drawing/2014/main" id="{9BB35821-5EEE-DDA3-C990-61538724D22F}"/>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113;p8">
                <a:extLst>
                  <a:ext uri="{FF2B5EF4-FFF2-40B4-BE49-F238E27FC236}">
                    <a16:creationId xmlns:a16="http://schemas.microsoft.com/office/drawing/2014/main" id="{FDBC8F12-2616-7D0F-0B81-219816F36718}"/>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1</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5" name="Google Shape;114;p8">
            <a:extLst>
              <a:ext uri="{FF2B5EF4-FFF2-40B4-BE49-F238E27FC236}">
                <a16:creationId xmlns:a16="http://schemas.microsoft.com/office/drawing/2014/main" id="{2BB21020-E752-4ECE-8919-6B0F645136E9}"/>
              </a:ext>
            </a:extLst>
          </p:cNvPr>
          <p:cNvSpPr txBox="1"/>
          <p:nvPr/>
        </p:nvSpPr>
        <p:spPr>
          <a:xfrm>
            <a:off x="886284" y="4664269"/>
            <a:ext cx="1528954"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Đọc mẫu</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Hình ảnh 1">
            <a:extLst>
              <a:ext uri="{FF2B5EF4-FFF2-40B4-BE49-F238E27FC236}">
                <a16:creationId xmlns:a16="http://schemas.microsoft.com/office/drawing/2014/main" id="{9207B1C8-640E-B54B-BA5B-3125A200EA0D}"/>
              </a:ext>
            </a:extLst>
          </p:cNvPr>
          <p:cNvPicPr>
            <a:picLocks noChangeAspect="1"/>
          </p:cNvPicPr>
          <p:nvPr/>
        </p:nvPicPr>
        <p:blipFill rotWithShape="1">
          <a:blip r:embed="rId6"/>
          <a:srcRect l="11778" t="9841" r="9311" b="58613"/>
          <a:stretch/>
        </p:blipFill>
        <p:spPr>
          <a:xfrm>
            <a:off x="5675752" y="1365945"/>
            <a:ext cx="3362647" cy="2088418"/>
          </a:xfrm>
          <a:prstGeom prst="roundRect">
            <a:avLst/>
          </a:prstGeom>
        </p:spPr>
      </p:pic>
      <p:sp>
        <p:nvSpPr>
          <p:cNvPr id="3" name="TextBox 9">
            <a:extLst>
              <a:ext uri="{FF2B5EF4-FFF2-40B4-BE49-F238E27FC236}">
                <a16:creationId xmlns:a16="http://schemas.microsoft.com/office/drawing/2014/main" id="{F5C01964-2864-2E2D-6EAB-9EE1A31B7591}"/>
              </a:ext>
            </a:extLst>
          </p:cNvPr>
          <p:cNvSpPr txBox="1"/>
          <p:nvPr/>
        </p:nvSpPr>
        <p:spPr>
          <a:xfrm>
            <a:off x="3385796" y="460468"/>
            <a:ext cx="4429809" cy="384080"/>
          </a:xfrm>
          <a:prstGeom prst="rect">
            <a:avLst/>
          </a:prstGeom>
          <a:noFill/>
        </p:spPr>
        <p:txBody>
          <a:bodyPr wrap="square" rtlCol="0">
            <a:spAutoFit/>
          </a:bodyPr>
          <a:lstStyle/>
          <a:p>
            <a:pPr algn="ctr">
              <a:lnSpc>
                <a:spcPct val="79000"/>
              </a:lnSpc>
            </a:pPr>
            <a:r>
              <a:rPr lang="en-GB"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 giáo khoa trang 91</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Google Shape;89;p5">
            <a:extLst>
              <a:ext uri="{FF2B5EF4-FFF2-40B4-BE49-F238E27FC236}">
                <a16:creationId xmlns:a16="http://schemas.microsoft.com/office/drawing/2014/main" id="{4763E015-8B6B-3F77-BEBE-2378A562DF5E}"/>
              </a:ext>
            </a:extLst>
          </p:cNvPr>
          <p:cNvSpPr txBox="1"/>
          <p:nvPr/>
        </p:nvSpPr>
        <p:spPr>
          <a:xfrm>
            <a:off x="2053638" y="0"/>
            <a:ext cx="7094124" cy="561662"/>
          </a:xfrm>
          <a:prstGeom prst="rect">
            <a:avLst/>
          </a:prstGeom>
          <a:noFill/>
          <a:ln>
            <a:noFill/>
          </a:ln>
        </p:spPr>
        <p:txBody>
          <a:bodyPr spcFirstLastPara="1" wrap="square" lIns="68569" tIns="34275" rIns="68569" bIns="34275" anchor="t" anchorCtr="0">
            <a:spAutoFit/>
          </a:bodyPr>
          <a:lstStyle/>
          <a:p>
            <a:pPr algn="ctr"/>
            <a:r>
              <a:rPr lang="en-US" sz="32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Những bậc đá chạm mây</a:t>
            </a:r>
            <a:endParaRPr sz="32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pic>
        <p:nvPicPr>
          <p:cNvPr id="8" name="31.5.6.3">
            <a:hlinkClick r:id="" action="ppaction://media"/>
            <a:extLst>
              <a:ext uri="{FF2B5EF4-FFF2-40B4-BE49-F238E27FC236}">
                <a16:creationId xmlns:a16="http://schemas.microsoft.com/office/drawing/2014/main" id="{54535D2E-7B56-89BA-79A5-3109DB2AE4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960225" y="1304925"/>
            <a:ext cx="406400" cy="406400"/>
          </a:xfrm>
          <a:prstGeom prst="rect">
            <a:avLst/>
          </a:prstGeom>
        </p:spPr>
      </p:pic>
      <p:pic>
        <p:nvPicPr>
          <p:cNvPr id="16" name="31.5.6.4">
            <a:hlinkClick r:id="" action="ppaction://media"/>
            <a:extLst>
              <a:ext uri="{FF2B5EF4-FFF2-40B4-BE49-F238E27FC236}">
                <a16:creationId xmlns:a16="http://schemas.microsoft.com/office/drawing/2014/main" id="{FD16A354-286A-1514-C2EE-7326EF0320C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058650" y="1403350"/>
            <a:ext cx="406400" cy="406400"/>
          </a:xfrm>
          <a:prstGeom prst="rect">
            <a:avLst/>
          </a:prstGeom>
        </p:spPr>
      </p:pic>
    </p:spTree>
    <p:extLst>
      <p:ext uri="{BB962C8B-B14F-4D97-AF65-F5344CB8AC3E}">
        <p14:creationId xmlns:p14="http://schemas.microsoft.com/office/powerpoint/2010/main" val="3962739045"/>
      </p:ext>
    </p:extLst>
  </p:cSld>
  <p:clrMapOvr>
    <a:masterClrMapping/>
  </p:clrMapOvr>
  <p:transition advTm="22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2312" fill="hold"/>
                                        <p:tgtEl>
                                          <p:spTgt spid="8"/>
                                        </p:tgtEl>
                                      </p:cBhvr>
                                    </p:cmd>
                                  </p:childTnLst>
                                </p:cTn>
                              </p:par>
                            </p:childTnLst>
                          </p:cTn>
                        </p:par>
                        <p:par>
                          <p:cTn id="7" fill="hold">
                            <p:stCondLst>
                              <p:cond delay="12812"/>
                            </p:stCondLst>
                            <p:childTnLst>
                              <p:par>
                                <p:cTn id="8" presetID="1" presetClass="mediacall" presetSubtype="0" fill="hold" nodeType="afterEffect">
                                  <p:stCondLst>
                                    <p:cond delay="0"/>
                                  </p:stCondLst>
                                  <p:childTnLst>
                                    <p:cmd type="call" cmd="playFrom(0.0)">
                                      <p:cBhvr>
                                        <p:cTn id="9" dur="867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p:cMediaNode vol="80000">
                <p:cTn id="11"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31B1564A-0301-B3F0-1698-4D4D86A64CC7}"/>
              </a:ext>
            </a:extLst>
          </p:cNvPr>
          <p:cNvSpPr txBox="1"/>
          <p:nvPr/>
        </p:nvSpPr>
        <p:spPr>
          <a:xfrm>
            <a:off x="105911" y="869040"/>
            <a:ext cx="5569841" cy="2677656"/>
          </a:xfrm>
          <a:prstGeom prst="rect">
            <a:avLst/>
          </a:prstGeom>
          <a:noFill/>
        </p:spPr>
        <p:txBody>
          <a:bodyPr wrap="square" rtlCol="0">
            <a:spAutoFit/>
          </a:bodyPr>
          <a:lstStyle/>
          <a:p>
            <a:pPr lvl="1"/>
            <a:r>
              <a:rPr lang="en-US" sz="2400">
                <a:latin typeface="Arial-Rounded" panose="020B0500000000000000" pitchFamily="34" charset="0"/>
                <a:ea typeface="Arial-Rounded" panose="020B0500000000000000" pitchFamily="34" charset="0"/>
                <a:cs typeface="Arial-Rounded" panose="020B0500000000000000" pitchFamily="34" charset="0"/>
              </a:rPr>
              <a:t>	Nhưng cố Đương vẫn tìm cách làm đường. Công việc nặng nhọc không khiến ông sờn lòng. Thấy ông đói, những con vượn ở gần đó mang hoa quả đến cho ông. Chim chóc thay nhau ca hát để ông quên mệt. Về sau, nhiều người trong xóm tình nguyện đến làm cùng.</a:t>
            </a:r>
          </a:p>
        </p:txBody>
      </p:sp>
      <p:grpSp>
        <p:nvGrpSpPr>
          <p:cNvPr id="9" name="Google Shape;109;p8">
            <a:extLst>
              <a:ext uri="{FF2B5EF4-FFF2-40B4-BE49-F238E27FC236}">
                <a16:creationId xmlns:a16="http://schemas.microsoft.com/office/drawing/2014/main" id="{DF8FD010-F947-2001-39D2-E3744D7C9528}"/>
              </a:ext>
            </a:extLst>
          </p:cNvPr>
          <p:cNvGrpSpPr/>
          <p:nvPr/>
        </p:nvGrpSpPr>
        <p:grpSpPr>
          <a:xfrm>
            <a:off x="301391" y="4599490"/>
            <a:ext cx="2163411" cy="535329"/>
            <a:chOff x="508724" y="6144228"/>
            <a:chExt cx="2884548" cy="713772"/>
          </a:xfrm>
        </p:grpSpPr>
        <p:sp>
          <p:nvSpPr>
            <p:cNvPr id="10" name="Google Shape;110;p8">
              <a:extLst>
                <a:ext uri="{FF2B5EF4-FFF2-40B4-BE49-F238E27FC236}">
                  <a16:creationId xmlns:a16="http://schemas.microsoft.com/office/drawing/2014/main" id="{97D4B1A8-22DC-8CAB-A2CE-6236EE316A15}"/>
                </a:ext>
              </a:extLst>
            </p:cNvPr>
            <p:cNvSpPr/>
            <p:nvPr/>
          </p:nvSpPr>
          <p:spPr>
            <a:xfrm>
              <a:off x="548472" y="6177626"/>
              <a:ext cx="284480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2" name="Google Shape;111;p8">
              <a:extLst>
                <a:ext uri="{FF2B5EF4-FFF2-40B4-BE49-F238E27FC236}">
                  <a16:creationId xmlns:a16="http://schemas.microsoft.com/office/drawing/2014/main" id="{DA0043F6-E675-7BF5-7D14-53F03F8C7CDF}"/>
                </a:ext>
              </a:extLst>
            </p:cNvPr>
            <p:cNvGrpSpPr/>
            <p:nvPr/>
          </p:nvGrpSpPr>
          <p:grpSpPr>
            <a:xfrm>
              <a:off x="508724" y="6144228"/>
              <a:ext cx="713772" cy="713772"/>
              <a:chOff x="508724" y="6144228"/>
              <a:chExt cx="713772" cy="713772"/>
            </a:xfrm>
          </p:grpSpPr>
          <p:sp>
            <p:nvSpPr>
              <p:cNvPr id="13" name="Google Shape;112;p8">
                <a:extLst>
                  <a:ext uri="{FF2B5EF4-FFF2-40B4-BE49-F238E27FC236}">
                    <a16:creationId xmlns:a16="http://schemas.microsoft.com/office/drawing/2014/main" id="{9BB35821-5EEE-DDA3-C990-61538724D22F}"/>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113;p8">
                <a:extLst>
                  <a:ext uri="{FF2B5EF4-FFF2-40B4-BE49-F238E27FC236}">
                    <a16:creationId xmlns:a16="http://schemas.microsoft.com/office/drawing/2014/main" id="{FDBC8F12-2616-7D0F-0B81-219816F36718}"/>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1</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5" name="Google Shape;114;p8">
            <a:extLst>
              <a:ext uri="{FF2B5EF4-FFF2-40B4-BE49-F238E27FC236}">
                <a16:creationId xmlns:a16="http://schemas.microsoft.com/office/drawing/2014/main" id="{2BB21020-E752-4ECE-8919-6B0F645136E9}"/>
              </a:ext>
            </a:extLst>
          </p:cNvPr>
          <p:cNvSpPr txBox="1"/>
          <p:nvPr/>
        </p:nvSpPr>
        <p:spPr>
          <a:xfrm>
            <a:off x="886284" y="4664269"/>
            <a:ext cx="1528954"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Đọc mẫu</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Hình ảnh 1">
            <a:extLst>
              <a:ext uri="{FF2B5EF4-FFF2-40B4-BE49-F238E27FC236}">
                <a16:creationId xmlns:a16="http://schemas.microsoft.com/office/drawing/2014/main" id="{9207B1C8-640E-B54B-BA5B-3125A200EA0D}"/>
              </a:ext>
            </a:extLst>
          </p:cNvPr>
          <p:cNvPicPr>
            <a:picLocks noChangeAspect="1"/>
          </p:cNvPicPr>
          <p:nvPr/>
        </p:nvPicPr>
        <p:blipFill rotWithShape="1">
          <a:blip r:embed="rId6"/>
          <a:srcRect l="11778" t="9841" r="9311" b="58613"/>
          <a:stretch/>
        </p:blipFill>
        <p:spPr>
          <a:xfrm>
            <a:off x="5675752" y="1365945"/>
            <a:ext cx="3362647" cy="2088418"/>
          </a:xfrm>
          <a:prstGeom prst="roundRect">
            <a:avLst/>
          </a:prstGeom>
        </p:spPr>
      </p:pic>
      <p:sp>
        <p:nvSpPr>
          <p:cNvPr id="3" name="TextBox 9">
            <a:extLst>
              <a:ext uri="{FF2B5EF4-FFF2-40B4-BE49-F238E27FC236}">
                <a16:creationId xmlns:a16="http://schemas.microsoft.com/office/drawing/2014/main" id="{F0D9050B-A707-5878-1206-F23B9E9ACF0C}"/>
              </a:ext>
            </a:extLst>
          </p:cNvPr>
          <p:cNvSpPr txBox="1"/>
          <p:nvPr/>
        </p:nvSpPr>
        <p:spPr>
          <a:xfrm>
            <a:off x="3385796" y="460468"/>
            <a:ext cx="4429809" cy="384080"/>
          </a:xfrm>
          <a:prstGeom prst="rect">
            <a:avLst/>
          </a:prstGeom>
          <a:noFill/>
        </p:spPr>
        <p:txBody>
          <a:bodyPr wrap="square" rtlCol="0">
            <a:spAutoFit/>
          </a:bodyPr>
          <a:lstStyle/>
          <a:p>
            <a:pPr algn="ctr">
              <a:lnSpc>
                <a:spcPct val="79000"/>
              </a:lnSpc>
            </a:pPr>
            <a:r>
              <a:rPr lang="en-GB"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 giáo khoa trang 91</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Google Shape;89;p5">
            <a:extLst>
              <a:ext uri="{FF2B5EF4-FFF2-40B4-BE49-F238E27FC236}">
                <a16:creationId xmlns:a16="http://schemas.microsoft.com/office/drawing/2014/main" id="{F9DD37BF-F5BA-66EE-26FF-36AB00922EA2}"/>
              </a:ext>
            </a:extLst>
          </p:cNvPr>
          <p:cNvSpPr txBox="1"/>
          <p:nvPr/>
        </p:nvSpPr>
        <p:spPr>
          <a:xfrm>
            <a:off x="2053638" y="0"/>
            <a:ext cx="7094124" cy="561662"/>
          </a:xfrm>
          <a:prstGeom prst="rect">
            <a:avLst/>
          </a:prstGeom>
          <a:noFill/>
          <a:ln>
            <a:noFill/>
          </a:ln>
        </p:spPr>
        <p:txBody>
          <a:bodyPr spcFirstLastPara="1" wrap="square" lIns="68569" tIns="34275" rIns="68569" bIns="34275" anchor="t" anchorCtr="0">
            <a:spAutoFit/>
          </a:bodyPr>
          <a:lstStyle/>
          <a:p>
            <a:pPr algn="ctr"/>
            <a:r>
              <a:rPr lang="en-US" sz="32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Những bậc đá chạm mây</a:t>
            </a:r>
            <a:endParaRPr sz="32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pic>
        <p:nvPicPr>
          <p:cNvPr id="8" name="31.5.6.6">
            <a:hlinkClick r:id="" action="ppaction://media"/>
            <a:extLst>
              <a:ext uri="{FF2B5EF4-FFF2-40B4-BE49-F238E27FC236}">
                <a16:creationId xmlns:a16="http://schemas.microsoft.com/office/drawing/2014/main" id="{AE198AA8-8D4C-C67B-2FA2-BB052D34D7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66625" y="3387725"/>
            <a:ext cx="406400" cy="406400"/>
          </a:xfrm>
          <a:prstGeom prst="rect">
            <a:avLst/>
          </a:prstGeom>
        </p:spPr>
      </p:pic>
      <p:pic>
        <p:nvPicPr>
          <p:cNvPr id="16" name="31.5.6.5">
            <a:hlinkClick r:id="" action="ppaction://media"/>
            <a:extLst>
              <a:ext uri="{FF2B5EF4-FFF2-40B4-BE49-F238E27FC236}">
                <a16:creationId xmlns:a16="http://schemas.microsoft.com/office/drawing/2014/main" id="{EE879B0D-9DF4-B1BE-A1ED-3D0EB435038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465050" y="3486150"/>
            <a:ext cx="406400" cy="406400"/>
          </a:xfrm>
          <a:prstGeom prst="rect">
            <a:avLst/>
          </a:prstGeom>
        </p:spPr>
      </p:pic>
    </p:spTree>
    <p:extLst>
      <p:ext uri="{BB962C8B-B14F-4D97-AF65-F5344CB8AC3E}">
        <p14:creationId xmlns:p14="http://schemas.microsoft.com/office/powerpoint/2010/main" val="180291393"/>
      </p:ext>
    </p:extLst>
  </p:cSld>
  <p:clrMapOvr>
    <a:masterClrMapping/>
  </p:clrMapOvr>
  <p:transition advTm="18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2420" fill="hold"/>
                                        <p:tgtEl>
                                          <p:spTgt spid="16"/>
                                        </p:tgtEl>
                                      </p:cBhvr>
                                    </p:cmd>
                                  </p:childTnLst>
                                </p:cTn>
                              </p:par>
                            </p:childTnLst>
                          </p:cTn>
                        </p:par>
                        <p:par>
                          <p:cTn id="7" fill="hold">
                            <p:stCondLst>
                              <p:cond delay="12920"/>
                            </p:stCondLst>
                            <p:childTnLst>
                              <p:par>
                                <p:cTn id="8" presetID="1" presetClass="mediacall" presetSubtype="0" fill="hold" nodeType="afterEffect">
                                  <p:stCondLst>
                                    <p:cond delay="0"/>
                                  </p:stCondLst>
                                  <p:childTnLst>
                                    <p:cmd type="call" cmd="playFrom(0.0)">
                                      <p:cBhvr>
                                        <p:cTn id="9" dur="51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p:cMediaNode vol="80000">
                <p:cTn id="11"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31B1564A-0301-B3F0-1698-4D4D86A64CC7}"/>
              </a:ext>
            </a:extLst>
          </p:cNvPr>
          <p:cNvSpPr txBox="1"/>
          <p:nvPr/>
        </p:nvSpPr>
        <p:spPr>
          <a:xfrm>
            <a:off x="105911" y="869040"/>
            <a:ext cx="5569841" cy="3046988"/>
          </a:xfrm>
          <a:prstGeom prst="rect">
            <a:avLst/>
          </a:prstGeom>
          <a:noFill/>
        </p:spPr>
        <p:txBody>
          <a:bodyPr wrap="square" rtlCol="0">
            <a:spAutoFit/>
          </a:bodyPr>
          <a:lstStyle/>
          <a:p>
            <a:pPr lvl="1"/>
            <a:r>
              <a:rPr lang="en-US" sz="2400">
                <a:latin typeface="Arial-Rounded" panose="020B0500000000000000" pitchFamily="34" charset="0"/>
                <a:ea typeface="Arial-Rounded" panose="020B0500000000000000" pitchFamily="34" charset="0"/>
                <a:cs typeface="Arial-Rounded" panose="020B0500000000000000" pitchFamily="34" charset="0"/>
              </a:rPr>
              <a:t>	Sau năm lần sim ra quả, con đường lên núi đã hoàn thành, nhờ đó mọi người có thể lên xuống núi dễ dàng. Cả xóm biết ơn cố Đương, tặng thêm cho ông một tên mới là cố Ghép. Ngày nay, con đường vượt núi gọi là Truông Ghép vẫn còn ở phía nam dãy núi Hồng Lĩnh.</a:t>
            </a:r>
          </a:p>
          <a:p>
            <a:pPr lvl="1" algn="r"/>
            <a:r>
              <a:rPr lang="en-US" sz="2400">
                <a:latin typeface="Arial-Rounded" panose="020B0500000000000000" pitchFamily="34" charset="0"/>
                <a:ea typeface="Arial-Rounded" panose="020B0500000000000000" pitchFamily="34" charset="0"/>
                <a:cs typeface="Arial-Rounded" panose="020B0500000000000000" pitchFamily="34" charset="0"/>
              </a:rPr>
              <a:t>Theo NGUYỄN ĐỔNG CHI</a:t>
            </a:r>
          </a:p>
        </p:txBody>
      </p:sp>
      <p:grpSp>
        <p:nvGrpSpPr>
          <p:cNvPr id="9" name="Google Shape;109;p8">
            <a:extLst>
              <a:ext uri="{FF2B5EF4-FFF2-40B4-BE49-F238E27FC236}">
                <a16:creationId xmlns:a16="http://schemas.microsoft.com/office/drawing/2014/main" id="{DF8FD010-F947-2001-39D2-E3744D7C9528}"/>
              </a:ext>
            </a:extLst>
          </p:cNvPr>
          <p:cNvGrpSpPr/>
          <p:nvPr/>
        </p:nvGrpSpPr>
        <p:grpSpPr>
          <a:xfrm>
            <a:off x="301391" y="4599490"/>
            <a:ext cx="2163411" cy="535329"/>
            <a:chOff x="508724" y="6144228"/>
            <a:chExt cx="2884548" cy="713772"/>
          </a:xfrm>
        </p:grpSpPr>
        <p:sp>
          <p:nvSpPr>
            <p:cNvPr id="10" name="Google Shape;110;p8">
              <a:extLst>
                <a:ext uri="{FF2B5EF4-FFF2-40B4-BE49-F238E27FC236}">
                  <a16:creationId xmlns:a16="http://schemas.microsoft.com/office/drawing/2014/main" id="{97D4B1A8-22DC-8CAB-A2CE-6236EE316A15}"/>
                </a:ext>
              </a:extLst>
            </p:cNvPr>
            <p:cNvSpPr/>
            <p:nvPr/>
          </p:nvSpPr>
          <p:spPr>
            <a:xfrm>
              <a:off x="548472" y="6177626"/>
              <a:ext cx="284480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2" name="Google Shape;111;p8">
              <a:extLst>
                <a:ext uri="{FF2B5EF4-FFF2-40B4-BE49-F238E27FC236}">
                  <a16:creationId xmlns:a16="http://schemas.microsoft.com/office/drawing/2014/main" id="{DA0043F6-E675-7BF5-7D14-53F03F8C7CDF}"/>
                </a:ext>
              </a:extLst>
            </p:cNvPr>
            <p:cNvGrpSpPr/>
            <p:nvPr/>
          </p:nvGrpSpPr>
          <p:grpSpPr>
            <a:xfrm>
              <a:off x="508724" y="6144228"/>
              <a:ext cx="713772" cy="713772"/>
              <a:chOff x="508724" y="6144228"/>
              <a:chExt cx="713772" cy="713772"/>
            </a:xfrm>
          </p:grpSpPr>
          <p:sp>
            <p:nvSpPr>
              <p:cNvPr id="13" name="Google Shape;112;p8">
                <a:extLst>
                  <a:ext uri="{FF2B5EF4-FFF2-40B4-BE49-F238E27FC236}">
                    <a16:creationId xmlns:a16="http://schemas.microsoft.com/office/drawing/2014/main" id="{9BB35821-5EEE-DDA3-C990-61538724D22F}"/>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113;p8">
                <a:extLst>
                  <a:ext uri="{FF2B5EF4-FFF2-40B4-BE49-F238E27FC236}">
                    <a16:creationId xmlns:a16="http://schemas.microsoft.com/office/drawing/2014/main" id="{FDBC8F12-2616-7D0F-0B81-219816F36718}"/>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1</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5" name="Google Shape;114;p8">
            <a:extLst>
              <a:ext uri="{FF2B5EF4-FFF2-40B4-BE49-F238E27FC236}">
                <a16:creationId xmlns:a16="http://schemas.microsoft.com/office/drawing/2014/main" id="{2BB21020-E752-4ECE-8919-6B0F645136E9}"/>
              </a:ext>
            </a:extLst>
          </p:cNvPr>
          <p:cNvSpPr txBox="1"/>
          <p:nvPr/>
        </p:nvSpPr>
        <p:spPr>
          <a:xfrm>
            <a:off x="886284" y="4664269"/>
            <a:ext cx="1528954"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Đọc mẫu</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Hình ảnh 1">
            <a:extLst>
              <a:ext uri="{FF2B5EF4-FFF2-40B4-BE49-F238E27FC236}">
                <a16:creationId xmlns:a16="http://schemas.microsoft.com/office/drawing/2014/main" id="{9207B1C8-640E-B54B-BA5B-3125A200EA0D}"/>
              </a:ext>
            </a:extLst>
          </p:cNvPr>
          <p:cNvPicPr>
            <a:picLocks noChangeAspect="1"/>
          </p:cNvPicPr>
          <p:nvPr/>
        </p:nvPicPr>
        <p:blipFill rotWithShape="1">
          <a:blip r:embed="rId8"/>
          <a:srcRect l="11778" t="9841" r="9311" b="58613"/>
          <a:stretch/>
        </p:blipFill>
        <p:spPr>
          <a:xfrm>
            <a:off x="5675752" y="1365945"/>
            <a:ext cx="3362647" cy="2088418"/>
          </a:xfrm>
          <a:prstGeom prst="roundRect">
            <a:avLst/>
          </a:prstGeom>
        </p:spPr>
      </p:pic>
      <p:sp>
        <p:nvSpPr>
          <p:cNvPr id="3" name="TextBox 9">
            <a:extLst>
              <a:ext uri="{FF2B5EF4-FFF2-40B4-BE49-F238E27FC236}">
                <a16:creationId xmlns:a16="http://schemas.microsoft.com/office/drawing/2014/main" id="{FC445979-BFA6-B329-2323-3C9917DDCD14}"/>
              </a:ext>
            </a:extLst>
          </p:cNvPr>
          <p:cNvSpPr txBox="1"/>
          <p:nvPr/>
        </p:nvSpPr>
        <p:spPr>
          <a:xfrm>
            <a:off x="3385796" y="460468"/>
            <a:ext cx="4429809" cy="384080"/>
          </a:xfrm>
          <a:prstGeom prst="rect">
            <a:avLst/>
          </a:prstGeom>
          <a:noFill/>
        </p:spPr>
        <p:txBody>
          <a:bodyPr wrap="square" rtlCol="0">
            <a:spAutoFit/>
          </a:bodyPr>
          <a:lstStyle/>
          <a:p>
            <a:pPr algn="ctr">
              <a:lnSpc>
                <a:spcPct val="79000"/>
              </a:lnSpc>
            </a:pPr>
            <a:r>
              <a:rPr lang="en-GB"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 giáo khoa trang 91</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Google Shape;89;p5">
            <a:extLst>
              <a:ext uri="{FF2B5EF4-FFF2-40B4-BE49-F238E27FC236}">
                <a16:creationId xmlns:a16="http://schemas.microsoft.com/office/drawing/2014/main" id="{F715A454-D7E7-49CE-170E-35BB9C4F26C0}"/>
              </a:ext>
            </a:extLst>
          </p:cNvPr>
          <p:cNvSpPr txBox="1"/>
          <p:nvPr/>
        </p:nvSpPr>
        <p:spPr>
          <a:xfrm>
            <a:off x="2053638" y="0"/>
            <a:ext cx="7094124" cy="561662"/>
          </a:xfrm>
          <a:prstGeom prst="rect">
            <a:avLst/>
          </a:prstGeom>
          <a:noFill/>
          <a:ln>
            <a:noFill/>
          </a:ln>
        </p:spPr>
        <p:txBody>
          <a:bodyPr spcFirstLastPara="1" wrap="square" lIns="68569" tIns="34275" rIns="68569" bIns="34275" anchor="t" anchorCtr="0">
            <a:spAutoFit/>
          </a:bodyPr>
          <a:lstStyle/>
          <a:p>
            <a:pPr algn="ctr"/>
            <a:r>
              <a:rPr lang="en-US" sz="32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Những bậc đá chạm mây</a:t>
            </a:r>
            <a:endParaRPr sz="32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pic>
        <p:nvPicPr>
          <p:cNvPr id="8" name="31.5.6.7">
            <a:hlinkClick r:id="" action="ppaction://media"/>
            <a:extLst>
              <a:ext uri="{FF2B5EF4-FFF2-40B4-BE49-F238E27FC236}">
                <a16:creationId xmlns:a16="http://schemas.microsoft.com/office/drawing/2014/main" id="{B7D678AE-E479-DBBA-AD27-C17D85B6BB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074525" y="2193925"/>
            <a:ext cx="406400" cy="406400"/>
          </a:xfrm>
          <a:prstGeom prst="rect">
            <a:avLst/>
          </a:prstGeom>
        </p:spPr>
      </p:pic>
      <p:pic>
        <p:nvPicPr>
          <p:cNvPr id="16" name="31.5.6.8">
            <a:hlinkClick r:id="" action="ppaction://media"/>
            <a:extLst>
              <a:ext uri="{FF2B5EF4-FFF2-40B4-BE49-F238E27FC236}">
                <a16:creationId xmlns:a16="http://schemas.microsoft.com/office/drawing/2014/main" id="{0A340892-5AAD-6F72-A25D-DC6829E46EC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172950" y="2292350"/>
            <a:ext cx="406400" cy="406400"/>
          </a:xfrm>
          <a:prstGeom prst="rect">
            <a:avLst/>
          </a:prstGeom>
        </p:spPr>
      </p:pic>
      <p:pic>
        <p:nvPicPr>
          <p:cNvPr id="17" name="31.5.6.9">
            <a:hlinkClick r:id="" action="ppaction://media"/>
            <a:extLst>
              <a:ext uri="{FF2B5EF4-FFF2-40B4-BE49-F238E27FC236}">
                <a16:creationId xmlns:a16="http://schemas.microsoft.com/office/drawing/2014/main" id="{84E44DE7-9E9B-FA52-2FD5-8B4D60764D82}"/>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2271375" y="2390775"/>
            <a:ext cx="406400" cy="406400"/>
          </a:xfrm>
          <a:prstGeom prst="rect">
            <a:avLst/>
          </a:prstGeom>
        </p:spPr>
      </p:pic>
    </p:spTree>
    <p:extLst>
      <p:ext uri="{BB962C8B-B14F-4D97-AF65-F5344CB8AC3E}">
        <p14:creationId xmlns:p14="http://schemas.microsoft.com/office/powerpoint/2010/main" val="2255189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750"/>
                                  </p:stCondLst>
                                  <p:childTnLst>
                                    <p:cmd type="call" cmd="playFrom(0.0)">
                                      <p:cBhvr>
                                        <p:cTn id="6" dur="9432" fill="hold"/>
                                        <p:tgtEl>
                                          <p:spTgt spid="8"/>
                                        </p:tgtEl>
                                      </p:cBhvr>
                                    </p:cmd>
                                  </p:childTnLst>
                                </p:cTn>
                              </p:par>
                            </p:childTnLst>
                          </p:cTn>
                        </p:par>
                        <p:par>
                          <p:cTn id="7" fill="hold">
                            <p:stCondLst>
                              <p:cond delay="10182"/>
                            </p:stCondLst>
                            <p:childTnLst>
                              <p:par>
                                <p:cTn id="8" presetID="1" presetClass="mediacall" presetSubtype="0" fill="hold" nodeType="afterEffect">
                                  <p:stCondLst>
                                    <p:cond delay="0"/>
                                  </p:stCondLst>
                                  <p:childTnLst>
                                    <p:cmd type="call" cmd="playFrom(0.0)">
                                      <p:cBhvr>
                                        <p:cTn id="9" dur="8424" fill="hold"/>
                                        <p:tgtEl>
                                          <p:spTgt spid="16"/>
                                        </p:tgtEl>
                                      </p:cBhvr>
                                    </p:cmd>
                                  </p:childTnLst>
                                </p:cTn>
                              </p:par>
                            </p:childTnLst>
                          </p:cTn>
                        </p:par>
                        <p:par>
                          <p:cTn id="10" fill="hold">
                            <p:stCondLst>
                              <p:cond delay="18606"/>
                            </p:stCondLst>
                            <p:childTnLst>
                              <p:par>
                                <p:cTn id="11" presetID="1" presetClass="mediacall" presetSubtype="0" fill="hold" nodeType="afterEffect">
                                  <p:stCondLst>
                                    <p:cond delay="0"/>
                                  </p:stCondLst>
                                  <p:childTnLst>
                                    <p:cmd type="call" cmd="playFrom(0.0)">
                                      <p:cBhvr>
                                        <p:cTn id="12" dur="590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audio>
              <p:cMediaNode vol="80000">
                <p:cTn id="14" fill="hold" display="0">
                  <p:stCondLst>
                    <p:cond delay="indefinite"/>
                  </p:stCondLst>
                  <p:endCondLst>
                    <p:cond evt="onStopAudio" delay="0">
                      <p:tgtEl>
                        <p:sldTgt/>
                      </p:tgtEl>
                    </p:cond>
                  </p:endCondLst>
                </p:cTn>
                <p:tgtEl>
                  <p:spTgt spid="16"/>
                </p:tgtEl>
              </p:cMediaNode>
            </p:audio>
            <p:audio>
              <p:cMediaNode vol="80000">
                <p:cTn id="15"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2" name="Google Shape;125;p9">
            <a:extLst>
              <a:ext uri="{FF2B5EF4-FFF2-40B4-BE49-F238E27FC236}">
                <a16:creationId xmlns:a16="http://schemas.microsoft.com/office/drawing/2014/main" id="{2C1D3466-0B9E-FB95-235B-260AE35D137B}"/>
              </a:ext>
            </a:extLst>
          </p:cNvPr>
          <p:cNvGrpSpPr/>
          <p:nvPr/>
        </p:nvGrpSpPr>
        <p:grpSpPr>
          <a:xfrm>
            <a:off x="5247" y="4589777"/>
            <a:ext cx="2163411" cy="535329"/>
            <a:chOff x="508724" y="6144228"/>
            <a:chExt cx="2884548" cy="713772"/>
          </a:xfrm>
        </p:grpSpPr>
        <p:sp>
          <p:nvSpPr>
            <p:cNvPr id="3" name="Google Shape;126;p9">
              <a:extLst>
                <a:ext uri="{FF2B5EF4-FFF2-40B4-BE49-F238E27FC236}">
                  <a16:creationId xmlns:a16="http://schemas.microsoft.com/office/drawing/2014/main" id="{55F07B80-71E7-A9F8-25E7-6C3CBABB3C22}"/>
                </a:ext>
              </a:extLst>
            </p:cNvPr>
            <p:cNvSpPr/>
            <p:nvPr/>
          </p:nvSpPr>
          <p:spPr>
            <a:xfrm>
              <a:off x="548472" y="6177626"/>
              <a:ext cx="284480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4" name="Google Shape;127;p9">
              <a:extLst>
                <a:ext uri="{FF2B5EF4-FFF2-40B4-BE49-F238E27FC236}">
                  <a16:creationId xmlns:a16="http://schemas.microsoft.com/office/drawing/2014/main" id="{F6859DF7-AE47-8E0E-208A-DE713D6F770E}"/>
                </a:ext>
              </a:extLst>
            </p:cNvPr>
            <p:cNvGrpSpPr/>
            <p:nvPr/>
          </p:nvGrpSpPr>
          <p:grpSpPr>
            <a:xfrm>
              <a:off x="508724" y="6144228"/>
              <a:ext cx="713772" cy="713772"/>
              <a:chOff x="508724" y="6144228"/>
              <a:chExt cx="713772" cy="713772"/>
            </a:xfrm>
          </p:grpSpPr>
          <p:sp>
            <p:nvSpPr>
              <p:cNvPr id="5" name="Google Shape;128;p9">
                <a:extLst>
                  <a:ext uri="{FF2B5EF4-FFF2-40B4-BE49-F238E27FC236}">
                    <a16:creationId xmlns:a16="http://schemas.microsoft.com/office/drawing/2014/main" id="{8FBA8CFA-5B5F-F9BF-FD00-D4463518FE61}"/>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 name="Google Shape;129;p9">
                <a:extLst>
                  <a:ext uri="{FF2B5EF4-FFF2-40B4-BE49-F238E27FC236}">
                    <a16:creationId xmlns:a16="http://schemas.microsoft.com/office/drawing/2014/main" id="{2EB03957-44CB-3DA9-9835-7A48940C363F}"/>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2</a:t>
                </a:r>
                <a:endParaRPr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sp>
        <p:nvSpPr>
          <p:cNvPr id="7" name="Google Shape;130;p9">
            <a:extLst>
              <a:ext uri="{FF2B5EF4-FFF2-40B4-BE49-F238E27FC236}">
                <a16:creationId xmlns:a16="http://schemas.microsoft.com/office/drawing/2014/main" id="{6A76ECA8-63F2-AE22-DD8F-3D0ED9D40EE7}"/>
              </a:ext>
            </a:extLst>
          </p:cNvPr>
          <p:cNvSpPr txBox="1"/>
          <p:nvPr/>
        </p:nvSpPr>
        <p:spPr>
          <a:xfrm>
            <a:off x="567280" y="4654556"/>
            <a:ext cx="1608329"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Chia đoạn</a:t>
            </a:r>
            <a:endParaRPr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endParaRPr>
          </a:p>
        </p:txBody>
      </p:sp>
      <p:sp>
        <p:nvSpPr>
          <p:cNvPr id="21" name="Hộp Văn bản 20">
            <a:extLst>
              <a:ext uri="{FF2B5EF4-FFF2-40B4-BE49-F238E27FC236}">
                <a16:creationId xmlns:a16="http://schemas.microsoft.com/office/drawing/2014/main" id="{DE496A6F-5781-A5BF-F6F8-2ED03C6399A4}"/>
              </a:ext>
            </a:extLst>
          </p:cNvPr>
          <p:cNvSpPr txBox="1"/>
          <p:nvPr/>
        </p:nvSpPr>
        <p:spPr>
          <a:xfrm>
            <a:off x="143823" y="986701"/>
            <a:ext cx="4428177" cy="3108543"/>
          </a:xfrm>
          <a:prstGeom prst="rect">
            <a:avLst/>
          </a:prstGeom>
          <a:noFill/>
        </p:spPr>
        <p:txBody>
          <a:bodyPr wrap="square" rtlCol="0">
            <a:spAutoFit/>
          </a:bodyPr>
          <a:lstStyle/>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1:</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Từ đầu đến </a:t>
            </a:r>
            <a:r>
              <a:rPr lang="en-US" sz="2800" b="1" i="1">
                <a:solidFill>
                  <a:srgbClr val="FF0000"/>
                </a:solidFill>
                <a:latin typeface="AvantGarde" panose="00000400000000000000" pitchFamily="2" charset="0"/>
                <a:ea typeface="AvantGarde" panose="00000400000000000000" pitchFamily="2" charset="0"/>
                <a:cs typeface="AvantGarde" panose="00000400000000000000" pitchFamily="2" charset="0"/>
              </a:rPr>
              <a:t>rất xa</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2:</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800" b="1" i="1">
                <a:solidFill>
                  <a:srgbClr val="FF0000"/>
                </a:solidFill>
                <a:latin typeface="AvantGarde" panose="00000400000000000000" pitchFamily="2" charset="0"/>
                <a:ea typeface="AvantGarde" panose="00000400000000000000" pitchFamily="2" charset="0"/>
                <a:cs typeface="AvantGarde" panose="00000400000000000000" pitchFamily="2" charset="0"/>
              </a:rPr>
              <a:t>không làm được</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3:</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800" b="1" i="1">
                <a:solidFill>
                  <a:srgbClr val="FF0000"/>
                </a:solidFill>
                <a:latin typeface="AvantGarde" panose="00000400000000000000" pitchFamily="2" charset="0"/>
                <a:ea typeface="AvantGarde" panose="00000400000000000000" pitchFamily="2" charset="0"/>
                <a:cs typeface="AvantGarde" panose="00000400000000000000" pitchFamily="2" charset="0"/>
              </a:rPr>
              <a:t>đến làm cùng</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4:</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Còn lại</a:t>
            </a:r>
            <a:endParaRPr lang="en-US" sz="2800" b="1" dirty="0">
              <a:solidFill>
                <a:schemeClr val="tx1"/>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15" name="Nhóm 14">
            <a:extLst>
              <a:ext uri="{FF2B5EF4-FFF2-40B4-BE49-F238E27FC236}">
                <a16:creationId xmlns:a16="http://schemas.microsoft.com/office/drawing/2014/main" id="{3DFCDC77-0BCF-9DBD-482E-A564FDEA2EAA}"/>
              </a:ext>
            </a:extLst>
          </p:cNvPr>
          <p:cNvGrpSpPr/>
          <p:nvPr/>
        </p:nvGrpSpPr>
        <p:grpSpPr>
          <a:xfrm>
            <a:off x="1024938" y="0"/>
            <a:ext cx="8013461" cy="3822699"/>
            <a:chOff x="1024938" y="0"/>
            <a:chExt cx="8013461" cy="3822699"/>
          </a:xfrm>
        </p:grpSpPr>
        <p:pic>
          <p:nvPicPr>
            <p:cNvPr id="12" name="Hình ảnh 11">
              <a:extLst>
                <a:ext uri="{FF2B5EF4-FFF2-40B4-BE49-F238E27FC236}">
                  <a16:creationId xmlns:a16="http://schemas.microsoft.com/office/drawing/2014/main" id="{42CB3BE2-1DFA-3138-26E1-B10D9F667BB9}"/>
                </a:ext>
              </a:extLst>
            </p:cNvPr>
            <p:cNvPicPr>
              <a:picLocks noChangeAspect="1"/>
            </p:cNvPicPr>
            <p:nvPr/>
          </p:nvPicPr>
          <p:blipFill rotWithShape="1">
            <a:blip r:embed="rId2"/>
            <a:srcRect l="11778" t="9841" r="9311" b="58613"/>
            <a:stretch/>
          </p:blipFill>
          <p:spPr>
            <a:xfrm>
              <a:off x="5082678" y="1365944"/>
              <a:ext cx="3955721" cy="2456755"/>
            </a:xfrm>
            <a:prstGeom prst="roundRect">
              <a:avLst/>
            </a:prstGeom>
          </p:spPr>
        </p:pic>
        <p:sp>
          <p:nvSpPr>
            <p:cNvPr id="13" name="TextBox 9">
              <a:extLst>
                <a:ext uri="{FF2B5EF4-FFF2-40B4-BE49-F238E27FC236}">
                  <a16:creationId xmlns:a16="http://schemas.microsoft.com/office/drawing/2014/main" id="{DBC0A4AA-CD78-A380-66FC-102DBA18DE24}"/>
                </a:ext>
              </a:extLst>
            </p:cNvPr>
            <p:cNvSpPr txBox="1"/>
            <p:nvPr/>
          </p:nvSpPr>
          <p:spPr>
            <a:xfrm>
              <a:off x="2357096" y="536668"/>
              <a:ext cx="4429809" cy="384080"/>
            </a:xfrm>
            <a:prstGeom prst="rect">
              <a:avLst/>
            </a:prstGeom>
            <a:noFill/>
          </p:spPr>
          <p:txBody>
            <a:bodyPr wrap="square" rtlCol="0">
              <a:spAutoFit/>
            </a:bodyPr>
            <a:lstStyle/>
            <a:p>
              <a:pPr algn="ctr">
                <a:lnSpc>
                  <a:spcPct val="79000"/>
                </a:lnSpc>
              </a:pPr>
              <a:r>
                <a:rPr lang="en-GB"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 giáo khoa trang 91</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Google Shape;89;p5">
              <a:extLst>
                <a:ext uri="{FF2B5EF4-FFF2-40B4-BE49-F238E27FC236}">
                  <a16:creationId xmlns:a16="http://schemas.microsoft.com/office/drawing/2014/main" id="{D676ED79-C121-AD75-3918-E370DD20EBC8}"/>
                </a:ext>
              </a:extLst>
            </p:cNvPr>
            <p:cNvSpPr txBox="1"/>
            <p:nvPr/>
          </p:nvSpPr>
          <p:spPr>
            <a:xfrm>
              <a:off x="1024938" y="0"/>
              <a:ext cx="7094124" cy="561662"/>
            </a:xfrm>
            <a:prstGeom prst="rect">
              <a:avLst/>
            </a:prstGeom>
            <a:noFill/>
            <a:ln>
              <a:noFill/>
            </a:ln>
          </p:spPr>
          <p:txBody>
            <a:bodyPr spcFirstLastPara="1" wrap="square" lIns="68569" tIns="34275" rIns="68569" bIns="34275" anchor="t" anchorCtr="0">
              <a:spAutoFit/>
            </a:bodyPr>
            <a:lstStyle/>
            <a:p>
              <a:pPr algn="ctr"/>
              <a:r>
                <a:rPr lang="en-US" sz="32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Những bậc đá chạm mây</a:t>
              </a:r>
              <a:endParaRPr sz="32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grpSp>
    </p:spTree>
    <p:extLst>
      <p:ext uri="{BB962C8B-B14F-4D97-AF65-F5344CB8AC3E}">
        <p14:creationId xmlns:p14="http://schemas.microsoft.com/office/powerpoint/2010/main" val="2888955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wipe(left)">
                                      <p:cBhvr>
                                        <p:cTn id="16" dur="500"/>
                                        <p:tgtEl>
                                          <p:spTgt spid="2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xEl>
                                              <p:pRg st="1" end="1"/>
                                            </p:txEl>
                                          </p:spTgt>
                                        </p:tgtEl>
                                        <p:attrNameLst>
                                          <p:attrName>style.visibility</p:attrName>
                                        </p:attrNameLst>
                                      </p:cBhvr>
                                      <p:to>
                                        <p:strVal val="visible"/>
                                      </p:to>
                                    </p:set>
                                    <p:animEffect transition="in" filter="wipe(left)">
                                      <p:cBhvr>
                                        <p:cTn id="21" dur="500"/>
                                        <p:tgtEl>
                                          <p:spTgt spid="2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1">
                                            <p:txEl>
                                              <p:pRg st="2" end="2"/>
                                            </p:txEl>
                                          </p:spTgt>
                                        </p:tgtEl>
                                        <p:attrNameLst>
                                          <p:attrName>style.visibility</p:attrName>
                                        </p:attrNameLst>
                                      </p:cBhvr>
                                      <p:to>
                                        <p:strVal val="visible"/>
                                      </p:to>
                                    </p:set>
                                    <p:animEffect transition="in" filter="wipe(left)">
                                      <p:cBhvr>
                                        <p:cTn id="26" dur="500"/>
                                        <p:tgtEl>
                                          <p:spTgt spid="2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1">
                                            <p:txEl>
                                              <p:pRg st="3" end="3"/>
                                            </p:txEl>
                                          </p:spTgt>
                                        </p:tgtEl>
                                        <p:attrNameLst>
                                          <p:attrName>style.visibility</p:attrName>
                                        </p:attrNameLst>
                                      </p:cBhvr>
                                      <p:to>
                                        <p:strVal val="visible"/>
                                      </p:to>
                                    </p:set>
                                    <p:animEffect transition="in" filter="wipe(left)">
                                      <p:cBhvr>
                                        <p:cTn id="31"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8" name="Google Shape;200;p14">
            <a:extLst>
              <a:ext uri="{FF2B5EF4-FFF2-40B4-BE49-F238E27FC236}">
                <a16:creationId xmlns:a16="http://schemas.microsoft.com/office/drawing/2014/main" id="{F0537EA4-E476-3924-1C16-9355C39EA098}"/>
              </a:ext>
            </a:extLst>
          </p:cNvPr>
          <p:cNvGrpSpPr/>
          <p:nvPr/>
        </p:nvGrpSpPr>
        <p:grpSpPr>
          <a:xfrm>
            <a:off x="0" y="4599490"/>
            <a:ext cx="2468648" cy="535329"/>
            <a:chOff x="508724" y="6144228"/>
            <a:chExt cx="3291530" cy="713772"/>
          </a:xfrm>
        </p:grpSpPr>
        <p:sp>
          <p:nvSpPr>
            <p:cNvPr id="11" name="Google Shape;201;p14">
              <a:extLst>
                <a:ext uri="{FF2B5EF4-FFF2-40B4-BE49-F238E27FC236}">
                  <a16:creationId xmlns:a16="http://schemas.microsoft.com/office/drawing/2014/main" id="{F71E8F58-38C0-C597-064D-10098A02FEF3}"/>
                </a:ext>
              </a:extLst>
            </p:cNvPr>
            <p:cNvSpPr/>
            <p:nvPr/>
          </p:nvSpPr>
          <p:spPr>
            <a:xfrm>
              <a:off x="548471" y="6177626"/>
              <a:ext cx="3251783"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2" name="Google Shape;202;p14">
              <a:extLst>
                <a:ext uri="{FF2B5EF4-FFF2-40B4-BE49-F238E27FC236}">
                  <a16:creationId xmlns:a16="http://schemas.microsoft.com/office/drawing/2014/main" id="{7B4A3EBE-2BB6-647A-B959-2165703EA28F}"/>
                </a:ext>
              </a:extLst>
            </p:cNvPr>
            <p:cNvGrpSpPr/>
            <p:nvPr/>
          </p:nvGrpSpPr>
          <p:grpSpPr>
            <a:xfrm>
              <a:off x="508724" y="6144228"/>
              <a:ext cx="713772" cy="713772"/>
              <a:chOff x="508724" y="6144228"/>
              <a:chExt cx="713772" cy="713772"/>
            </a:xfrm>
          </p:grpSpPr>
          <p:sp>
            <p:nvSpPr>
              <p:cNvPr id="13" name="Google Shape;203;p14">
                <a:extLst>
                  <a:ext uri="{FF2B5EF4-FFF2-40B4-BE49-F238E27FC236}">
                    <a16:creationId xmlns:a16="http://schemas.microsoft.com/office/drawing/2014/main" id="{045BEEA8-4D74-3FC5-D38E-9502E15D9997}"/>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204;p14">
                <a:extLst>
                  <a:ext uri="{FF2B5EF4-FFF2-40B4-BE49-F238E27FC236}">
                    <a16:creationId xmlns:a16="http://schemas.microsoft.com/office/drawing/2014/main" id="{554675FB-574E-1CBD-A501-09353C505FB8}"/>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3</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5" name="Google Shape;205;p14">
            <a:extLst>
              <a:ext uri="{FF2B5EF4-FFF2-40B4-BE49-F238E27FC236}">
                <a16:creationId xmlns:a16="http://schemas.microsoft.com/office/drawing/2014/main" id="{06525E67-8BE9-9D6D-70AE-7346A8155A9A}"/>
              </a:ext>
            </a:extLst>
          </p:cNvPr>
          <p:cNvSpPr txBox="1"/>
          <p:nvPr/>
        </p:nvSpPr>
        <p:spPr>
          <a:xfrm>
            <a:off x="523529" y="4671268"/>
            <a:ext cx="2044180"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Nối tiếp đoạn</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Nhóm 18">
            <a:extLst>
              <a:ext uri="{FF2B5EF4-FFF2-40B4-BE49-F238E27FC236}">
                <a16:creationId xmlns:a16="http://schemas.microsoft.com/office/drawing/2014/main" id="{3FCA27DE-A038-A1B1-8E10-0EE02B23D182}"/>
              </a:ext>
            </a:extLst>
          </p:cNvPr>
          <p:cNvGrpSpPr/>
          <p:nvPr/>
        </p:nvGrpSpPr>
        <p:grpSpPr>
          <a:xfrm>
            <a:off x="143823" y="0"/>
            <a:ext cx="8894576" cy="4095244"/>
            <a:chOff x="143823" y="0"/>
            <a:chExt cx="8894576" cy="4095244"/>
          </a:xfrm>
        </p:grpSpPr>
        <p:sp>
          <p:nvSpPr>
            <p:cNvPr id="9" name="Hộp Văn bản 8">
              <a:extLst>
                <a:ext uri="{FF2B5EF4-FFF2-40B4-BE49-F238E27FC236}">
                  <a16:creationId xmlns:a16="http://schemas.microsoft.com/office/drawing/2014/main" id="{88F84DD0-B0E9-9616-D091-1CCCB7A3B5EE}"/>
                </a:ext>
              </a:extLst>
            </p:cNvPr>
            <p:cNvSpPr txBox="1"/>
            <p:nvPr/>
          </p:nvSpPr>
          <p:spPr>
            <a:xfrm>
              <a:off x="143823" y="986701"/>
              <a:ext cx="4428177" cy="3108543"/>
            </a:xfrm>
            <a:prstGeom prst="rect">
              <a:avLst/>
            </a:prstGeom>
            <a:noFill/>
          </p:spPr>
          <p:txBody>
            <a:bodyPr wrap="square" rtlCol="0">
              <a:spAutoFit/>
            </a:bodyPr>
            <a:lstStyle/>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1:</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Từ đầu đến </a:t>
              </a:r>
              <a:r>
                <a:rPr lang="en-US" sz="2800" b="1" i="1">
                  <a:solidFill>
                    <a:srgbClr val="FF0000"/>
                  </a:solidFill>
                  <a:latin typeface="AvantGarde" panose="00000400000000000000" pitchFamily="2" charset="0"/>
                  <a:ea typeface="AvantGarde" panose="00000400000000000000" pitchFamily="2" charset="0"/>
                  <a:cs typeface="AvantGarde" panose="00000400000000000000" pitchFamily="2" charset="0"/>
                </a:rPr>
                <a:t>rất xa</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2:</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800" b="1" i="1">
                  <a:solidFill>
                    <a:srgbClr val="FF0000"/>
                  </a:solidFill>
                  <a:latin typeface="AvantGarde" panose="00000400000000000000" pitchFamily="2" charset="0"/>
                  <a:ea typeface="AvantGarde" panose="00000400000000000000" pitchFamily="2" charset="0"/>
                  <a:cs typeface="AvantGarde" panose="00000400000000000000" pitchFamily="2" charset="0"/>
                </a:rPr>
                <a:t>không làm được</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3:</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800" b="1" i="1">
                  <a:solidFill>
                    <a:srgbClr val="FF0000"/>
                  </a:solidFill>
                  <a:latin typeface="AvantGarde" panose="00000400000000000000" pitchFamily="2" charset="0"/>
                  <a:ea typeface="AvantGarde" panose="00000400000000000000" pitchFamily="2" charset="0"/>
                  <a:cs typeface="AvantGarde" panose="00000400000000000000" pitchFamily="2" charset="0"/>
                </a:rPr>
                <a:t>đến làm cùng</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4:</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Còn lại</a:t>
              </a:r>
              <a:endParaRPr lang="en-US" sz="2800" b="1" dirty="0">
                <a:solidFill>
                  <a:schemeClr val="tx1"/>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10" name="Nhóm 9">
              <a:extLst>
                <a:ext uri="{FF2B5EF4-FFF2-40B4-BE49-F238E27FC236}">
                  <a16:creationId xmlns:a16="http://schemas.microsoft.com/office/drawing/2014/main" id="{6A838D4F-FD5C-BFEB-1CAA-5ADE6A6FC41A}"/>
                </a:ext>
              </a:extLst>
            </p:cNvPr>
            <p:cNvGrpSpPr/>
            <p:nvPr/>
          </p:nvGrpSpPr>
          <p:grpSpPr>
            <a:xfrm>
              <a:off x="1024938" y="0"/>
              <a:ext cx="8013461" cy="3822699"/>
              <a:chOff x="1024938" y="0"/>
              <a:chExt cx="8013461" cy="3822699"/>
            </a:xfrm>
          </p:grpSpPr>
          <p:pic>
            <p:nvPicPr>
              <p:cNvPr id="16" name="Hình ảnh 15">
                <a:extLst>
                  <a:ext uri="{FF2B5EF4-FFF2-40B4-BE49-F238E27FC236}">
                    <a16:creationId xmlns:a16="http://schemas.microsoft.com/office/drawing/2014/main" id="{0F09EFD6-AC67-0B2A-CF13-E98EC4AAE4E2}"/>
                  </a:ext>
                </a:extLst>
              </p:cNvPr>
              <p:cNvPicPr>
                <a:picLocks noChangeAspect="1"/>
              </p:cNvPicPr>
              <p:nvPr/>
            </p:nvPicPr>
            <p:blipFill rotWithShape="1">
              <a:blip r:embed="rId2"/>
              <a:srcRect l="11778" t="9841" r="9311" b="58613"/>
              <a:stretch/>
            </p:blipFill>
            <p:spPr>
              <a:xfrm>
                <a:off x="5082678" y="1365944"/>
                <a:ext cx="3955721" cy="2456755"/>
              </a:xfrm>
              <a:prstGeom prst="roundRect">
                <a:avLst/>
              </a:prstGeom>
            </p:spPr>
          </p:pic>
          <p:sp>
            <p:nvSpPr>
              <p:cNvPr id="17" name="TextBox 9">
                <a:extLst>
                  <a:ext uri="{FF2B5EF4-FFF2-40B4-BE49-F238E27FC236}">
                    <a16:creationId xmlns:a16="http://schemas.microsoft.com/office/drawing/2014/main" id="{A72C8FBD-9CC6-701B-862C-D556B3E58E80}"/>
                  </a:ext>
                </a:extLst>
              </p:cNvPr>
              <p:cNvSpPr txBox="1"/>
              <p:nvPr/>
            </p:nvSpPr>
            <p:spPr>
              <a:xfrm>
                <a:off x="2357096" y="536668"/>
                <a:ext cx="4429809" cy="384080"/>
              </a:xfrm>
              <a:prstGeom prst="rect">
                <a:avLst/>
              </a:prstGeom>
              <a:noFill/>
            </p:spPr>
            <p:txBody>
              <a:bodyPr wrap="square" rtlCol="0">
                <a:spAutoFit/>
              </a:bodyPr>
              <a:lstStyle/>
              <a:p>
                <a:pPr algn="ctr">
                  <a:lnSpc>
                    <a:spcPct val="79000"/>
                  </a:lnSpc>
                </a:pPr>
                <a:r>
                  <a:rPr lang="en-GB"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 giáo khoa trang 91</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Google Shape;89;p5">
                <a:extLst>
                  <a:ext uri="{FF2B5EF4-FFF2-40B4-BE49-F238E27FC236}">
                    <a16:creationId xmlns:a16="http://schemas.microsoft.com/office/drawing/2014/main" id="{01481057-C640-54E9-CA05-8BC074AD53AB}"/>
                  </a:ext>
                </a:extLst>
              </p:cNvPr>
              <p:cNvSpPr txBox="1"/>
              <p:nvPr/>
            </p:nvSpPr>
            <p:spPr>
              <a:xfrm>
                <a:off x="1024938" y="0"/>
                <a:ext cx="7094124" cy="561662"/>
              </a:xfrm>
              <a:prstGeom prst="rect">
                <a:avLst/>
              </a:prstGeom>
              <a:noFill/>
              <a:ln>
                <a:noFill/>
              </a:ln>
            </p:spPr>
            <p:txBody>
              <a:bodyPr spcFirstLastPara="1" wrap="square" lIns="68569" tIns="34275" rIns="68569" bIns="34275" anchor="t" anchorCtr="0">
                <a:spAutoFit/>
              </a:bodyPr>
              <a:lstStyle/>
              <a:p>
                <a:pPr algn="ctr"/>
                <a:r>
                  <a:rPr lang="en-US" sz="32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Những bậc đá chạm mây</a:t>
                </a:r>
                <a:endParaRPr sz="32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grpSp>
      </p:grpSp>
    </p:spTree>
    <p:extLst>
      <p:ext uri="{BB962C8B-B14F-4D97-AF65-F5344CB8AC3E}">
        <p14:creationId xmlns:p14="http://schemas.microsoft.com/office/powerpoint/2010/main" val="2951195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5"/>
          <p:cNvSpPr txBox="1"/>
          <p:nvPr/>
        </p:nvSpPr>
        <p:spPr>
          <a:xfrm>
            <a:off x="2695575" y="95250"/>
            <a:ext cx="4114800" cy="530884"/>
          </a:xfrm>
          <a:prstGeom prst="rect">
            <a:avLst/>
          </a:prstGeom>
          <a:noFill/>
          <a:ln>
            <a:noFill/>
          </a:ln>
        </p:spPr>
        <p:txBody>
          <a:bodyPr spcFirstLastPara="1" wrap="square" lIns="68569" tIns="34275" rIns="68569" bIns="34275" anchor="t" anchorCtr="0">
            <a:spAutoFit/>
          </a:bodyPr>
          <a:lstStyle/>
          <a:p>
            <a:pPr algn="ctr"/>
            <a:r>
              <a:rPr lang="en-US" sz="30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LUYỆN ĐỌC TỪ KHÓ</a:t>
            </a:r>
            <a:endParaRPr sz="788">
              <a:latin typeface="AvantGarde" panose="00000400000000000000" pitchFamily="2" charset="0"/>
              <a:ea typeface="AvantGarde" panose="00000400000000000000" pitchFamily="2" charset="0"/>
              <a:cs typeface="AvantGarde" panose="00000400000000000000" pitchFamily="2" charset="0"/>
            </a:endParaRPr>
          </a:p>
        </p:txBody>
      </p:sp>
      <p:sp>
        <p:nvSpPr>
          <p:cNvPr id="212" name="Google Shape;212;p15"/>
          <p:cNvSpPr txBox="1"/>
          <p:nvPr/>
        </p:nvSpPr>
        <p:spPr>
          <a:xfrm>
            <a:off x="3087389" y="690481"/>
            <a:ext cx="2969223" cy="3762538"/>
          </a:xfrm>
          <a:prstGeom prst="rect">
            <a:avLst/>
          </a:prstGeom>
          <a:noFill/>
          <a:ln>
            <a:noFill/>
          </a:ln>
        </p:spPr>
        <p:txBody>
          <a:bodyPr spcFirstLastPara="1" wrap="square" lIns="68569" tIns="34275" rIns="68569" bIns="34275" anchor="t" anchorCtr="0">
            <a:spAutoFit/>
          </a:bodyPr>
          <a:lstStyle/>
          <a:p>
            <a:pPr algn="just">
              <a:lnSpc>
                <a:spcPct val="150000"/>
              </a:lnSpc>
            </a:pPr>
            <a:r>
              <a:rPr lang="en-US" sz="3200" b="1">
                <a:solidFill>
                  <a:srgbClr val="0000CC"/>
                </a:solidFill>
                <a:latin typeface="AvantGarde" panose="00000400000000000000" pitchFamily="2" charset="0"/>
                <a:ea typeface="AvantGarde" panose="00000400000000000000" pitchFamily="2" charset="0"/>
                <a:cs typeface="AvantGarde" panose="00000400000000000000" pitchFamily="2" charset="0"/>
              </a:rPr>
              <a:t>Hồng </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L</a:t>
            </a:r>
            <a:r>
              <a:rPr lang="en-US" sz="3200" b="1">
                <a:solidFill>
                  <a:srgbClr val="0000CC"/>
                </a:solidFill>
                <a:latin typeface="AvantGarde" panose="00000400000000000000" pitchFamily="2" charset="0"/>
                <a:ea typeface="AvantGarde" panose="00000400000000000000" pitchFamily="2" charset="0"/>
                <a:cs typeface="AvantGarde" panose="00000400000000000000" pitchFamily="2" charset="0"/>
              </a:rPr>
              <a:t>ĩnh, </a:t>
            </a:r>
          </a:p>
          <a:p>
            <a:pPr algn="just">
              <a:lnSpc>
                <a:spcPct val="150000"/>
              </a:lnSpc>
            </a:pPr>
            <a:r>
              <a:rPr lang="en-US" sz="3200" b="1">
                <a:solidFill>
                  <a:srgbClr val="0000CC"/>
                </a:solidFill>
                <a:latin typeface="AvantGarde" panose="00000400000000000000" pitchFamily="2" charset="0"/>
                <a:ea typeface="AvantGarde" panose="00000400000000000000" pitchFamily="2" charset="0"/>
                <a:cs typeface="AvantGarde" panose="00000400000000000000" pitchFamily="2" charset="0"/>
              </a:rPr>
              <a:t>yên </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l</a:t>
            </a:r>
            <a:r>
              <a:rPr lang="en-US" sz="3200" b="1">
                <a:solidFill>
                  <a:srgbClr val="0000CC"/>
                </a:solidFill>
                <a:latin typeface="AvantGarde" panose="00000400000000000000" pitchFamily="2" charset="0"/>
                <a:ea typeface="AvantGarde" panose="00000400000000000000" pitchFamily="2" charset="0"/>
                <a:cs typeface="AvantGarde" panose="00000400000000000000" pitchFamily="2" charset="0"/>
              </a:rPr>
              <a:t>ành, </a:t>
            </a:r>
          </a:p>
          <a:p>
            <a:pPr algn="just">
              <a:lnSpc>
                <a:spcPct val="150000"/>
              </a:lnSpc>
            </a:pP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l</a:t>
            </a:r>
            <a:r>
              <a:rPr lang="en-US" sz="3200" b="1">
                <a:solidFill>
                  <a:srgbClr val="0000CC"/>
                </a:solidFill>
                <a:latin typeface="AvantGarde" panose="00000400000000000000" pitchFamily="2" charset="0"/>
                <a:ea typeface="AvantGarde" panose="00000400000000000000" pitchFamily="2" charset="0"/>
                <a:cs typeface="AvantGarde" panose="00000400000000000000" pitchFamily="2" charset="0"/>
              </a:rPr>
              <a:t>ên </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n</a:t>
            </a:r>
            <a:r>
              <a:rPr lang="en-US" sz="3200" b="1">
                <a:solidFill>
                  <a:srgbClr val="0000CC"/>
                </a:solidFill>
                <a:latin typeface="AvantGarde" panose="00000400000000000000" pitchFamily="2" charset="0"/>
                <a:ea typeface="AvantGarde" panose="00000400000000000000" pitchFamily="2" charset="0"/>
                <a:cs typeface="AvantGarde" panose="00000400000000000000" pitchFamily="2" charset="0"/>
              </a:rPr>
              <a:t>úi, </a:t>
            </a:r>
          </a:p>
          <a:p>
            <a:pPr algn="just">
              <a:lnSpc>
                <a:spcPct val="150000"/>
              </a:lnSpc>
            </a:pP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l</a:t>
            </a:r>
            <a:r>
              <a:rPr lang="en-US" sz="3200" b="1">
                <a:solidFill>
                  <a:srgbClr val="0000CC"/>
                </a:solidFill>
                <a:latin typeface="AvantGarde" panose="00000400000000000000" pitchFamily="2" charset="0"/>
                <a:ea typeface="AvantGarde" panose="00000400000000000000" pitchFamily="2" charset="0"/>
                <a:cs typeface="AvantGarde" panose="00000400000000000000" pitchFamily="2" charset="0"/>
              </a:rPr>
              <a:t>ắc đầu, </a:t>
            </a:r>
          </a:p>
          <a:p>
            <a:pPr algn="just">
              <a:lnSpc>
                <a:spcPct val="150000"/>
              </a:lnSpc>
            </a:pP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n</a:t>
            </a:r>
            <a:r>
              <a:rPr lang="en-US" sz="3200" b="1">
                <a:solidFill>
                  <a:srgbClr val="0000CC"/>
                </a:solidFill>
                <a:latin typeface="AvantGarde" panose="00000400000000000000" pitchFamily="2" charset="0"/>
                <a:ea typeface="AvantGarde" panose="00000400000000000000" pitchFamily="2" charset="0"/>
                <a:cs typeface="AvantGarde" panose="00000400000000000000" pitchFamily="2" charset="0"/>
              </a:rPr>
              <a:t>ăm </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l</a:t>
            </a:r>
            <a:r>
              <a:rPr lang="en-US" sz="3200" b="1">
                <a:solidFill>
                  <a:srgbClr val="0000CC"/>
                </a:solidFill>
                <a:latin typeface="AvantGarde" panose="00000400000000000000" pitchFamily="2" charset="0"/>
                <a:ea typeface="AvantGarde" panose="00000400000000000000" pitchFamily="2" charset="0"/>
                <a:cs typeface="AvantGarde" panose="00000400000000000000" pitchFamily="2" charset="0"/>
              </a:rPr>
              <a:t>ần</a:t>
            </a:r>
            <a:endParaRPr lang="en-US" sz="32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2">
                                            <p:txEl>
                                              <p:pRg st="0" end="0"/>
                                            </p:txEl>
                                          </p:spTgt>
                                        </p:tgtEl>
                                        <p:attrNameLst>
                                          <p:attrName>style.visibility</p:attrName>
                                        </p:attrNameLst>
                                      </p:cBhvr>
                                      <p:to>
                                        <p:strVal val="visible"/>
                                      </p:to>
                                    </p:set>
                                    <p:animEffect transition="in" filter="fade">
                                      <p:cBhvr>
                                        <p:cTn id="12" dur="500"/>
                                        <p:tgtEl>
                                          <p:spTgt spid="2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2">
                                            <p:txEl>
                                              <p:pRg st="1" end="1"/>
                                            </p:txEl>
                                          </p:spTgt>
                                        </p:tgtEl>
                                        <p:attrNameLst>
                                          <p:attrName>style.visibility</p:attrName>
                                        </p:attrNameLst>
                                      </p:cBhvr>
                                      <p:to>
                                        <p:strVal val="visible"/>
                                      </p:to>
                                    </p:set>
                                    <p:animEffect transition="in" filter="fade">
                                      <p:cBhvr>
                                        <p:cTn id="17" dur="500"/>
                                        <p:tgtEl>
                                          <p:spTgt spid="2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2">
                                            <p:txEl>
                                              <p:pRg st="2" end="2"/>
                                            </p:txEl>
                                          </p:spTgt>
                                        </p:tgtEl>
                                        <p:attrNameLst>
                                          <p:attrName>style.visibility</p:attrName>
                                        </p:attrNameLst>
                                      </p:cBhvr>
                                      <p:to>
                                        <p:strVal val="visible"/>
                                      </p:to>
                                    </p:set>
                                    <p:animEffect transition="in" filter="fade">
                                      <p:cBhvr>
                                        <p:cTn id="22" dur="500"/>
                                        <p:tgtEl>
                                          <p:spTgt spid="2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2">
                                            <p:txEl>
                                              <p:pRg st="3" end="3"/>
                                            </p:txEl>
                                          </p:spTgt>
                                        </p:tgtEl>
                                        <p:attrNameLst>
                                          <p:attrName>style.visibility</p:attrName>
                                        </p:attrNameLst>
                                      </p:cBhvr>
                                      <p:to>
                                        <p:strVal val="visible"/>
                                      </p:to>
                                    </p:set>
                                    <p:animEffect transition="in" filter="fade">
                                      <p:cBhvr>
                                        <p:cTn id="27" dur="500"/>
                                        <p:tgtEl>
                                          <p:spTgt spid="2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2">
                                            <p:txEl>
                                              <p:pRg st="4" end="4"/>
                                            </p:txEl>
                                          </p:spTgt>
                                        </p:tgtEl>
                                        <p:attrNameLst>
                                          <p:attrName>style.visibility</p:attrName>
                                        </p:attrNameLst>
                                      </p:cBhvr>
                                      <p:to>
                                        <p:strVal val="visible"/>
                                      </p:to>
                                    </p:set>
                                    <p:animEffect transition="in" filter="fade">
                                      <p:cBhvr>
                                        <p:cTn id="32" dur="500"/>
                                        <p:tgtEl>
                                          <p:spTgt spid="2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p:nvPr/>
        </p:nvSpPr>
        <p:spPr>
          <a:xfrm>
            <a:off x="2913926" y="10778"/>
            <a:ext cx="4114800" cy="530884"/>
          </a:xfrm>
          <a:prstGeom prst="rect">
            <a:avLst/>
          </a:prstGeom>
          <a:noFill/>
          <a:ln>
            <a:noFill/>
          </a:ln>
        </p:spPr>
        <p:txBody>
          <a:bodyPr spcFirstLastPara="1" wrap="square" lIns="68569" tIns="34275" rIns="68569" bIns="34275" anchor="t" anchorCtr="0">
            <a:spAutoFit/>
          </a:bodyPr>
          <a:lstStyle/>
          <a:p>
            <a:pPr algn="ctr"/>
            <a:r>
              <a:rPr lang="en-US" sz="30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LUYỆN </a:t>
            </a:r>
            <a:r>
              <a:rPr lang="en-US" sz="30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ĐỌC CÂU</a:t>
            </a:r>
            <a:endParaRPr sz="788" dirty="0">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37">
            <a:extLst>
              <a:ext uri="{FF2B5EF4-FFF2-40B4-BE49-F238E27FC236}">
                <a16:creationId xmlns:a16="http://schemas.microsoft.com/office/drawing/2014/main" id="{4C35ACD5-4A12-9ED2-E19B-1C42B108CB8A}"/>
              </a:ext>
            </a:extLst>
          </p:cNvPr>
          <p:cNvSpPr>
            <a:spLocks noChangeArrowheads="1"/>
          </p:cNvSpPr>
          <p:nvPr/>
        </p:nvSpPr>
        <p:spPr bwMode="auto">
          <a:xfrm>
            <a:off x="330200" y="1233095"/>
            <a:ext cx="8813800" cy="158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Thấy lên núi phải đi đường vòng,</a:t>
            </a:r>
            <a:r>
              <a:rPr lang="en-US"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ông bàn với mọi người ghép đá thành bậc thang vượt dốc</a:t>
            </a:r>
            <a:r>
              <a:rPr lang="en-US"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 để có được con đường ngắn như mong muốn.</a:t>
            </a:r>
            <a:r>
              <a:rPr lang="en-US"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 </a:t>
            </a:r>
            <a:endParaRPr lang="vi-VN" sz="2800" b="1" dirty="0">
              <a:solidFill>
                <a:srgbClr val="0000CC"/>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p:nvPr/>
        </p:nvSpPr>
        <p:spPr>
          <a:xfrm>
            <a:off x="2913926" y="10778"/>
            <a:ext cx="4114800" cy="530884"/>
          </a:xfrm>
          <a:prstGeom prst="rect">
            <a:avLst/>
          </a:prstGeom>
          <a:noFill/>
          <a:ln>
            <a:noFill/>
          </a:ln>
        </p:spPr>
        <p:txBody>
          <a:bodyPr spcFirstLastPara="1" wrap="square" lIns="68569" tIns="34275" rIns="68569" bIns="34275" anchor="t" anchorCtr="0">
            <a:spAutoFit/>
          </a:bodyPr>
          <a:lstStyle/>
          <a:p>
            <a:pPr algn="ctr"/>
            <a:r>
              <a:rPr lang="en-US" sz="30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LUYỆN ĐỌC CÂU</a:t>
            </a:r>
            <a:endParaRPr lang="en-US" sz="788" dirty="0">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37">
            <a:extLst>
              <a:ext uri="{FF2B5EF4-FFF2-40B4-BE49-F238E27FC236}">
                <a16:creationId xmlns:a16="http://schemas.microsoft.com/office/drawing/2014/main" id="{760A13CD-93F4-C8BD-47E4-93ACD08C5DE4}"/>
              </a:ext>
            </a:extLst>
          </p:cNvPr>
          <p:cNvSpPr>
            <a:spLocks noChangeArrowheads="1"/>
          </p:cNvSpPr>
          <p:nvPr/>
        </p:nvSpPr>
        <p:spPr bwMode="auto">
          <a:xfrm>
            <a:off x="330200" y="1233095"/>
            <a:ext cx="8813800" cy="158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Thấy lên núi phải đi đường vòng,</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ông bàn với mọi người ghép đá thành bậc thang vượt dốc</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 để có được con đường ngắn như mong muốn.</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 </a:t>
            </a:r>
            <a:endParaRPr lang="vi-VN" sz="2800" b="1" dirty="0">
              <a:solidFill>
                <a:srgbClr val="0000CC"/>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78288219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9" name="Google Shape;234;p18">
            <a:extLst>
              <a:ext uri="{FF2B5EF4-FFF2-40B4-BE49-F238E27FC236}">
                <a16:creationId xmlns:a16="http://schemas.microsoft.com/office/drawing/2014/main" id="{6F291C39-643D-8A04-DF99-1CE4F1DA1B48}"/>
              </a:ext>
            </a:extLst>
          </p:cNvPr>
          <p:cNvGrpSpPr/>
          <p:nvPr/>
        </p:nvGrpSpPr>
        <p:grpSpPr>
          <a:xfrm>
            <a:off x="0" y="4599490"/>
            <a:ext cx="2468648" cy="535329"/>
            <a:chOff x="508724" y="6144228"/>
            <a:chExt cx="3291530" cy="713772"/>
          </a:xfrm>
        </p:grpSpPr>
        <p:sp>
          <p:nvSpPr>
            <p:cNvPr id="10" name="Google Shape;235;p18">
              <a:extLst>
                <a:ext uri="{FF2B5EF4-FFF2-40B4-BE49-F238E27FC236}">
                  <a16:creationId xmlns:a16="http://schemas.microsoft.com/office/drawing/2014/main" id="{DA62D648-0744-53D7-0B7D-8E46EBF9884A}"/>
                </a:ext>
              </a:extLst>
            </p:cNvPr>
            <p:cNvSpPr/>
            <p:nvPr/>
          </p:nvSpPr>
          <p:spPr>
            <a:xfrm>
              <a:off x="548471" y="6177626"/>
              <a:ext cx="3251783"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2" name="Google Shape;236;p18">
              <a:extLst>
                <a:ext uri="{FF2B5EF4-FFF2-40B4-BE49-F238E27FC236}">
                  <a16:creationId xmlns:a16="http://schemas.microsoft.com/office/drawing/2014/main" id="{9C2F5BEF-6E30-94C8-6ADF-7910283D6B3E}"/>
                </a:ext>
              </a:extLst>
            </p:cNvPr>
            <p:cNvGrpSpPr/>
            <p:nvPr/>
          </p:nvGrpSpPr>
          <p:grpSpPr>
            <a:xfrm>
              <a:off x="508724" y="6144228"/>
              <a:ext cx="713772" cy="713772"/>
              <a:chOff x="508724" y="6144228"/>
              <a:chExt cx="713772" cy="713772"/>
            </a:xfrm>
          </p:grpSpPr>
          <p:sp>
            <p:nvSpPr>
              <p:cNvPr id="13" name="Google Shape;237;p18">
                <a:extLst>
                  <a:ext uri="{FF2B5EF4-FFF2-40B4-BE49-F238E27FC236}">
                    <a16:creationId xmlns:a16="http://schemas.microsoft.com/office/drawing/2014/main" id="{13FC6AA4-68E7-AA83-FC3E-9B7D90020050}"/>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238;p18">
                <a:extLst>
                  <a:ext uri="{FF2B5EF4-FFF2-40B4-BE49-F238E27FC236}">
                    <a16:creationId xmlns:a16="http://schemas.microsoft.com/office/drawing/2014/main" id="{1242A8F8-538E-F34F-84A7-E2A6586CA9F5}"/>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4</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5" name="Google Shape;239;p18">
            <a:extLst>
              <a:ext uri="{FF2B5EF4-FFF2-40B4-BE49-F238E27FC236}">
                <a16:creationId xmlns:a16="http://schemas.microsoft.com/office/drawing/2014/main" id="{2C29EBA0-2E13-16A4-395C-68EC085BAE67}"/>
              </a:ext>
            </a:extLst>
          </p:cNvPr>
          <p:cNvSpPr txBox="1"/>
          <p:nvPr/>
        </p:nvSpPr>
        <p:spPr>
          <a:xfrm>
            <a:off x="500556" y="4672823"/>
            <a:ext cx="2044180"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Nối tiếp đoạn</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Hộp Văn bản 7">
            <a:extLst>
              <a:ext uri="{FF2B5EF4-FFF2-40B4-BE49-F238E27FC236}">
                <a16:creationId xmlns:a16="http://schemas.microsoft.com/office/drawing/2014/main" id="{659B6141-11F2-3A02-9C6B-28B29645F14B}"/>
              </a:ext>
            </a:extLst>
          </p:cNvPr>
          <p:cNvSpPr txBox="1"/>
          <p:nvPr/>
        </p:nvSpPr>
        <p:spPr>
          <a:xfrm>
            <a:off x="143823" y="986701"/>
            <a:ext cx="4428177" cy="3108543"/>
          </a:xfrm>
          <a:prstGeom prst="rect">
            <a:avLst/>
          </a:prstGeom>
          <a:noFill/>
        </p:spPr>
        <p:txBody>
          <a:bodyPr wrap="square" rtlCol="0">
            <a:spAutoFit/>
          </a:bodyPr>
          <a:lstStyle/>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1:</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Từ đầu đến </a:t>
            </a:r>
            <a:r>
              <a:rPr lang="en-US" sz="2800" b="1" i="1">
                <a:solidFill>
                  <a:srgbClr val="FF0000"/>
                </a:solidFill>
                <a:latin typeface="AvantGarde" panose="00000400000000000000" pitchFamily="2" charset="0"/>
                <a:ea typeface="AvantGarde" panose="00000400000000000000" pitchFamily="2" charset="0"/>
                <a:cs typeface="AvantGarde" panose="00000400000000000000" pitchFamily="2" charset="0"/>
              </a:rPr>
              <a:t>rất xa</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2:</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800" b="1" i="1">
                <a:solidFill>
                  <a:srgbClr val="FF0000"/>
                </a:solidFill>
                <a:latin typeface="AvantGarde" panose="00000400000000000000" pitchFamily="2" charset="0"/>
                <a:ea typeface="AvantGarde" panose="00000400000000000000" pitchFamily="2" charset="0"/>
                <a:cs typeface="AvantGarde" panose="00000400000000000000" pitchFamily="2" charset="0"/>
              </a:rPr>
              <a:t>không làm được</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3:</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800" b="1" i="1">
                <a:solidFill>
                  <a:srgbClr val="FF0000"/>
                </a:solidFill>
                <a:latin typeface="AvantGarde" panose="00000400000000000000" pitchFamily="2" charset="0"/>
                <a:ea typeface="AvantGarde" panose="00000400000000000000" pitchFamily="2" charset="0"/>
                <a:cs typeface="AvantGarde" panose="00000400000000000000" pitchFamily="2" charset="0"/>
              </a:rPr>
              <a:t>đến làm cùng</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4:</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Còn lại</a:t>
            </a:r>
            <a:endParaRPr lang="en-US" sz="2800" b="1" dirty="0">
              <a:solidFill>
                <a:schemeClr val="tx1"/>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11" name="Nhóm 10">
            <a:extLst>
              <a:ext uri="{FF2B5EF4-FFF2-40B4-BE49-F238E27FC236}">
                <a16:creationId xmlns:a16="http://schemas.microsoft.com/office/drawing/2014/main" id="{A2216237-B27A-AB4C-05F6-153A2361A155}"/>
              </a:ext>
            </a:extLst>
          </p:cNvPr>
          <p:cNvGrpSpPr/>
          <p:nvPr/>
        </p:nvGrpSpPr>
        <p:grpSpPr>
          <a:xfrm>
            <a:off x="1024938" y="0"/>
            <a:ext cx="8013461" cy="3822699"/>
            <a:chOff x="1024938" y="0"/>
            <a:chExt cx="8013461" cy="3822699"/>
          </a:xfrm>
        </p:grpSpPr>
        <p:pic>
          <p:nvPicPr>
            <p:cNvPr id="16" name="Hình ảnh 15">
              <a:extLst>
                <a:ext uri="{FF2B5EF4-FFF2-40B4-BE49-F238E27FC236}">
                  <a16:creationId xmlns:a16="http://schemas.microsoft.com/office/drawing/2014/main" id="{A06CF943-4F4A-DF92-B511-C04D413231A3}"/>
                </a:ext>
              </a:extLst>
            </p:cNvPr>
            <p:cNvPicPr>
              <a:picLocks noChangeAspect="1"/>
            </p:cNvPicPr>
            <p:nvPr/>
          </p:nvPicPr>
          <p:blipFill rotWithShape="1">
            <a:blip r:embed="rId2"/>
            <a:srcRect l="11778" t="9841" r="9311" b="58613"/>
            <a:stretch/>
          </p:blipFill>
          <p:spPr>
            <a:xfrm>
              <a:off x="5082678" y="1365944"/>
              <a:ext cx="3955721" cy="2456755"/>
            </a:xfrm>
            <a:prstGeom prst="roundRect">
              <a:avLst/>
            </a:prstGeom>
          </p:spPr>
        </p:pic>
        <p:sp>
          <p:nvSpPr>
            <p:cNvPr id="17" name="TextBox 9">
              <a:extLst>
                <a:ext uri="{FF2B5EF4-FFF2-40B4-BE49-F238E27FC236}">
                  <a16:creationId xmlns:a16="http://schemas.microsoft.com/office/drawing/2014/main" id="{FBB70198-1D54-F852-C023-D5003E0445BB}"/>
                </a:ext>
              </a:extLst>
            </p:cNvPr>
            <p:cNvSpPr txBox="1"/>
            <p:nvPr/>
          </p:nvSpPr>
          <p:spPr>
            <a:xfrm>
              <a:off x="2357096" y="536668"/>
              <a:ext cx="4429809" cy="384080"/>
            </a:xfrm>
            <a:prstGeom prst="rect">
              <a:avLst/>
            </a:prstGeom>
            <a:noFill/>
          </p:spPr>
          <p:txBody>
            <a:bodyPr wrap="square" rtlCol="0">
              <a:spAutoFit/>
            </a:bodyPr>
            <a:lstStyle/>
            <a:p>
              <a:pPr algn="ctr">
                <a:lnSpc>
                  <a:spcPct val="79000"/>
                </a:lnSpc>
              </a:pPr>
              <a:r>
                <a:rPr lang="en-GB"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 giáo khoa trang 91</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Google Shape;89;p5">
              <a:extLst>
                <a:ext uri="{FF2B5EF4-FFF2-40B4-BE49-F238E27FC236}">
                  <a16:creationId xmlns:a16="http://schemas.microsoft.com/office/drawing/2014/main" id="{835211BE-96F6-E35E-5F9C-461107DEAEE1}"/>
                </a:ext>
              </a:extLst>
            </p:cNvPr>
            <p:cNvSpPr txBox="1"/>
            <p:nvPr/>
          </p:nvSpPr>
          <p:spPr>
            <a:xfrm>
              <a:off x="1024938" y="0"/>
              <a:ext cx="7094124" cy="561662"/>
            </a:xfrm>
            <a:prstGeom prst="rect">
              <a:avLst/>
            </a:prstGeom>
            <a:noFill/>
            <a:ln>
              <a:noFill/>
            </a:ln>
          </p:spPr>
          <p:txBody>
            <a:bodyPr spcFirstLastPara="1" wrap="square" lIns="68569" tIns="34275" rIns="68569" bIns="34275" anchor="t" anchorCtr="0">
              <a:spAutoFit/>
            </a:bodyPr>
            <a:lstStyle/>
            <a:p>
              <a:pPr algn="ctr"/>
              <a:r>
                <a:rPr lang="en-US" sz="32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Những bậc đá chạm mây</a:t>
              </a:r>
              <a:endParaRPr sz="32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grpSp>
    </p:spTree>
    <p:extLst>
      <p:ext uri="{BB962C8B-B14F-4D97-AF65-F5344CB8AC3E}">
        <p14:creationId xmlns:p14="http://schemas.microsoft.com/office/powerpoint/2010/main" val="2068824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left)">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left)">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wipe(left)">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p:nvPr/>
        </p:nvSpPr>
        <p:spPr>
          <a:xfrm>
            <a:off x="2913926" y="13670"/>
            <a:ext cx="4114800" cy="530884"/>
          </a:xfrm>
          <a:prstGeom prst="rect">
            <a:avLst/>
          </a:prstGeom>
          <a:noFill/>
          <a:ln>
            <a:noFill/>
          </a:ln>
        </p:spPr>
        <p:txBody>
          <a:bodyPr spcFirstLastPara="1" wrap="square" lIns="68569" tIns="34275" rIns="68569" bIns="34275" anchor="t" anchorCtr="0">
            <a:spAutoFit/>
          </a:bodyPr>
          <a:lstStyle/>
          <a:p>
            <a:pPr algn="ctr"/>
            <a:r>
              <a:rPr lang="en-US" sz="30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GIẢI NGHĨA TỪ</a:t>
            </a:r>
            <a:endParaRPr sz="788" dirty="0">
              <a:latin typeface="AvantGarde" panose="00000400000000000000" pitchFamily="2" charset="0"/>
              <a:ea typeface="AvantGarde" panose="00000400000000000000" pitchFamily="2" charset="0"/>
              <a:cs typeface="AvantGarde" panose="00000400000000000000" pitchFamily="2" charset="0"/>
            </a:endParaRPr>
          </a:p>
        </p:txBody>
      </p:sp>
      <p:sp>
        <p:nvSpPr>
          <p:cNvPr id="5" name="Hộp Văn bản 4">
            <a:extLst>
              <a:ext uri="{FF2B5EF4-FFF2-40B4-BE49-F238E27FC236}">
                <a16:creationId xmlns:a16="http://schemas.microsoft.com/office/drawing/2014/main" id="{E805FCEE-1DD5-89C4-AB20-2A388B101F0B}"/>
              </a:ext>
            </a:extLst>
          </p:cNvPr>
          <p:cNvSpPr txBox="1"/>
          <p:nvPr/>
        </p:nvSpPr>
        <p:spPr>
          <a:xfrm>
            <a:off x="0" y="708612"/>
            <a:ext cx="811441" cy="523220"/>
          </a:xfrm>
          <a:prstGeom prst="rect">
            <a:avLst/>
          </a:prstGeom>
          <a:noFill/>
        </p:spPr>
        <p:txBody>
          <a:bodyPr wrap="none" rtlCol="0">
            <a:spAutoFit/>
          </a:bodyPr>
          <a:lstStyle/>
          <a:p>
            <a:pPr algn="ctr"/>
            <a:r>
              <a:rPr lang="en-US" sz="2800">
                <a:solidFill>
                  <a:srgbClr val="C00000"/>
                </a:solidFill>
                <a:latin typeface="AvantGarde" panose="00000400000000000000" pitchFamily="2" charset="0"/>
                <a:ea typeface="AvantGarde" panose="00000400000000000000" pitchFamily="2" charset="0"/>
                <a:cs typeface="AvantGarde" panose="00000400000000000000" pitchFamily="2" charset="0"/>
              </a:rPr>
              <a:t>Cố:</a:t>
            </a:r>
            <a:endParaRPr lang="en-US" sz="2800"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Hộp Văn bản 5">
            <a:extLst>
              <a:ext uri="{FF2B5EF4-FFF2-40B4-BE49-F238E27FC236}">
                <a16:creationId xmlns:a16="http://schemas.microsoft.com/office/drawing/2014/main" id="{089AEF29-E693-734E-2513-8A790664E04E}"/>
              </a:ext>
            </a:extLst>
          </p:cNvPr>
          <p:cNvSpPr txBox="1"/>
          <p:nvPr/>
        </p:nvSpPr>
        <p:spPr>
          <a:xfrm>
            <a:off x="811440" y="708612"/>
            <a:ext cx="8332559" cy="523220"/>
          </a:xfrm>
          <a:prstGeom prst="rect">
            <a:avLst/>
          </a:prstGeom>
          <a:noFill/>
        </p:spPr>
        <p:txBody>
          <a:bodyPr wrap="square" rtlCol="0">
            <a:spAutoFit/>
          </a:bodyPr>
          <a:lstStyle/>
          <a:p>
            <a:r>
              <a:rPr lang="en-US" sz="2800">
                <a:latin typeface="AvantGarde" panose="00000400000000000000" pitchFamily="2" charset="0"/>
                <a:ea typeface="AvantGarde" panose="00000400000000000000" pitchFamily="2" charset="0"/>
                <a:cs typeface="AvantGarde" panose="00000400000000000000" pitchFamily="2" charset="0"/>
              </a:rPr>
              <a:t>Từ dùng để gọi người già một cách kính trọng.</a:t>
            </a:r>
            <a:endParaRPr lang="en-US" sz="2800" dirty="0">
              <a:latin typeface="AvantGarde" panose="00000400000000000000" pitchFamily="2" charset="0"/>
              <a:ea typeface="AvantGarde" panose="00000400000000000000" pitchFamily="2" charset="0"/>
              <a:cs typeface="AvantGarde" panose="00000400000000000000" pitchFamily="2" charset="0"/>
            </a:endParaRPr>
          </a:p>
        </p:txBody>
      </p:sp>
      <p:sp>
        <p:nvSpPr>
          <p:cNvPr id="8" name="Hộp Văn bản 7">
            <a:extLst>
              <a:ext uri="{FF2B5EF4-FFF2-40B4-BE49-F238E27FC236}">
                <a16:creationId xmlns:a16="http://schemas.microsoft.com/office/drawing/2014/main" id="{F34BB3BA-227F-C51F-3CB0-D7BFA33B0BA5}"/>
              </a:ext>
            </a:extLst>
          </p:cNvPr>
          <p:cNvSpPr txBox="1"/>
          <p:nvPr/>
        </p:nvSpPr>
        <p:spPr>
          <a:xfrm>
            <a:off x="0" y="1274111"/>
            <a:ext cx="2409634" cy="523220"/>
          </a:xfrm>
          <a:prstGeom prst="rect">
            <a:avLst/>
          </a:prstGeom>
          <a:noFill/>
        </p:spPr>
        <p:txBody>
          <a:bodyPr wrap="none" rtlCol="0">
            <a:spAutoFit/>
          </a:bodyPr>
          <a:lstStyle/>
          <a:p>
            <a:pPr algn="ctr"/>
            <a:r>
              <a:rPr lang="en-GB" sz="2800">
                <a:solidFill>
                  <a:srgbClr val="C00000"/>
                </a:solidFill>
                <a:latin typeface="AvantGarde" panose="00000400000000000000" pitchFamily="2" charset="0"/>
                <a:ea typeface="AvantGarde" panose="00000400000000000000" pitchFamily="2" charset="0"/>
                <a:cs typeface="AvantGarde" panose="00000400000000000000" pitchFamily="2" charset="0"/>
              </a:rPr>
              <a:t>Đảm đương:</a:t>
            </a:r>
            <a:endParaRPr lang="en-US" sz="2800"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Hộp Văn bản 9">
            <a:extLst>
              <a:ext uri="{FF2B5EF4-FFF2-40B4-BE49-F238E27FC236}">
                <a16:creationId xmlns:a16="http://schemas.microsoft.com/office/drawing/2014/main" id="{513E696E-D49D-C40C-8381-04480140753C}"/>
              </a:ext>
            </a:extLst>
          </p:cNvPr>
          <p:cNvSpPr txBox="1"/>
          <p:nvPr/>
        </p:nvSpPr>
        <p:spPr>
          <a:xfrm>
            <a:off x="2382582" y="1274111"/>
            <a:ext cx="6761418" cy="1384995"/>
          </a:xfrm>
          <a:prstGeom prst="rect">
            <a:avLst/>
          </a:prstGeom>
          <a:noFill/>
        </p:spPr>
        <p:txBody>
          <a:bodyPr wrap="square" rtlCol="0">
            <a:spAutoFit/>
          </a:bodyPr>
          <a:lstStyle/>
          <a:p>
            <a:r>
              <a:rPr lang="en-GB" sz="2800">
                <a:latin typeface="AvantGarde" panose="00000400000000000000" pitchFamily="2" charset="0"/>
                <a:ea typeface="AvantGarde" panose="00000400000000000000" pitchFamily="2" charset="0"/>
                <a:cs typeface="AvantGarde" panose="00000400000000000000" pitchFamily="2" charset="0"/>
              </a:rPr>
              <a:t>Nhận lấy công việc khó khăn hoặc quan trọng, làm với ý thức trách nhiệm cao.</a:t>
            </a:r>
            <a:endParaRPr lang="en-US" sz="2800" dirty="0">
              <a:latin typeface="AvantGarde" panose="00000400000000000000" pitchFamily="2" charset="0"/>
              <a:ea typeface="AvantGarde" panose="00000400000000000000" pitchFamily="2" charset="0"/>
              <a:cs typeface="AvantGarde" panose="00000400000000000000" pitchFamily="2" charset="0"/>
            </a:endParaRPr>
          </a:p>
        </p:txBody>
      </p:sp>
      <p:pic>
        <p:nvPicPr>
          <p:cNvPr id="13" name="Picture 12">
            <a:extLst>
              <a:ext uri="{FF2B5EF4-FFF2-40B4-BE49-F238E27FC236}">
                <a16:creationId xmlns:a16="http://schemas.microsoft.com/office/drawing/2014/main" id="{78F59534-D3C0-2F13-CF98-BD989548B716}"/>
              </a:ext>
            </a:extLst>
          </p:cNvPr>
          <p:cNvPicPr>
            <a:picLocks noChangeAspect="1"/>
          </p:cNvPicPr>
          <p:nvPr/>
        </p:nvPicPr>
        <p:blipFill>
          <a:blip r:embed="rId3"/>
          <a:stretch>
            <a:fillRect/>
          </a:stretch>
        </p:blipFill>
        <p:spPr>
          <a:xfrm>
            <a:off x="7293858" y="3017285"/>
            <a:ext cx="1772983" cy="2054504"/>
          </a:xfrm>
          <a:prstGeom prst="rect">
            <a:avLst/>
          </a:prstGeom>
        </p:spPr>
      </p:pic>
      <p:sp>
        <p:nvSpPr>
          <p:cNvPr id="4" name="Hộp Văn bản 3">
            <a:extLst>
              <a:ext uri="{FF2B5EF4-FFF2-40B4-BE49-F238E27FC236}">
                <a16:creationId xmlns:a16="http://schemas.microsoft.com/office/drawing/2014/main" id="{5F24334F-233C-DE42-D7DF-46B97119E9D0}"/>
              </a:ext>
            </a:extLst>
          </p:cNvPr>
          <p:cNvSpPr txBox="1"/>
          <p:nvPr/>
        </p:nvSpPr>
        <p:spPr>
          <a:xfrm>
            <a:off x="0" y="2544806"/>
            <a:ext cx="1459054" cy="523220"/>
          </a:xfrm>
          <a:prstGeom prst="rect">
            <a:avLst/>
          </a:prstGeom>
          <a:noFill/>
        </p:spPr>
        <p:txBody>
          <a:bodyPr wrap="none" rtlCol="0">
            <a:spAutoFit/>
          </a:bodyPr>
          <a:lstStyle/>
          <a:p>
            <a:pPr algn="ctr"/>
            <a:r>
              <a:rPr lang="en-GB" sz="2800">
                <a:solidFill>
                  <a:srgbClr val="C00000"/>
                </a:solidFill>
                <a:latin typeface="AvantGarde" panose="00000400000000000000" pitchFamily="2" charset="0"/>
                <a:ea typeface="AvantGarde" panose="00000400000000000000" pitchFamily="2" charset="0"/>
                <a:cs typeface="AvantGarde" panose="00000400000000000000" pitchFamily="2" charset="0"/>
              </a:rPr>
              <a:t>Truông:</a:t>
            </a:r>
            <a:endParaRPr lang="en-US" sz="2800"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Hộp Văn bản 6">
            <a:extLst>
              <a:ext uri="{FF2B5EF4-FFF2-40B4-BE49-F238E27FC236}">
                <a16:creationId xmlns:a16="http://schemas.microsoft.com/office/drawing/2014/main" id="{679B3E8B-01BE-9AB9-6FE2-C70A9B04B8B6}"/>
              </a:ext>
            </a:extLst>
          </p:cNvPr>
          <p:cNvSpPr txBox="1"/>
          <p:nvPr/>
        </p:nvSpPr>
        <p:spPr>
          <a:xfrm>
            <a:off x="1459054" y="2544806"/>
            <a:ext cx="6761418" cy="954107"/>
          </a:xfrm>
          <a:prstGeom prst="rect">
            <a:avLst/>
          </a:prstGeom>
          <a:noFill/>
        </p:spPr>
        <p:txBody>
          <a:bodyPr wrap="square" rtlCol="0">
            <a:spAutoFit/>
          </a:bodyPr>
          <a:lstStyle/>
          <a:p>
            <a:r>
              <a:rPr lang="en-GB" sz="2800">
                <a:latin typeface="AvantGarde" panose="00000400000000000000" pitchFamily="2" charset="0"/>
                <a:ea typeface="AvantGarde" panose="00000400000000000000" pitchFamily="2" charset="0"/>
                <a:cs typeface="AvantGarde" panose="00000400000000000000" pitchFamily="2" charset="0"/>
              </a:rPr>
              <a:t>Con đường hiểm trở qua rừng núi (nghĩa trong bài).</a:t>
            </a:r>
            <a:endParaRPr lang="en-US" sz="2800" dirty="0">
              <a:latin typeface="AvantGarde" panose="00000400000000000000" pitchFamily="2" charset="0"/>
              <a:ea typeface="AvantGarde" panose="00000400000000000000" pitchFamily="2" charset="0"/>
              <a:cs typeface="AvantGarde" panose="00000400000000000000" pitchFamily="2" charset="0"/>
            </a:endParaRPr>
          </a:p>
        </p:txBody>
      </p:sp>
      <p:sp>
        <p:nvSpPr>
          <p:cNvPr id="9" name="Hộp Văn bản 8">
            <a:extLst>
              <a:ext uri="{FF2B5EF4-FFF2-40B4-BE49-F238E27FC236}">
                <a16:creationId xmlns:a16="http://schemas.microsoft.com/office/drawing/2014/main" id="{F9490FB9-55D7-F2A0-DCB0-5C0E6B7F6E4F}"/>
              </a:ext>
            </a:extLst>
          </p:cNvPr>
          <p:cNvSpPr txBox="1"/>
          <p:nvPr/>
        </p:nvSpPr>
        <p:spPr>
          <a:xfrm>
            <a:off x="0" y="3476554"/>
            <a:ext cx="2658100" cy="523220"/>
          </a:xfrm>
          <a:prstGeom prst="rect">
            <a:avLst/>
          </a:prstGeom>
          <a:noFill/>
        </p:spPr>
        <p:txBody>
          <a:bodyPr wrap="none" rtlCol="0">
            <a:spAutoFit/>
          </a:bodyPr>
          <a:lstStyle/>
          <a:p>
            <a:pPr algn="ctr"/>
            <a:r>
              <a:rPr lang="en-GB" sz="2800">
                <a:solidFill>
                  <a:srgbClr val="C00000"/>
                </a:solidFill>
                <a:latin typeface="AvantGarde" panose="00000400000000000000" pitchFamily="2" charset="0"/>
                <a:ea typeface="AvantGarde" panose="00000400000000000000" pitchFamily="2" charset="0"/>
                <a:cs typeface="AvantGarde" panose="00000400000000000000" pitchFamily="2" charset="0"/>
              </a:rPr>
              <a:t>Núi Hồng Lĩnh:</a:t>
            </a:r>
            <a:endParaRPr lang="en-US" sz="2800"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Hộp Văn bản 10">
            <a:extLst>
              <a:ext uri="{FF2B5EF4-FFF2-40B4-BE49-F238E27FC236}">
                <a16:creationId xmlns:a16="http://schemas.microsoft.com/office/drawing/2014/main" id="{206AFB41-B980-9FF0-301D-F77E528818E6}"/>
              </a:ext>
            </a:extLst>
          </p:cNvPr>
          <p:cNvSpPr txBox="1"/>
          <p:nvPr/>
        </p:nvSpPr>
        <p:spPr>
          <a:xfrm>
            <a:off x="2525854" y="3476554"/>
            <a:ext cx="4916346" cy="954107"/>
          </a:xfrm>
          <a:prstGeom prst="rect">
            <a:avLst/>
          </a:prstGeom>
          <a:noFill/>
        </p:spPr>
        <p:txBody>
          <a:bodyPr wrap="square" rtlCol="0">
            <a:spAutoFit/>
          </a:bodyPr>
          <a:lstStyle/>
          <a:p>
            <a:r>
              <a:rPr lang="en-GB" sz="2800">
                <a:latin typeface="AvantGarde" panose="00000400000000000000" pitchFamily="2" charset="0"/>
                <a:ea typeface="AvantGarde" panose="00000400000000000000" pitchFamily="2" charset="0"/>
                <a:cs typeface="AvantGarde" panose="00000400000000000000" pitchFamily="2" charset="0"/>
              </a:rPr>
              <a:t>Một dãy núi thuộc tỉnh Hà Tĩnh.</a:t>
            </a:r>
            <a:endParaRPr lang="en-US" sz="2800" dirty="0">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95030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4" grpId="0"/>
      <p:bldP spid="7"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 name="Picture 4" descr="A group of dolls&#10;&#10;Description automatically generated with low confidence">
            <a:extLst>
              <a:ext uri="{FF2B5EF4-FFF2-40B4-BE49-F238E27FC236}">
                <a16:creationId xmlns:a16="http://schemas.microsoft.com/office/drawing/2014/main" id="{36698F24-4A6F-F8D0-675E-8FCA73AD4C5D}"/>
              </a:ext>
            </a:extLst>
          </p:cNvPr>
          <p:cNvPicPr>
            <a:picLocks noChangeAspect="1"/>
          </p:cNvPicPr>
          <p:nvPr/>
        </p:nvPicPr>
        <p:blipFill>
          <a:blip r:embed="rId3"/>
          <a:stretch>
            <a:fillRect/>
          </a:stretch>
        </p:blipFill>
        <p:spPr>
          <a:xfrm>
            <a:off x="3512820" y="2486301"/>
            <a:ext cx="1987308" cy="2632705"/>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1BD0D8FB-DB6A-BBAD-DF28-5E59CC0E6B6B}"/>
              </a:ext>
            </a:extLst>
          </p:cNvPr>
          <p:cNvPicPr>
            <a:picLocks noChangeAspect="1"/>
          </p:cNvPicPr>
          <p:nvPr/>
        </p:nvPicPr>
        <p:blipFill>
          <a:blip r:embed="rId4"/>
          <a:stretch>
            <a:fillRect/>
          </a:stretch>
        </p:blipFill>
        <p:spPr>
          <a:xfrm>
            <a:off x="2725358" y="1457469"/>
            <a:ext cx="4115280" cy="11142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9" name="Google Shape;261;p20">
            <a:extLst>
              <a:ext uri="{FF2B5EF4-FFF2-40B4-BE49-F238E27FC236}">
                <a16:creationId xmlns:a16="http://schemas.microsoft.com/office/drawing/2014/main" id="{DDFDD0BD-204E-A413-C87C-93DE1858AD80}"/>
              </a:ext>
            </a:extLst>
          </p:cNvPr>
          <p:cNvGrpSpPr/>
          <p:nvPr/>
        </p:nvGrpSpPr>
        <p:grpSpPr>
          <a:xfrm>
            <a:off x="9758" y="4593902"/>
            <a:ext cx="2904748" cy="535329"/>
            <a:chOff x="508724" y="6144228"/>
            <a:chExt cx="3872997" cy="713772"/>
          </a:xfrm>
        </p:grpSpPr>
        <p:sp>
          <p:nvSpPr>
            <p:cNvPr id="10" name="Google Shape;262;p20">
              <a:extLst>
                <a:ext uri="{FF2B5EF4-FFF2-40B4-BE49-F238E27FC236}">
                  <a16:creationId xmlns:a16="http://schemas.microsoft.com/office/drawing/2014/main" id="{0F66596E-8EBC-E800-4F35-82618B6C2E46}"/>
                </a:ext>
              </a:extLst>
            </p:cNvPr>
            <p:cNvSpPr/>
            <p:nvPr/>
          </p:nvSpPr>
          <p:spPr>
            <a:xfrm>
              <a:off x="548471" y="6177626"/>
              <a:ext cx="383325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2" name="Google Shape;263;p20">
              <a:extLst>
                <a:ext uri="{FF2B5EF4-FFF2-40B4-BE49-F238E27FC236}">
                  <a16:creationId xmlns:a16="http://schemas.microsoft.com/office/drawing/2014/main" id="{E4F57B7E-263E-DC67-0442-CFAA01C390F9}"/>
                </a:ext>
              </a:extLst>
            </p:cNvPr>
            <p:cNvGrpSpPr/>
            <p:nvPr/>
          </p:nvGrpSpPr>
          <p:grpSpPr>
            <a:xfrm>
              <a:off x="508724" y="6144228"/>
              <a:ext cx="713772" cy="713772"/>
              <a:chOff x="508724" y="6144228"/>
              <a:chExt cx="713772" cy="713772"/>
            </a:xfrm>
          </p:grpSpPr>
          <p:sp>
            <p:nvSpPr>
              <p:cNvPr id="13" name="Google Shape;264;p20">
                <a:extLst>
                  <a:ext uri="{FF2B5EF4-FFF2-40B4-BE49-F238E27FC236}">
                    <a16:creationId xmlns:a16="http://schemas.microsoft.com/office/drawing/2014/main" id="{DBD02DFF-6AFB-E3E1-F65D-EA581C705521}"/>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265;p20">
                <a:extLst>
                  <a:ext uri="{FF2B5EF4-FFF2-40B4-BE49-F238E27FC236}">
                    <a16:creationId xmlns:a16="http://schemas.microsoft.com/office/drawing/2014/main" id="{81C2EB88-B2C3-1616-7C7A-3B54C6AFE0E2}"/>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5</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5" name="Google Shape;266;p20">
            <a:extLst>
              <a:ext uri="{FF2B5EF4-FFF2-40B4-BE49-F238E27FC236}">
                <a16:creationId xmlns:a16="http://schemas.microsoft.com/office/drawing/2014/main" id="{556DD6B2-E87D-144E-CC1B-A2DAE4673000}"/>
              </a:ext>
            </a:extLst>
          </p:cNvPr>
          <p:cNvSpPr txBox="1"/>
          <p:nvPr/>
        </p:nvSpPr>
        <p:spPr>
          <a:xfrm>
            <a:off x="533287" y="4665679"/>
            <a:ext cx="2571719"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Luyện đọc nhóm</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Hộp Văn bản 7">
            <a:extLst>
              <a:ext uri="{FF2B5EF4-FFF2-40B4-BE49-F238E27FC236}">
                <a16:creationId xmlns:a16="http://schemas.microsoft.com/office/drawing/2014/main" id="{3DEDB69C-9F7E-43D9-9C70-96C9128D6B1A}"/>
              </a:ext>
            </a:extLst>
          </p:cNvPr>
          <p:cNvSpPr txBox="1"/>
          <p:nvPr/>
        </p:nvSpPr>
        <p:spPr>
          <a:xfrm>
            <a:off x="143823" y="986701"/>
            <a:ext cx="4428177" cy="3108543"/>
          </a:xfrm>
          <a:prstGeom prst="rect">
            <a:avLst/>
          </a:prstGeom>
          <a:noFill/>
        </p:spPr>
        <p:txBody>
          <a:bodyPr wrap="square" rtlCol="0">
            <a:spAutoFit/>
          </a:bodyPr>
          <a:lstStyle/>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1:</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Từ đầu đến </a:t>
            </a:r>
            <a:r>
              <a:rPr lang="en-US" sz="2800" b="1" i="1">
                <a:solidFill>
                  <a:srgbClr val="FF0000"/>
                </a:solidFill>
                <a:latin typeface="AvantGarde" panose="00000400000000000000" pitchFamily="2" charset="0"/>
                <a:ea typeface="AvantGarde" panose="00000400000000000000" pitchFamily="2" charset="0"/>
                <a:cs typeface="AvantGarde" panose="00000400000000000000" pitchFamily="2" charset="0"/>
              </a:rPr>
              <a:t>rất xa</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2:</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800" b="1" i="1">
                <a:solidFill>
                  <a:srgbClr val="FF0000"/>
                </a:solidFill>
                <a:latin typeface="AvantGarde" panose="00000400000000000000" pitchFamily="2" charset="0"/>
                <a:ea typeface="AvantGarde" panose="00000400000000000000" pitchFamily="2" charset="0"/>
                <a:cs typeface="AvantGarde" panose="00000400000000000000" pitchFamily="2" charset="0"/>
              </a:rPr>
              <a:t>không làm được</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3:</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800" b="1" i="1">
                <a:solidFill>
                  <a:srgbClr val="FF0000"/>
                </a:solidFill>
                <a:latin typeface="AvantGarde" panose="00000400000000000000" pitchFamily="2" charset="0"/>
                <a:ea typeface="AvantGarde" panose="00000400000000000000" pitchFamily="2" charset="0"/>
                <a:cs typeface="AvantGarde" panose="00000400000000000000" pitchFamily="2" charset="0"/>
              </a:rPr>
              <a:t>đến làm cùng</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4:</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Còn lại</a:t>
            </a:r>
            <a:endParaRPr lang="en-US" sz="2800" b="1" dirty="0">
              <a:solidFill>
                <a:schemeClr val="tx1"/>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11" name="Nhóm 10">
            <a:extLst>
              <a:ext uri="{FF2B5EF4-FFF2-40B4-BE49-F238E27FC236}">
                <a16:creationId xmlns:a16="http://schemas.microsoft.com/office/drawing/2014/main" id="{955E8381-86D7-DE5A-9BE0-CE7D472F7183}"/>
              </a:ext>
            </a:extLst>
          </p:cNvPr>
          <p:cNvGrpSpPr/>
          <p:nvPr/>
        </p:nvGrpSpPr>
        <p:grpSpPr>
          <a:xfrm>
            <a:off x="1024938" y="0"/>
            <a:ext cx="8013461" cy="3822699"/>
            <a:chOff x="1024938" y="0"/>
            <a:chExt cx="8013461" cy="3822699"/>
          </a:xfrm>
        </p:grpSpPr>
        <p:pic>
          <p:nvPicPr>
            <p:cNvPr id="16" name="Hình ảnh 15">
              <a:extLst>
                <a:ext uri="{FF2B5EF4-FFF2-40B4-BE49-F238E27FC236}">
                  <a16:creationId xmlns:a16="http://schemas.microsoft.com/office/drawing/2014/main" id="{C6306C53-B68A-9457-2E3B-6BCDB7F2F6A5}"/>
                </a:ext>
              </a:extLst>
            </p:cNvPr>
            <p:cNvPicPr>
              <a:picLocks noChangeAspect="1"/>
            </p:cNvPicPr>
            <p:nvPr/>
          </p:nvPicPr>
          <p:blipFill rotWithShape="1">
            <a:blip r:embed="rId2"/>
            <a:srcRect l="11778" t="9841" r="9311" b="58613"/>
            <a:stretch/>
          </p:blipFill>
          <p:spPr>
            <a:xfrm>
              <a:off x="5082678" y="1365944"/>
              <a:ext cx="3955721" cy="2456755"/>
            </a:xfrm>
            <a:prstGeom prst="roundRect">
              <a:avLst/>
            </a:prstGeom>
          </p:spPr>
        </p:pic>
        <p:sp>
          <p:nvSpPr>
            <p:cNvPr id="17" name="TextBox 9">
              <a:extLst>
                <a:ext uri="{FF2B5EF4-FFF2-40B4-BE49-F238E27FC236}">
                  <a16:creationId xmlns:a16="http://schemas.microsoft.com/office/drawing/2014/main" id="{70F469E0-AA7F-D3A9-8075-FA2E21DEE3A0}"/>
                </a:ext>
              </a:extLst>
            </p:cNvPr>
            <p:cNvSpPr txBox="1"/>
            <p:nvPr/>
          </p:nvSpPr>
          <p:spPr>
            <a:xfrm>
              <a:off x="2357096" y="536668"/>
              <a:ext cx="4429809" cy="384080"/>
            </a:xfrm>
            <a:prstGeom prst="rect">
              <a:avLst/>
            </a:prstGeom>
            <a:noFill/>
          </p:spPr>
          <p:txBody>
            <a:bodyPr wrap="square" rtlCol="0">
              <a:spAutoFit/>
            </a:bodyPr>
            <a:lstStyle/>
            <a:p>
              <a:pPr algn="ctr">
                <a:lnSpc>
                  <a:spcPct val="79000"/>
                </a:lnSpc>
              </a:pPr>
              <a:r>
                <a:rPr lang="en-GB"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 giáo khoa trang 91</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Google Shape;89;p5">
              <a:extLst>
                <a:ext uri="{FF2B5EF4-FFF2-40B4-BE49-F238E27FC236}">
                  <a16:creationId xmlns:a16="http://schemas.microsoft.com/office/drawing/2014/main" id="{36736334-D6A2-B7BA-4FE4-0D1A74B798D8}"/>
                </a:ext>
              </a:extLst>
            </p:cNvPr>
            <p:cNvSpPr txBox="1"/>
            <p:nvPr/>
          </p:nvSpPr>
          <p:spPr>
            <a:xfrm>
              <a:off x="1024938" y="0"/>
              <a:ext cx="7094124" cy="561662"/>
            </a:xfrm>
            <a:prstGeom prst="rect">
              <a:avLst/>
            </a:prstGeom>
            <a:noFill/>
            <a:ln>
              <a:noFill/>
            </a:ln>
          </p:spPr>
          <p:txBody>
            <a:bodyPr spcFirstLastPara="1" wrap="square" lIns="68569" tIns="34275" rIns="68569" bIns="34275" anchor="t" anchorCtr="0">
              <a:spAutoFit/>
            </a:bodyPr>
            <a:lstStyle/>
            <a:p>
              <a:pPr algn="ctr"/>
              <a:r>
                <a:rPr lang="en-US" sz="32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Những bậc đá chạm mây</a:t>
              </a:r>
              <a:endParaRPr sz="32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grpSp>
    </p:spTree>
    <p:extLst>
      <p:ext uri="{BB962C8B-B14F-4D97-AF65-F5344CB8AC3E}">
        <p14:creationId xmlns:p14="http://schemas.microsoft.com/office/powerpoint/2010/main" val="2059059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left)">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left)">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wipe(left)">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21"/>
          <p:cNvPicPr preferRelativeResize="0"/>
          <p:nvPr/>
        </p:nvPicPr>
        <p:blipFill rotWithShape="1">
          <a:blip r:embed="rId3">
            <a:alphaModFix/>
          </a:blip>
          <a:srcRect/>
          <a:stretch/>
        </p:blipFill>
        <p:spPr>
          <a:xfrm>
            <a:off x="2428335" y="621358"/>
            <a:ext cx="4287331" cy="39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2" name="Google Shape;261;p20">
            <a:extLst>
              <a:ext uri="{FF2B5EF4-FFF2-40B4-BE49-F238E27FC236}">
                <a16:creationId xmlns:a16="http://schemas.microsoft.com/office/drawing/2014/main" id="{894BA4AB-E290-51CF-DDF8-3BA20336DAD8}"/>
              </a:ext>
            </a:extLst>
          </p:cNvPr>
          <p:cNvGrpSpPr/>
          <p:nvPr/>
        </p:nvGrpSpPr>
        <p:grpSpPr>
          <a:xfrm>
            <a:off x="10496" y="4591586"/>
            <a:ext cx="2904748" cy="535329"/>
            <a:chOff x="508724" y="6144228"/>
            <a:chExt cx="3872997" cy="713772"/>
          </a:xfrm>
        </p:grpSpPr>
        <p:sp>
          <p:nvSpPr>
            <p:cNvPr id="3" name="Google Shape;262;p20">
              <a:extLst>
                <a:ext uri="{FF2B5EF4-FFF2-40B4-BE49-F238E27FC236}">
                  <a16:creationId xmlns:a16="http://schemas.microsoft.com/office/drawing/2014/main" id="{F46BF8C9-7421-194F-468A-21E19FAD7060}"/>
                </a:ext>
              </a:extLst>
            </p:cNvPr>
            <p:cNvSpPr/>
            <p:nvPr/>
          </p:nvSpPr>
          <p:spPr>
            <a:xfrm>
              <a:off x="548471" y="6177626"/>
              <a:ext cx="383325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4" name="Google Shape;263;p20">
              <a:extLst>
                <a:ext uri="{FF2B5EF4-FFF2-40B4-BE49-F238E27FC236}">
                  <a16:creationId xmlns:a16="http://schemas.microsoft.com/office/drawing/2014/main" id="{E22D17F4-51FC-9932-E5AB-9BF9F6DF8704}"/>
                </a:ext>
              </a:extLst>
            </p:cNvPr>
            <p:cNvGrpSpPr/>
            <p:nvPr/>
          </p:nvGrpSpPr>
          <p:grpSpPr>
            <a:xfrm>
              <a:off x="508724" y="6144228"/>
              <a:ext cx="713772" cy="713772"/>
              <a:chOff x="508724" y="6144228"/>
              <a:chExt cx="713772" cy="713772"/>
            </a:xfrm>
          </p:grpSpPr>
          <p:sp>
            <p:nvSpPr>
              <p:cNvPr id="5" name="Google Shape;264;p20">
                <a:extLst>
                  <a:ext uri="{FF2B5EF4-FFF2-40B4-BE49-F238E27FC236}">
                    <a16:creationId xmlns:a16="http://schemas.microsoft.com/office/drawing/2014/main" id="{66327EDC-2A2C-E35B-A97C-641581AABC3C}"/>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 name="Google Shape;265;p20">
                <a:extLst>
                  <a:ext uri="{FF2B5EF4-FFF2-40B4-BE49-F238E27FC236}">
                    <a16:creationId xmlns:a16="http://schemas.microsoft.com/office/drawing/2014/main" id="{E438158C-284E-9F05-A97A-60C45F3ADD15}"/>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6</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7" name="Google Shape;266;p20">
            <a:extLst>
              <a:ext uri="{FF2B5EF4-FFF2-40B4-BE49-F238E27FC236}">
                <a16:creationId xmlns:a16="http://schemas.microsoft.com/office/drawing/2014/main" id="{4FFDE1F5-056E-D181-15D2-53F58780A028}"/>
              </a:ext>
            </a:extLst>
          </p:cNvPr>
          <p:cNvSpPr txBox="1"/>
          <p:nvPr/>
        </p:nvSpPr>
        <p:spPr>
          <a:xfrm>
            <a:off x="854064" y="4663364"/>
            <a:ext cx="1845295"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Đọc toàn bài</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Hộp Văn bản 12">
            <a:extLst>
              <a:ext uri="{FF2B5EF4-FFF2-40B4-BE49-F238E27FC236}">
                <a16:creationId xmlns:a16="http://schemas.microsoft.com/office/drawing/2014/main" id="{D5AB030E-4159-7810-B522-7510566B2572}"/>
              </a:ext>
            </a:extLst>
          </p:cNvPr>
          <p:cNvSpPr txBox="1"/>
          <p:nvPr/>
        </p:nvSpPr>
        <p:spPr>
          <a:xfrm>
            <a:off x="143823" y="986701"/>
            <a:ext cx="4428177" cy="3108543"/>
          </a:xfrm>
          <a:prstGeom prst="rect">
            <a:avLst/>
          </a:prstGeom>
          <a:noFill/>
        </p:spPr>
        <p:txBody>
          <a:bodyPr wrap="square" rtlCol="0">
            <a:spAutoFit/>
          </a:bodyPr>
          <a:lstStyle/>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1:</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Từ đầu đến </a:t>
            </a:r>
            <a:r>
              <a:rPr lang="en-US" sz="2800" b="1" i="1">
                <a:solidFill>
                  <a:srgbClr val="FF0000"/>
                </a:solidFill>
                <a:latin typeface="AvantGarde" panose="00000400000000000000" pitchFamily="2" charset="0"/>
                <a:ea typeface="AvantGarde" panose="00000400000000000000" pitchFamily="2" charset="0"/>
                <a:cs typeface="AvantGarde" panose="00000400000000000000" pitchFamily="2" charset="0"/>
              </a:rPr>
              <a:t>rất xa</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2:</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800" b="1" i="1">
                <a:solidFill>
                  <a:srgbClr val="FF0000"/>
                </a:solidFill>
                <a:latin typeface="AvantGarde" panose="00000400000000000000" pitchFamily="2" charset="0"/>
                <a:ea typeface="AvantGarde" panose="00000400000000000000" pitchFamily="2" charset="0"/>
                <a:cs typeface="AvantGarde" panose="00000400000000000000" pitchFamily="2" charset="0"/>
              </a:rPr>
              <a:t>không làm được</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3:</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800" b="1" i="1">
                <a:solidFill>
                  <a:srgbClr val="FF0000"/>
                </a:solidFill>
                <a:latin typeface="AvantGarde" panose="00000400000000000000" pitchFamily="2" charset="0"/>
                <a:ea typeface="AvantGarde" panose="00000400000000000000" pitchFamily="2" charset="0"/>
                <a:cs typeface="AvantGarde" panose="00000400000000000000" pitchFamily="2" charset="0"/>
              </a:rPr>
              <a:t>đến làm cùng</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 Đoạn 4:</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 Còn lại</a:t>
            </a:r>
            <a:endParaRPr lang="en-US" sz="2800" b="1" dirty="0">
              <a:solidFill>
                <a:schemeClr val="tx1"/>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14" name="Nhóm 13">
            <a:extLst>
              <a:ext uri="{FF2B5EF4-FFF2-40B4-BE49-F238E27FC236}">
                <a16:creationId xmlns:a16="http://schemas.microsoft.com/office/drawing/2014/main" id="{2B947D51-256A-53B5-0D63-A0AC3CF7A0BB}"/>
              </a:ext>
            </a:extLst>
          </p:cNvPr>
          <p:cNvGrpSpPr/>
          <p:nvPr/>
        </p:nvGrpSpPr>
        <p:grpSpPr>
          <a:xfrm>
            <a:off x="1024938" y="0"/>
            <a:ext cx="8013461" cy="3822699"/>
            <a:chOff x="1024938" y="0"/>
            <a:chExt cx="8013461" cy="3822699"/>
          </a:xfrm>
        </p:grpSpPr>
        <p:pic>
          <p:nvPicPr>
            <p:cNvPr id="15" name="Hình ảnh 14">
              <a:extLst>
                <a:ext uri="{FF2B5EF4-FFF2-40B4-BE49-F238E27FC236}">
                  <a16:creationId xmlns:a16="http://schemas.microsoft.com/office/drawing/2014/main" id="{14B8AD84-AC37-588E-0B1B-ADE9439FDA09}"/>
                </a:ext>
              </a:extLst>
            </p:cNvPr>
            <p:cNvPicPr>
              <a:picLocks noChangeAspect="1"/>
            </p:cNvPicPr>
            <p:nvPr/>
          </p:nvPicPr>
          <p:blipFill rotWithShape="1">
            <a:blip r:embed="rId2"/>
            <a:srcRect l="11778" t="9841" r="9311" b="58613"/>
            <a:stretch/>
          </p:blipFill>
          <p:spPr>
            <a:xfrm>
              <a:off x="5082678" y="1365944"/>
              <a:ext cx="3955721" cy="2456755"/>
            </a:xfrm>
            <a:prstGeom prst="roundRect">
              <a:avLst/>
            </a:prstGeom>
          </p:spPr>
        </p:pic>
        <p:sp>
          <p:nvSpPr>
            <p:cNvPr id="16" name="TextBox 9">
              <a:extLst>
                <a:ext uri="{FF2B5EF4-FFF2-40B4-BE49-F238E27FC236}">
                  <a16:creationId xmlns:a16="http://schemas.microsoft.com/office/drawing/2014/main" id="{7FC88A9B-CF43-5982-03A4-F9258883F8E7}"/>
                </a:ext>
              </a:extLst>
            </p:cNvPr>
            <p:cNvSpPr txBox="1"/>
            <p:nvPr/>
          </p:nvSpPr>
          <p:spPr>
            <a:xfrm>
              <a:off x="2357096" y="536668"/>
              <a:ext cx="4429809" cy="384080"/>
            </a:xfrm>
            <a:prstGeom prst="rect">
              <a:avLst/>
            </a:prstGeom>
            <a:noFill/>
          </p:spPr>
          <p:txBody>
            <a:bodyPr wrap="square" rtlCol="0">
              <a:spAutoFit/>
            </a:bodyPr>
            <a:lstStyle/>
            <a:p>
              <a:pPr algn="ctr">
                <a:lnSpc>
                  <a:spcPct val="79000"/>
                </a:lnSpc>
              </a:pPr>
              <a:r>
                <a:rPr lang="en-GB"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 giáo khoa trang 91</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Google Shape;89;p5">
              <a:extLst>
                <a:ext uri="{FF2B5EF4-FFF2-40B4-BE49-F238E27FC236}">
                  <a16:creationId xmlns:a16="http://schemas.microsoft.com/office/drawing/2014/main" id="{F51DA5C2-6388-615C-4144-2ADFC66DBA9B}"/>
                </a:ext>
              </a:extLst>
            </p:cNvPr>
            <p:cNvSpPr txBox="1"/>
            <p:nvPr/>
          </p:nvSpPr>
          <p:spPr>
            <a:xfrm>
              <a:off x="1024938" y="0"/>
              <a:ext cx="7094124" cy="561662"/>
            </a:xfrm>
            <a:prstGeom prst="rect">
              <a:avLst/>
            </a:prstGeom>
            <a:noFill/>
            <a:ln>
              <a:noFill/>
            </a:ln>
          </p:spPr>
          <p:txBody>
            <a:bodyPr spcFirstLastPara="1" wrap="square" lIns="68569" tIns="34275" rIns="68569" bIns="34275" anchor="t" anchorCtr="0">
              <a:spAutoFit/>
            </a:bodyPr>
            <a:lstStyle/>
            <a:p>
              <a:pPr algn="ctr"/>
              <a:r>
                <a:rPr lang="en-US" sz="32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Những bậc đá chạm mây</a:t>
              </a:r>
              <a:endParaRPr sz="32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grpSp>
    </p:spTree>
    <p:extLst>
      <p:ext uri="{BB962C8B-B14F-4D97-AF65-F5344CB8AC3E}">
        <p14:creationId xmlns:p14="http://schemas.microsoft.com/office/powerpoint/2010/main" val="351620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left)">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wipe(left)">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wipe(left)">
                                      <p:cBhvr>
                                        <p:cTn id="3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23"/>
          <p:cNvPicPr preferRelativeResize="0"/>
          <p:nvPr/>
        </p:nvPicPr>
        <p:blipFill rotWithShape="1">
          <a:blip r:embed="rId3">
            <a:alphaModFix/>
          </a:blip>
          <a:srcRect/>
          <a:stretch/>
        </p:blipFill>
        <p:spPr>
          <a:xfrm>
            <a:off x="2200772" y="944518"/>
            <a:ext cx="4742457" cy="32544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7" name="Group 6">
            <a:extLst>
              <a:ext uri="{FF2B5EF4-FFF2-40B4-BE49-F238E27FC236}">
                <a16:creationId xmlns:a16="http://schemas.microsoft.com/office/drawing/2014/main" id="{F0BAA168-83CB-8694-F487-3DAB1B2FD23F}"/>
              </a:ext>
            </a:extLst>
          </p:cNvPr>
          <p:cNvGrpSpPr/>
          <p:nvPr/>
        </p:nvGrpSpPr>
        <p:grpSpPr>
          <a:xfrm>
            <a:off x="1" y="0"/>
            <a:ext cx="2514605" cy="886970"/>
            <a:chOff x="0" y="0"/>
            <a:chExt cx="3352807" cy="1182626"/>
          </a:xfrm>
        </p:grpSpPr>
        <p:pic>
          <p:nvPicPr>
            <p:cNvPr id="9" name="Google Shape;298;p24">
              <a:extLst>
                <a:ext uri="{FF2B5EF4-FFF2-40B4-BE49-F238E27FC236}">
                  <a16:creationId xmlns:a16="http://schemas.microsoft.com/office/drawing/2014/main" id="{E0F296F5-D45E-C78C-1F48-0F60D7572202}"/>
                </a:ext>
              </a:extLst>
            </p:cNvPr>
            <p:cNvPicPr preferRelativeResize="0"/>
            <p:nvPr/>
          </p:nvPicPr>
          <p:blipFill rotWithShape="1">
            <a:blip r:embed="rId3">
              <a:alphaModFix/>
            </a:blip>
            <a:srcRect/>
            <a:stretch/>
          </p:blipFill>
          <p:spPr>
            <a:xfrm>
              <a:off x="0" y="0"/>
              <a:ext cx="3352807" cy="1182626"/>
            </a:xfrm>
            <a:prstGeom prst="rect">
              <a:avLst/>
            </a:prstGeom>
            <a:noFill/>
            <a:ln>
              <a:noFill/>
            </a:ln>
          </p:spPr>
        </p:pic>
        <p:pic>
          <p:nvPicPr>
            <p:cNvPr id="10" name="Google Shape;300;p24" descr="Ảnh có chứa đồ họa véc-tơ&#10;&#10;Mô tả được tạo tự động">
              <a:extLst>
                <a:ext uri="{FF2B5EF4-FFF2-40B4-BE49-F238E27FC236}">
                  <a16:creationId xmlns:a16="http://schemas.microsoft.com/office/drawing/2014/main" id="{4248DB5F-FCED-0432-84A4-F38AD1ADF727}"/>
                </a:ext>
              </a:extLst>
            </p:cNvPr>
            <p:cNvPicPr preferRelativeResize="0"/>
            <p:nvPr/>
          </p:nvPicPr>
          <p:blipFill rotWithShape="1">
            <a:blip r:embed="rId4">
              <a:alphaModFix/>
            </a:blip>
            <a:srcRect/>
            <a:stretch/>
          </p:blipFill>
          <p:spPr>
            <a:xfrm>
              <a:off x="331607" y="257625"/>
              <a:ext cx="920549" cy="796733"/>
            </a:xfrm>
            <a:prstGeom prst="rect">
              <a:avLst/>
            </a:prstGeom>
            <a:noFill/>
            <a:ln>
              <a:noFill/>
            </a:ln>
          </p:spPr>
        </p:pic>
      </p:grpSp>
      <p:sp>
        <p:nvSpPr>
          <p:cNvPr id="11" name="Google Shape;301;p24">
            <a:extLst>
              <a:ext uri="{FF2B5EF4-FFF2-40B4-BE49-F238E27FC236}">
                <a16:creationId xmlns:a16="http://schemas.microsoft.com/office/drawing/2014/main" id="{8F8153FE-0F3A-86BB-39E9-325D54B7EC42}"/>
              </a:ext>
            </a:extLst>
          </p:cNvPr>
          <p:cNvSpPr txBox="1"/>
          <p:nvPr/>
        </p:nvSpPr>
        <p:spPr>
          <a:xfrm>
            <a:off x="562732" y="790769"/>
            <a:ext cx="8018536" cy="930994"/>
          </a:xfrm>
          <a:prstGeom prst="rect">
            <a:avLst/>
          </a:prstGeom>
          <a:noFill/>
          <a:ln>
            <a:noFill/>
          </a:ln>
        </p:spPr>
        <p:txBody>
          <a:bodyPr spcFirstLastPara="1" wrap="square" lIns="68569" tIns="34275" rIns="68569" bIns="34275" anchor="t" anchorCtr="0">
            <a:spAutoFit/>
          </a:bodyPr>
          <a:lstStyle/>
          <a:p>
            <a:pPr lvl="0"/>
            <a:r>
              <a:rPr lang="en-US" sz="2800" b="1" spc="-6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1.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Người dân xóm chài gặp phải những khó khăn gì?</a:t>
            </a:r>
            <a:endParaRPr lang="en-US" sz="2800" b="1" spc="-60">
              <a:solidFill>
                <a:schemeClr val="tx1"/>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3" name="Google Shape;299;p24">
            <a:extLst>
              <a:ext uri="{FF2B5EF4-FFF2-40B4-BE49-F238E27FC236}">
                <a16:creationId xmlns:a16="http://schemas.microsoft.com/office/drawing/2014/main" id="{B1ACD11A-398E-555D-5638-756AFC5CC4B1}"/>
              </a:ext>
            </a:extLst>
          </p:cNvPr>
          <p:cNvSpPr txBox="1"/>
          <p:nvPr/>
        </p:nvSpPr>
        <p:spPr>
          <a:xfrm>
            <a:off x="1013258" y="285039"/>
            <a:ext cx="1427205" cy="392385"/>
          </a:xfrm>
          <a:prstGeom prst="rect">
            <a:avLst/>
          </a:prstGeom>
          <a:noFill/>
          <a:ln>
            <a:noFill/>
          </a:ln>
        </p:spPr>
        <p:txBody>
          <a:bodyPr spcFirstLastPara="1" wrap="square" lIns="68569" tIns="34275" rIns="68569" bIns="34275" anchor="t" anchorCtr="0">
            <a:spAutoFit/>
          </a:bodyPr>
          <a:lstStyle/>
          <a:p>
            <a:r>
              <a:rPr lang="en-US" sz="2100" b="1">
                <a:solidFill>
                  <a:schemeClr val="lt1"/>
                </a:solidFill>
                <a:latin typeface="AvantGarde" panose="00000400000000000000" pitchFamily="2" charset="0"/>
                <a:ea typeface="AvantGarde" panose="00000400000000000000" pitchFamily="2" charset="0"/>
                <a:cs typeface="AvantGarde" panose="00000400000000000000" pitchFamily="2" charset="0"/>
              </a:rPr>
              <a:t>Đọc hiểu</a:t>
            </a:r>
            <a:endParaRPr sz="788">
              <a:latin typeface="AvantGarde" panose="00000400000000000000" pitchFamily="2" charset="0"/>
              <a:ea typeface="AvantGarde" panose="00000400000000000000" pitchFamily="2" charset="0"/>
              <a:cs typeface="AvantGarde" panose="00000400000000000000" pitchFamily="2" charset="0"/>
            </a:endParaRPr>
          </a:p>
        </p:txBody>
      </p:sp>
      <p:sp>
        <p:nvSpPr>
          <p:cNvPr id="3" name="Hộp Văn bản 2">
            <a:extLst>
              <a:ext uri="{FF2B5EF4-FFF2-40B4-BE49-F238E27FC236}">
                <a16:creationId xmlns:a16="http://schemas.microsoft.com/office/drawing/2014/main" id="{096E1E0D-1ECA-92A2-54EF-BBFCE0607DF8}"/>
              </a:ext>
            </a:extLst>
          </p:cNvPr>
          <p:cNvSpPr txBox="1"/>
          <p:nvPr/>
        </p:nvSpPr>
        <p:spPr>
          <a:xfrm>
            <a:off x="87250" y="1677739"/>
            <a:ext cx="6128847" cy="3108543"/>
          </a:xfrm>
          <a:prstGeom prst="rect">
            <a:avLst/>
          </a:prstGeom>
          <a:noFill/>
        </p:spPr>
        <p:txBody>
          <a:bodyPr wrap="square">
            <a:spAutoFit/>
          </a:bodyPr>
          <a:lstStyle/>
          <a:p>
            <a:pPr algn="just"/>
            <a:r>
              <a:rPr lang="nl-NL" sz="28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Một cơn bão khủng khiếp đã cuốn đi tất cả thuyền bè khiến người dân hết đường sinh sống phải lên núi kiếm củi bán. Nhưng sườn núi dưới xóm chài dựng đứng, mọi người muốn lên núi phải đi đường vòng rất xa.</a:t>
            </a:r>
            <a:endParaRPr lang="en-US" sz="280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4" name="Hình ảnh 3">
            <a:extLst>
              <a:ext uri="{FF2B5EF4-FFF2-40B4-BE49-F238E27FC236}">
                <a16:creationId xmlns:a16="http://schemas.microsoft.com/office/drawing/2014/main" id="{8E58496D-3229-2F95-4177-04457DB70761}"/>
              </a:ext>
            </a:extLst>
          </p:cNvPr>
          <p:cNvPicPr>
            <a:picLocks noChangeAspect="1"/>
          </p:cNvPicPr>
          <p:nvPr/>
        </p:nvPicPr>
        <p:blipFill>
          <a:blip r:embed="rId5"/>
          <a:stretch>
            <a:fillRect/>
          </a:stretch>
        </p:blipFill>
        <p:spPr>
          <a:xfrm>
            <a:off x="6216097" y="1786086"/>
            <a:ext cx="2679197" cy="3121158"/>
          </a:xfrm>
          <a:prstGeom prst="rect">
            <a:avLst/>
          </a:prstGeom>
        </p:spPr>
      </p:pic>
    </p:spTree>
    <p:extLst>
      <p:ext uri="{BB962C8B-B14F-4D97-AF65-F5344CB8AC3E}">
        <p14:creationId xmlns:p14="http://schemas.microsoft.com/office/powerpoint/2010/main" val="2378907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grpSp>
        <p:nvGrpSpPr>
          <p:cNvPr id="307" name="Google Shape;307;p25"/>
          <p:cNvGrpSpPr/>
          <p:nvPr/>
        </p:nvGrpSpPr>
        <p:grpSpPr>
          <a:xfrm>
            <a:off x="1" y="0"/>
            <a:ext cx="2514605" cy="886970"/>
            <a:chOff x="267726" y="0"/>
            <a:chExt cx="3352807" cy="1182626"/>
          </a:xfrm>
        </p:grpSpPr>
        <p:pic>
          <p:nvPicPr>
            <p:cNvPr id="308" name="Google Shape;308;p25"/>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309" name="Google Shape;309;p25"/>
            <p:cNvSpPr txBox="1"/>
            <p:nvPr/>
          </p:nvSpPr>
          <p:spPr>
            <a:xfrm>
              <a:off x="1482811" y="358346"/>
              <a:ext cx="1902940" cy="523180"/>
            </a:xfrm>
            <a:prstGeom prst="rect">
              <a:avLst/>
            </a:prstGeom>
            <a:noFill/>
            <a:ln>
              <a:noFill/>
            </a:ln>
          </p:spPr>
          <p:txBody>
            <a:bodyPr spcFirstLastPara="1" wrap="square" lIns="68569" tIns="34275" rIns="68569" bIns="34275" anchor="t" anchorCtr="0">
              <a:spAutoFit/>
            </a:bodyPr>
            <a:lstStyle/>
            <a:p>
              <a:r>
                <a:rPr lang="en-US" sz="2100" b="1">
                  <a:solidFill>
                    <a:schemeClr val="lt1"/>
                  </a:solidFill>
                  <a:latin typeface="AvantGarde" panose="00000400000000000000" pitchFamily="2" charset="0"/>
                  <a:ea typeface="AvantGarde" panose="00000400000000000000" pitchFamily="2" charset="0"/>
                  <a:cs typeface="AvantGarde" panose="00000400000000000000" pitchFamily="2" charset="0"/>
                </a:rPr>
                <a:t>Đọc hiểu</a:t>
              </a:r>
              <a:endParaRPr sz="788">
                <a:latin typeface="AvantGarde" panose="00000400000000000000" pitchFamily="2" charset="0"/>
                <a:ea typeface="AvantGarde" panose="00000400000000000000" pitchFamily="2" charset="0"/>
                <a:cs typeface="AvantGarde" panose="00000400000000000000" pitchFamily="2" charset="0"/>
              </a:endParaRPr>
            </a:p>
          </p:txBody>
        </p:sp>
        <p:pic>
          <p:nvPicPr>
            <p:cNvPr id="310" name="Google Shape;310;p25" descr="Ảnh có chứa đồ họa véc-tơ&#10;&#10;Mô tả được tạo tự động"/>
            <p:cNvPicPr preferRelativeResize="0"/>
            <p:nvPr/>
          </p:nvPicPr>
          <p:blipFill rotWithShape="1">
            <a:blip r:embed="rId4">
              <a:alphaModFix/>
            </a:blip>
            <a:srcRect/>
            <a:stretch/>
          </p:blipFill>
          <p:spPr>
            <a:xfrm>
              <a:off x="599333" y="257625"/>
              <a:ext cx="920549" cy="796733"/>
            </a:xfrm>
            <a:prstGeom prst="rect">
              <a:avLst/>
            </a:prstGeom>
            <a:noFill/>
            <a:ln>
              <a:noFill/>
            </a:ln>
          </p:spPr>
        </p:pic>
      </p:grpSp>
      <p:sp>
        <p:nvSpPr>
          <p:cNvPr id="311" name="Google Shape;311;p25"/>
          <p:cNvSpPr txBox="1"/>
          <p:nvPr/>
        </p:nvSpPr>
        <p:spPr>
          <a:xfrm>
            <a:off x="248706" y="899425"/>
            <a:ext cx="8629076" cy="930994"/>
          </a:xfrm>
          <a:prstGeom prst="rect">
            <a:avLst/>
          </a:prstGeom>
          <a:noFill/>
          <a:ln>
            <a:noFill/>
          </a:ln>
        </p:spPr>
        <p:txBody>
          <a:bodyPr spcFirstLastPara="1" wrap="square" lIns="68569" tIns="34275" rIns="68569" bIns="34275" anchor="t" anchorCtr="0">
            <a:spAutoFit/>
          </a:bodyPr>
          <a:lstStyle/>
          <a:p>
            <a:pPr lvl="0"/>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2</a:t>
            </a: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Cố Đương đã làm gì để giúp bà con trong xóm?</a:t>
            </a:r>
            <a:endParaRPr sz="788" dirty="0">
              <a:solidFill>
                <a:schemeClr val="tx1"/>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1">
            <a:extLst>
              <a:ext uri="{FF2B5EF4-FFF2-40B4-BE49-F238E27FC236}">
                <a16:creationId xmlns:a16="http://schemas.microsoft.com/office/drawing/2014/main" id="{172E0641-8D5E-BE31-E6B9-A2434CC77F78}"/>
              </a:ext>
            </a:extLst>
          </p:cNvPr>
          <p:cNvSpPr/>
          <p:nvPr/>
        </p:nvSpPr>
        <p:spPr>
          <a:xfrm>
            <a:off x="248706" y="2170892"/>
            <a:ext cx="5887934" cy="2246769"/>
          </a:xfrm>
          <a:prstGeom prst="rect">
            <a:avLst/>
          </a:prstGeom>
        </p:spPr>
        <p:txBody>
          <a:bodyPr wrap="square">
            <a:spAutoFit/>
          </a:bodyPr>
          <a:lstStyle/>
          <a:p>
            <a:pPr algn="just"/>
            <a:r>
              <a:rPr lang="en-US" sz="28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Ông ghép đá thành bậc thang vượt dốc để có con đường ngắn nhất lên đỉnh núi, giúp người dân lên xuống núi được dễ dàng.</a:t>
            </a:r>
            <a:endPar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4" name="Hình ảnh 3">
            <a:extLst>
              <a:ext uri="{FF2B5EF4-FFF2-40B4-BE49-F238E27FC236}">
                <a16:creationId xmlns:a16="http://schemas.microsoft.com/office/drawing/2014/main" id="{3A02A96C-8124-7582-5845-00D069BC6152}"/>
              </a:ext>
            </a:extLst>
          </p:cNvPr>
          <p:cNvPicPr>
            <a:picLocks noChangeAspect="1"/>
          </p:cNvPicPr>
          <p:nvPr/>
        </p:nvPicPr>
        <p:blipFill>
          <a:blip r:embed="rId5"/>
          <a:stretch>
            <a:fillRect/>
          </a:stretch>
        </p:blipFill>
        <p:spPr>
          <a:xfrm flipH="1">
            <a:off x="6501840" y="2135406"/>
            <a:ext cx="2539853" cy="2946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grpSp>
        <p:nvGrpSpPr>
          <p:cNvPr id="317" name="Google Shape;317;p26"/>
          <p:cNvGrpSpPr/>
          <p:nvPr/>
        </p:nvGrpSpPr>
        <p:grpSpPr>
          <a:xfrm>
            <a:off x="1" y="0"/>
            <a:ext cx="2514605" cy="886970"/>
            <a:chOff x="267726" y="0"/>
            <a:chExt cx="3352807" cy="1182626"/>
          </a:xfrm>
        </p:grpSpPr>
        <p:pic>
          <p:nvPicPr>
            <p:cNvPr id="318" name="Google Shape;318;p26"/>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319" name="Google Shape;319;p26"/>
            <p:cNvSpPr txBox="1"/>
            <p:nvPr/>
          </p:nvSpPr>
          <p:spPr>
            <a:xfrm>
              <a:off x="1482811" y="358346"/>
              <a:ext cx="1902940" cy="523180"/>
            </a:xfrm>
            <a:prstGeom prst="rect">
              <a:avLst/>
            </a:prstGeom>
            <a:noFill/>
            <a:ln>
              <a:noFill/>
            </a:ln>
          </p:spPr>
          <p:txBody>
            <a:bodyPr spcFirstLastPara="1" wrap="square" lIns="68569" tIns="34275" rIns="68569" bIns="34275" anchor="t" anchorCtr="0">
              <a:spAutoFit/>
            </a:bodyPr>
            <a:lstStyle/>
            <a:p>
              <a:r>
                <a:rPr lang="en-US" sz="2100" b="1">
                  <a:solidFill>
                    <a:schemeClr val="lt1"/>
                  </a:solidFill>
                  <a:latin typeface="AvantGarde" panose="00000400000000000000" pitchFamily="2" charset="0"/>
                  <a:ea typeface="AvantGarde" panose="00000400000000000000" pitchFamily="2" charset="0"/>
                  <a:cs typeface="AvantGarde" panose="00000400000000000000" pitchFamily="2" charset="0"/>
                </a:rPr>
                <a:t>Đọc hiểu</a:t>
              </a:r>
              <a:endParaRPr sz="788">
                <a:latin typeface="AvantGarde" panose="00000400000000000000" pitchFamily="2" charset="0"/>
                <a:ea typeface="AvantGarde" panose="00000400000000000000" pitchFamily="2" charset="0"/>
                <a:cs typeface="AvantGarde" panose="00000400000000000000" pitchFamily="2" charset="0"/>
              </a:endParaRPr>
            </a:p>
          </p:txBody>
        </p:sp>
        <p:pic>
          <p:nvPicPr>
            <p:cNvPr id="320" name="Google Shape;320;p26" descr="Ảnh có chứa đồ họa véc-tơ&#10;&#10;Mô tả được tạo tự động"/>
            <p:cNvPicPr preferRelativeResize="0"/>
            <p:nvPr/>
          </p:nvPicPr>
          <p:blipFill rotWithShape="1">
            <a:blip r:embed="rId4">
              <a:alphaModFix/>
            </a:blip>
            <a:srcRect/>
            <a:stretch/>
          </p:blipFill>
          <p:spPr>
            <a:xfrm>
              <a:off x="599333" y="257625"/>
              <a:ext cx="920549" cy="796733"/>
            </a:xfrm>
            <a:prstGeom prst="rect">
              <a:avLst/>
            </a:prstGeom>
            <a:noFill/>
            <a:ln>
              <a:noFill/>
            </a:ln>
          </p:spPr>
        </p:pic>
      </p:grpSp>
      <p:sp>
        <p:nvSpPr>
          <p:cNvPr id="321" name="Google Shape;321;p26"/>
          <p:cNvSpPr txBox="1"/>
          <p:nvPr/>
        </p:nvSpPr>
        <p:spPr>
          <a:xfrm>
            <a:off x="2514606" y="7471"/>
            <a:ext cx="6629393" cy="930994"/>
          </a:xfrm>
          <a:prstGeom prst="rect">
            <a:avLst/>
          </a:prstGeom>
          <a:noFill/>
          <a:ln>
            <a:noFill/>
          </a:ln>
        </p:spPr>
        <p:txBody>
          <a:bodyPr spcFirstLastPara="1" wrap="square" lIns="68569" tIns="34275" rIns="68569" bIns="34275" anchor="t" anchorCtr="0">
            <a:spAutoFit/>
          </a:bodyPr>
          <a:lstStyle/>
          <a:p>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3</a:t>
            </a: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Những chi tiết nào nói lên quyết tâm và lòng kiên trì của cố Đương?</a:t>
            </a:r>
            <a:endParaRPr sz="2700" b="1" dirty="0">
              <a:solidFill>
                <a:schemeClr val="tx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7" name="Rectangle 21">
            <a:extLst>
              <a:ext uri="{FF2B5EF4-FFF2-40B4-BE49-F238E27FC236}">
                <a16:creationId xmlns:a16="http://schemas.microsoft.com/office/drawing/2014/main" id="{85797448-D678-581C-75C7-2860C41AAFDC}"/>
              </a:ext>
            </a:extLst>
          </p:cNvPr>
          <p:cNvSpPr/>
          <p:nvPr/>
        </p:nvSpPr>
        <p:spPr>
          <a:xfrm>
            <a:off x="248706" y="1155730"/>
            <a:ext cx="8768294" cy="3108543"/>
          </a:xfrm>
          <a:prstGeom prst="rect">
            <a:avLst/>
          </a:prstGeom>
        </p:spPr>
        <p:txBody>
          <a:bodyPr wrap="square">
            <a:spAutoFit/>
          </a:bodyPr>
          <a:lstStyle/>
          <a:p>
            <a:pPr algn="just"/>
            <a:r>
              <a:rPr lang="en-US" sz="28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Ông chủ động bàn với mọi người về việc ghép đá thành đường lên núi. Mặc mọi người bảo việc ghép đá thành đường lên núi không thể làm được nhưng ông vẫn quyết làm. Công việc nặng nhọc không khiến ông sờn lòng. Ông kiên trì làm con đường suốt năm lần sim có quả - 5 năm – cho đến khi con đường lên núi hoàn thành.</a:t>
            </a:r>
            <a:endParaRPr lang="nl-NL"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3" name="Hình ảnh 2">
            <a:extLst>
              <a:ext uri="{FF2B5EF4-FFF2-40B4-BE49-F238E27FC236}">
                <a16:creationId xmlns:a16="http://schemas.microsoft.com/office/drawing/2014/main" id="{F657B79C-5050-A4FC-33D0-69681F00F42D}"/>
              </a:ext>
            </a:extLst>
          </p:cNvPr>
          <p:cNvPicPr>
            <a:picLocks noChangeAspect="1"/>
          </p:cNvPicPr>
          <p:nvPr/>
        </p:nvPicPr>
        <p:blipFill>
          <a:blip r:embed="rId5"/>
          <a:stretch>
            <a:fillRect/>
          </a:stretch>
        </p:blipFill>
        <p:spPr>
          <a:xfrm>
            <a:off x="7737441" y="3835400"/>
            <a:ext cx="1406559" cy="1308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grpSp>
        <p:nvGrpSpPr>
          <p:cNvPr id="317" name="Google Shape;317;p26"/>
          <p:cNvGrpSpPr/>
          <p:nvPr/>
        </p:nvGrpSpPr>
        <p:grpSpPr>
          <a:xfrm>
            <a:off x="1" y="0"/>
            <a:ext cx="2514605" cy="886970"/>
            <a:chOff x="267726" y="0"/>
            <a:chExt cx="3352807" cy="1182626"/>
          </a:xfrm>
        </p:grpSpPr>
        <p:pic>
          <p:nvPicPr>
            <p:cNvPr id="318" name="Google Shape;318;p26"/>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319" name="Google Shape;319;p26"/>
            <p:cNvSpPr txBox="1"/>
            <p:nvPr/>
          </p:nvSpPr>
          <p:spPr>
            <a:xfrm>
              <a:off x="1482811" y="358346"/>
              <a:ext cx="1902940" cy="523180"/>
            </a:xfrm>
            <a:prstGeom prst="rect">
              <a:avLst/>
            </a:prstGeom>
            <a:noFill/>
            <a:ln>
              <a:noFill/>
            </a:ln>
          </p:spPr>
          <p:txBody>
            <a:bodyPr spcFirstLastPara="1" wrap="square" lIns="68569" tIns="34275" rIns="68569" bIns="34275" anchor="t" anchorCtr="0">
              <a:spAutoFit/>
            </a:bodyPr>
            <a:lstStyle/>
            <a:p>
              <a:r>
                <a:rPr lang="en-US" sz="2100" b="1">
                  <a:solidFill>
                    <a:schemeClr val="lt1"/>
                  </a:solidFill>
                  <a:latin typeface="AvantGarde" panose="00000400000000000000" pitchFamily="2" charset="0"/>
                  <a:ea typeface="AvantGarde" panose="00000400000000000000" pitchFamily="2" charset="0"/>
                  <a:cs typeface="AvantGarde" panose="00000400000000000000" pitchFamily="2" charset="0"/>
                </a:rPr>
                <a:t>Đọc hiểu</a:t>
              </a:r>
              <a:endParaRPr sz="788">
                <a:latin typeface="AvantGarde" panose="00000400000000000000" pitchFamily="2" charset="0"/>
                <a:ea typeface="AvantGarde" panose="00000400000000000000" pitchFamily="2" charset="0"/>
                <a:cs typeface="AvantGarde" panose="00000400000000000000" pitchFamily="2" charset="0"/>
              </a:endParaRPr>
            </a:p>
          </p:txBody>
        </p:sp>
        <p:pic>
          <p:nvPicPr>
            <p:cNvPr id="320" name="Google Shape;320;p26" descr="Ảnh có chứa đồ họa véc-tơ&#10;&#10;Mô tả được tạo tự động"/>
            <p:cNvPicPr preferRelativeResize="0"/>
            <p:nvPr/>
          </p:nvPicPr>
          <p:blipFill rotWithShape="1">
            <a:blip r:embed="rId4">
              <a:alphaModFix/>
            </a:blip>
            <a:srcRect/>
            <a:stretch/>
          </p:blipFill>
          <p:spPr>
            <a:xfrm>
              <a:off x="599333" y="257625"/>
              <a:ext cx="920549" cy="796733"/>
            </a:xfrm>
            <a:prstGeom prst="rect">
              <a:avLst/>
            </a:prstGeom>
            <a:noFill/>
            <a:ln>
              <a:noFill/>
            </a:ln>
          </p:spPr>
        </p:pic>
      </p:grpSp>
      <p:sp>
        <p:nvSpPr>
          <p:cNvPr id="321" name="Google Shape;321;p26"/>
          <p:cNvSpPr txBox="1"/>
          <p:nvPr/>
        </p:nvSpPr>
        <p:spPr>
          <a:xfrm>
            <a:off x="593912" y="790769"/>
            <a:ext cx="8301382" cy="1361881"/>
          </a:xfrm>
          <a:prstGeom prst="rect">
            <a:avLst/>
          </a:prstGeom>
          <a:noFill/>
          <a:ln>
            <a:noFill/>
          </a:ln>
        </p:spPr>
        <p:txBody>
          <a:bodyPr spcFirstLastPara="1" wrap="square" lIns="68569" tIns="34275" rIns="68569" bIns="34275" anchor="t" anchorCtr="0">
            <a:spAutoFit/>
          </a:bodyPr>
          <a:lstStyle/>
          <a:p>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4</a:t>
            </a: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Qua câu chuyện, em thấy cố Đương và người dân xóm chài đã chọn cách ứng xử như thế nào với thiên nhiên?</a:t>
            </a:r>
            <a:endParaRPr sz="2700" b="1" dirty="0">
              <a:solidFill>
                <a:schemeClr val="tx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3" name="TextBox 2">
            <a:extLst>
              <a:ext uri="{FF2B5EF4-FFF2-40B4-BE49-F238E27FC236}">
                <a16:creationId xmlns:a16="http://schemas.microsoft.com/office/drawing/2014/main" id="{37F3BD0D-6212-903F-030E-9CAEB63EDB2C}"/>
              </a:ext>
            </a:extLst>
          </p:cNvPr>
          <p:cNvSpPr txBox="1"/>
          <p:nvPr/>
        </p:nvSpPr>
        <p:spPr>
          <a:xfrm>
            <a:off x="593912" y="2270641"/>
            <a:ext cx="7543800" cy="523220"/>
          </a:xfrm>
          <a:prstGeom prst="rect">
            <a:avLst/>
          </a:prstGeom>
          <a:noFill/>
        </p:spPr>
        <p:txBody>
          <a:bodyPr wrap="square" rtlCol="0">
            <a:spAutoFit/>
          </a:bodyPr>
          <a:lstStyle/>
          <a:p>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a)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Dựa</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hoàn</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toàn</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vào</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thiên</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nhiên</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4" name="TextBox 21">
            <a:extLst>
              <a:ext uri="{FF2B5EF4-FFF2-40B4-BE49-F238E27FC236}">
                <a16:creationId xmlns:a16="http://schemas.microsoft.com/office/drawing/2014/main" id="{47941A9B-79E9-E483-7A1B-3CCF3DFEE778}"/>
              </a:ext>
            </a:extLst>
          </p:cNvPr>
          <p:cNvSpPr txBox="1"/>
          <p:nvPr/>
        </p:nvSpPr>
        <p:spPr>
          <a:xfrm>
            <a:off x="593912" y="2911852"/>
            <a:ext cx="8077200" cy="523220"/>
          </a:xfrm>
          <a:prstGeom prst="rect">
            <a:avLst/>
          </a:prstGeom>
          <a:noFill/>
        </p:spPr>
        <p:txBody>
          <a:bodyPr wrap="square" rtlCol="0">
            <a:spAutoFit/>
          </a:bodyPr>
          <a:lstStyle/>
          <a:p>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b)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Cải</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tạo</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thiên</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nhiên</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để</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phục</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vụ</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mình</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5" name="TextBox 33">
            <a:extLst>
              <a:ext uri="{FF2B5EF4-FFF2-40B4-BE49-F238E27FC236}">
                <a16:creationId xmlns:a16="http://schemas.microsoft.com/office/drawing/2014/main" id="{CA21636C-43F5-404C-62FD-7FE61E9EEA76}"/>
              </a:ext>
            </a:extLst>
          </p:cNvPr>
          <p:cNvSpPr txBox="1"/>
          <p:nvPr/>
        </p:nvSpPr>
        <p:spPr>
          <a:xfrm>
            <a:off x="593912" y="3553064"/>
            <a:ext cx="7840235" cy="954107"/>
          </a:xfrm>
          <a:prstGeom prst="rect">
            <a:avLst/>
          </a:prstGeom>
          <a:noFill/>
        </p:spPr>
        <p:txBody>
          <a:bodyPr wrap="square" rtlCol="0">
            <a:spAutoFit/>
          </a:bodyPr>
          <a:lstStyle/>
          <a:p>
            <a:pPr algn="just"/>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c)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Vừa</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dựa</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vào</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thiên</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nhiên</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vừa</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cải</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tạo</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thiên</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nhiên</a:t>
            </a:r>
            <a:r>
              <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308934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FFFF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pSp>
        <p:nvGrpSpPr>
          <p:cNvPr id="337" name="Google Shape;337;p28"/>
          <p:cNvGrpSpPr/>
          <p:nvPr/>
        </p:nvGrpSpPr>
        <p:grpSpPr>
          <a:xfrm>
            <a:off x="1442099" y="962450"/>
            <a:ext cx="6580079" cy="3422653"/>
            <a:chOff x="6418601" y="4636132"/>
            <a:chExt cx="8773438" cy="4563537"/>
          </a:xfrm>
        </p:grpSpPr>
        <p:pic>
          <p:nvPicPr>
            <p:cNvPr id="338" name="Google Shape;338;p28" descr="Frame Border Transparent PNG Gold Image​ | Gallery Yopriceville -  High-Quality Images and Transparent… | Clip art frames borders, Frame  border design, Frame clipart"/>
            <p:cNvPicPr preferRelativeResize="0"/>
            <p:nvPr/>
          </p:nvPicPr>
          <p:blipFill rotWithShape="1">
            <a:blip r:embed="rId3">
              <a:alphaModFix/>
            </a:blip>
            <a:srcRect/>
            <a:stretch/>
          </p:blipFill>
          <p:spPr>
            <a:xfrm rot="16200000">
              <a:off x="8523551" y="2531182"/>
              <a:ext cx="4563537" cy="8773438"/>
            </a:xfrm>
            <a:prstGeom prst="rect">
              <a:avLst/>
            </a:prstGeom>
            <a:noFill/>
            <a:ln>
              <a:noFill/>
            </a:ln>
          </p:spPr>
        </p:pic>
        <p:sp>
          <p:nvSpPr>
            <p:cNvPr id="339" name="Google Shape;339;p28"/>
            <p:cNvSpPr/>
            <p:nvPr/>
          </p:nvSpPr>
          <p:spPr>
            <a:xfrm>
              <a:off x="7267092" y="5414727"/>
              <a:ext cx="7076454" cy="3046946"/>
            </a:xfrm>
            <a:prstGeom prst="rect">
              <a:avLst/>
            </a:prstGeom>
            <a:noFill/>
            <a:ln>
              <a:noFill/>
            </a:ln>
          </p:spPr>
          <p:txBody>
            <a:bodyPr spcFirstLastPara="1" wrap="square" lIns="68569" tIns="34275" rIns="68569" bIns="34275" anchor="t" anchorCtr="0">
              <a:spAutoFit/>
            </a:bodyPr>
            <a:lstStyle/>
            <a:p>
              <a:pPr algn="just"/>
              <a:r>
                <a:rPr lang="en-US" sz="2400" b="1">
                  <a:solidFill>
                    <a:schemeClr val="accent4">
                      <a:lumMod val="50000"/>
                    </a:schemeClr>
                  </a:solidFill>
                  <a:latin typeface="AvantGarde" panose="00000400000000000000" pitchFamily="2" charset="0"/>
                  <a:ea typeface="AvantGarde" panose="00000400000000000000" pitchFamily="2" charset="0"/>
                  <a:cs typeface="AvantGarde" panose="00000400000000000000" pitchFamily="2" charset="0"/>
                </a:rPr>
                <a:t>Câu chuyện ca ngợi ý chí, lòng quyết tâm và tấm lòng vì cộng đồng của cố Đương. Đây còn là bài học ý nghĩa về con người biết dựa vào thiên nhiên và cải tạo thiên nhiên để có cuộc sống tốt.</a:t>
              </a:r>
              <a:endParaRPr lang="en-US" sz="2400" b="1" dirty="0">
                <a:solidFill>
                  <a:schemeClr val="accent4">
                    <a:lumMod val="50000"/>
                  </a:schemeClr>
                </a:solidFill>
                <a:latin typeface="AvantGarde" panose="00000400000000000000" pitchFamily="2" charset="0"/>
                <a:ea typeface="AvantGarde" panose="00000400000000000000" pitchFamily="2" charset="0"/>
                <a:cs typeface="AvantGarde" panose="00000400000000000000" pitchFamily="2" charset="0"/>
              </a:endParaRPr>
            </a:p>
          </p:txBody>
        </p:sp>
      </p:grpSp>
      <p:pic>
        <p:nvPicPr>
          <p:cNvPr id="340" name="Google Shape;340;p28" descr="Ảnh có chứa người máy&#10;&#10;Mô tả được tạo tự động"/>
          <p:cNvPicPr preferRelativeResize="0"/>
          <p:nvPr/>
        </p:nvPicPr>
        <p:blipFill rotWithShape="1">
          <a:blip r:embed="rId4">
            <a:alphaModFix/>
          </a:blip>
          <a:srcRect/>
          <a:stretch/>
        </p:blipFill>
        <p:spPr>
          <a:xfrm>
            <a:off x="-884125" y="2206578"/>
            <a:ext cx="2537486" cy="2762933"/>
          </a:xfrm>
          <a:prstGeom prst="rect">
            <a:avLst/>
          </a:prstGeom>
          <a:noFill/>
          <a:ln>
            <a:noFill/>
          </a:ln>
        </p:spPr>
      </p:pic>
      <p:grpSp>
        <p:nvGrpSpPr>
          <p:cNvPr id="341" name="Google Shape;341;p28"/>
          <p:cNvGrpSpPr/>
          <p:nvPr/>
        </p:nvGrpSpPr>
        <p:grpSpPr>
          <a:xfrm>
            <a:off x="2903183" y="342501"/>
            <a:ext cx="3337634" cy="624388"/>
            <a:chOff x="4659099" y="302297"/>
            <a:chExt cx="3300838" cy="1334245"/>
          </a:xfrm>
        </p:grpSpPr>
        <p:sp>
          <p:nvSpPr>
            <p:cNvPr id="342" name="Google Shape;342;p28"/>
            <p:cNvSpPr/>
            <p:nvPr/>
          </p:nvSpPr>
          <p:spPr>
            <a:xfrm>
              <a:off x="4659099" y="304799"/>
              <a:ext cx="3300838" cy="1331743"/>
            </a:xfrm>
            <a:prstGeom prst="rect">
              <a:avLst/>
            </a:prstGeom>
            <a:noFill/>
            <a:ln>
              <a:noFill/>
            </a:ln>
          </p:spPr>
          <p:txBody>
            <a:bodyPr spcFirstLastPara="1" wrap="square" lIns="68569" tIns="34275" rIns="68569" bIns="34275" anchor="t" anchorCtr="0">
              <a:spAutoFit/>
            </a:bodyPr>
            <a:lstStyle/>
            <a:p>
              <a:pPr algn="ctr"/>
              <a:r>
                <a:rPr lang="en-US" sz="3600" b="1">
                  <a:solidFill>
                    <a:srgbClr val="BF9000"/>
                  </a:solidFill>
                  <a:latin typeface="AvantGarde" panose="00000400000000000000" pitchFamily="2" charset="0"/>
                  <a:ea typeface="AvantGarde" panose="00000400000000000000" pitchFamily="2" charset="0"/>
                  <a:cs typeface="AvantGarde" panose="00000400000000000000" pitchFamily="2" charset="0"/>
                  <a:sym typeface="Questrial"/>
                </a:rPr>
                <a:t>NỘI DUNG</a:t>
              </a:r>
              <a:endParaRPr sz="788">
                <a:latin typeface="AvantGarde" panose="00000400000000000000" pitchFamily="2" charset="0"/>
                <a:ea typeface="AvantGarde" panose="00000400000000000000" pitchFamily="2" charset="0"/>
                <a:cs typeface="AvantGarde" panose="00000400000000000000" pitchFamily="2" charset="0"/>
              </a:endParaRPr>
            </a:p>
          </p:txBody>
        </p:sp>
        <p:sp>
          <p:nvSpPr>
            <p:cNvPr id="343" name="Google Shape;343;p28"/>
            <p:cNvSpPr/>
            <p:nvPr/>
          </p:nvSpPr>
          <p:spPr>
            <a:xfrm>
              <a:off x="4659099" y="302297"/>
              <a:ext cx="3300838" cy="1331743"/>
            </a:xfrm>
            <a:prstGeom prst="rect">
              <a:avLst/>
            </a:prstGeom>
            <a:noFill/>
            <a:ln>
              <a:noFill/>
            </a:ln>
          </p:spPr>
          <p:txBody>
            <a:bodyPr spcFirstLastPara="1" wrap="square" lIns="68569" tIns="34275" rIns="68569" bIns="34275" anchor="t" anchorCtr="0">
              <a:spAutoFit/>
            </a:bodyPr>
            <a:lstStyle/>
            <a:p>
              <a:pPr algn="ctr"/>
              <a:r>
                <a:rPr lang="en-US" sz="36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sym typeface="Questrial"/>
                </a:rPr>
                <a:t>NỘI DUNG</a:t>
              </a:r>
              <a:endParaRPr sz="788"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29"/>
          <p:cNvPicPr preferRelativeResize="0"/>
          <p:nvPr/>
        </p:nvPicPr>
        <p:blipFill rotWithShape="1">
          <a:blip r:embed="rId3">
            <a:alphaModFix/>
          </a:blip>
          <a:srcRect/>
          <a:stretch/>
        </p:blipFill>
        <p:spPr>
          <a:xfrm>
            <a:off x="2228827" y="944518"/>
            <a:ext cx="4686346" cy="32544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grpSp>
        <p:nvGrpSpPr>
          <p:cNvPr id="5" name="Group 4">
            <a:extLst>
              <a:ext uri="{FF2B5EF4-FFF2-40B4-BE49-F238E27FC236}">
                <a16:creationId xmlns:a16="http://schemas.microsoft.com/office/drawing/2014/main" id="{12AD678B-B068-76FC-150F-C1DD9F74806F}"/>
              </a:ext>
            </a:extLst>
          </p:cNvPr>
          <p:cNvGrpSpPr/>
          <p:nvPr/>
        </p:nvGrpSpPr>
        <p:grpSpPr>
          <a:xfrm>
            <a:off x="1" y="0"/>
            <a:ext cx="2514605" cy="886970"/>
            <a:chOff x="0" y="0"/>
            <a:chExt cx="3352807" cy="1182626"/>
          </a:xfrm>
        </p:grpSpPr>
        <p:grpSp>
          <p:nvGrpSpPr>
            <p:cNvPr id="317" name="Google Shape;317;p26"/>
            <p:cNvGrpSpPr/>
            <p:nvPr/>
          </p:nvGrpSpPr>
          <p:grpSpPr>
            <a:xfrm>
              <a:off x="0" y="0"/>
              <a:ext cx="3352807" cy="1182626"/>
              <a:chOff x="267726" y="0"/>
              <a:chExt cx="3352807" cy="1182626"/>
            </a:xfrm>
          </p:grpSpPr>
          <p:pic>
            <p:nvPicPr>
              <p:cNvPr id="318" name="Google Shape;318;p26"/>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319" name="Google Shape;319;p26"/>
              <p:cNvSpPr txBox="1"/>
              <p:nvPr/>
            </p:nvSpPr>
            <p:spPr>
              <a:xfrm>
                <a:off x="1482811" y="358346"/>
                <a:ext cx="1991102" cy="523180"/>
              </a:xfrm>
              <a:prstGeom prst="rect">
                <a:avLst/>
              </a:prstGeom>
              <a:noFill/>
              <a:ln>
                <a:noFill/>
              </a:ln>
            </p:spPr>
            <p:txBody>
              <a:bodyPr spcFirstLastPara="1" wrap="square" lIns="68569" tIns="34275" rIns="68569" bIns="34275" anchor="t" anchorCtr="0">
                <a:spAutoFit/>
              </a:bodyPr>
              <a:lstStyle/>
              <a:p>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Khởi</a:t>
                </a:r>
                <a:r>
                  <a:rPr lang="en-US" sz="2100" b="1" dirty="0">
                    <a:solidFill>
                      <a:schemeClr val="lt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động</a:t>
                </a:r>
                <a:endParaRPr sz="788" dirty="0">
                  <a:latin typeface="AvantGarde" panose="00000400000000000000" pitchFamily="2" charset="0"/>
                  <a:ea typeface="AvantGarde" panose="00000400000000000000" pitchFamily="2" charset="0"/>
                  <a:cs typeface="AvantGarde" panose="00000400000000000000" pitchFamily="2" charset="0"/>
                </a:endParaRPr>
              </a:p>
            </p:txBody>
          </p:sp>
        </p:grpSp>
        <p:pic>
          <p:nvPicPr>
            <p:cNvPr id="3" name="Picture 2" descr="A picture containing clipart&#10;&#10;Description automatically generated">
              <a:extLst>
                <a:ext uri="{FF2B5EF4-FFF2-40B4-BE49-F238E27FC236}">
                  <a16:creationId xmlns:a16="http://schemas.microsoft.com/office/drawing/2014/main" id="{D58215E7-20A5-08B9-3245-BC5C7B1DC01E}"/>
                </a:ext>
              </a:extLst>
            </p:cNvPr>
            <p:cNvPicPr>
              <a:picLocks noChangeAspect="1"/>
            </p:cNvPicPr>
            <p:nvPr/>
          </p:nvPicPr>
          <p:blipFill>
            <a:blip r:embed="rId4"/>
            <a:stretch>
              <a:fillRect/>
            </a:stretch>
          </p:blipFill>
          <p:spPr>
            <a:xfrm>
              <a:off x="252563" y="257912"/>
              <a:ext cx="930143" cy="804186"/>
            </a:xfrm>
            <a:prstGeom prst="rect">
              <a:avLst/>
            </a:prstGeom>
          </p:spPr>
        </p:pic>
      </p:grpSp>
      <p:sp>
        <p:nvSpPr>
          <p:cNvPr id="9" name="Google Shape;301;p24">
            <a:extLst>
              <a:ext uri="{FF2B5EF4-FFF2-40B4-BE49-F238E27FC236}">
                <a16:creationId xmlns:a16="http://schemas.microsoft.com/office/drawing/2014/main" id="{F3C1ADDC-FD37-CCDB-B026-F7036F5BBCD7}"/>
              </a:ext>
            </a:extLst>
          </p:cNvPr>
          <p:cNvSpPr txBox="1"/>
          <p:nvPr/>
        </p:nvSpPr>
        <p:spPr>
          <a:xfrm>
            <a:off x="329746" y="763756"/>
            <a:ext cx="8814254" cy="500107"/>
          </a:xfrm>
          <a:prstGeom prst="rect">
            <a:avLst/>
          </a:prstGeom>
          <a:noFill/>
          <a:ln>
            <a:noFill/>
          </a:ln>
        </p:spPr>
        <p:txBody>
          <a:bodyPr spcFirstLastPara="1" wrap="square" lIns="68569" tIns="34275" rIns="68569" bIns="34275" anchor="t" anchorCtr="0">
            <a:spAutoFit/>
          </a:bodyPr>
          <a:lstStyle/>
          <a:p>
            <a:pPr lvl="0" algn="ctr"/>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Đọc bài: “Em nghĩ về trái đất” và cho biết</a:t>
            </a:r>
            <a:endParaRPr lang="en-US" sz="2800" b="1" spc="-6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Google Shape;321;p26">
            <a:extLst>
              <a:ext uri="{FF2B5EF4-FFF2-40B4-BE49-F238E27FC236}">
                <a16:creationId xmlns:a16="http://schemas.microsoft.com/office/drawing/2014/main" id="{3C8B1F40-E2DC-AD76-D04F-C0493D58A8E6}"/>
              </a:ext>
            </a:extLst>
          </p:cNvPr>
          <p:cNvSpPr txBox="1"/>
          <p:nvPr/>
        </p:nvSpPr>
        <p:spPr>
          <a:xfrm>
            <a:off x="189423" y="1247271"/>
            <a:ext cx="8954577" cy="930994"/>
          </a:xfrm>
          <a:prstGeom prst="rect">
            <a:avLst/>
          </a:prstGeom>
          <a:noFill/>
          <a:ln>
            <a:noFill/>
          </a:ln>
        </p:spPr>
        <p:txBody>
          <a:bodyPr spcFirstLastPara="1" wrap="square" lIns="68569" tIns="34275" rIns="68569" bIns="34275" anchor="t" anchorCtr="0">
            <a:spAutoFit/>
          </a:bodyPr>
          <a:lstStyle/>
          <a:p>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1</a:t>
            </a: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Những câu thơ nào thể hiện mong muốn chung của mọi người trên Trái Đất</a:t>
            </a:r>
            <a:r>
              <a:rPr lang="vi-VN" sz="2800" b="1">
                <a:solidFill>
                  <a:schemeClr val="tx1"/>
                </a:solidFill>
                <a:latin typeface="AvantGarde" panose="00000400000000000000" pitchFamily="2" charset="0"/>
                <a:ea typeface="AvantGarde" panose="00000400000000000000" pitchFamily="2" charset="0"/>
                <a:cs typeface="AvantGarde" panose="00000400000000000000" pitchFamily="2" charset="0"/>
              </a:rPr>
              <a:t>?</a:t>
            </a:r>
            <a:endParaRPr sz="2700" b="1" dirty="0">
              <a:solidFill>
                <a:schemeClr val="tx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8" name="Rectangle 21">
            <a:extLst>
              <a:ext uri="{FF2B5EF4-FFF2-40B4-BE49-F238E27FC236}">
                <a16:creationId xmlns:a16="http://schemas.microsoft.com/office/drawing/2014/main" id="{5F7DD36E-39BD-BE7A-DEB5-D0E4C0765DAA}"/>
              </a:ext>
            </a:extLst>
          </p:cNvPr>
          <p:cNvSpPr/>
          <p:nvPr/>
        </p:nvSpPr>
        <p:spPr>
          <a:xfrm>
            <a:off x="1257303" y="2255429"/>
            <a:ext cx="5142583" cy="2308324"/>
          </a:xfrm>
          <a:prstGeom prst="rect">
            <a:avLst/>
          </a:prstGeom>
        </p:spPr>
        <p:txBody>
          <a:bodyPr wrap="square">
            <a:spAutoFit/>
          </a:bodyPr>
          <a:lstStyle/>
          <a:p>
            <a:pPr algn="just"/>
            <a:r>
              <a:rPr lang="nl-NL" sz="24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Hãy giữ được bình yên</a:t>
            </a:r>
          </a:p>
          <a:p>
            <a:pPr algn="just"/>
            <a:r>
              <a:rPr lang="nl-NL" sz="24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Cho hoa thơm thơm mãi.</a:t>
            </a:r>
          </a:p>
          <a:p>
            <a:pPr algn="just"/>
            <a:r>
              <a:rPr lang="nl-NL" sz="24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Cho năm châu hội ngộ</a:t>
            </a:r>
          </a:p>
          <a:p>
            <a:pPr algn="just"/>
            <a:r>
              <a:rPr lang="nl-NL" sz="24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Trong tình thương loài người</a:t>
            </a:r>
          </a:p>
          <a:p>
            <a:pPr algn="just"/>
            <a:r>
              <a:rPr lang="nl-NL" sz="24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Và cho khắp mọi nơi</a:t>
            </a:r>
          </a:p>
          <a:p>
            <a:pPr algn="just"/>
            <a:r>
              <a:rPr lang="nl-NL" sz="24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Là nhà bồ câu trắng.</a:t>
            </a:r>
            <a:endParaRPr lang="nl-NL" sz="24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0" name="Hình ảnh 9">
            <a:extLst>
              <a:ext uri="{FF2B5EF4-FFF2-40B4-BE49-F238E27FC236}">
                <a16:creationId xmlns:a16="http://schemas.microsoft.com/office/drawing/2014/main" id="{790BAECC-410B-CEB9-48F7-20DEA86F374B}"/>
              </a:ext>
            </a:extLst>
          </p:cNvPr>
          <p:cNvPicPr>
            <a:picLocks noChangeAspect="1"/>
          </p:cNvPicPr>
          <p:nvPr/>
        </p:nvPicPr>
        <p:blipFill>
          <a:blip r:embed="rId5"/>
          <a:stretch>
            <a:fillRect/>
          </a:stretch>
        </p:blipFill>
        <p:spPr>
          <a:xfrm>
            <a:off x="6378677" y="2571750"/>
            <a:ext cx="2765323" cy="2571750"/>
          </a:xfrm>
          <a:prstGeom prst="rect">
            <a:avLst/>
          </a:prstGeom>
        </p:spPr>
      </p:pic>
    </p:spTree>
    <p:extLst>
      <p:ext uri="{BB962C8B-B14F-4D97-AF65-F5344CB8AC3E}">
        <p14:creationId xmlns:p14="http://schemas.microsoft.com/office/powerpoint/2010/main" val="429832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pSp>
        <p:nvGrpSpPr>
          <p:cNvPr id="5" name="Google Shape;317;p26">
            <a:extLst>
              <a:ext uri="{FF2B5EF4-FFF2-40B4-BE49-F238E27FC236}">
                <a16:creationId xmlns:a16="http://schemas.microsoft.com/office/drawing/2014/main" id="{D008A113-BBB5-4C7C-234E-FA3FD4FE1231}"/>
              </a:ext>
            </a:extLst>
          </p:cNvPr>
          <p:cNvGrpSpPr/>
          <p:nvPr/>
        </p:nvGrpSpPr>
        <p:grpSpPr>
          <a:xfrm>
            <a:off x="1" y="0"/>
            <a:ext cx="2514605" cy="886970"/>
            <a:chOff x="267726" y="0"/>
            <a:chExt cx="3352807" cy="1182626"/>
          </a:xfrm>
        </p:grpSpPr>
        <p:pic>
          <p:nvPicPr>
            <p:cNvPr id="8" name="Google Shape;318;p26">
              <a:extLst>
                <a:ext uri="{FF2B5EF4-FFF2-40B4-BE49-F238E27FC236}">
                  <a16:creationId xmlns:a16="http://schemas.microsoft.com/office/drawing/2014/main" id="{C3B212E6-1227-8B33-95D9-EFFC9029B9CC}"/>
                </a:ext>
              </a:extLst>
            </p:cNvPr>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9" name="Google Shape;319;p26">
              <a:extLst>
                <a:ext uri="{FF2B5EF4-FFF2-40B4-BE49-F238E27FC236}">
                  <a16:creationId xmlns:a16="http://schemas.microsoft.com/office/drawing/2014/main" id="{5228E3EA-473E-4CAB-7824-98D94086EAF6}"/>
                </a:ext>
              </a:extLst>
            </p:cNvPr>
            <p:cNvSpPr txBox="1"/>
            <p:nvPr/>
          </p:nvSpPr>
          <p:spPr>
            <a:xfrm>
              <a:off x="1482811" y="358346"/>
              <a:ext cx="1949804" cy="523180"/>
            </a:xfrm>
            <a:prstGeom prst="rect">
              <a:avLst/>
            </a:prstGeom>
            <a:noFill/>
            <a:ln>
              <a:noFill/>
            </a:ln>
          </p:spPr>
          <p:txBody>
            <a:bodyPr spcFirstLastPara="1" wrap="square" lIns="68569" tIns="34275" rIns="68569" bIns="34275" anchor="t" anchorCtr="0">
              <a:spAutoFit/>
            </a:bodyPr>
            <a:lstStyle/>
            <a:p>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Luyện</a:t>
              </a:r>
              <a:r>
                <a:rPr lang="en-US" sz="2100" b="1" dirty="0">
                  <a:solidFill>
                    <a:schemeClr val="lt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tập</a:t>
              </a:r>
              <a:endParaRPr sz="788" dirty="0">
                <a:latin typeface="AvantGarde" panose="00000400000000000000" pitchFamily="2" charset="0"/>
                <a:ea typeface="AvantGarde" panose="00000400000000000000" pitchFamily="2" charset="0"/>
                <a:cs typeface="AvantGarde" panose="00000400000000000000" pitchFamily="2" charset="0"/>
              </a:endParaRPr>
            </a:p>
          </p:txBody>
        </p:sp>
        <p:pic>
          <p:nvPicPr>
            <p:cNvPr id="10" name="Google Shape;320;p26" descr="Ảnh có chứa đồ họa véc-tơ&#10;&#10;Mô tả được tạo tự động">
              <a:extLst>
                <a:ext uri="{FF2B5EF4-FFF2-40B4-BE49-F238E27FC236}">
                  <a16:creationId xmlns:a16="http://schemas.microsoft.com/office/drawing/2014/main" id="{280FBE0D-881D-7715-1818-DB267BE20249}"/>
                </a:ext>
              </a:extLst>
            </p:cNvPr>
            <p:cNvPicPr preferRelativeResize="0"/>
            <p:nvPr/>
          </p:nvPicPr>
          <p:blipFill rotWithShape="1">
            <a:blip r:embed="rId4">
              <a:alphaModFix/>
            </a:blip>
            <a:srcRect/>
            <a:stretch/>
          </p:blipFill>
          <p:spPr>
            <a:xfrm>
              <a:off x="599333" y="257625"/>
              <a:ext cx="920549" cy="796733"/>
            </a:xfrm>
            <a:prstGeom prst="rect">
              <a:avLst/>
            </a:prstGeom>
            <a:noFill/>
            <a:ln>
              <a:noFill/>
            </a:ln>
          </p:spPr>
        </p:pic>
      </p:grpSp>
      <p:sp>
        <p:nvSpPr>
          <p:cNvPr id="354" name="Google Shape;354;p30"/>
          <p:cNvSpPr txBox="1"/>
          <p:nvPr/>
        </p:nvSpPr>
        <p:spPr>
          <a:xfrm>
            <a:off x="248706" y="886970"/>
            <a:ext cx="8704794" cy="3085430"/>
          </a:xfrm>
          <a:prstGeom prst="rect">
            <a:avLst/>
          </a:prstGeom>
          <a:noFill/>
          <a:ln>
            <a:noFill/>
          </a:ln>
        </p:spPr>
        <p:txBody>
          <a:bodyPr spcFirstLastPara="1" wrap="square" lIns="68569" tIns="34275" rIns="68569" bIns="34275" anchor="t" anchorCtr="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1)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Sử dụng câu hỏi </a:t>
            </a:r>
            <a:r>
              <a:rPr lang="en-US" sz="2800" b="1" i="1">
                <a:solidFill>
                  <a:schemeClr val="tx1"/>
                </a:solidFill>
                <a:latin typeface="AvantGarde" panose="00000400000000000000" pitchFamily="2" charset="0"/>
                <a:ea typeface="AvantGarde" panose="00000400000000000000" pitchFamily="2" charset="0"/>
                <a:cs typeface="AvantGarde" panose="00000400000000000000" pitchFamily="2" charset="0"/>
              </a:rPr>
              <a:t>vì sao?,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hỏi đáp với bạn theo nội dung các câu sau:</a:t>
            </a:r>
          </a:p>
          <a:p>
            <a:pPr marL="514350" indent="-514350">
              <a:buAutoNum type="alphaLcParenR"/>
            </a:pP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Người ta gọi ông là cố Đương.</a:t>
            </a:r>
          </a:p>
          <a:p>
            <a:endPar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endParaRPr>
          </a:p>
          <a:p>
            <a:endPar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endParaRPr>
          </a:p>
          <a:p>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b) Dân làng tặng ông thêm một tên mới là cố Ghép.</a:t>
            </a:r>
          </a:p>
        </p:txBody>
      </p:sp>
      <p:sp>
        <p:nvSpPr>
          <p:cNvPr id="2" name="TextBox 30">
            <a:extLst>
              <a:ext uri="{FF2B5EF4-FFF2-40B4-BE49-F238E27FC236}">
                <a16:creationId xmlns:a16="http://schemas.microsoft.com/office/drawing/2014/main" id="{07D3D6E1-4D31-4F11-2A45-FD50D45B021F}"/>
              </a:ext>
            </a:extLst>
          </p:cNvPr>
          <p:cNvSpPr txBox="1"/>
          <p:nvPr/>
        </p:nvSpPr>
        <p:spPr>
          <a:xfrm>
            <a:off x="241300" y="2207051"/>
            <a:ext cx="8839200" cy="830997"/>
          </a:xfrm>
          <a:prstGeom prst="rect">
            <a:avLst/>
          </a:prstGeom>
          <a:noFill/>
        </p:spPr>
        <p:txBody>
          <a:bodyPr wrap="square" rtlCol="0">
            <a:spAutoFit/>
          </a:bodyPr>
          <a:lstStyle/>
          <a:p>
            <a:r>
              <a:rPr lang="en-US" sz="24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a) Người ta gọi ông lão là cố Đương vì hễ gặp việc gì khó, ông đều đảm đương gánh vác.</a:t>
            </a:r>
            <a:endParaRPr lang="en-US" sz="24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TextBox 30">
            <a:extLst>
              <a:ext uri="{FF2B5EF4-FFF2-40B4-BE49-F238E27FC236}">
                <a16:creationId xmlns:a16="http://schemas.microsoft.com/office/drawing/2014/main" id="{DD873D41-F050-5434-7F1B-17B14876CC92}"/>
              </a:ext>
            </a:extLst>
          </p:cNvPr>
          <p:cNvSpPr txBox="1"/>
          <p:nvPr/>
        </p:nvSpPr>
        <p:spPr>
          <a:xfrm>
            <a:off x="279400" y="3841031"/>
            <a:ext cx="8839200" cy="1200329"/>
          </a:xfrm>
          <a:prstGeom prst="rect">
            <a:avLst/>
          </a:prstGeom>
          <a:noFill/>
        </p:spPr>
        <p:txBody>
          <a:bodyPr wrap="square" rtlCol="0">
            <a:spAutoFit/>
          </a:bodyPr>
          <a:lstStyle/>
          <a:p>
            <a:r>
              <a:rPr lang="en-US" sz="24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 Dân làng tặng ông thêm một tên mới là cố Ghép vì họ biết ơn ông đã ghép  đá thành đường cho mọi người lên xuống núi dễ dàng hơn.</a:t>
            </a:r>
            <a:endParaRPr lang="en-US" sz="24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pSp>
        <p:nvGrpSpPr>
          <p:cNvPr id="5" name="Google Shape;317;p26">
            <a:extLst>
              <a:ext uri="{FF2B5EF4-FFF2-40B4-BE49-F238E27FC236}">
                <a16:creationId xmlns:a16="http://schemas.microsoft.com/office/drawing/2014/main" id="{D008A113-BBB5-4C7C-234E-FA3FD4FE1231}"/>
              </a:ext>
            </a:extLst>
          </p:cNvPr>
          <p:cNvGrpSpPr/>
          <p:nvPr/>
        </p:nvGrpSpPr>
        <p:grpSpPr>
          <a:xfrm>
            <a:off x="1" y="0"/>
            <a:ext cx="2514605" cy="886970"/>
            <a:chOff x="267726" y="0"/>
            <a:chExt cx="3352807" cy="1182626"/>
          </a:xfrm>
        </p:grpSpPr>
        <p:pic>
          <p:nvPicPr>
            <p:cNvPr id="8" name="Google Shape;318;p26">
              <a:extLst>
                <a:ext uri="{FF2B5EF4-FFF2-40B4-BE49-F238E27FC236}">
                  <a16:creationId xmlns:a16="http://schemas.microsoft.com/office/drawing/2014/main" id="{C3B212E6-1227-8B33-95D9-EFFC9029B9CC}"/>
                </a:ext>
              </a:extLst>
            </p:cNvPr>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9" name="Google Shape;319;p26">
              <a:extLst>
                <a:ext uri="{FF2B5EF4-FFF2-40B4-BE49-F238E27FC236}">
                  <a16:creationId xmlns:a16="http://schemas.microsoft.com/office/drawing/2014/main" id="{5228E3EA-473E-4CAB-7824-98D94086EAF6}"/>
                </a:ext>
              </a:extLst>
            </p:cNvPr>
            <p:cNvSpPr txBox="1"/>
            <p:nvPr/>
          </p:nvSpPr>
          <p:spPr>
            <a:xfrm>
              <a:off x="1482811" y="358346"/>
              <a:ext cx="1949804" cy="523180"/>
            </a:xfrm>
            <a:prstGeom prst="rect">
              <a:avLst/>
            </a:prstGeom>
            <a:noFill/>
            <a:ln>
              <a:noFill/>
            </a:ln>
          </p:spPr>
          <p:txBody>
            <a:bodyPr spcFirstLastPara="1" wrap="square" lIns="68569" tIns="34275" rIns="68569" bIns="34275" anchor="t" anchorCtr="0">
              <a:spAutoFit/>
            </a:bodyPr>
            <a:lstStyle/>
            <a:p>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Luyện</a:t>
              </a:r>
              <a:r>
                <a:rPr lang="en-US" sz="2100" b="1" dirty="0">
                  <a:solidFill>
                    <a:schemeClr val="lt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tập</a:t>
              </a:r>
              <a:endParaRPr sz="788" dirty="0">
                <a:latin typeface="AvantGarde" panose="00000400000000000000" pitchFamily="2" charset="0"/>
                <a:ea typeface="AvantGarde" panose="00000400000000000000" pitchFamily="2" charset="0"/>
                <a:cs typeface="AvantGarde" panose="00000400000000000000" pitchFamily="2" charset="0"/>
              </a:endParaRPr>
            </a:p>
          </p:txBody>
        </p:sp>
        <p:pic>
          <p:nvPicPr>
            <p:cNvPr id="10" name="Google Shape;320;p26" descr="Ảnh có chứa đồ họa véc-tơ&#10;&#10;Mô tả được tạo tự động">
              <a:extLst>
                <a:ext uri="{FF2B5EF4-FFF2-40B4-BE49-F238E27FC236}">
                  <a16:creationId xmlns:a16="http://schemas.microsoft.com/office/drawing/2014/main" id="{280FBE0D-881D-7715-1818-DB267BE20249}"/>
                </a:ext>
              </a:extLst>
            </p:cNvPr>
            <p:cNvPicPr preferRelativeResize="0"/>
            <p:nvPr/>
          </p:nvPicPr>
          <p:blipFill rotWithShape="1">
            <a:blip r:embed="rId4">
              <a:alphaModFix/>
            </a:blip>
            <a:srcRect/>
            <a:stretch/>
          </p:blipFill>
          <p:spPr>
            <a:xfrm>
              <a:off x="599333" y="257625"/>
              <a:ext cx="920549" cy="796733"/>
            </a:xfrm>
            <a:prstGeom prst="rect">
              <a:avLst/>
            </a:prstGeom>
            <a:noFill/>
            <a:ln>
              <a:noFill/>
            </a:ln>
          </p:spPr>
        </p:pic>
      </p:grpSp>
      <p:sp>
        <p:nvSpPr>
          <p:cNvPr id="3" name="Google Shape;354;p30">
            <a:extLst>
              <a:ext uri="{FF2B5EF4-FFF2-40B4-BE49-F238E27FC236}">
                <a16:creationId xmlns:a16="http://schemas.microsoft.com/office/drawing/2014/main" id="{CF1A59EC-3E88-2DBC-A17D-72FA478B54E9}"/>
              </a:ext>
            </a:extLst>
          </p:cNvPr>
          <p:cNvSpPr txBox="1"/>
          <p:nvPr/>
        </p:nvSpPr>
        <p:spPr>
          <a:xfrm>
            <a:off x="373058" y="764116"/>
            <a:ext cx="8589622" cy="2654543"/>
          </a:xfrm>
          <a:prstGeom prst="rect">
            <a:avLst/>
          </a:prstGeom>
          <a:noFill/>
          <a:ln>
            <a:noFill/>
          </a:ln>
        </p:spPr>
        <p:txBody>
          <a:bodyPr spcFirstLastPara="1" wrap="square" lIns="68569" tIns="34275" rIns="68569" bIns="34275" anchor="t" anchorCtr="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2)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Dựa vào nội dung câu chuyện, hãy nói:</a:t>
            </a:r>
          </a:p>
          <a:p>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a) Một câu ca ngợi con đường lên núi của cố Đương.</a:t>
            </a:r>
          </a:p>
          <a:p>
            <a:endPar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endParaRPr>
          </a:p>
          <a:p>
            <a:endPar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endParaRPr>
          </a:p>
          <a:p>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b) Một câu ca ngợi ý chí của cố Đương.</a:t>
            </a:r>
          </a:p>
        </p:txBody>
      </p:sp>
      <p:sp>
        <p:nvSpPr>
          <p:cNvPr id="28" name="TextBox 22">
            <a:extLst>
              <a:ext uri="{FF2B5EF4-FFF2-40B4-BE49-F238E27FC236}">
                <a16:creationId xmlns:a16="http://schemas.microsoft.com/office/drawing/2014/main" id="{BB50146E-4EE1-9100-BB09-5D85A2648269}"/>
              </a:ext>
            </a:extLst>
          </p:cNvPr>
          <p:cNvSpPr txBox="1"/>
          <p:nvPr/>
        </p:nvSpPr>
        <p:spPr>
          <a:xfrm>
            <a:off x="1783995" y="1634913"/>
            <a:ext cx="7551742" cy="1384995"/>
          </a:xfrm>
          <a:prstGeom prst="rect">
            <a:avLst/>
          </a:prstGeom>
          <a:noFill/>
        </p:spPr>
        <p:txBody>
          <a:bodyPr wrap="square" rtlCol="0">
            <a:spAutoFit/>
          </a:bodyPr>
          <a:lstStyle/>
          <a:p>
            <a:r>
              <a:rPr lang="en-US" sz="28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Con đuòng này đẹp và chắc chắn quá!</a:t>
            </a:r>
          </a:p>
          <a:p>
            <a:r>
              <a:rPr lang="en-US" sz="28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Con đường này ngắn quá!</a:t>
            </a:r>
          </a:p>
          <a:p>
            <a:r>
              <a:rPr lang="en-US" sz="28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Con đường này dễ đi lắm!</a:t>
            </a:r>
            <a:endPar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 name="TextBox 22">
            <a:extLst>
              <a:ext uri="{FF2B5EF4-FFF2-40B4-BE49-F238E27FC236}">
                <a16:creationId xmlns:a16="http://schemas.microsoft.com/office/drawing/2014/main" id="{368AE533-EAD6-572B-BB06-516018DFA9C7}"/>
              </a:ext>
            </a:extLst>
          </p:cNvPr>
          <p:cNvSpPr txBox="1"/>
          <p:nvPr/>
        </p:nvSpPr>
        <p:spPr>
          <a:xfrm>
            <a:off x="1042638" y="3258958"/>
            <a:ext cx="7920042" cy="1384995"/>
          </a:xfrm>
          <a:prstGeom prst="rect">
            <a:avLst/>
          </a:prstGeom>
          <a:noFill/>
        </p:spPr>
        <p:txBody>
          <a:bodyPr wrap="square" rtlCol="0">
            <a:spAutoFit/>
          </a:bodyPr>
          <a:lstStyle/>
          <a:p>
            <a:r>
              <a:rPr lang="en-US" sz="28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Cố Đương thật bền gan!</a:t>
            </a:r>
          </a:p>
          <a:p>
            <a:r>
              <a:rPr lang="en-US" sz="28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Ý chí của cố Đương thật mạnh mẽ!</a:t>
            </a:r>
          </a:p>
          <a:p>
            <a:r>
              <a:rPr lang="en-US" sz="28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Ý chí của cố Đương đáng khâm phục quá!</a:t>
            </a:r>
            <a:endParaRPr lang="en-US"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923820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33"/>
          <p:cNvPicPr preferRelativeResize="0"/>
          <p:nvPr/>
        </p:nvPicPr>
        <p:blipFill rotWithShape="1">
          <a:blip r:embed="rId3">
            <a:alphaModFix/>
          </a:blip>
          <a:srcRect/>
          <a:stretch/>
        </p:blipFill>
        <p:spPr>
          <a:xfrm>
            <a:off x="2402448" y="1740469"/>
            <a:ext cx="4686346" cy="16625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34" descr="Ảnh có chứa chong chóng, đồ họa véc-tơ, vật thể ngoài trời&#10;&#10;Mô tả được tạo tự động"/>
          <p:cNvPicPr preferRelativeResize="0"/>
          <p:nvPr/>
        </p:nvPicPr>
        <p:blipFill rotWithShape="1">
          <a:blip r:embed="rId3">
            <a:alphaModFix/>
          </a:blip>
          <a:srcRect/>
          <a:stretch/>
        </p:blipFill>
        <p:spPr>
          <a:xfrm>
            <a:off x="18971" y="0"/>
            <a:ext cx="9106058" cy="5143500"/>
          </a:xfrm>
          <a:prstGeom prst="rect">
            <a:avLst/>
          </a:prstGeom>
          <a:noFill/>
          <a:ln>
            <a:noFill/>
          </a:ln>
        </p:spPr>
      </p:pic>
      <p:pic>
        <p:nvPicPr>
          <p:cNvPr id="398" name="Google Shape;398;p34" descr="Ảnh có chứa văn bản, vật chứa, lon&#10;&#10;Mô tả được tạo tự động"/>
          <p:cNvPicPr preferRelativeResize="0"/>
          <p:nvPr/>
        </p:nvPicPr>
        <p:blipFill rotWithShape="1">
          <a:blip r:embed="rId4">
            <a:alphaModFix/>
          </a:blip>
          <a:srcRect/>
          <a:stretch/>
        </p:blipFill>
        <p:spPr>
          <a:xfrm>
            <a:off x="1864810" y="2364994"/>
            <a:ext cx="4251125" cy="18719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 name="Group 7">
            <a:extLst>
              <a:ext uri="{FF2B5EF4-FFF2-40B4-BE49-F238E27FC236}">
                <a16:creationId xmlns:a16="http://schemas.microsoft.com/office/drawing/2014/main" id="{5C7E7258-76E2-AB19-56C3-38789C78C626}"/>
              </a:ext>
            </a:extLst>
          </p:cNvPr>
          <p:cNvGrpSpPr/>
          <p:nvPr/>
        </p:nvGrpSpPr>
        <p:grpSpPr>
          <a:xfrm>
            <a:off x="1" y="0"/>
            <a:ext cx="2514605" cy="886970"/>
            <a:chOff x="0" y="0"/>
            <a:chExt cx="3352807" cy="1182626"/>
          </a:xfrm>
        </p:grpSpPr>
        <p:grpSp>
          <p:nvGrpSpPr>
            <p:cNvPr id="14" name="Google Shape;317;p26">
              <a:extLst>
                <a:ext uri="{FF2B5EF4-FFF2-40B4-BE49-F238E27FC236}">
                  <a16:creationId xmlns:a16="http://schemas.microsoft.com/office/drawing/2014/main" id="{3B34B5EB-4741-DC72-6203-165A324C5A4A}"/>
                </a:ext>
              </a:extLst>
            </p:cNvPr>
            <p:cNvGrpSpPr/>
            <p:nvPr/>
          </p:nvGrpSpPr>
          <p:grpSpPr>
            <a:xfrm>
              <a:off x="0" y="0"/>
              <a:ext cx="3352807" cy="1182626"/>
              <a:chOff x="267726" y="0"/>
              <a:chExt cx="3352807" cy="1182626"/>
            </a:xfrm>
          </p:grpSpPr>
          <p:pic>
            <p:nvPicPr>
              <p:cNvPr id="16" name="Google Shape;318;p26">
                <a:extLst>
                  <a:ext uri="{FF2B5EF4-FFF2-40B4-BE49-F238E27FC236}">
                    <a16:creationId xmlns:a16="http://schemas.microsoft.com/office/drawing/2014/main" id="{433803F9-6B46-48B8-85AA-65A6BF1A3E64}"/>
                  </a:ext>
                </a:extLst>
              </p:cNvPr>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17" name="Google Shape;319;p26">
                <a:extLst>
                  <a:ext uri="{FF2B5EF4-FFF2-40B4-BE49-F238E27FC236}">
                    <a16:creationId xmlns:a16="http://schemas.microsoft.com/office/drawing/2014/main" id="{5F8DBF69-3599-4EE5-D545-82B8D43D393E}"/>
                  </a:ext>
                </a:extLst>
              </p:cNvPr>
              <p:cNvSpPr txBox="1"/>
              <p:nvPr/>
            </p:nvSpPr>
            <p:spPr>
              <a:xfrm>
                <a:off x="1482811" y="358346"/>
                <a:ext cx="1991102" cy="523180"/>
              </a:xfrm>
              <a:prstGeom prst="rect">
                <a:avLst/>
              </a:prstGeom>
              <a:noFill/>
              <a:ln>
                <a:noFill/>
              </a:ln>
            </p:spPr>
            <p:txBody>
              <a:bodyPr spcFirstLastPara="1" wrap="square" lIns="68569" tIns="34275" rIns="68569" bIns="34275" anchor="t" anchorCtr="0">
                <a:spAutoFit/>
              </a:bodyPr>
              <a:lstStyle/>
              <a:p>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Khởi</a:t>
                </a:r>
                <a:r>
                  <a:rPr lang="en-US" sz="2100" b="1" dirty="0">
                    <a:solidFill>
                      <a:schemeClr val="lt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động</a:t>
                </a:r>
                <a:endParaRPr sz="788" dirty="0">
                  <a:latin typeface="AvantGarde" panose="00000400000000000000" pitchFamily="2" charset="0"/>
                  <a:ea typeface="AvantGarde" panose="00000400000000000000" pitchFamily="2" charset="0"/>
                  <a:cs typeface="AvantGarde" panose="00000400000000000000" pitchFamily="2" charset="0"/>
                </a:endParaRPr>
              </a:p>
            </p:txBody>
          </p:sp>
        </p:grpSp>
        <p:pic>
          <p:nvPicPr>
            <p:cNvPr id="15" name="Picture 14" descr="A picture containing clipart&#10;&#10;Description automatically generated">
              <a:extLst>
                <a:ext uri="{FF2B5EF4-FFF2-40B4-BE49-F238E27FC236}">
                  <a16:creationId xmlns:a16="http://schemas.microsoft.com/office/drawing/2014/main" id="{696A2F2C-EEB4-9AB4-1079-82F975A5C79D}"/>
                </a:ext>
              </a:extLst>
            </p:cNvPr>
            <p:cNvPicPr>
              <a:picLocks noChangeAspect="1"/>
            </p:cNvPicPr>
            <p:nvPr/>
          </p:nvPicPr>
          <p:blipFill>
            <a:blip r:embed="rId4"/>
            <a:stretch>
              <a:fillRect/>
            </a:stretch>
          </p:blipFill>
          <p:spPr>
            <a:xfrm>
              <a:off x="252563" y="257912"/>
              <a:ext cx="930143" cy="804186"/>
            </a:xfrm>
            <a:prstGeom prst="rect">
              <a:avLst/>
            </a:prstGeom>
          </p:spPr>
        </p:pic>
      </p:grpSp>
      <p:pic>
        <p:nvPicPr>
          <p:cNvPr id="6" name="Hình ảnh 5">
            <a:extLst>
              <a:ext uri="{FF2B5EF4-FFF2-40B4-BE49-F238E27FC236}">
                <a16:creationId xmlns:a16="http://schemas.microsoft.com/office/drawing/2014/main" id="{0CF48E4D-DE07-756F-C47A-0EBA9E154BF1}"/>
              </a:ext>
            </a:extLst>
          </p:cNvPr>
          <p:cNvPicPr>
            <a:picLocks noChangeAspect="1"/>
          </p:cNvPicPr>
          <p:nvPr/>
        </p:nvPicPr>
        <p:blipFill>
          <a:blip r:embed="rId5"/>
          <a:stretch>
            <a:fillRect/>
          </a:stretch>
        </p:blipFill>
        <p:spPr>
          <a:xfrm flipH="1">
            <a:off x="6501840" y="2135406"/>
            <a:ext cx="2539853" cy="2946101"/>
          </a:xfrm>
          <a:prstGeom prst="rect">
            <a:avLst/>
          </a:prstGeom>
        </p:spPr>
      </p:pic>
      <p:sp>
        <p:nvSpPr>
          <p:cNvPr id="2" name="Google Shape;321;p26">
            <a:extLst>
              <a:ext uri="{FF2B5EF4-FFF2-40B4-BE49-F238E27FC236}">
                <a16:creationId xmlns:a16="http://schemas.microsoft.com/office/drawing/2014/main" id="{C9BFCD17-4B28-0817-96F5-56834EE6965F}"/>
              </a:ext>
            </a:extLst>
          </p:cNvPr>
          <p:cNvSpPr txBox="1"/>
          <p:nvPr/>
        </p:nvSpPr>
        <p:spPr>
          <a:xfrm>
            <a:off x="440870" y="1015533"/>
            <a:ext cx="8466365" cy="500107"/>
          </a:xfrm>
          <a:prstGeom prst="rect">
            <a:avLst/>
          </a:prstGeom>
          <a:noFill/>
          <a:ln>
            <a:noFill/>
          </a:ln>
        </p:spPr>
        <p:txBody>
          <a:bodyPr spcFirstLastPara="1" wrap="square" lIns="68569" tIns="34275" rIns="68569" bIns="34275" anchor="t" anchorCtr="0">
            <a:spAutoFit/>
          </a:bodyPr>
          <a:lstStyle/>
          <a:p>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2</a:t>
            </a: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Em hiểu 2 dòng thơ cuối như thế nào?</a:t>
            </a:r>
            <a:endParaRPr sz="2700" b="1" dirty="0">
              <a:solidFill>
                <a:schemeClr val="tx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3" name="Rectangle 1">
            <a:extLst>
              <a:ext uri="{FF2B5EF4-FFF2-40B4-BE49-F238E27FC236}">
                <a16:creationId xmlns:a16="http://schemas.microsoft.com/office/drawing/2014/main" id="{6C7BF855-346C-0FCD-F7EB-9EC6E88AA616}"/>
              </a:ext>
            </a:extLst>
          </p:cNvPr>
          <p:cNvSpPr/>
          <p:nvPr/>
        </p:nvSpPr>
        <p:spPr>
          <a:xfrm>
            <a:off x="792903" y="2024743"/>
            <a:ext cx="6284563" cy="1384995"/>
          </a:xfrm>
          <a:prstGeom prst="rect">
            <a:avLst/>
          </a:prstGeom>
        </p:spPr>
        <p:txBody>
          <a:bodyPr wrap="square">
            <a:spAutoFit/>
          </a:bodyPr>
          <a:lstStyle/>
          <a:p>
            <a:pPr algn="just"/>
            <a:r>
              <a:rPr lang="nl-NL" sz="2800" b="1">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Hai dòng thơ cuối nói lên mong muốn hòa bình, vì chim bồ câu tượng trưng cho hòa bình.</a:t>
            </a:r>
            <a:endParaRPr lang="nl-NL" sz="2800" b="1" dirty="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918058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B20CAA4-BB5E-FD15-D271-EE8F4C8BC35E}"/>
              </a:ext>
            </a:extLst>
          </p:cNvPr>
          <p:cNvSpPr txBox="1"/>
          <p:nvPr/>
        </p:nvSpPr>
        <p:spPr>
          <a:xfrm>
            <a:off x="1617815" y="1528595"/>
            <a:ext cx="1484702" cy="600164"/>
          </a:xfrm>
          <a:prstGeom prst="rect">
            <a:avLst/>
          </a:prstGeom>
          <a:noFill/>
        </p:spPr>
        <p:txBody>
          <a:bodyPr wrap="none" rtlCol="0">
            <a:spAutoFit/>
          </a:bodyPr>
          <a:lstStyle/>
          <a:p>
            <a:r>
              <a:rPr lang="en-US" sz="33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Bài</a:t>
            </a:r>
            <a:r>
              <a:rPr lang="en-US" sz="33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3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33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Hộp Văn bản 5">
            <a:extLst>
              <a:ext uri="{FF2B5EF4-FFF2-40B4-BE49-F238E27FC236}">
                <a16:creationId xmlns:a16="http://schemas.microsoft.com/office/drawing/2014/main" id="{14264A44-B759-C65D-8064-9A997CC5702B}"/>
              </a:ext>
            </a:extLst>
          </p:cNvPr>
          <p:cNvSpPr txBox="1"/>
          <p:nvPr/>
        </p:nvSpPr>
        <p:spPr>
          <a:xfrm>
            <a:off x="1357328" y="3091089"/>
            <a:ext cx="2005677" cy="507831"/>
          </a:xfrm>
          <a:prstGeom prst="rect">
            <a:avLst/>
          </a:prstGeom>
          <a:noFill/>
        </p:spPr>
        <p:txBody>
          <a:bodyPr wrap="none" rtlCol="0">
            <a:spAutoFit/>
          </a:bodyPr>
          <a:lstStyle/>
          <a:p>
            <a:r>
              <a:rPr lang="en-US" sz="27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SGK </a:t>
            </a:r>
            <a:r>
              <a:rPr lang="en-US" sz="270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trang</a:t>
            </a:r>
            <a:r>
              <a:rPr lang="en-US" sz="2700">
                <a:solidFill>
                  <a:srgbClr val="00B050"/>
                </a:solidFill>
                <a:latin typeface="Arial-Rounded" panose="020B0500000000000000" pitchFamily="34" charset="0"/>
                <a:ea typeface="Arial-Rounded" panose="020B0500000000000000" pitchFamily="34" charset="0"/>
                <a:cs typeface="Arial-Rounded" panose="020B0500000000000000" pitchFamily="34" charset="0"/>
              </a:rPr>
              <a:t> 91</a:t>
            </a:r>
            <a:endParaRPr lang="en-US" sz="27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Hộp Văn bản 7">
            <a:extLst>
              <a:ext uri="{FF2B5EF4-FFF2-40B4-BE49-F238E27FC236}">
                <a16:creationId xmlns:a16="http://schemas.microsoft.com/office/drawing/2014/main" id="{59AF0DBD-BC3C-B6AE-FAAA-F23476013E7B}"/>
              </a:ext>
            </a:extLst>
          </p:cNvPr>
          <p:cNvSpPr txBox="1"/>
          <p:nvPr/>
        </p:nvSpPr>
        <p:spPr>
          <a:xfrm>
            <a:off x="2876664" y="219112"/>
            <a:ext cx="3390672" cy="854080"/>
          </a:xfrm>
          <a:prstGeom prst="rect">
            <a:avLst/>
          </a:prstGeom>
          <a:noFill/>
        </p:spPr>
        <p:txBody>
          <a:bodyPr wrap="none" rtlCol="0">
            <a:spAutoFit/>
          </a:bodyPr>
          <a:lstStyle/>
          <a:p>
            <a:r>
              <a:rPr lang="en-US" sz="4950" cap="all" dirty="0" err="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950" cap="all"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950" cap="all" dirty="0" err="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Việt</a:t>
            </a:r>
            <a:r>
              <a:rPr lang="en-US" sz="4950" cap="all"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5" name="Hộp Văn bản 4">
            <a:extLst>
              <a:ext uri="{FF2B5EF4-FFF2-40B4-BE49-F238E27FC236}">
                <a16:creationId xmlns:a16="http://schemas.microsoft.com/office/drawing/2014/main" id="{6731EB9F-A5AC-86A1-3DA0-4AB28832A249}"/>
              </a:ext>
            </a:extLst>
          </p:cNvPr>
          <p:cNvSpPr txBox="1"/>
          <p:nvPr/>
        </p:nvSpPr>
        <p:spPr>
          <a:xfrm>
            <a:off x="-6789" y="2309842"/>
            <a:ext cx="4733910" cy="600164"/>
          </a:xfrm>
          <a:prstGeom prst="rect">
            <a:avLst/>
          </a:prstGeom>
          <a:noFill/>
        </p:spPr>
        <p:txBody>
          <a:bodyPr wrap="square" rtlCol="0">
            <a:spAutoFit/>
          </a:bodyPr>
          <a:lstStyle/>
          <a:p>
            <a:pPr algn="ctr"/>
            <a:r>
              <a:rPr lang="en-US" sz="330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Những bậc đá chạm mây</a:t>
            </a:r>
            <a:endParaRPr lang="en-US" sz="33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Hình ảnh 2">
            <a:extLst>
              <a:ext uri="{FF2B5EF4-FFF2-40B4-BE49-F238E27FC236}">
                <a16:creationId xmlns:a16="http://schemas.microsoft.com/office/drawing/2014/main" id="{50E621D2-F9FE-DCF3-D8B3-7A6F7A603226}"/>
              </a:ext>
            </a:extLst>
          </p:cNvPr>
          <p:cNvPicPr>
            <a:picLocks noChangeAspect="1"/>
          </p:cNvPicPr>
          <p:nvPr/>
        </p:nvPicPr>
        <p:blipFill rotWithShape="1">
          <a:blip r:embed="rId2"/>
          <a:srcRect l="11778" t="9841" r="9311" b="58613"/>
          <a:stretch/>
        </p:blipFill>
        <p:spPr>
          <a:xfrm>
            <a:off x="5155368" y="1365945"/>
            <a:ext cx="3883032" cy="2411610"/>
          </a:xfrm>
          <a:prstGeom prst="roundRect">
            <a:avLst/>
          </a:prstGeom>
        </p:spPr>
      </p:pic>
    </p:spTree>
    <p:extLst>
      <p:ext uri="{BB962C8B-B14F-4D97-AF65-F5344CB8AC3E}">
        <p14:creationId xmlns:p14="http://schemas.microsoft.com/office/powerpoint/2010/main" val="2320761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6"/>
          <p:cNvSpPr txBox="1"/>
          <p:nvPr/>
        </p:nvSpPr>
        <p:spPr>
          <a:xfrm>
            <a:off x="1251054" y="128047"/>
            <a:ext cx="6926460" cy="1627338"/>
          </a:xfrm>
          <a:prstGeom prst="rect">
            <a:avLst/>
          </a:prstGeom>
          <a:noFill/>
          <a:ln>
            <a:noFill/>
          </a:ln>
        </p:spPr>
        <p:txBody>
          <a:bodyPr spcFirstLastPara="1" wrap="square" lIns="68569" tIns="34275" rIns="68569" bIns="34275" anchor="t" anchorCtr="0">
            <a:spAutoFit/>
          </a:bodyPr>
          <a:lstStyle/>
          <a:p>
            <a:pPr>
              <a:lnSpc>
                <a:spcPct val="125000"/>
              </a:lnSpc>
            </a:pPr>
            <a:r>
              <a:rPr lang="en-US" sz="2700" b="1" dirty="0">
                <a:solidFill>
                  <a:srgbClr val="7030A0"/>
                </a:solidFill>
                <a:latin typeface="HP001 4 hàng" panose="020B0603050302020204" pitchFamily="34" charset="0"/>
              </a:rPr>
              <a:t>	</a:t>
            </a:r>
            <a:r>
              <a:rPr lang="en-US" sz="2700" b="1" dirty="0" err="1">
                <a:solidFill>
                  <a:srgbClr val="7030A0"/>
                </a:solidFill>
                <a:latin typeface="HP001 4 hàng" panose="020B0603050302020204" pitchFamily="34" charset="0"/>
              </a:rPr>
              <a:t>Thứ</a:t>
            </a:r>
            <a:r>
              <a:rPr lang="en-US" sz="2700" b="1" dirty="0">
                <a:solidFill>
                  <a:srgbClr val="7030A0"/>
                </a:solidFill>
                <a:latin typeface="HP001 4 hàng" panose="020B0603050302020204" pitchFamily="34" charset="0"/>
              </a:rPr>
              <a:t> … </a:t>
            </a:r>
            <a:r>
              <a:rPr lang="en-US" sz="2700" b="1" dirty="0" err="1">
                <a:solidFill>
                  <a:srgbClr val="7030A0"/>
                </a:solidFill>
                <a:latin typeface="HP001 4 hàng" panose="020B0603050302020204" pitchFamily="34" charset="0"/>
              </a:rPr>
              <a:t>wgày</a:t>
            </a:r>
            <a:r>
              <a:rPr lang="en-US" sz="2700" b="1" dirty="0">
                <a:solidFill>
                  <a:srgbClr val="7030A0"/>
                </a:solidFill>
                <a:latin typeface="HP001 4 hàng" panose="020B0603050302020204" pitchFamily="34" charset="0"/>
              </a:rPr>
              <a:t> … </a:t>
            </a:r>
            <a:r>
              <a:rPr lang="en-US" sz="2700" b="1" dirty="0" err="1">
                <a:solidFill>
                  <a:srgbClr val="7030A0"/>
                </a:solidFill>
                <a:latin typeface="HP001 4 hàng" panose="020B0603050302020204" pitchFamily="34" charset="0"/>
              </a:rPr>
              <a:t>κáng</a:t>
            </a:r>
            <a:r>
              <a:rPr lang="en-US" sz="2700" b="1" dirty="0">
                <a:solidFill>
                  <a:srgbClr val="7030A0"/>
                </a:solidFill>
                <a:latin typeface="HP001 4 hàng" panose="020B0603050302020204" pitchFamily="34" charset="0"/>
              </a:rPr>
              <a:t> … </a:t>
            </a:r>
            <a:r>
              <a:rPr lang="en-US" sz="2700" b="1" dirty="0" err="1">
                <a:solidFill>
                  <a:srgbClr val="7030A0"/>
                </a:solidFill>
                <a:latin typeface="HP001 4 hàng" panose="020B0603050302020204" pitchFamily="34" charset="0"/>
              </a:rPr>
              <a:t>wăm</a:t>
            </a:r>
            <a:r>
              <a:rPr lang="en-US" sz="2700" b="1" dirty="0">
                <a:solidFill>
                  <a:srgbClr val="7030A0"/>
                </a:solidFill>
                <a:latin typeface="HP001 4 hàng" panose="020B0603050302020204" pitchFamily="34" charset="0"/>
              </a:rPr>
              <a:t> 20 …</a:t>
            </a:r>
            <a:endParaRPr sz="788" dirty="0">
              <a:latin typeface="HP001 4 hàng" panose="020B0603050302020204" pitchFamily="34" charset="0"/>
            </a:endParaRPr>
          </a:p>
          <a:p>
            <a:pPr>
              <a:lnSpc>
                <a:spcPct val="125000"/>
              </a:lnSpc>
            </a:pPr>
            <a:r>
              <a:rPr lang="en-US" sz="2700" b="1" dirty="0">
                <a:solidFill>
                  <a:srgbClr val="7030A0"/>
                </a:solidFill>
                <a:latin typeface="HP001 4 hàng" panose="020B0603050302020204" pitchFamily="34" charset="0"/>
              </a:rPr>
              <a:t>			</a:t>
            </a:r>
            <a:r>
              <a:rPr lang="en-US" sz="2700" b="1" dirty="0" err="1">
                <a:solidFill>
                  <a:srgbClr val="7030A0"/>
                </a:solidFill>
                <a:latin typeface="HP001 4 hàng" panose="020B0603050302020204" pitchFamily="34" charset="0"/>
              </a:rPr>
              <a:t>TΗĞng</a:t>
            </a:r>
            <a:r>
              <a:rPr lang="en-US" sz="2700" b="1" dirty="0">
                <a:solidFill>
                  <a:srgbClr val="7030A0"/>
                </a:solidFill>
                <a:latin typeface="HP001 4 hàng" panose="020B0603050302020204" pitchFamily="34" charset="0"/>
              </a:rPr>
              <a:t> VΗİΙ</a:t>
            </a:r>
            <a:endParaRPr sz="788" dirty="0">
              <a:latin typeface="HP001 4 hàng" panose="020B0603050302020204" pitchFamily="34" charset="0"/>
            </a:endParaRPr>
          </a:p>
          <a:p>
            <a:pPr lvl="0" algn="ctr">
              <a:lnSpc>
                <a:spcPct val="125000"/>
              </a:lnSpc>
            </a:pPr>
            <a:r>
              <a:rPr lang="en-US" sz="2700" b="1" dirty="0">
                <a:solidFill>
                  <a:srgbClr val="7030A0"/>
                </a:solidFill>
                <a:latin typeface="HP001 4 hàng" panose="020B0603050302020204" pitchFamily="34" charset="0"/>
              </a:rPr>
              <a:t>	</a:t>
            </a:r>
            <a:r>
              <a:rPr lang="en-US" sz="2700" b="1" dirty="0" err="1">
                <a:solidFill>
                  <a:srgbClr val="FF0000"/>
                </a:solidFill>
                <a:latin typeface="HP001 4 hàng" panose="020B0603050302020204" pitchFamily="34" charset="0"/>
              </a:rPr>
              <a:t>Bài</a:t>
            </a:r>
            <a:r>
              <a:rPr lang="en-US" sz="2700" b="1" dirty="0">
                <a:solidFill>
                  <a:srgbClr val="FF0000"/>
                </a:solidFill>
                <a:latin typeface="HP001 4 hàng" panose="020B0603050302020204" pitchFamily="34" charset="0"/>
              </a:rPr>
              <a:t> </a:t>
            </a:r>
            <a:r>
              <a:rPr lang="en-US" sz="2700" b="1" dirty="0" err="1">
                <a:solidFill>
                  <a:srgbClr val="FF0000"/>
                </a:solidFill>
                <a:latin typeface="HP001 4 hàng" panose="020B0603050302020204" pitchFamily="34" charset="0"/>
              </a:rPr>
              <a:t>đǌ</a:t>
            </a:r>
            <a:r>
              <a:rPr lang="en-US" sz="2700" b="1">
                <a:solidFill>
                  <a:srgbClr val="FF0000"/>
                </a:solidFill>
                <a:latin typeface="HP001 4 hàng" panose="020B0603050302020204" pitchFamily="34" charset="0"/>
              </a:rPr>
              <a:t>: Những bậc đá chạm mây</a:t>
            </a:r>
            <a:endParaRPr sz="2700" b="1" dirty="0">
              <a:solidFill>
                <a:srgbClr val="FF0000"/>
              </a:solidFill>
              <a:latin typeface="HP001 4 hàng" panose="020B06030503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5">
                                            <p:txEl>
                                              <p:pRg st="2" end="2"/>
                                            </p:txEl>
                                          </p:spTgt>
                                        </p:tgtEl>
                                        <p:attrNameLst>
                                          <p:attrName>style.visibility</p:attrName>
                                        </p:attrNameLst>
                                      </p:cBhvr>
                                      <p:to>
                                        <p:strVal val="visible"/>
                                      </p:to>
                                    </p:set>
                                    <p:animEffect transition="in" filter="wipe(left)">
                                      <p:cBhvr>
                                        <p:cTn id="7" dur="500"/>
                                        <p:tgtEl>
                                          <p:spTgt spid="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7"/>
          <p:cNvPicPr preferRelativeResize="0"/>
          <p:nvPr/>
        </p:nvPicPr>
        <p:blipFill rotWithShape="1">
          <a:blip r:embed="rId3">
            <a:alphaModFix/>
          </a:blip>
          <a:srcRect/>
          <a:stretch/>
        </p:blipFill>
        <p:spPr>
          <a:xfrm>
            <a:off x="2688201" y="1066052"/>
            <a:ext cx="4114840" cy="32544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F48A703-9591-B581-CF7F-9F5F1A6222C2}"/>
              </a:ext>
            </a:extLst>
          </p:cNvPr>
          <p:cNvPicPr>
            <a:picLocks noChangeAspect="1"/>
          </p:cNvPicPr>
          <p:nvPr/>
        </p:nvPicPr>
        <p:blipFill rotWithShape="1">
          <a:blip r:embed="rId2"/>
          <a:srcRect l="11778" t="9841" r="9311" b="58613"/>
          <a:stretch/>
        </p:blipFill>
        <p:spPr>
          <a:xfrm>
            <a:off x="1338675" y="850712"/>
            <a:ext cx="6466650" cy="4016201"/>
          </a:xfrm>
          <a:prstGeom prst="roundRect">
            <a:avLst/>
          </a:prstGeom>
        </p:spPr>
      </p:pic>
      <p:grpSp>
        <p:nvGrpSpPr>
          <p:cNvPr id="14" name="Google Shape;109;p8">
            <a:extLst>
              <a:ext uri="{FF2B5EF4-FFF2-40B4-BE49-F238E27FC236}">
                <a16:creationId xmlns:a16="http://schemas.microsoft.com/office/drawing/2014/main" id="{7B4A5229-2ED7-FB53-CE75-68373E6F6691}"/>
              </a:ext>
            </a:extLst>
          </p:cNvPr>
          <p:cNvGrpSpPr/>
          <p:nvPr/>
        </p:nvGrpSpPr>
        <p:grpSpPr>
          <a:xfrm>
            <a:off x="301391" y="4599490"/>
            <a:ext cx="2163411" cy="535329"/>
            <a:chOff x="508724" y="6144228"/>
            <a:chExt cx="2884548" cy="713772"/>
          </a:xfrm>
        </p:grpSpPr>
        <p:sp>
          <p:nvSpPr>
            <p:cNvPr id="15" name="Google Shape;110;p8">
              <a:extLst>
                <a:ext uri="{FF2B5EF4-FFF2-40B4-BE49-F238E27FC236}">
                  <a16:creationId xmlns:a16="http://schemas.microsoft.com/office/drawing/2014/main" id="{4F5BF014-B483-1ACB-6CD7-3B748A1E4B2B}"/>
                </a:ext>
              </a:extLst>
            </p:cNvPr>
            <p:cNvSpPr/>
            <p:nvPr/>
          </p:nvSpPr>
          <p:spPr>
            <a:xfrm>
              <a:off x="548472" y="6177626"/>
              <a:ext cx="284480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6" name="Google Shape;111;p8">
              <a:extLst>
                <a:ext uri="{FF2B5EF4-FFF2-40B4-BE49-F238E27FC236}">
                  <a16:creationId xmlns:a16="http://schemas.microsoft.com/office/drawing/2014/main" id="{04CE29B6-E309-28DB-FE20-01B67973B583}"/>
                </a:ext>
              </a:extLst>
            </p:cNvPr>
            <p:cNvGrpSpPr/>
            <p:nvPr/>
          </p:nvGrpSpPr>
          <p:grpSpPr>
            <a:xfrm>
              <a:off x="508724" y="6144228"/>
              <a:ext cx="713772" cy="713772"/>
              <a:chOff x="508724" y="6144228"/>
              <a:chExt cx="713772" cy="713772"/>
            </a:xfrm>
          </p:grpSpPr>
          <p:sp>
            <p:nvSpPr>
              <p:cNvPr id="17" name="Google Shape;112;p8">
                <a:extLst>
                  <a:ext uri="{FF2B5EF4-FFF2-40B4-BE49-F238E27FC236}">
                    <a16:creationId xmlns:a16="http://schemas.microsoft.com/office/drawing/2014/main" id="{F315FD45-1649-5A21-4FD4-0C5D27CF61D7}"/>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8" name="Google Shape;113;p8">
                <a:extLst>
                  <a:ext uri="{FF2B5EF4-FFF2-40B4-BE49-F238E27FC236}">
                    <a16:creationId xmlns:a16="http://schemas.microsoft.com/office/drawing/2014/main" id="{989948B6-0639-5ABE-7C8A-FF2CCF675A3C}"/>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1</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9" name="Google Shape;114;p8">
            <a:extLst>
              <a:ext uri="{FF2B5EF4-FFF2-40B4-BE49-F238E27FC236}">
                <a16:creationId xmlns:a16="http://schemas.microsoft.com/office/drawing/2014/main" id="{B1CBFF66-A0AD-F7A5-6C87-39392046591D}"/>
              </a:ext>
            </a:extLst>
          </p:cNvPr>
          <p:cNvSpPr txBox="1"/>
          <p:nvPr/>
        </p:nvSpPr>
        <p:spPr>
          <a:xfrm>
            <a:off x="886284" y="4664269"/>
            <a:ext cx="1528954"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Đọc mẫu</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9">
            <a:extLst>
              <a:ext uri="{FF2B5EF4-FFF2-40B4-BE49-F238E27FC236}">
                <a16:creationId xmlns:a16="http://schemas.microsoft.com/office/drawing/2014/main" id="{0B37CA1F-3FAC-8F22-00F9-31E836021233}"/>
              </a:ext>
            </a:extLst>
          </p:cNvPr>
          <p:cNvSpPr txBox="1"/>
          <p:nvPr/>
        </p:nvSpPr>
        <p:spPr>
          <a:xfrm>
            <a:off x="2357096" y="460468"/>
            <a:ext cx="4429809" cy="384080"/>
          </a:xfrm>
          <a:prstGeom prst="rect">
            <a:avLst/>
          </a:prstGeom>
          <a:noFill/>
        </p:spPr>
        <p:txBody>
          <a:bodyPr wrap="square" rtlCol="0">
            <a:spAutoFit/>
          </a:bodyPr>
          <a:lstStyle/>
          <a:p>
            <a:pPr algn="ctr">
              <a:lnSpc>
                <a:spcPct val="79000"/>
              </a:lnSpc>
            </a:pPr>
            <a:r>
              <a:rPr lang="en-GB"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 giáo khoa trang 91</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Google Shape;89;p5">
            <a:extLst>
              <a:ext uri="{FF2B5EF4-FFF2-40B4-BE49-F238E27FC236}">
                <a16:creationId xmlns:a16="http://schemas.microsoft.com/office/drawing/2014/main" id="{D3A6C320-32F7-A446-377F-CBC7D589FB28}"/>
              </a:ext>
            </a:extLst>
          </p:cNvPr>
          <p:cNvSpPr txBox="1"/>
          <p:nvPr/>
        </p:nvSpPr>
        <p:spPr>
          <a:xfrm>
            <a:off x="1024938" y="0"/>
            <a:ext cx="7094124" cy="561662"/>
          </a:xfrm>
          <a:prstGeom prst="rect">
            <a:avLst/>
          </a:prstGeom>
          <a:noFill/>
          <a:ln>
            <a:noFill/>
          </a:ln>
        </p:spPr>
        <p:txBody>
          <a:bodyPr spcFirstLastPara="1" wrap="square" lIns="68569" tIns="34275" rIns="68569" bIns="34275" anchor="t" anchorCtr="0">
            <a:spAutoFit/>
          </a:bodyPr>
          <a:lstStyle/>
          <a:p>
            <a:pPr algn="ctr"/>
            <a:r>
              <a:rPr lang="en-US" sz="32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Những bậc đá chạm mây</a:t>
            </a:r>
            <a:endParaRPr sz="32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Tree>
    <p:extLst>
      <p:ext uri="{BB962C8B-B14F-4D97-AF65-F5344CB8AC3E}">
        <p14:creationId xmlns:p14="http://schemas.microsoft.com/office/powerpoint/2010/main" val="890940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31B1564A-0301-B3F0-1698-4D4D86A64CC7}"/>
              </a:ext>
            </a:extLst>
          </p:cNvPr>
          <p:cNvSpPr txBox="1"/>
          <p:nvPr/>
        </p:nvSpPr>
        <p:spPr>
          <a:xfrm>
            <a:off x="105911" y="869040"/>
            <a:ext cx="5569841" cy="3046988"/>
          </a:xfrm>
          <a:prstGeom prst="rect">
            <a:avLst/>
          </a:prstGeom>
          <a:noFill/>
        </p:spPr>
        <p:txBody>
          <a:bodyPr wrap="square" rtlCol="0">
            <a:spAutoFit/>
          </a:bodyPr>
          <a:lstStyle/>
          <a:p>
            <a:r>
              <a:rPr lang="en-US" sz="2400">
                <a:latin typeface="Arial-Rounded" panose="020B0500000000000000" pitchFamily="34" charset="0"/>
                <a:ea typeface="Arial-Rounded" panose="020B0500000000000000" pitchFamily="34" charset="0"/>
                <a:cs typeface="Arial-Rounded" panose="020B0500000000000000" pitchFamily="34" charset="0"/>
              </a:rPr>
              <a:t>	Ngày xưa, dưới chân núi Hồng Lĩnh có một xóm nhỏ, người dân sống bằng nghề đánh cá. Cuộc sống đang yên lành, bỗng một trận bão khủng khiếp cuốn đi tất cả thuyền bè. Dân xóm chài hết đường sinh sống, đành lên núi kiếm củi đem ra chợ bán. Nhưng sườn núi phía họ ở dựng đứng, bà con phải đi đường vòng rất xa.</a:t>
            </a:r>
          </a:p>
        </p:txBody>
      </p:sp>
      <p:grpSp>
        <p:nvGrpSpPr>
          <p:cNvPr id="9" name="Google Shape;109;p8">
            <a:extLst>
              <a:ext uri="{FF2B5EF4-FFF2-40B4-BE49-F238E27FC236}">
                <a16:creationId xmlns:a16="http://schemas.microsoft.com/office/drawing/2014/main" id="{DF8FD010-F947-2001-39D2-E3744D7C9528}"/>
              </a:ext>
            </a:extLst>
          </p:cNvPr>
          <p:cNvGrpSpPr/>
          <p:nvPr/>
        </p:nvGrpSpPr>
        <p:grpSpPr>
          <a:xfrm>
            <a:off x="301391" y="4599490"/>
            <a:ext cx="2163411" cy="535329"/>
            <a:chOff x="508724" y="6144228"/>
            <a:chExt cx="2884548" cy="713772"/>
          </a:xfrm>
        </p:grpSpPr>
        <p:sp>
          <p:nvSpPr>
            <p:cNvPr id="10" name="Google Shape;110;p8">
              <a:extLst>
                <a:ext uri="{FF2B5EF4-FFF2-40B4-BE49-F238E27FC236}">
                  <a16:creationId xmlns:a16="http://schemas.microsoft.com/office/drawing/2014/main" id="{97D4B1A8-22DC-8CAB-A2CE-6236EE316A15}"/>
                </a:ext>
              </a:extLst>
            </p:cNvPr>
            <p:cNvSpPr/>
            <p:nvPr/>
          </p:nvSpPr>
          <p:spPr>
            <a:xfrm>
              <a:off x="548472" y="6177626"/>
              <a:ext cx="284480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2" name="Google Shape;111;p8">
              <a:extLst>
                <a:ext uri="{FF2B5EF4-FFF2-40B4-BE49-F238E27FC236}">
                  <a16:creationId xmlns:a16="http://schemas.microsoft.com/office/drawing/2014/main" id="{DA0043F6-E675-7BF5-7D14-53F03F8C7CDF}"/>
                </a:ext>
              </a:extLst>
            </p:cNvPr>
            <p:cNvGrpSpPr/>
            <p:nvPr/>
          </p:nvGrpSpPr>
          <p:grpSpPr>
            <a:xfrm>
              <a:off x="508724" y="6144228"/>
              <a:ext cx="713772" cy="713772"/>
              <a:chOff x="508724" y="6144228"/>
              <a:chExt cx="713772" cy="713772"/>
            </a:xfrm>
          </p:grpSpPr>
          <p:sp>
            <p:nvSpPr>
              <p:cNvPr id="13" name="Google Shape;112;p8">
                <a:extLst>
                  <a:ext uri="{FF2B5EF4-FFF2-40B4-BE49-F238E27FC236}">
                    <a16:creationId xmlns:a16="http://schemas.microsoft.com/office/drawing/2014/main" id="{9BB35821-5EEE-DDA3-C990-61538724D22F}"/>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113;p8">
                <a:extLst>
                  <a:ext uri="{FF2B5EF4-FFF2-40B4-BE49-F238E27FC236}">
                    <a16:creationId xmlns:a16="http://schemas.microsoft.com/office/drawing/2014/main" id="{FDBC8F12-2616-7D0F-0B81-219816F36718}"/>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1</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5" name="Google Shape;114;p8">
            <a:extLst>
              <a:ext uri="{FF2B5EF4-FFF2-40B4-BE49-F238E27FC236}">
                <a16:creationId xmlns:a16="http://schemas.microsoft.com/office/drawing/2014/main" id="{2BB21020-E752-4ECE-8919-6B0F645136E9}"/>
              </a:ext>
            </a:extLst>
          </p:cNvPr>
          <p:cNvSpPr txBox="1"/>
          <p:nvPr/>
        </p:nvSpPr>
        <p:spPr>
          <a:xfrm>
            <a:off x="886284" y="4664269"/>
            <a:ext cx="1528954"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Đọc mẫu</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Hình ảnh 1">
            <a:extLst>
              <a:ext uri="{FF2B5EF4-FFF2-40B4-BE49-F238E27FC236}">
                <a16:creationId xmlns:a16="http://schemas.microsoft.com/office/drawing/2014/main" id="{9207B1C8-640E-B54B-BA5B-3125A200EA0D}"/>
              </a:ext>
            </a:extLst>
          </p:cNvPr>
          <p:cNvPicPr>
            <a:picLocks noChangeAspect="1"/>
          </p:cNvPicPr>
          <p:nvPr/>
        </p:nvPicPr>
        <p:blipFill rotWithShape="1">
          <a:blip r:embed="rId6"/>
          <a:srcRect l="11778" t="9841" r="9311" b="58613"/>
          <a:stretch/>
        </p:blipFill>
        <p:spPr>
          <a:xfrm>
            <a:off x="5675752" y="1365945"/>
            <a:ext cx="3362647" cy="2088418"/>
          </a:xfrm>
          <a:prstGeom prst="roundRect">
            <a:avLst/>
          </a:prstGeom>
        </p:spPr>
      </p:pic>
      <p:sp>
        <p:nvSpPr>
          <p:cNvPr id="21" name="TextBox 9">
            <a:extLst>
              <a:ext uri="{FF2B5EF4-FFF2-40B4-BE49-F238E27FC236}">
                <a16:creationId xmlns:a16="http://schemas.microsoft.com/office/drawing/2014/main" id="{048964FF-9ACE-B7FA-459B-08EFB0546679}"/>
              </a:ext>
            </a:extLst>
          </p:cNvPr>
          <p:cNvSpPr txBox="1"/>
          <p:nvPr/>
        </p:nvSpPr>
        <p:spPr>
          <a:xfrm>
            <a:off x="3385796" y="460468"/>
            <a:ext cx="4429809" cy="384080"/>
          </a:xfrm>
          <a:prstGeom prst="rect">
            <a:avLst/>
          </a:prstGeom>
          <a:noFill/>
        </p:spPr>
        <p:txBody>
          <a:bodyPr wrap="square" rtlCol="0">
            <a:spAutoFit/>
          </a:bodyPr>
          <a:lstStyle/>
          <a:p>
            <a:pPr algn="ctr">
              <a:lnSpc>
                <a:spcPct val="79000"/>
              </a:lnSpc>
            </a:pPr>
            <a:r>
              <a:rPr lang="en-GB"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 giáo khoa trang 91</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Google Shape;89;p5">
            <a:extLst>
              <a:ext uri="{FF2B5EF4-FFF2-40B4-BE49-F238E27FC236}">
                <a16:creationId xmlns:a16="http://schemas.microsoft.com/office/drawing/2014/main" id="{C916D969-9C7F-7244-BDF2-8FC37783207B}"/>
              </a:ext>
            </a:extLst>
          </p:cNvPr>
          <p:cNvSpPr txBox="1"/>
          <p:nvPr/>
        </p:nvSpPr>
        <p:spPr>
          <a:xfrm>
            <a:off x="2053638" y="0"/>
            <a:ext cx="7094124" cy="561662"/>
          </a:xfrm>
          <a:prstGeom prst="rect">
            <a:avLst/>
          </a:prstGeom>
          <a:noFill/>
          <a:ln>
            <a:noFill/>
          </a:ln>
        </p:spPr>
        <p:txBody>
          <a:bodyPr spcFirstLastPara="1" wrap="square" lIns="68569" tIns="34275" rIns="68569" bIns="34275" anchor="t" anchorCtr="0">
            <a:spAutoFit/>
          </a:bodyPr>
          <a:lstStyle/>
          <a:p>
            <a:pPr algn="ctr"/>
            <a:r>
              <a:rPr lang="en-US" sz="32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Những bậc đá chạm mây</a:t>
            </a:r>
            <a:endParaRPr sz="32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pic>
        <p:nvPicPr>
          <p:cNvPr id="23" name="31.5.6.2">
            <a:hlinkClick r:id="" action="ppaction://media"/>
            <a:extLst>
              <a:ext uri="{FF2B5EF4-FFF2-40B4-BE49-F238E27FC236}">
                <a16:creationId xmlns:a16="http://schemas.microsoft.com/office/drawing/2014/main" id="{C74B415D-1FA1-52A1-265E-9A9E4460F3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16615" y="2410154"/>
            <a:ext cx="406400" cy="406400"/>
          </a:xfrm>
          <a:prstGeom prst="rect">
            <a:avLst/>
          </a:prstGeom>
        </p:spPr>
      </p:pic>
      <p:pic>
        <p:nvPicPr>
          <p:cNvPr id="24" name="31.5.6.1">
            <a:hlinkClick r:id="" action="ppaction://media"/>
            <a:extLst>
              <a:ext uri="{FF2B5EF4-FFF2-40B4-BE49-F238E27FC236}">
                <a16:creationId xmlns:a16="http://schemas.microsoft.com/office/drawing/2014/main" id="{53BCA2F3-5877-28E5-45CB-FC743958633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242550" y="1784350"/>
            <a:ext cx="406400" cy="406400"/>
          </a:xfrm>
          <a:prstGeom prst="rect">
            <a:avLst/>
          </a:prstGeom>
        </p:spPr>
      </p:pic>
    </p:spTree>
    <p:extLst>
      <p:ext uri="{BB962C8B-B14F-4D97-AF65-F5344CB8AC3E}">
        <p14:creationId xmlns:p14="http://schemas.microsoft.com/office/powerpoint/2010/main" val="678683532"/>
      </p:ext>
    </p:extLst>
  </p:cSld>
  <p:clrMapOvr>
    <a:masterClrMapping/>
  </p:clrMapOvr>
  <p:transition advTm="2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1628" fill="hold"/>
                                        <p:tgtEl>
                                          <p:spTgt spid="24"/>
                                        </p:tgtEl>
                                      </p:cBhvr>
                                    </p:cmd>
                                  </p:childTnLst>
                                </p:cTn>
                              </p:par>
                            </p:childTnLst>
                          </p:cTn>
                        </p:par>
                        <p:par>
                          <p:cTn id="7" fill="hold">
                            <p:stCondLst>
                              <p:cond delay="12628"/>
                            </p:stCondLst>
                            <p:childTnLst>
                              <p:par>
                                <p:cTn id="8" presetID="1" presetClass="mediacall" presetSubtype="0" fill="hold" nodeType="afterEffect">
                                  <p:stCondLst>
                                    <p:cond delay="0"/>
                                  </p:stCondLst>
                                  <p:childTnLst>
                                    <p:cmd type="call" cmd="playFrom(0.0)">
                                      <p:cBhvr>
                                        <p:cTn id="9" dur="12276"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3"/>
                </p:tgtEl>
              </p:cMediaNode>
            </p:audio>
            <p:audio>
              <p:cMediaNode vol="80000">
                <p:cTn id="11" fill="hold" display="0">
                  <p:stCondLst>
                    <p:cond delay="indefinite"/>
                  </p:stCondLst>
                  <p:endCondLst>
                    <p:cond evt="onStopAudio" delay="0">
                      <p:tgtEl>
                        <p:sldTgt/>
                      </p:tgtEl>
                    </p:cond>
                  </p:endCondLst>
                </p:cTn>
                <p:tgtEl>
                  <p:spTgt spid="24"/>
                </p:tgtEl>
              </p:cMediaNode>
            </p:audio>
          </p:childTnLst>
        </p:cTn>
      </p:par>
    </p:tnLst>
  </p:timing>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3502</TotalTime>
  <Words>1433</Words>
  <Application>Microsoft Office PowerPoint</Application>
  <PresentationFormat>Trình chiếu Trên màn hình (16:9)</PresentationFormat>
  <Paragraphs>146</Paragraphs>
  <Slides>36</Slides>
  <Notes>25</Notes>
  <HiddenSlides>0</HiddenSlides>
  <MMClips>9</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36</vt:i4>
      </vt:variant>
    </vt:vector>
  </HeadingPairs>
  <TitlesOfParts>
    <vt:vector size="43" baseType="lpstr">
      <vt:lpstr>SVN-Anastasia</vt:lpstr>
      <vt:lpstr>Arial-Rounded</vt:lpstr>
      <vt:lpstr>Calibri</vt:lpstr>
      <vt:lpstr>Arial</vt:lpstr>
      <vt:lpstr>HP001 4 hàng</vt:lpstr>
      <vt:lpstr>AvantGarde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MY PC</dc:creator>
  <dc:description>9Slide.vn</dc:description>
  <cp:lastModifiedBy>Nguyễn Thị Tuyết Nga</cp:lastModifiedBy>
  <cp:revision>117</cp:revision>
  <dcterms:created xsi:type="dcterms:W3CDTF">2021-12-21T12:51:08Z</dcterms:created>
  <dcterms:modified xsi:type="dcterms:W3CDTF">2023-04-09T13:46:18Z</dcterms:modified>
  <cp:category>9Slide.vn</cp:category>
</cp:coreProperties>
</file>