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25"/>
  </p:notesMasterIdLst>
  <p:sldIdLst>
    <p:sldId id="256" r:id="rId3"/>
    <p:sldId id="258" r:id="rId4"/>
    <p:sldId id="464" r:id="rId5"/>
    <p:sldId id="261" r:id="rId6"/>
    <p:sldId id="446" r:id="rId7"/>
    <p:sldId id="459" r:id="rId8"/>
    <p:sldId id="460" r:id="rId9"/>
    <p:sldId id="461" r:id="rId10"/>
    <p:sldId id="462" r:id="rId11"/>
    <p:sldId id="268" r:id="rId12"/>
    <p:sldId id="269" r:id="rId13"/>
    <p:sldId id="270" r:id="rId14"/>
    <p:sldId id="263" r:id="rId15"/>
    <p:sldId id="271" r:id="rId16"/>
    <p:sldId id="272" r:id="rId17"/>
    <p:sldId id="260" r:id="rId18"/>
    <p:sldId id="273" r:id="rId19"/>
    <p:sldId id="289" r:id="rId20"/>
    <p:sldId id="458" r:id="rId21"/>
    <p:sldId id="463" r:id="rId22"/>
    <p:sldId id="466" r:id="rId23"/>
    <p:sldId id="265" r:id="rId24"/>
  </p:sldIdLst>
  <p:sldSz cx="16276638" cy="9144000"/>
  <p:notesSz cx="6858000" cy="91440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6F2E9"/>
    <a:srgbClr val="EBF4ED"/>
    <a:srgbClr val="E0EFE5"/>
    <a:srgbClr val="FFF7E2"/>
    <a:srgbClr val="FEF6DE"/>
    <a:srgbClr val="FFFBF2"/>
    <a:srgbClr val="FF0066"/>
    <a:srgbClr val="FFFFFF"/>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82434" autoAdjust="0"/>
  </p:normalViewPr>
  <p:slideViewPr>
    <p:cSldViewPr>
      <p:cViewPr varScale="1">
        <p:scale>
          <a:sx n="86" d="100"/>
          <a:sy n="86" d="100"/>
        </p:scale>
        <p:origin x="342" y="15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Bấm chuột vào từng chiếc bánh để di chuyển vào đúng vị trí từ</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19</a:t>
            </a:fld>
            <a:endParaRPr lang="en-US" altLang="en-US"/>
          </a:p>
        </p:txBody>
      </p:sp>
    </p:spTree>
    <p:extLst>
      <p:ext uri="{BB962C8B-B14F-4D97-AF65-F5344CB8AC3E}">
        <p14:creationId xmlns:p14="http://schemas.microsoft.com/office/powerpoint/2010/main" val="1585715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Bấm chuột vào từng chiếc bánh để di chuyển vào đúng vị trí từ</a:t>
            </a:r>
          </a:p>
        </p:txBody>
      </p:sp>
      <p:sp>
        <p:nvSpPr>
          <p:cNvPr id="4" name="Chỗ dành sẵn cho Số hiệu Bản chiếu 3"/>
          <p:cNvSpPr>
            <a:spLocks noGrp="1"/>
          </p:cNvSpPr>
          <p:nvPr>
            <p:ph type="sldNum" sz="quarter" idx="5"/>
          </p:nvPr>
        </p:nvSpPr>
        <p:spPr/>
        <p:txBody>
          <a:bodyPr/>
          <a:lstStyle/>
          <a:p>
            <a:pPr>
              <a:defRPr/>
            </a:pPr>
            <a:fld id="{51C4FA25-5DD5-485C-BCD2-EF739D2A7194}" type="slidenum">
              <a:rPr lang="en-US" altLang="en-US" smtClean="0"/>
              <a:pPr>
                <a:defRPr/>
              </a:pPr>
              <a:t>20</a:t>
            </a:fld>
            <a:endParaRPr lang="en-US" altLang="en-US"/>
          </a:p>
        </p:txBody>
      </p:sp>
    </p:spTree>
    <p:extLst>
      <p:ext uri="{BB962C8B-B14F-4D97-AF65-F5344CB8AC3E}">
        <p14:creationId xmlns:p14="http://schemas.microsoft.com/office/powerpoint/2010/main" val="169814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BF47EB3-531B-ABB1-8C8E-1AF79B8A4346}"/>
              </a:ext>
            </a:extLst>
          </p:cNvPr>
          <p:cNvGrpSpPr/>
          <p:nvPr userDrawn="1"/>
        </p:nvGrpSpPr>
        <p:grpSpPr>
          <a:xfrm>
            <a:off x="-69263" y="-54007"/>
            <a:ext cx="16415163" cy="3617833"/>
            <a:chOff x="-51881" y="-1175910"/>
            <a:chExt cx="12295762" cy="2713375"/>
          </a:xfrm>
        </p:grpSpPr>
        <p:sp>
          <p:nvSpPr>
            <p:cNvPr id="13" name="Rectangle 12">
              <a:extLst>
                <a:ext uri="{FF2B5EF4-FFF2-40B4-BE49-F238E27FC236}">
                  <a16:creationId xmlns:a16="http://schemas.microsoft.com/office/drawing/2014/main" id="{A3B2C702-E647-60F3-5B78-540B1397AE91}"/>
                </a:ext>
              </a:extLst>
            </p:cNvPr>
            <p:cNvSpPr/>
            <p:nvPr userDrawn="1"/>
          </p:nvSpPr>
          <p:spPr>
            <a:xfrm>
              <a:off x="-51881" y="-549104"/>
              <a:ext cx="12295762" cy="208656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a:extLst>
                <a:ext uri="{FF2B5EF4-FFF2-40B4-BE49-F238E27FC236}">
                  <a16:creationId xmlns:a16="http://schemas.microsoft.com/office/drawing/2014/main" id="{E1D5C1D5-D96F-C2EC-5C1D-68F94175CD82}"/>
                </a:ext>
              </a:extLst>
            </p:cNvPr>
            <p:cNvSpPr/>
            <p:nvPr userDrawn="1"/>
          </p:nvSpPr>
          <p:spPr>
            <a:xfrm>
              <a:off x="-51881" y="-862507"/>
              <a:ext cx="12295762" cy="208656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FEC6DD56-68D9-7E22-8EFB-50F1379C5B79}"/>
                </a:ext>
              </a:extLst>
            </p:cNvPr>
            <p:cNvSpPr/>
            <p:nvPr userDrawn="1"/>
          </p:nvSpPr>
          <p:spPr>
            <a:xfrm>
              <a:off x="-51881" y="-1175910"/>
              <a:ext cx="12295762" cy="20865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3" name="Picture 2" descr="Logo, company name&#10;&#10;Description automatically generated">
            <a:extLst>
              <a:ext uri="{FF2B5EF4-FFF2-40B4-BE49-F238E27FC236}">
                <a16:creationId xmlns:a16="http://schemas.microsoft.com/office/drawing/2014/main" id="{757997BB-E157-E8F1-D8B4-D62DB93A55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19350" y="0"/>
            <a:ext cx="1857288" cy="2349085"/>
          </a:xfrm>
          <a:prstGeom prst="rect">
            <a:avLst/>
          </a:prstGeom>
        </p:spPr>
      </p:pic>
      <p:sp>
        <p:nvSpPr>
          <p:cNvPr id="8" name="TextBox 7">
            <a:extLst>
              <a:ext uri="{FF2B5EF4-FFF2-40B4-BE49-F238E27FC236}">
                <a16:creationId xmlns:a16="http://schemas.microsoft.com/office/drawing/2014/main" id="{7F657D12-366B-103A-5DDF-B7769EA656A2}"/>
              </a:ext>
            </a:extLst>
          </p:cNvPr>
          <p:cNvSpPr txBox="1"/>
          <p:nvPr userDrawn="1"/>
        </p:nvSpPr>
        <p:spPr>
          <a:xfrm>
            <a:off x="4503173" y="1103712"/>
            <a:ext cx="11027422" cy="1733680"/>
          </a:xfrm>
          <a:prstGeom prst="rect">
            <a:avLst/>
          </a:prstGeom>
          <a:noFill/>
        </p:spPr>
        <p:txBody>
          <a:bodyPr wrap="square" rtlCol="0">
            <a:spAutoFit/>
          </a:bodyPr>
          <a:lstStyle/>
          <a:p>
            <a:pPr algn="ct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Tiếng</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a:t>
            </a:r>
            <a:r>
              <a:rPr lang="en-US" sz="10666" dirty="0" err="1">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Việt</a:t>
            </a:r>
            <a:r>
              <a:rPr lang="en-US" sz="10666" dirty="0">
                <a:ln w="254000">
                  <a:solidFill>
                    <a:sysClr val="windowText" lastClr="000000"/>
                  </a:solidFill>
                </a:ln>
                <a:solidFill>
                  <a:schemeClr val="tx1"/>
                </a:solidFill>
                <a:latin typeface="HP-087" panose="020B0803050302020204" pitchFamily="34" charset="0"/>
                <a:cs typeface="#9Slide03 Arima Madurai ExtraBo" panose="00000900000000000000" pitchFamily="2" charset="0"/>
              </a:rPr>
              <a:t> 3</a:t>
            </a:r>
          </a:p>
        </p:txBody>
      </p:sp>
      <p:pic>
        <p:nvPicPr>
          <p:cNvPr id="18" name="Picture 17">
            <a:extLst>
              <a:ext uri="{FF2B5EF4-FFF2-40B4-BE49-F238E27FC236}">
                <a16:creationId xmlns:a16="http://schemas.microsoft.com/office/drawing/2014/main" id="{8129A0D9-9B03-FEDF-B9D4-4560491131CB}"/>
              </a:ext>
            </a:extLst>
          </p:cNvPr>
          <p:cNvPicPr>
            <a:picLocks noChangeAspect="1"/>
          </p:cNvPicPr>
          <p:nvPr userDrawn="1"/>
        </p:nvPicPr>
        <p:blipFill rotWithShape="1">
          <a:blip r:embed="rId3">
            <a:duotone>
              <a:schemeClr val="accent4">
                <a:shade val="45000"/>
                <a:satMod val="135000"/>
              </a:schemeClr>
              <a:prstClr val="white"/>
            </a:duotone>
          </a:blip>
          <a:srcRect l="39046" t="29565"/>
          <a:stretch/>
        </p:blipFill>
        <p:spPr>
          <a:xfrm>
            <a:off x="-69263" y="-54008"/>
            <a:ext cx="5387741" cy="6234995"/>
          </a:xfrm>
          <a:prstGeom prst="rect">
            <a:avLst/>
          </a:prstGeom>
        </p:spPr>
      </p:pic>
      <p:sp>
        <p:nvSpPr>
          <p:cNvPr id="4" name="TextBox 3">
            <a:extLst>
              <a:ext uri="{FF2B5EF4-FFF2-40B4-BE49-F238E27FC236}">
                <a16:creationId xmlns:a16="http://schemas.microsoft.com/office/drawing/2014/main" id="{699CC354-3643-0A24-17D0-158968A6F79B}"/>
              </a:ext>
            </a:extLst>
          </p:cNvPr>
          <p:cNvSpPr txBox="1"/>
          <p:nvPr userDrawn="1"/>
        </p:nvSpPr>
        <p:spPr>
          <a:xfrm>
            <a:off x="4503173" y="1073579"/>
            <a:ext cx="11027422" cy="1733680"/>
          </a:xfrm>
          <a:prstGeom prst="rect">
            <a:avLst/>
          </a:prstGeom>
          <a:noFill/>
        </p:spPr>
        <p:txBody>
          <a:bodyPr wrap="square" rtlCol="0">
            <a:spAutoFit/>
          </a:bodyPr>
          <a:lstStyle/>
          <a:p>
            <a:pPr algn="ct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Tiếng</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a:t>
            </a:r>
            <a:r>
              <a:rPr lang="en-US" sz="10666" dirty="0" err="1">
                <a:solidFill>
                  <a:schemeClr val="accent4">
                    <a:lumMod val="20000"/>
                    <a:lumOff val="80000"/>
                  </a:schemeClr>
                </a:solidFill>
                <a:latin typeface="HP-087" panose="020B0803050302020204" pitchFamily="34" charset="0"/>
                <a:cs typeface="#9Slide03 Arima Madurai ExtraBo" panose="00000900000000000000" pitchFamily="2" charset="0"/>
              </a:rPr>
              <a:t>Việt</a:t>
            </a:r>
            <a:r>
              <a:rPr lang="en-US" sz="10666" dirty="0">
                <a:solidFill>
                  <a:schemeClr val="accent4">
                    <a:lumMod val="20000"/>
                    <a:lumOff val="80000"/>
                  </a:schemeClr>
                </a:solidFill>
                <a:latin typeface="HP-087" panose="020B0803050302020204" pitchFamily="34" charset="0"/>
                <a:cs typeface="#9Slide03 Arima Madurai ExtraBo" panose="00000900000000000000" pitchFamily="2" charset="0"/>
              </a:rPr>
              <a:t> 3</a:t>
            </a:r>
          </a:p>
        </p:txBody>
      </p:sp>
      <p:pic>
        <p:nvPicPr>
          <p:cNvPr id="10" name="Picture 9">
            <a:extLst>
              <a:ext uri="{FF2B5EF4-FFF2-40B4-BE49-F238E27FC236}">
                <a16:creationId xmlns:a16="http://schemas.microsoft.com/office/drawing/2014/main" id="{CD32900D-9049-DADC-66A0-CBC4864F02FF}"/>
              </a:ext>
            </a:extLst>
          </p:cNvPr>
          <p:cNvPicPr>
            <a:picLocks noChangeAspect="1"/>
          </p:cNvPicPr>
          <p:nvPr userDrawn="1"/>
        </p:nvPicPr>
        <p:blipFill>
          <a:blip r:embed="rId4"/>
          <a:stretch>
            <a:fillRect/>
          </a:stretch>
        </p:blipFill>
        <p:spPr>
          <a:xfrm>
            <a:off x="6920040" y="1"/>
            <a:ext cx="6193688" cy="1138716"/>
          </a:xfrm>
          <a:prstGeom prst="rect">
            <a:avLst/>
          </a:prstGeom>
        </p:spPr>
      </p:pic>
    </p:spTree>
    <p:extLst>
      <p:ext uri="{BB962C8B-B14F-4D97-AF65-F5344CB8AC3E}">
        <p14:creationId xmlns:p14="http://schemas.microsoft.com/office/powerpoint/2010/main" val="75491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41"/>
          <p:cNvSpPr/>
          <p:nvPr/>
        </p:nvSpPr>
        <p:spPr>
          <a:xfrm>
            <a:off x="0" y="7937500"/>
            <a:ext cx="16276638" cy="1206500"/>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F2CC"/>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2400" b="0" i="0" u="none" strike="noStrike" cap="none">
              <a:solidFill>
                <a:srgbClr val="FFFFFF"/>
              </a:solidFill>
              <a:latin typeface="Calibri"/>
              <a:ea typeface="Calibri"/>
              <a:cs typeface="Calibri"/>
              <a:sym typeface="Calibri"/>
            </a:endParaRPr>
          </a:p>
        </p:txBody>
      </p:sp>
      <p:sp>
        <p:nvSpPr>
          <p:cNvPr id="28" name="Google Shape;28;p41"/>
          <p:cNvSpPr/>
          <p:nvPr/>
        </p:nvSpPr>
        <p:spPr>
          <a:xfrm>
            <a:off x="0" y="8255002"/>
            <a:ext cx="16276638" cy="889001"/>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D966"/>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2400" b="0" i="0" u="none" strike="noStrike" cap="none">
              <a:solidFill>
                <a:srgbClr val="FFFFFF"/>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E1BB5171-4207-0E6B-51E3-2C9B72FD51A6}"/>
              </a:ext>
            </a:extLst>
          </p:cNvPr>
          <p:cNvSpPr/>
          <p:nvPr userDrawn="1"/>
        </p:nvSpPr>
        <p:spPr>
          <a:xfrm>
            <a:off x="14521812" y="2"/>
            <a:ext cx="1754826" cy="140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1"/>
          </a:p>
        </p:txBody>
      </p:sp>
    </p:spTree>
    <p:extLst>
      <p:ext uri="{BB962C8B-B14F-4D97-AF65-F5344CB8AC3E}">
        <p14:creationId xmlns:p14="http://schemas.microsoft.com/office/powerpoint/2010/main" val="187296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
        <p:cNvGrpSpPr/>
        <p:nvPr/>
      </p:nvGrpSpPr>
      <p:grpSpPr>
        <a:xfrm>
          <a:off x="0" y="0"/>
          <a:ext cx="0" cy="0"/>
          <a:chOff x="0" y="0"/>
          <a:chExt cx="0" cy="0"/>
        </a:xfrm>
      </p:grpSpPr>
      <p:pic>
        <p:nvPicPr>
          <p:cNvPr id="30" name="Google Shape;30;p42"/>
          <p:cNvPicPr preferRelativeResize="0"/>
          <p:nvPr/>
        </p:nvPicPr>
        <p:blipFill rotWithShape="1">
          <a:blip r:embed="rId2">
            <a:alphaModFix/>
          </a:blip>
          <a:srcRect t="58029"/>
          <a:stretch/>
        </p:blipFill>
        <p:spPr>
          <a:xfrm rot="10800000">
            <a:off x="0" y="8130587"/>
            <a:ext cx="16276638" cy="1013415"/>
          </a:xfrm>
          <a:prstGeom prst="rect">
            <a:avLst/>
          </a:prstGeom>
          <a:noFill/>
          <a:ln>
            <a:noFill/>
          </a:ln>
        </p:spPr>
      </p:pic>
      <p:pic>
        <p:nvPicPr>
          <p:cNvPr id="31" name="Google Shape;31;p42"/>
          <p:cNvPicPr preferRelativeResize="0"/>
          <p:nvPr/>
        </p:nvPicPr>
        <p:blipFill rotWithShape="1">
          <a:blip r:embed="rId3">
            <a:alphaModFix/>
          </a:blip>
          <a:srcRect l="4857" b="1525"/>
          <a:stretch/>
        </p:blipFill>
        <p:spPr>
          <a:xfrm>
            <a:off x="0" y="1"/>
            <a:ext cx="4885597" cy="665019"/>
          </a:xfrm>
          <a:prstGeom prst="rect">
            <a:avLst/>
          </a:prstGeom>
          <a:noFill/>
          <a:ln>
            <a:noFill/>
          </a:ln>
        </p:spPr>
      </p:pic>
    </p:spTree>
    <p:extLst>
      <p:ext uri="{BB962C8B-B14F-4D97-AF65-F5344CB8AC3E}">
        <p14:creationId xmlns:p14="http://schemas.microsoft.com/office/powerpoint/2010/main" val="69357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2"/>
        <p:cNvGrpSpPr/>
        <p:nvPr/>
      </p:nvGrpSpPr>
      <p:grpSpPr>
        <a:xfrm>
          <a:off x="0" y="0"/>
          <a:ext cx="0" cy="0"/>
          <a:chOff x="0" y="0"/>
          <a:chExt cx="0" cy="0"/>
        </a:xfrm>
      </p:grpSpPr>
      <p:pic>
        <p:nvPicPr>
          <p:cNvPr id="33" name="Google Shape;33;p43" descr="A picture containing background pattern&#10;&#10;Description automatically generated"/>
          <p:cNvPicPr preferRelativeResize="0"/>
          <p:nvPr/>
        </p:nvPicPr>
        <p:blipFill rotWithShape="1">
          <a:blip r:embed="rId2">
            <a:alphaModFix/>
          </a:blip>
          <a:srcRect/>
          <a:stretch/>
        </p:blipFill>
        <p:spPr>
          <a:xfrm>
            <a:off x="838248" y="0"/>
            <a:ext cx="14600146" cy="9144000"/>
          </a:xfrm>
          <a:prstGeom prst="rect">
            <a:avLst/>
          </a:prstGeom>
          <a:noFill/>
          <a:ln>
            <a:noFill/>
          </a:ln>
        </p:spPr>
      </p:pic>
      <p:sp>
        <p:nvSpPr>
          <p:cNvPr id="34" name="Google Shape;34;p43"/>
          <p:cNvSpPr/>
          <p:nvPr/>
        </p:nvSpPr>
        <p:spPr>
          <a:xfrm>
            <a:off x="0" y="7937500"/>
            <a:ext cx="16276638" cy="1206500"/>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F2CC"/>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2400" b="0" i="0" u="none" strike="noStrike" cap="none">
              <a:solidFill>
                <a:srgbClr val="FFFFFF"/>
              </a:solidFill>
              <a:latin typeface="Calibri"/>
              <a:ea typeface="Calibri"/>
              <a:cs typeface="Calibri"/>
              <a:sym typeface="Calibri"/>
            </a:endParaRPr>
          </a:p>
        </p:txBody>
      </p:sp>
      <p:sp>
        <p:nvSpPr>
          <p:cNvPr id="35" name="Google Shape;35;p43"/>
          <p:cNvSpPr/>
          <p:nvPr/>
        </p:nvSpPr>
        <p:spPr>
          <a:xfrm>
            <a:off x="0" y="8255002"/>
            <a:ext cx="16276638" cy="889001"/>
          </a:xfrm>
          <a:custGeom>
            <a:avLst/>
            <a:gdLst/>
            <a:ahLst/>
            <a:cxnLst/>
            <a:rect l="l" t="t" r="r" b="b"/>
            <a:pathLst>
              <a:path w="12192000" h="904875" extrusionOk="0">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FFD966"/>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24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3554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014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spTree>
    <p:extLst>
      <p:ext uri="{BB962C8B-B14F-4D97-AF65-F5344CB8AC3E}">
        <p14:creationId xmlns:p14="http://schemas.microsoft.com/office/powerpoint/2010/main" val="99803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3A5DF-6F2D-0E10-F31F-2BF72592E574}"/>
              </a:ext>
            </a:extLst>
          </p:cNvPr>
          <p:cNvPicPr>
            <a:picLocks noChangeAspect="1"/>
          </p:cNvPicPr>
          <p:nvPr userDrawn="1"/>
        </p:nvPicPr>
        <p:blipFill rotWithShape="1">
          <a:blip r:embed="rId2">
            <a:duotone>
              <a:schemeClr val="accent4">
                <a:shade val="45000"/>
                <a:satMod val="135000"/>
              </a:schemeClr>
              <a:prstClr val="white"/>
            </a:duotone>
          </a:blip>
          <a:srcRect t="58030"/>
          <a:stretch/>
        </p:blipFill>
        <p:spPr>
          <a:xfrm flipH="1" flipV="1">
            <a:off x="0" y="8130586"/>
            <a:ext cx="16276638" cy="1013415"/>
          </a:xfrm>
          <a:prstGeom prst="rect">
            <a:avLst/>
          </a:prstGeom>
        </p:spPr>
      </p:pic>
      <p:pic>
        <p:nvPicPr>
          <p:cNvPr id="11" name="Picture 10">
            <a:extLst>
              <a:ext uri="{FF2B5EF4-FFF2-40B4-BE49-F238E27FC236}">
                <a16:creationId xmlns:a16="http://schemas.microsoft.com/office/drawing/2014/main" id="{54715F48-DC4A-170B-917E-1B389B5407DA}"/>
              </a:ext>
            </a:extLst>
          </p:cNvPr>
          <p:cNvPicPr>
            <a:picLocks noChangeAspect="1"/>
          </p:cNvPicPr>
          <p:nvPr userDrawn="1"/>
        </p:nvPicPr>
        <p:blipFill rotWithShape="1">
          <a:blip r:embed="rId3">
            <a:duotone>
              <a:schemeClr val="accent4">
                <a:shade val="45000"/>
                <a:satMod val="135000"/>
              </a:schemeClr>
              <a:prstClr val="white"/>
            </a:duotone>
          </a:blip>
          <a:srcRect l="4858" b="1525"/>
          <a:stretch/>
        </p:blipFill>
        <p:spPr>
          <a:xfrm>
            <a:off x="0" y="0"/>
            <a:ext cx="4885597" cy="665019"/>
          </a:xfrm>
          <a:prstGeom prst="rect">
            <a:avLst/>
          </a:prstGeom>
        </p:spPr>
      </p:pic>
      <p:pic>
        <p:nvPicPr>
          <p:cNvPr id="5" name="Hình ảnh 4" descr="Ảnh có chứa văn bản, bánh xe&#10;&#10;Mô tả được tạo tự động">
            <a:extLst>
              <a:ext uri="{FF2B5EF4-FFF2-40B4-BE49-F238E27FC236}">
                <a16:creationId xmlns:a16="http://schemas.microsoft.com/office/drawing/2014/main" id="{365D5745-7E02-3905-1DAB-603EB28CCA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367" y="548632"/>
            <a:ext cx="16113904" cy="8046736"/>
          </a:xfrm>
          <a:prstGeom prst="rect">
            <a:avLst/>
          </a:prstGeom>
        </p:spPr>
      </p:pic>
    </p:spTree>
    <p:extLst>
      <p:ext uri="{BB962C8B-B14F-4D97-AF65-F5344CB8AC3E}">
        <p14:creationId xmlns:p14="http://schemas.microsoft.com/office/powerpoint/2010/main" val="171609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48605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
        <p:nvSpPr>
          <p:cNvPr id="2" name="任意多边形 4">
            <a:extLst>
              <a:ext uri="{FF2B5EF4-FFF2-40B4-BE49-F238E27FC236}">
                <a16:creationId xmlns:a16="http://schemas.microsoft.com/office/drawing/2014/main" id="{7B04F925-C1E5-35BA-70BC-0178E7D9C75E}"/>
              </a:ext>
            </a:extLst>
          </p:cNvPr>
          <p:cNvSpPr/>
          <p:nvPr userDrawn="1"/>
        </p:nvSpPr>
        <p:spPr>
          <a:xfrm>
            <a:off x="0" y="7937501"/>
            <a:ext cx="16276638" cy="12065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任意多边形 5">
            <a:extLst>
              <a:ext uri="{FF2B5EF4-FFF2-40B4-BE49-F238E27FC236}">
                <a16:creationId xmlns:a16="http://schemas.microsoft.com/office/drawing/2014/main" id="{181ACF88-E471-25EC-B95E-D568948CEDD1}"/>
              </a:ext>
            </a:extLst>
          </p:cNvPr>
          <p:cNvSpPr/>
          <p:nvPr userDrawn="1"/>
        </p:nvSpPr>
        <p:spPr>
          <a:xfrm>
            <a:off x="0" y="8255001"/>
            <a:ext cx="16276638" cy="88900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95167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B7CD407F-3C52-8FCE-7966-3AF85B651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339207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277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grpSp>
        <p:nvGrpSpPr>
          <p:cNvPr id="13" name="Google Shape;13;p39"/>
          <p:cNvGrpSpPr/>
          <p:nvPr/>
        </p:nvGrpSpPr>
        <p:grpSpPr>
          <a:xfrm>
            <a:off x="-69263" y="-54006"/>
            <a:ext cx="16415164" cy="3617833"/>
            <a:chOff x="-51881" y="-1175910"/>
            <a:chExt cx="12295762" cy="2713375"/>
          </a:xfrm>
        </p:grpSpPr>
        <p:sp>
          <p:nvSpPr>
            <p:cNvPr id="14" name="Google Shape;14;p39"/>
            <p:cNvSpPr/>
            <p:nvPr/>
          </p:nvSpPr>
          <p:spPr>
            <a:xfrm>
              <a:off x="-51881" y="-549104"/>
              <a:ext cx="12295762" cy="2086569"/>
            </a:xfrm>
            <a:prstGeom prst="rect">
              <a:avLst/>
            </a:prstGeom>
            <a:solidFill>
              <a:srgbClr val="FFF2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5" name="Google Shape;15;p39"/>
            <p:cNvSpPr/>
            <p:nvPr/>
          </p:nvSpPr>
          <p:spPr>
            <a:xfrm>
              <a:off x="-51881" y="-862507"/>
              <a:ext cx="12295762" cy="2086569"/>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sp>
          <p:nvSpPr>
            <p:cNvPr id="16" name="Google Shape;16;p39"/>
            <p:cNvSpPr/>
            <p:nvPr/>
          </p:nvSpPr>
          <p:spPr>
            <a:xfrm>
              <a:off x="-51881" y="-1175910"/>
              <a:ext cx="12295762" cy="2086569"/>
            </a:xfrm>
            <a:prstGeom prst="rect">
              <a:avLst/>
            </a:prstGeom>
            <a:solidFill>
              <a:srgbClr val="BF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lt1"/>
                </a:solidFill>
                <a:latin typeface="Calibri"/>
                <a:ea typeface="Calibri"/>
                <a:cs typeface="Calibri"/>
                <a:sym typeface="Calibri"/>
              </a:endParaRPr>
            </a:p>
          </p:txBody>
        </p:sp>
      </p:grpSp>
      <p:pic>
        <p:nvPicPr>
          <p:cNvPr id="17" name="Google Shape;17;p39" descr="Logo, company name&#10;&#10;Description automatically generated"/>
          <p:cNvPicPr preferRelativeResize="0"/>
          <p:nvPr/>
        </p:nvPicPr>
        <p:blipFill rotWithShape="1">
          <a:blip r:embed="rId2">
            <a:alphaModFix/>
          </a:blip>
          <a:srcRect/>
          <a:stretch/>
        </p:blipFill>
        <p:spPr>
          <a:xfrm>
            <a:off x="14419350" y="1"/>
            <a:ext cx="1857288" cy="2349086"/>
          </a:xfrm>
          <a:prstGeom prst="rect">
            <a:avLst/>
          </a:prstGeom>
          <a:noFill/>
          <a:ln>
            <a:noFill/>
          </a:ln>
        </p:spPr>
      </p:pic>
      <p:pic>
        <p:nvPicPr>
          <p:cNvPr id="19" name="Google Shape;19;p39"/>
          <p:cNvPicPr preferRelativeResize="0"/>
          <p:nvPr/>
        </p:nvPicPr>
        <p:blipFill rotWithShape="1">
          <a:blip r:embed="rId3">
            <a:alphaModFix/>
          </a:blip>
          <a:srcRect l="39046" t="29565"/>
          <a:stretch/>
        </p:blipFill>
        <p:spPr>
          <a:xfrm>
            <a:off x="-69263" y="-54008"/>
            <a:ext cx="5387742" cy="6234996"/>
          </a:xfrm>
          <a:prstGeom prst="rect">
            <a:avLst/>
          </a:prstGeom>
          <a:noFill/>
          <a:ln>
            <a:noFill/>
          </a:ln>
        </p:spPr>
      </p:pic>
      <p:pic>
        <p:nvPicPr>
          <p:cNvPr id="21" name="Google Shape;21;p39"/>
          <p:cNvPicPr preferRelativeResize="0"/>
          <p:nvPr/>
        </p:nvPicPr>
        <p:blipFill rotWithShape="1">
          <a:blip r:embed="rId4">
            <a:alphaModFix/>
          </a:blip>
          <a:srcRect/>
          <a:stretch/>
        </p:blipFill>
        <p:spPr>
          <a:xfrm>
            <a:off x="6920040" y="0"/>
            <a:ext cx="6193688" cy="1138716"/>
          </a:xfrm>
          <a:prstGeom prst="rect">
            <a:avLst/>
          </a:prstGeom>
          <a:noFill/>
          <a:ln>
            <a:noFill/>
          </a:ln>
        </p:spPr>
      </p:pic>
      <p:pic>
        <p:nvPicPr>
          <p:cNvPr id="3" name="Picture 2">
            <a:extLst>
              <a:ext uri="{FF2B5EF4-FFF2-40B4-BE49-F238E27FC236}">
                <a16:creationId xmlns:a16="http://schemas.microsoft.com/office/drawing/2014/main" id="{48BFFE47-1551-CDCF-BE4C-D907A61A5B4C}"/>
              </a:ext>
            </a:extLst>
          </p:cNvPr>
          <p:cNvPicPr>
            <a:picLocks noChangeAspect="1"/>
          </p:cNvPicPr>
          <p:nvPr userDrawn="1"/>
        </p:nvPicPr>
        <p:blipFill>
          <a:blip r:embed="rId5"/>
          <a:stretch>
            <a:fillRect/>
          </a:stretch>
        </p:blipFill>
        <p:spPr>
          <a:xfrm>
            <a:off x="4311479" y="948796"/>
            <a:ext cx="11036516" cy="2406096"/>
          </a:xfrm>
          <a:prstGeom prst="rect">
            <a:avLst/>
          </a:prstGeom>
        </p:spPr>
      </p:pic>
    </p:spTree>
    <p:extLst>
      <p:ext uri="{BB962C8B-B14F-4D97-AF65-F5344CB8AC3E}">
        <p14:creationId xmlns:p14="http://schemas.microsoft.com/office/powerpoint/2010/main" val="3910688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2"/>
        <p:cNvGrpSpPr/>
        <p:nvPr/>
      </p:nvGrpSpPr>
      <p:grpSpPr>
        <a:xfrm>
          <a:off x="0" y="0"/>
          <a:ext cx="0" cy="0"/>
          <a:chOff x="0" y="0"/>
          <a:chExt cx="0" cy="0"/>
        </a:xfrm>
      </p:grpSpPr>
      <p:pic>
        <p:nvPicPr>
          <p:cNvPr id="23" name="Google Shape;23;p40"/>
          <p:cNvPicPr preferRelativeResize="0"/>
          <p:nvPr/>
        </p:nvPicPr>
        <p:blipFill rotWithShape="1">
          <a:blip r:embed="rId2">
            <a:alphaModFix/>
          </a:blip>
          <a:srcRect t="58029"/>
          <a:stretch/>
        </p:blipFill>
        <p:spPr>
          <a:xfrm rot="10800000">
            <a:off x="0" y="8130587"/>
            <a:ext cx="16276638" cy="1013415"/>
          </a:xfrm>
          <a:prstGeom prst="rect">
            <a:avLst/>
          </a:prstGeom>
          <a:noFill/>
          <a:ln>
            <a:noFill/>
          </a:ln>
        </p:spPr>
      </p:pic>
      <p:pic>
        <p:nvPicPr>
          <p:cNvPr id="24" name="Google Shape;24;p40"/>
          <p:cNvPicPr preferRelativeResize="0"/>
          <p:nvPr/>
        </p:nvPicPr>
        <p:blipFill rotWithShape="1">
          <a:blip r:embed="rId3">
            <a:alphaModFix/>
          </a:blip>
          <a:srcRect l="4857" b="1525"/>
          <a:stretch/>
        </p:blipFill>
        <p:spPr>
          <a:xfrm>
            <a:off x="0" y="1"/>
            <a:ext cx="4885597" cy="665019"/>
          </a:xfrm>
          <a:prstGeom prst="rect">
            <a:avLst/>
          </a:prstGeom>
          <a:noFill/>
          <a:ln>
            <a:noFill/>
          </a:ln>
        </p:spPr>
      </p:pic>
      <p:pic>
        <p:nvPicPr>
          <p:cNvPr id="25" name="Google Shape;25;p40" descr="Ảnh có chứa văn bản, bánh xe&#10;&#10;Mô tả được tạo tự động"/>
          <p:cNvPicPr preferRelativeResize="0"/>
          <p:nvPr/>
        </p:nvPicPr>
        <p:blipFill rotWithShape="1">
          <a:blip r:embed="rId4">
            <a:alphaModFix/>
          </a:blip>
          <a:srcRect/>
          <a:stretch/>
        </p:blipFill>
        <p:spPr>
          <a:xfrm>
            <a:off x="81367" y="548634"/>
            <a:ext cx="16113904" cy="8046736"/>
          </a:xfrm>
          <a:prstGeom prst="rect">
            <a:avLst/>
          </a:prstGeom>
          <a:noFill/>
          <a:ln>
            <a:noFill/>
          </a:ln>
        </p:spPr>
      </p:pic>
    </p:spTree>
    <p:extLst>
      <p:ext uri="{BB962C8B-B14F-4D97-AF65-F5344CB8AC3E}">
        <p14:creationId xmlns:p14="http://schemas.microsoft.com/office/powerpoint/2010/main" val="370695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id="{50AE3419-634E-E9BF-86E2-90D2ACD9A86C}"/>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5" name="Picture 4" descr="Logo, company name&#10;&#10;Description automatically generated">
            <a:extLst>
              <a:ext uri="{FF2B5EF4-FFF2-40B4-BE49-F238E27FC236}">
                <a16:creationId xmlns:a16="http://schemas.microsoft.com/office/drawing/2014/main" id="{E7D5701A-D3ED-761E-CDC7-DAADA76D272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220392" y="1"/>
            <a:ext cx="1056246" cy="1335932"/>
          </a:xfrm>
          <a:prstGeom prst="rect">
            <a:avLst/>
          </a:prstGeom>
        </p:spPr>
      </p:pic>
    </p:spTree>
    <p:extLst>
      <p:ext uri="{BB962C8B-B14F-4D97-AF65-F5344CB8AC3E}">
        <p14:creationId xmlns:p14="http://schemas.microsoft.com/office/powerpoint/2010/main" val="816627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9Slide.vn - 2019">
            <a:extLst>
              <a:ext uri="{FF2B5EF4-FFF2-40B4-BE49-F238E27FC236}">
                <a16:creationId xmlns:a16="http://schemas.microsoft.com/office/drawing/2014/main" id="{6199F97C-592F-61F5-8294-AA803DB23CDF}"/>
              </a:ext>
            </a:extLst>
          </p:cNvPr>
          <p:cNvSpPr txBox="1"/>
          <p:nvPr userDrawn="1"/>
        </p:nvSpPr>
        <p:spPr>
          <a:xfrm>
            <a:off x="0" y="-2688589"/>
            <a:ext cx="16276638" cy="584775"/>
          </a:xfrm>
          <a:prstGeom prst="rect">
            <a:avLst/>
          </a:prstGeom>
          <a:noFill/>
        </p:spPr>
        <p:txBody>
          <a:bodyPr vert="horz" rtlCol="0">
            <a:spAutoFit/>
          </a:bodyPr>
          <a:lstStyle/>
          <a:p>
            <a:pPr algn="ctr"/>
            <a:r>
              <a:rPr lang="en-US" sz="3200">
                <a:solidFill>
                  <a:srgbClr val="CFCFCF"/>
                </a:solidFill>
              </a:rPr>
              <a:t>www.9slide.vn</a:t>
            </a:r>
          </a:p>
        </p:txBody>
      </p:sp>
      <p:pic>
        <p:nvPicPr>
          <p:cNvPr id="11" name="Google Shape;11;p38" descr="Logo, company name&#10;&#10;Description automatically generated"/>
          <p:cNvPicPr preferRelativeResize="0"/>
          <p:nvPr/>
        </p:nvPicPr>
        <p:blipFill rotWithShape="1">
          <a:blip r:embed="rId8">
            <a:alphaModFix/>
          </a:blip>
          <a:srcRect/>
          <a:stretch/>
        </p:blipFill>
        <p:spPr>
          <a:xfrm>
            <a:off x="15220393" y="0"/>
            <a:ext cx="1056246" cy="1335932"/>
          </a:xfrm>
          <a:prstGeom prst="rect">
            <a:avLst/>
          </a:prstGeom>
          <a:noFill/>
          <a:ln>
            <a:noFill/>
          </a:ln>
        </p:spPr>
      </p:pic>
    </p:spTree>
    <p:extLst>
      <p:ext uri="{BB962C8B-B14F-4D97-AF65-F5344CB8AC3E}">
        <p14:creationId xmlns:p14="http://schemas.microsoft.com/office/powerpoint/2010/main" val="1059025381"/>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control" Target="../activeX/activeX1.xml"/><Relationship Id="rId4" Type="http://schemas.openxmlformats.org/officeDocument/2006/relationships/image" Target="../media/image35.wmf"/></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11C1A2-C518-48C1-BA19-E9631310418F}"/>
              </a:ext>
            </a:extLst>
          </p:cNvPr>
          <p:cNvSpPr txBox="1"/>
          <p:nvPr/>
        </p:nvSpPr>
        <p:spPr>
          <a:xfrm>
            <a:off x="4525251" y="3505200"/>
            <a:ext cx="11013440" cy="101566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9Slide04 SFU Belle" panose="00000400000000000000" pitchFamily="2" charset="0"/>
                <a:ea typeface="+mn-ea"/>
                <a:cs typeface="+mn-cs"/>
              </a:rPr>
              <a:t>Chính</a:t>
            </a:r>
            <a:r>
              <a:rPr kumimoji="0" lang="en-US" sz="6000" b="1" i="0" u="none" strike="noStrike" kern="1200" cap="none" spc="0" normalizeH="0" baseline="0" noProof="0" dirty="0">
                <a:ln>
                  <a:noFill/>
                </a:ln>
                <a:solidFill>
                  <a:prstClr val="black"/>
                </a:solidFill>
                <a:effectLst/>
                <a:uLnTx/>
                <a:uFillTx/>
                <a:latin typeface="#9Slide04 SFU Belle" panose="00000400000000000000" pitchFamily="2" charset="0"/>
                <a:ea typeface="+mn-ea"/>
                <a:cs typeface="+mn-cs"/>
              </a:rPr>
              <a:t> </a:t>
            </a:r>
            <a:r>
              <a:rPr kumimoji="0" lang="en-US" sz="6000" b="1" i="0" u="none" strike="noStrike" kern="1200" cap="none" spc="0" normalizeH="0" baseline="0" noProof="0" dirty="0" err="1">
                <a:ln>
                  <a:noFill/>
                </a:ln>
                <a:solidFill>
                  <a:prstClr val="black"/>
                </a:solidFill>
                <a:effectLst/>
                <a:uLnTx/>
                <a:uFillTx/>
                <a:latin typeface="#9Slide04 SFU Belle" panose="00000400000000000000" pitchFamily="2" charset="0"/>
                <a:ea typeface="+mn-ea"/>
                <a:cs typeface="+mn-cs"/>
              </a:rPr>
              <a:t>tả</a:t>
            </a:r>
            <a:r>
              <a:rPr kumimoji="0" lang="en-US" sz="6000" b="1" i="0" u="none" strike="noStrike" kern="1200" cap="none" spc="0" normalizeH="0" baseline="0" noProof="0">
                <a:ln>
                  <a:noFill/>
                </a:ln>
                <a:solidFill>
                  <a:prstClr val="black"/>
                </a:solidFill>
                <a:effectLst/>
                <a:uLnTx/>
                <a:uFillTx/>
                <a:latin typeface="#9Slide04 SFU Belle" panose="00000400000000000000" pitchFamily="2" charset="0"/>
                <a:ea typeface="+mn-ea"/>
                <a:cs typeface="+mn-cs"/>
              </a:rPr>
              <a:t>: Trần Bình Trọng</a:t>
            </a:r>
            <a:endParaRPr kumimoji="0" lang="en-US" sz="6000" b="1" i="0" u="none" strike="noStrike" kern="1200" cap="none" spc="0" normalizeH="0" baseline="0" noProof="0" dirty="0">
              <a:ln>
                <a:noFill/>
              </a:ln>
              <a:solidFill>
                <a:prstClr val="black"/>
              </a:solidFill>
              <a:effectLst/>
              <a:uLnTx/>
              <a:uFillTx/>
              <a:latin typeface="#9Slide04 SFU Belle" panose="00000400000000000000" pitchFamily="2" charset="0"/>
              <a:ea typeface="+mn-ea"/>
              <a:cs typeface="+mn-cs"/>
            </a:endParaRPr>
          </a:p>
        </p:txBody>
      </p:sp>
      <p:pic>
        <p:nvPicPr>
          <p:cNvPr id="9" name="Picture 8" descr="A picture containing text, vector graphics&#10;&#10;Description automatically generated">
            <a:extLst>
              <a:ext uri="{FF2B5EF4-FFF2-40B4-BE49-F238E27FC236}">
                <a16:creationId xmlns:a16="http://schemas.microsoft.com/office/drawing/2014/main" id="{FF1C9D50-B2FD-17C2-C096-19C096AEF6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4613" y="5198053"/>
            <a:ext cx="3321428" cy="3705665"/>
          </a:xfrm>
          <a:prstGeom prst="rect">
            <a:avLst/>
          </a:prstGeom>
        </p:spPr>
      </p:pic>
      <p:pic>
        <p:nvPicPr>
          <p:cNvPr id="11" name="Picture 10" descr="A cartoon of a child&#10;&#10;Description automatically generated with low confidence">
            <a:extLst>
              <a:ext uri="{FF2B5EF4-FFF2-40B4-BE49-F238E27FC236}">
                <a16:creationId xmlns:a16="http://schemas.microsoft.com/office/drawing/2014/main" id="{9219E0F9-3FD1-1CCD-E0D7-CCE5D63FF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015" y="5198052"/>
            <a:ext cx="3598523" cy="3284483"/>
          </a:xfrm>
          <a:prstGeom prst="rect">
            <a:avLst/>
          </a:prstGeom>
        </p:spPr>
      </p:pic>
      <p:pic>
        <p:nvPicPr>
          <p:cNvPr id="13" name="Picture 12" descr="A picture containing vector graphics&#10;&#10;Description automatically generated">
            <a:extLst>
              <a:ext uri="{FF2B5EF4-FFF2-40B4-BE49-F238E27FC236}">
                <a16:creationId xmlns:a16="http://schemas.microsoft.com/office/drawing/2014/main" id="{5D23236B-492E-47F4-DB77-0843199547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142" y="6044112"/>
            <a:ext cx="3033251" cy="2859605"/>
          </a:xfrm>
          <a:prstGeom prst="rect">
            <a:avLst/>
          </a:prstGeom>
        </p:spPr>
      </p:pic>
      <p:pic>
        <p:nvPicPr>
          <p:cNvPr id="6" name="Picture 5">
            <a:extLst>
              <a:ext uri="{FF2B5EF4-FFF2-40B4-BE49-F238E27FC236}">
                <a16:creationId xmlns:a16="http://schemas.microsoft.com/office/drawing/2014/main" id="{4A41424C-060D-4F2A-AB67-188A996F234D}"/>
              </a:ext>
            </a:extLst>
          </p:cNvPr>
          <p:cNvPicPr>
            <a:picLocks noChangeAspect="1"/>
          </p:cNvPicPr>
          <p:nvPr/>
        </p:nvPicPr>
        <p:blipFill>
          <a:blip r:embed="rId5"/>
          <a:stretch>
            <a:fillRect/>
          </a:stretch>
        </p:blipFill>
        <p:spPr>
          <a:xfrm>
            <a:off x="10319" y="-20046"/>
            <a:ext cx="1882189" cy="3909139"/>
          </a:xfrm>
          <a:prstGeom prst="rect">
            <a:avLst/>
          </a:prstGeom>
        </p:spPr>
      </p:pic>
      <p:sp>
        <p:nvSpPr>
          <p:cNvPr id="2" name="TextBox 4">
            <a:extLst>
              <a:ext uri="{FF2B5EF4-FFF2-40B4-BE49-F238E27FC236}">
                <a16:creationId xmlns:a16="http://schemas.microsoft.com/office/drawing/2014/main" id="{EDC28943-EF19-8D99-3911-2E5C6314FF40}"/>
              </a:ext>
            </a:extLst>
          </p:cNvPr>
          <p:cNvSpPr txBox="1"/>
          <p:nvPr/>
        </p:nvSpPr>
        <p:spPr>
          <a:xfrm>
            <a:off x="-29790" y="3525561"/>
            <a:ext cx="2320387" cy="206210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2800" b="1">
                <a:ln w="38100">
                  <a:solidFill>
                    <a:prstClr val="white"/>
                  </a:solidFill>
                </a:ln>
                <a:solidFill>
                  <a:schemeClr val="bg1"/>
                </a:solidFill>
                <a:latin typeface="UTM Cookies" panose="02040603050506020204" pitchFamily="18" charset="0"/>
              </a:rPr>
              <a:t>29</a:t>
            </a:r>
            <a:endParaRPr kumimoji="0" lang="en-US" sz="12800" b="1" i="0" u="none" strike="noStrike" kern="1200" cap="none" spc="0" normalizeH="0" baseline="0" noProof="0" dirty="0">
              <a:ln w="38100">
                <a:solidFill>
                  <a:prstClr val="white"/>
                </a:solidFill>
              </a:ln>
              <a:solidFill>
                <a:schemeClr val="bg1"/>
              </a:solidFill>
              <a:effectLst/>
              <a:uLnTx/>
              <a:uFillTx/>
              <a:latin typeface="UTM Cookies" panose="02040603050506020204" pitchFamily="18" charset="0"/>
            </a:endParaRPr>
          </a:p>
        </p:txBody>
      </p:sp>
    </p:spTree>
    <p:extLst>
      <p:ext uri="{BB962C8B-B14F-4D97-AF65-F5344CB8AC3E}">
        <p14:creationId xmlns:p14="http://schemas.microsoft.com/office/powerpoint/2010/main" val="21208128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Nhóm 14">
            <a:extLst>
              <a:ext uri="{FF2B5EF4-FFF2-40B4-BE49-F238E27FC236}">
                <a16:creationId xmlns:a16="http://schemas.microsoft.com/office/drawing/2014/main" id="{57C7807B-8EA7-2076-BE7D-687C6B16F864}"/>
              </a:ext>
            </a:extLst>
          </p:cNvPr>
          <p:cNvGrpSpPr/>
          <p:nvPr/>
        </p:nvGrpSpPr>
        <p:grpSpPr>
          <a:xfrm>
            <a:off x="10319" y="504313"/>
            <a:ext cx="4065507" cy="4067687"/>
            <a:chOff x="-224448" y="73212"/>
            <a:chExt cx="3060899" cy="3062540"/>
          </a:xfrm>
        </p:grpSpPr>
        <p:pic>
          <p:nvPicPr>
            <p:cNvPr id="13" name="Hình ảnh 12">
              <a:extLst>
                <a:ext uri="{FF2B5EF4-FFF2-40B4-BE49-F238E27FC236}">
                  <a16:creationId xmlns:a16="http://schemas.microsoft.com/office/drawing/2014/main" id="{0B3F3AAF-B552-258E-9E41-0D52F6E192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48" y="73212"/>
              <a:ext cx="3060899" cy="3062540"/>
            </a:xfrm>
            <a:prstGeom prst="rect">
              <a:avLst/>
            </a:prstGeom>
          </p:spPr>
        </p:pic>
        <p:sp>
          <p:nvSpPr>
            <p:cNvPr id="14" name="Hộp Văn bản 13">
              <a:extLst>
                <a:ext uri="{FF2B5EF4-FFF2-40B4-BE49-F238E27FC236}">
                  <a16:creationId xmlns:a16="http://schemas.microsoft.com/office/drawing/2014/main" id="{1263AF6D-6FCF-89E4-C837-7AE6B0928128}"/>
                </a:ext>
              </a:extLst>
            </p:cNvPr>
            <p:cNvSpPr txBox="1"/>
            <p:nvPr/>
          </p:nvSpPr>
          <p:spPr>
            <a:xfrm>
              <a:off x="474562" y="1528825"/>
              <a:ext cx="1596642" cy="118178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BÀI MẪU</a:t>
              </a:r>
            </a:p>
          </p:txBody>
        </p:sp>
      </p:grpSp>
      <p:pic>
        <p:nvPicPr>
          <p:cNvPr id="5" name="Hình ảnh 4">
            <a:extLst>
              <a:ext uri="{FF2B5EF4-FFF2-40B4-BE49-F238E27FC236}">
                <a16:creationId xmlns:a16="http://schemas.microsoft.com/office/drawing/2014/main" id="{CD23BB99-B07F-7A30-2A44-180658C35A43}"/>
              </a:ext>
            </a:extLst>
          </p:cNvPr>
          <p:cNvPicPr>
            <a:picLocks noChangeAspect="1"/>
          </p:cNvPicPr>
          <p:nvPr/>
        </p:nvPicPr>
        <p:blipFill rotWithShape="1">
          <a:blip r:embed="rId3"/>
          <a:srcRect r="3183"/>
          <a:stretch/>
        </p:blipFill>
        <p:spPr>
          <a:xfrm>
            <a:off x="3084144" y="417728"/>
            <a:ext cx="13283775" cy="7430872"/>
          </a:xfrm>
          <a:prstGeom prst="rect">
            <a:avLst/>
          </a:prstGeom>
        </p:spPr>
      </p:pic>
    </p:spTree>
    <p:extLst>
      <p:ext uri="{BB962C8B-B14F-4D97-AF65-F5344CB8AC3E}">
        <p14:creationId xmlns:p14="http://schemas.microsoft.com/office/powerpoint/2010/main" val="2731455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C6BB7DD-2CCE-B5A4-98FF-07280C42017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37" b="98638" l="4429" r="98143">
                        <a14:foregroundMark x1="18143" y1="48501" x2="13857" y2="66213"/>
                        <a14:foregroundMark x1="13857" y1="66213" x2="17143" y2="78474"/>
                        <a14:foregroundMark x1="30143" y1="51771" x2="28714" y2="74114"/>
                        <a14:foregroundMark x1="28714" y1="74114" x2="26857" y2="77929"/>
                        <a14:foregroundMark x1="34143" y1="53134" x2="29857" y2="74659"/>
                        <a14:foregroundMark x1="29857" y1="74659" x2="27714" y2="75749"/>
                        <a14:foregroundMark x1="23286" y1="62398" x2="18429" y2="79292"/>
                        <a14:foregroundMark x1="18429" y1="79292" x2="18571" y2="80654"/>
                        <a14:foregroundMark x1="15143" y1="73025" x2="26714" y2="76294"/>
                        <a14:foregroundMark x1="26714" y1="76294" x2="27857" y2="73297"/>
                        <a14:foregroundMark x1="27286" y1="47956" x2="24571" y2="56403"/>
                        <a14:foregroundMark x1="32286" y1="76022" x2="38714" y2="89646"/>
                        <a14:foregroundMark x1="38714" y1="89646" x2="32714" y2="86104"/>
                        <a14:foregroundMark x1="13429" y1="72207" x2="4714" y2="83924"/>
                        <a14:foregroundMark x1="4714" y1="83924" x2="13143" y2="89646"/>
                        <a14:foregroundMark x1="7857" y1="73842" x2="7857" y2="73842"/>
                        <a14:foregroundMark x1="39143" y1="77112" x2="39143" y2="77112"/>
                        <a14:foregroundMark x1="40000" y1="74114" x2="40571" y2="84741"/>
                        <a14:foregroundMark x1="41857" y1="75749" x2="43286" y2="87466"/>
                        <a14:foregroundMark x1="14000" y1="97275" x2="23714" y2="98638"/>
                        <a14:foregroundMark x1="77286" y1="18529" x2="70857" y2="36512"/>
                        <a14:foregroundMark x1="70857" y1="36512" x2="77143" y2="47139"/>
                        <a14:foregroundMark x1="77143" y1="47139" x2="85000" y2="40327"/>
                        <a14:foregroundMark x1="85000" y1="40327" x2="77000" y2="38420"/>
                        <a14:foregroundMark x1="77000" y1="38420" x2="78857" y2="30790"/>
                        <a14:foregroundMark x1="70714" y1="19346" x2="70714" y2="19346"/>
                        <a14:foregroundMark x1="71429" y1="19346" x2="74571" y2="14169"/>
                        <a14:foregroundMark x1="94429" y1="29155" x2="92571" y2="29700"/>
                        <a14:foregroundMark x1="95143" y1="77657" x2="98143" y2="91553"/>
                        <a14:foregroundMark x1="87429" y1="97003" x2="89857" y2="96730"/>
                      </a14:backgroundRemoval>
                    </a14:imgEffect>
                  </a14:imgLayer>
                </a14:imgProps>
              </a:ext>
              <a:ext uri="{28A0092B-C50C-407E-A947-70E740481C1C}">
                <a14:useLocalDpi xmlns:a14="http://schemas.microsoft.com/office/drawing/2010/main" val="0"/>
              </a:ext>
            </a:extLst>
          </a:blip>
          <a:srcRect/>
          <a:stretch>
            <a:fillRect/>
          </a:stretch>
        </p:blipFill>
        <p:spPr bwMode="auto">
          <a:xfrm>
            <a:off x="3693319" y="2889734"/>
            <a:ext cx="8890000" cy="4660900"/>
          </a:xfrm>
          <a:prstGeom prst="rect">
            <a:avLst/>
          </a:prstGeom>
          <a:noFill/>
          <a:extLst>
            <a:ext uri="{909E8E84-426E-40DD-AFC4-6F175D3DCCD1}">
              <a14:hiddenFill xmlns:a14="http://schemas.microsoft.com/office/drawing/2010/main">
                <a:solidFill>
                  <a:srgbClr val="FFFFFF"/>
                </a:solidFill>
              </a14:hiddenFill>
            </a:ext>
          </a:extLst>
        </p:spPr>
      </p:pic>
      <p:sp>
        <p:nvSpPr>
          <p:cNvPr id="3" name="Hộp Văn bản 2">
            <a:extLst>
              <a:ext uri="{FF2B5EF4-FFF2-40B4-BE49-F238E27FC236}">
                <a16:creationId xmlns:a16="http://schemas.microsoft.com/office/drawing/2014/main" id="{3E4B8C3D-8991-3AC6-C75A-D1FF929D926E}"/>
              </a:ext>
            </a:extLst>
          </p:cNvPr>
          <p:cNvSpPr txBox="1"/>
          <p:nvPr/>
        </p:nvSpPr>
        <p:spPr>
          <a:xfrm>
            <a:off x="3174067" y="1034005"/>
            <a:ext cx="11590117" cy="1477328"/>
          </a:xfrm>
          <a:prstGeom prst="rect">
            <a:avLst/>
          </a:prstGeom>
          <a:noFill/>
        </p:spPr>
        <p:txBody>
          <a:bodyPr wrap="square" rtlCol="0">
            <a:prstTxWarp prst="textWave1">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a:ln>
                  <a:noFill/>
                </a:ln>
                <a:solidFill>
                  <a:srgbClr val="00B050"/>
                </a:solidFill>
                <a:effectLst/>
                <a:uLnTx/>
                <a:uFillTx/>
                <a:latin typeface="HP-087" panose="020B0803050302020204" pitchFamily="34" charset="0"/>
                <a:ea typeface="+mn-ea"/>
                <a:cs typeface="+mn-cs"/>
              </a:rPr>
              <a:t>Luyện viết từ khó</a:t>
            </a:r>
          </a:p>
        </p:txBody>
      </p:sp>
    </p:spTree>
    <p:extLst>
      <p:ext uri="{BB962C8B-B14F-4D97-AF65-F5344CB8AC3E}">
        <p14:creationId xmlns:p14="http://schemas.microsoft.com/office/powerpoint/2010/main" val="3593923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A372145-C404-7F7F-CB42-7B5744D35DBE}"/>
              </a:ext>
            </a:extLst>
          </p:cNvPr>
          <p:cNvSpPr txBox="1"/>
          <p:nvPr/>
        </p:nvSpPr>
        <p:spPr>
          <a:xfrm>
            <a:off x="5272943" y="432124"/>
            <a:ext cx="8426368" cy="78989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Lu</a:t>
            </a:r>
            <a:r>
              <a:rPr kumimoji="0" lang="el-GR"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ΐ</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İn </a:t>
            </a:r>
            <a:r>
              <a:rPr kumimoji="0" lang="el-GR"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νμ</a:t>
            </a:r>
            <a:r>
              <a:rPr kumimoji="0" lang="en-US" sz="4533"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Ğt</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n-US" sz="4533" b="1" i="0" u="none" strike="noStrike" kern="1200" cap="none" spc="0" normalizeH="0" baseline="0" noProof="0" dirty="0" err="1">
                <a:ln>
                  <a:noFill/>
                </a:ln>
                <a:solidFill>
                  <a:srgbClr val="FF0000"/>
                </a:solidFill>
                <a:effectLst/>
                <a:uLnTx/>
                <a:uFillTx/>
                <a:latin typeface="HP001 4 hàng" panose="020B0603050302020204" pitchFamily="34" charset="0"/>
                <a:ea typeface="+mn-ea"/>
                <a:cs typeface="+mn-cs"/>
              </a:rPr>
              <a:t>Ǉừ</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 </a:t>
            </a:r>
            <a:r>
              <a:rPr kumimoji="0" lang="el-GR"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δ</a:t>
            </a:r>
            <a:r>
              <a:rPr kumimoji="0" lang="en-US" sz="4533" b="1" i="0" u="none" strike="noStrike" kern="1200" cap="none" spc="0" normalizeH="0" baseline="0" noProof="0" dirty="0">
                <a:ln>
                  <a:noFill/>
                </a:ln>
                <a:solidFill>
                  <a:srgbClr val="FF0000"/>
                </a:solidFill>
                <a:effectLst/>
                <a:uLnTx/>
                <a:uFillTx/>
                <a:latin typeface="HP001 4 hàng" panose="020B0603050302020204" pitchFamily="34" charset="0"/>
                <a:ea typeface="+mn-ea"/>
                <a:cs typeface="+mn-cs"/>
              </a:rPr>
              <a:t>ó</a:t>
            </a:r>
          </a:p>
        </p:txBody>
      </p:sp>
      <p:sp>
        <p:nvSpPr>
          <p:cNvPr id="3" name="Hộp Văn bản 2">
            <a:extLst>
              <a:ext uri="{FF2B5EF4-FFF2-40B4-BE49-F238E27FC236}">
                <a16:creationId xmlns:a16="http://schemas.microsoft.com/office/drawing/2014/main" id="{09F794B5-59B1-BF52-9D59-FA070A6C0030}"/>
              </a:ext>
            </a:extLst>
          </p:cNvPr>
          <p:cNvSpPr txBox="1"/>
          <p:nvPr/>
        </p:nvSpPr>
        <p:spPr>
          <a:xfrm>
            <a:off x="6201490" y="1360669"/>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nl" sz="4533" b="1">
                <a:solidFill>
                  <a:srgbClr val="7030A0"/>
                </a:solidFill>
                <a:latin typeface="HP001 4 hàng" panose="020B0603050302020204" pitchFamily="34" charset="0"/>
              </a:rPr>
              <a:t>giặc Nguyên</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4" name="Hộp Văn bản 3">
            <a:extLst>
              <a:ext uri="{FF2B5EF4-FFF2-40B4-BE49-F238E27FC236}">
                <a16:creationId xmlns:a16="http://schemas.microsoft.com/office/drawing/2014/main" id="{E1076FA3-5F2F-F907-7957-84D22345FF10}"/>
              </a:ext>
            </a:extLst>
          </p:cNvPr>
          <p:cNvSpPr txBox="1"/>
          <p:nvPr/>
        </p:nvSpPr>
        <p:spPr>
          <a:xfrm>
            <a:off x="6201490" y="2258573"/>
            <a:ext cx="8426368" cy="789896"/>
          </a:xfrm>
          <a:prstGeom prst="rect">
            <a:avLst/>
          </a:prstGeom>
          <a:noFill/>
        </p:spPr>
        <p:txBody>
          <a:bodyPr wrap="square" rtlCol="0">
            <a:spAutoFit/>
          </a:bodyPr>
          <a:lstStyle/>
          <a:p>
            <a:pPr lvl="0" defTabSz="1219170" eaLnBrk="1" fontAlgn="auto" hangingPunct="1">
              <a:spcBef>
                <a:spcPts val="0"/>
              </a:spcBef>
              <a:spcAft>
                <a:spcPts val="0"/>
              </a:spcAft>
            </a:pPr>
            <a:r>
              <a:rPr lang="en-US" sz="4533" b="1">
                <a:solidFill>
                  <a:srgbClr val="7030A0"/>
                </a:solidFill>
                <a:latin typeface="HP001 4 hàng" panose="020B0603050302020204" pitchFamily="34" charset="0"/>
              </a:rPr>
              <a:t>Trần Bình Trọng</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5" name="Hộp Văn bản 4">
            <a:extLst>
              <a:ext uri="{FF2B5EF4-FFF2-40B4-BE49-F238E27FC236}">
                <a16:creationId xmlns:a16="http://schemas.microsoft.com/office/drawing/2014/main" id="{A785BF00-1817-393F-9027-3F45E71940EE}"/>
              </a:ext>
            </a:extLst>
          </p:cNvPr>
          <p:cNvSpPr txBox="1"/>
          <p:nvPr/>
        </p:nvSpPr>
        <p:spPr>
          <a:xfrm>
            <a:off x="6201490" y="3171911"/>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en-GB" sz="4533" b="1">
                <a:solidFill>
                  <a:srgbClr val="7030A0"/>
                </a:solidFill>
                <a:latin typeface="HP001 4 hàng" panose="020B0603050302020204" pitchFamily="34" charset="0"/>
              </a:rPr>
              <a:t>nước Nam</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6" name="Hộp Văn bản 4">
            <a:extLst>
              <a:ext uri="{FF2B5EF4-FFF2-40B4-BE49-F238E27FC236}">
                <a16:creationId xmlns:a16="http://schemas.microsoft.com/office/drawing/2014/main" id="{F93B3534-8DB7-4A0E-844F-222180EBA344}"/>
              </a:ext>
            </a:extLst>
          </p:cNvPr>
          <p:cNvSpPr txBox="1"/>
          <p:nvPr/>
        </p:nvSpPr>
        <p:spPr>
          <a:xfrm>
            <a:off x="6262450" y="4085249"/>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en-GB" sz="4533" b="1">
                <a:solidFill>
                  <a:srgbClr val="7030A0"/>
                </a:solidFill>
                <a:latin typeface="HP001 4 hàng" panose="020B0603050302020204" pitchFamily="34" charset="0"/>
              </a:rPr>
              <a:t>tước vương</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
        <p:nvSpPr>
          <p:cNvPr id="7" name="Hộp Văn bản 4">
            <a:extLst>
              <a:ext uri="{FF2B5EF4-FFF2-40B4-BE49-F238E27FC236}">
                <a16:creationId xmlns:a16="http://schemas.microsoft.com/office/drawing/2014/main" id="{CD139EA7-2593-FC75-CFF9-0300698CC5C6}"/>
              </a:ext>
            </a:extLst>
          </p:cNvPr>
          <p:cNvSpPr txBox="1"/>
          <p:nvPr/>
        </p:nvSpPr>
        <p:spPr>
          <a:xfrm>
            <a:off x="6223781" y="5001924"/>
            <a:ext cx="8426368" cy="789896"/>
          </a:xfrm>
          <a:prstGeom prst="rect">
            <a:avLst/>
          </a:prstGeom>
          <a:noFill/>
        </p:spPr>
        <p:txBody>
          <a:bodyPr wrap="square" rtlCol="0">
            <a:spAutoFit/>
          </a:bodyPr>
          <a:lstStyle/>
          <a:p>
            <a:pPr lvl="0" defTabSz="1219170" eaLnBrk="1" fontAlgn="auto" hangingPunct="1">
              <a:spcBef>
                <a:spcPts val="0"/>
              </a:spcBef>
              <a:spcAft>
                <a:spcPts val="0"/>
              </a:spcAft>
              <a:defRPr/>
            </a:pPr>
            <a:r>
              <a:rPr lang="en-GB" sz="4533" b="1">
                <a:solidFill>
                  <a:srgbClr val="7030A0"/>
                </a:solidFill>
                <a:latin typeface="HP001 4 hàng" panose="020B0603050302020204" pitchFamily="34" charset="0"/>
              </a:rPr>
              <a:t>khảng khái</a:t>
            </a:r>
            <a:endParaRPr kumimoji="0" lang="en-US" sz="4533"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1180576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1" descr="Horizontal brick">
            <a:extLst>
              <a:ext uri="{FF2B5EF4-FFF2-40B4-BE49-F238E27FC236}">
                <a16:creationId xmlns:a16="http://schemas.microsoft.com/office/drawing/2014/main" id="{00C41560-92E7-F61C-1EAC-006B3FB12D53}"/>
              </a:ext>
            </a:extLst>
          </p:cNvPr>
          <p:cNvSpPr>
            <a:spLocks noChangeArrowheads="1" noChangeShapeType="1" noTextEdit="1"/>
          </p:cNvSpPr>
          <p:nvPr/>
        </p:nvSpPr>
        <p:spPr bwMode="auto">
          <a:xfrm>
            <a:off x="4238939" y="652953"/>
            <a:ext cx="8227177" cy="2319951"/>
          </a:xfrm>
          <a:prstGeom prst="rect">
            <a:avLst/>
          </a:prstGeom>
        </p:spPr>
        <p:txBody>
          <a:bodyPr wrap="none" fromWordArt="1">
            <a:prstTxWarp prst="textDeflate">
              <a:avLst>
                <a:gd name="adj" fmla="val 18750"/>
              </a:avLst>
            </a:prstTxWarp>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0" u="none" strike="noStrike" kern="1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rPr>
              <a:t>Viết</a:t>
            </a:r>
            <a:r>
              <a:rPr kumimoji="0" lang="en-US" sz="4800" b="0" i="0" u="none" strike="noStrike" kern="10" cap="none" spc="0" normalizeH="0" baseline="0" noProof="0" dirty="0">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rPr>
              <a:t> </a:t>
            </a:r>
            <a:r>
              <a:rPr kumimoji="0" lang="en-US" sz="4800" b="0" i="0" u="none" strike="noStrike" kern="10" cap="none" spc="0" normalizeH="0" baseline="0" noProof="0" dirty="0" err="1">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rPr>
              <a:t>bài</a:t>
            </a:r>
            <a:endParaRPr kumimoji="0" lang="en-US" sz="4800" b="0" i="0" u="none" strike="noStrike" kern="10" cap="none" spc="0" normalizeH="0" baseline="0" noProof="0" dirty="0">
              <a:ln w="0"/>
              <a:solidFill>
                <a:srgbClr val="FF0000"/>
              </a:solidFill>
              <a:effectLst>
                <a:outerShdw blurRad="38100" dist="25400" dir="5400000" algn="ctr" rotWithShape="0">
                  <a:srgbClr val="6E747A">
                    <a:alpha val="43000"/>
                  </a:srgbClr>
                </a:outerShdw>
              </a:effectLst>
              <a:uLnTx/>
              <a:uFillTx/>
              <a:latin typeface="HP-087" panose="020B0803050302020204" pitchFamily="34" charset="0"/>
              <a:ea typeface="+mn-ea"/>
              <a:cs typeface="Times New Roman" panose="02020603050405020304" pitchFamily="18" charset="0"/>
            </a:endParaRPr>
          </a:p>
        </p:txBody>
      </p:sp>
      <p:sp>
        <p:nvSpPr>
          <p:cNvPr id="4" name="Hộp Văn bản 3">
            <a:extLst>
              <a:ext uri="{FF2B5EF4-FFF2-40B4-BE49-F238E27FC236}">
                <a16:creationId xmlns:a16="http://schemas.microsoft.com/office/drawing/2014/main" id="{537BC83E-E680-47C6-E04B-97E9ACA882D4}"/>
              </a:ext>
            </a:extLst>
          </p:cNvPr>
          <p:cNvSpPr txBox="1"/>
          <p:nvPr/>
        </p:nvSpPr>
        <p:spPr>
          <a:xfrm>
            <a:off x="164781" y="3786905"/>
            <a:ext cx="6713181" cy="4195508"/>
          </a:xfrm>
          <a:prstGeom prst="rect">
            <a:avLst/>
          </a:prstGeom>
          <a:noFill/>
        </p:spPr>
        <p:txBody>
          <a:bodyPr wrap="square" rtlCol="0">
            <a:spAutoFit/>
          </a:bodyPr>
          <a:lstStyle/>
          <a:p>
            <a:pPr marL="457189" marR="0" lvl="0" indent="-457189" algn="l" defTabSz="1219170" rtl="0" eaLnBrk="1" fontAlgn="auto" latinLnBrk="0" hangingPunct="1">
              <a:lnSpc>
                <a:spcPct val="100000"/>
              </a:lnSpc>
              <a:spcBef>
                <a:spcPts val="0"/>
              </a:spcBef>
              <a:spcAft>
                <a:spcPts val="0"/>
              </a:spcAft>
              <a:buClrTx/>
              <a:buSzTx/>
              <a:buFontTx/>
              <a:buAutoNum type="arabicPeriod"/>
              <a:tabLst/>
              <a:defRPr/>
            </a:pPr>
            <a:r>
              <a:rPr kumimoji="0" lang="en-US" sz="3333" b="1" i="0" u="none" strike="noStrike" kern="1200" cap="none" spc="0" normalizeH="0" baseline="0" noProof="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Tư thế ngồi viết:</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Lưng thẳng, không tì ngực vào bàn.</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 hơi cúi.</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Mắt cách vở 25 – 30 cm.</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 phải cầm bút.</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Tay trái tì nhẹ lên mép vở để giữ.</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Hai chân để song song thoải mái.</a:t>
            </a:r>
          </a:p>
        </p:txBody>
      </p:sp>
      <p:sp>
        <p:nvSpPr>
          <p:cNvPr id="5" name="Hộp Văn bản 4">
            <a:extLst>
              <a:ext uri="{FF2B5EF4-FFF2-40B4-BE49-F238E27FC236}">
                <a16:creationId xmlns:a16="http://schemas.microsoft.com/office/drawing/2014/main" id="{8E2CF98A-01C9-B8AD-1775-5E86AD851EA8}"/>
              </a:ext>
            </a:extLst>
          </p:cNvPr>
          <p:cNvSpPr txBox="1"/>
          <p:nvPr/>
        </p:nvSpPr>
        <p:spPr>
          <a:xfrm>
            <a:off x="9528876" y="3802338"/>
            <a:ext cx="6848715" cy="419550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333" b="1" i="0" u="none" strike="noStrike" kern="1200" cap="none" spc="0" normalizeH="0" baseline="0" noProof="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Cách cầm bút:</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Cầm bút bằng 3 ngón tay: ngón cái, ngón trỏ, ngón giữa.</a:t>
            </a:r>
          </a:p>
          <a:p>
            <a:pPr marL="380990" marR="0" lvl="0" indent="-380990" algn="l" defTabSz="1219170" rtl="0" eaLnBrk="1" fontAlgn="auto" latinLnBrk="0" hangingPunct="1">
              <a:lnSpc>
                <a:spcPct val="100000"/>
              </a:lnSpc>
              <a:spcBef>
                <a:spcPts val="0"/>
              </a:spcBef>
              <a:spcAft>
                <a:spcPts val="0"/>
              </a:spcAft>
              <a:buClrTx/>
              <a:buSzTx/>
              <a:buFontTx/>
              <a:buChar char="-"/>
              <a:tabLst/>
              <a:defRPr/>
            </a:pPr>
            <a:r>
              <a:rPr kumimoji="0" lang="en-US" sz="3333" b="1"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 viết, dung 3 ngón tay di chuyển từ trái sang phải, cán bút nghiêng về phía bên phải, cổ tay, khuỷu tay và cánh tay cử động mềm mại, thoải mái</a:t>
            </a:r>
          </a:p>
        </p:txBody>
      </p:sp>
      <p:pic>
        <p:nvPicPr>
          <p:cNvPr id="7" name="Hình ảnh 6" descr="Ảnh có chứa mẫu họa, đồ họa véc-tơ&#10;&#10;Mô tả được tạo tự động">
            <a:extLst>
              <a:ext uri="{FF2B5EF4-FFF2-40B4-BE49-F238E27FC236}">
                <a16:creationId xmlns:a16="http://schemas.microsoft.com/office/drawing/2014/main" id="{FBC1FA91-8431-6373-9F7C-D435C5528F0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1385" y1="88889" x2="57726" y2="88000"/>
                        <a14:foregroundMark x1="57726" y1="88000" x2="57904" y2="88000"/>
                        <a14:foregroundMark x1="22202" y1="76889" x2="30195" y2="76667"/>
                        <a14:foregroundMark x1="30195" y1="76667" x2="36412" y2="77111"/>
                        <a14:foregroundMark x1="59680" y1="77111" x2="69272" y2="76444"/>
                        <a14:foregroundMark x1="69272" y1="76444" x2="80284" y2="76444"/>
                      </a14:backgroundRemoval>
                    </a14:imgEffect>
                  </a14:imgLayer>
                </a14:imgProps>
              </a:ext>
              <a:ext uri="{28A0092B-C50C-407E-A947-70E740481C1C}">
                <a14:useLocalDpi xmlns:a14="http://schemas.microsoft.com/office/drawing/2010/main" val="0"/>
              </a:ext>
            </a:extLst>
          </a:blip>
          <a:stretch>
            <a:fillRect/>
          </a:stretch>
        </p:blipFill>
        <p:spPr>
          <a:xfrm>
            <a:off x="4698816" y="2907477"/>
            <a:ext cx="6407767" cy="5121660"/>
          </a:xfrm>
          <a:prstGeom prst="rect">
            <a:avLst/>
          </a:prstGeom>
        </p:spPr>
      </p:pic>
    </p:spTree>
    <p:extLst>
      <p:ext uri="{BB962C8B-B14F-4D97-AF65-F5344CB8AC3E}">
        <p14:creationId xmlns:p14="http://schemas.microsoft.com/office/powerpoint/2010/main" val="2800645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2">
            <a:extLst>
              <a:ext uri="{FF2B5EF4-FFF2-40B4-BE49-F238E27FC236}">
                <a16:creationId xmlns:a16="http://schemas.microsoft.com/office/drawing/2014/main" id="{18357430-2F3C-C0B8-EE83-7DA091982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2054" y="1628681"/>
            <a:ext cx="1853632" cy="3016079"/>
          </a:xfrm>
          <a:prstGeom prst="rect">
            <a:avLst/>
          </a:prstGeom>
        </p:spPr>
      </p:pic>
      <p:sp>
        <p:nvSpPr>
          <p:cNvPr id="3" name="TextBox 5">
            <a:extLst>
              <a:ext uri="{FF2B5EF4-FFF2-40B4-BE49-F238E27FC236}">
                <a16:creationId xmlns:a16="http://schemas.microsoft.com/office/drawing/2014/main" id="{A5CA6136-2E70-F0B2-2D2F-C12147501669}"/>
              </a:ext>
            </a:extLst>
          </p:cNvPr>
          <p:cNvSpPr txBox="1"/>
          <p:nvPr/>
        </p:nvSpPr>
        <p:spPr>
          <a:xfrm>
            <a:off x="1977826" y="549547"/>
            <a:ext cx="12718997" cy="1966666"/>
          </a:xfrm>
          <a:prstGeom prst="rect">
            <a:avLst/>
          </a:prstGeom>
          <a:noFill/>
        </p:spPr>
        <p:txBody>
          <a:bodyPr wrap="square" lIns="193524" tIns="96761" rIns="193524" bIns="96761" rtlCol="0">
            <a:spAutoFit/>
          </a:bodyPr>
          <a:lstStyle/>
          <a:p>
            <a:pPr marL="0" marR="0" lvl="0" indent="0" algn="ctr" defTabSz="1219170" rtl="0" eaLnBrk="1" fontAlgn="auto" latinLnBrk="0" hangingPunct="1">
              <a:lnSpc>
                <a:spcPct val="150000"/>
              </a:lnSpc>
              <a:spcBef>
                <a:spcPts val="0"/>
              </a:spcBef>
              <a:spcAft>
                <a:spcPts val="0"/>
              </a:spcAft>
              <a:buClrTx/>
              <a:buSzTx/>
              <a:buFontTx/>
              <a:buNone/>
              <a:tabLst/>
              <a:defRPr/>
            </a:pPr>
            <a:r>
              <a:rPr kumimoji="0" lang="en-US" sz="9066" b="1" i="1" u="none" strike="noStrike" kern="1200" cap="none" spc="0" normalizeH="0" baseline="0" noProof="0" dirty="0">
                <a:ln>
                  <a:noFill/>
                </a:ln>
                <a:solidFill>
                  <a:srgbClr val="FFC000">
                    <a:lumMod val="75000"/>
                  </a:srgbClr>
                </a:solidFill>
                <a:effectLst/>
                <a:uLnTx/>
                <a:uFillTx/>
                <a:latin typeface="HP-087" panose="020B0803050302020204" pitchFamily="34" charset="0"/>
                <a:ea typeface="+mn-ea"/>
                <a:cs typeface="Times New Roman" panose="02020603050405020304" pitchFamily="18" charset="0"/>
              </a:rPr>
              <a:t>SOÁT LỖI</a:t>
            </a:r>
          </a:p>
        </p:txBody>
      </p:sp>
      <p:pic>
        <p:nvPicPr>
          <p:cNvPr id="4" name="图片 32">
            <a:extLst>
              <a:ext uri="{FF2B5EF4-FFF2-40B4-BE49-F238E27FC236}">
                <a16:creationId xmlns:a16="http://schemas.microsoft.com/office/drawing/2014/main" id="{4A4B5D5B-C175-22C2-E1E7-6272E78635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2799235" y="1643821"/>
            <a:ext cx="1853632" cy="3016079"/>
          </a:xfrm>
          <a:prstGeom prst="rect">
            <a:avLst/>
          </a:prstGeom>
        </p:spPr>
      </p:pic>
      <p:pic>
        <p:nvPicPr>
          <p:cNvPr id="5" name="图片 32">
            <a:extLst>
              <a:ext uri="{FF2B5EF4-FFF2-40B4-BE49-F238E27FC236}">
                <a16:creationId xmlns:a16="http://schemas.microsoft.com/office/drawing/2014/main" id="{25A04447-A615-9BF5-3095-E16DDD67BD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0244" y="-65394"/>
            <a:ext cx="1853632" cy="3016079"/>
          </a:xfrm>
          <a:prstGeom prst="rect">
            <a:avLst/>
          </a:prstGeom>
        </p:spPr>
      </p:pic>
      <p:pic>
        <p:nvPicPr>
          <p:cNvPr id="6" name="图片 32">
            <a:extLst>
              <a:ext uri="{FF2B5EF4-FFF2-40B4-BE49-F238E27FC236}">
                <a16:creationId xmlns:a16="http://schemas.microsoft.com/office/drawing/2014/main" id="{7568EBCB-D16B-7651-2319-391278A97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9839" y="-321321"/>
            <a:ext cx="1853632" cy="3016079"/>
          </a:xfrm>
          <a:prstGeom prst="rect">
            <a:avLst/>
          </a:prstGeom>
        </p:spPr>
      </p:pic>
      <p:pic>
        <p:nvPicPr>
          <p:cNvPr id="7" name="图片 8">
            <a:extLst>
              <a:ext uri="{FF2B5EF4-FFF2-40B4-BE49-F238E27FC236}">
                <a16:creationId xmlns:a16="http://schemas.microsoft.com/office/drawing/2014/main" id="{57069EA7-47C7-4CF9-64A3-F8B7CA0166B2}"/>
              </a:ext>
            </a:extLst>
          </p:cNvPr>
          <p:cNvPicPr>
            <a:picLocks noChangeAspect="1"/>
          </p:cNvPicPr>
          <p:nvPr/>
        </p:nvPicPr>
        <p:blipFill rotWithShape="1">
          <a:blip r:embed="rId3">
            <a:extLst>
              <a:ext uri="{28A0092B-C50C-407E-A947-70E740481C1C}">
                <a14:useLocalDpi xmlns:a14="http://schemas.microsoft.com/office/drawing/2010/main" val="0"/>
              </a:ext>
            </a:extLst>
          </a:blip>
          <a:srcRect l="8008" t="35025" r="59440" b="34782"/>
          <a:stretch/>
        </p:blipFill>
        <p:spPr>
          <a:xfrm>
            <a:off x="3706488" y="2647063"/>
            <a:ext cx="5003889" cy="6534296"/>
          </a:xfrm>
          <a:prstGeom prst="rect">
            <a:avLst/>
          </a:prstGeom>
        </p:spPr>
      </p:pic>
      <p:pic>
        <p:nvPicPr>
          <p:cNvPr id="8" name="图片 9">
            <a:extLst>
              <a:ext uri="{FF2B5EF4-FFF2-40B4-BE49-F238E27FC236}">
                <a16:creationId xmlns:a16="http://schemas.microsoft.com/office/drawing/2014/main" id="{07C1B4BC-9758-FF7E-2518-E13AF2BD033F}"/>
              </a:ext>
            </a:extLst>
          </p:cNvPr>
          <p:cNvPicPr>
            <a:picLocks noChangeAspect="1"/>
          </p:cNvPicPr>
          <p:nvPr/>
        </p:nvPicPr>
        <p:blipFill rotWithShape="1">
          <a:blip r:embed="rId3">
            <a:extLst>
              <a:ext uri="{28A0092B-C50C-407E-A947-70E740481C1C}">
                <a14:useLocalDpi xmlns:a14="http://schemas.microsoft.com/office/drawing/2010/main" val="0"/>
              </a:ext>
            </a:extLst>
          </a:blip>
          <a:srcRect l="56471" t="36973" r="10977" b="32834"/>
          <a:stretch/>
        </p:blipFill>
        <p:spPr>
          <a:xfrm>
            <a:off x="7804545" y="2950684"/>
            <a:ext cx="5045231" cy="6242965"/>
          </a:xfrm>
          <a:prstGeom prst="rect">
            <a:avLst/>
          </a:prstGeom>
        </p:spPr>
      </p:pic>
    </p:spTree>
    <p:extLst>
      <p:ext uri="{BB962C8B-B14F-4D97-AF65-F5344CB8AC3E}">
        <p14:creationId xmlns:p14="http://schemas.microsoft.com/office/powerpoint/2010/main" val="259524647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6;p22">
            <a:extLst>
              <a:ext uri="{FF2B5EF4-FFF2-40B4-BE49-F238E27FC236}">
                <a16:creationId xmlns:a16="http://schemas.microsoft.com/office/drawing/2014/main" id="{21253AC7-9878-CB31-E369-33EF90BD0D94}"/>
              </a:ext>
            </a:extLst>
          </p:cNvPr>
          <p:cNvSpPr/>
          <p:nvPr/>
        </p:nvSpPr>
        <p:spPr>
          <a:xfrm>
            <a:off x="1208002" y="2405069"/>
            <a:ext cx="8284336" cy="3938120"/>
          </a:xfrm>
          <a:prstGeom prst="roundRect">
            <a:avLst>
              <a:gd name="adj" fmla="val 16667"/>
            </a:avLst>
          </a:prstGeom>
          <a:solidFill>
            <a:srgbClr val="FDE9D8"/>
          </a:solidFill>
          <a:ln w="57150" cap="flat" cmpd="sng">
            <a:solidFill>
              <a:srgbClr val="C00000"/>
            </a:solidFill>
            <a:prstDash val="dash"/>
            <a:round/>
            <a:headEnd type="none" w="sm" len="sm"/>
            <a:tailEnd type="none" w="sm" len="sm"/>
          </a:ln>
        </p:spPr>
        <p:txBody>
          <a:bodyPr spcFirstLastPara="1" wrap="square" lIns="121599" tIns="60783" rIns="121599" bIns="6078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527" b="0" i="0" u="none" strike="noStrike" kern="1200" cap="none" spc="0" normalizeH="0" baseline="0" noProof="0">
              <a:ln>
                <a:noFill/>
              </a:ln>
              <a:solidFill>
                <a:srgbClr val="FFFFFF"/>
              </a:solidFill>
              <a:effectLst/>
              <a:uLnTx/>
              <a:uFillTx/>
              <a:latin typeface="Calibri" panose="020F0502020204030204"/>
              <a:ea typeface="Calibri"/>
              <a:cs typeface="Calibri"/>
              <a:sym typeface="Calibri"/>
            </a:endParaRPr>
          </a:p>
        </p:txBody>
      </p:sp>
      <p:pic>
        <p:nvPicPr>
          <p:cNvPr id="3" name="Google Shape;297;p22" descr="HÃ¬nh áº£nh cÃ³ liÃªn quan">
            <a:extLst>
              <a:ext uri="{FF2B5EF4-FFF2-40B4-BE49-F238E27FC236}">
                <a16:creationId xmlns:a16="http://schemas.microsoft.com/office/drawing/2014/main" id="{6275E760-636F-12D2-68CB-2FE045F24650}"/>
              </a:ext>
            </a:extLst>
          </p:cNvPr>
          <p:cNvPicPr preferRelativeResize="0"/>
          <p:nvPr/>
        </p:nvPicPr>
        <p:blipFill rotWithShape="1">
          <a:blip r:embed="rId3">
            <a:clrChange>
              <a:clrFrom>
                <a:srgbClr val="FFFFFF"/>
              </a:clrFrom>
              <a:clrTo>
                <a:srgbClr val="FFFFFF">
                  <a:alpha val="0"/>
                </a:srgbClr>
              </a:clrTo>
            </a:clrChange>
            <a:alphaModFix/>
          </a:blip>
          <a:srcRect l="-101" t="-1988" r="52760" b="1988"/>
          <a:stretch/>
        </p:blipFill>
        <p:spPr>
          <a:xfrm>
            <a:off x="9440916" y="3525918"/>
            <a:ext cx="4303384" cy="5968687"/>
          </a:xfrm>
          <a:prstGeom prst="rect">
            <a:avLst/>
          </a:prstGeom>
          <a:noFill/>
          <a:ln>
            <a:noFill/>
          </a:ln>
        </p:spPr>
      </p:pic>
      <p:sp>
        <p:nvSpPr>
          <p:cNvPr id="4" name="Google Shape;298;p22">
            <a:extLst>
              <a:ext uri="{FF2B5EF4-FFF2-40B4-BE49-F238E27FC236}">
                <a16:creationId xmlns:a16="http://schemas.microsoft.com/office/drawing/2014/main" id="{A3198DC6-BC74-66BA-D3A8-2DEA076D2C06}"/>
              </a:ext>
            </a:extLst>
          </p:cNvPr>
          <p:cNvSpPr/>
          <p:nvPr/>
        </p:nvSpPr>
        <p:spPr>
          <a:xfrm>
            <a:off x="4878493" y="202868"/>
            <a:ext cx="7297103" cy="1418881"/>
          </a:xfrm>
          <a:prstGeom prst="roundRect">
            <a:avLst>
              <a:gd name="adj" fmla="val 16667"/>
            </a:avLst>
          </a:prstGeom>
          <a:solidFill>
            <a:srgbClr val="FF0066"/>
          </a:solidFill>
          <a:ln w="38100" cap="flat" cmpd="sng">
            <a:solidFill>
              <a:sysClr val="window" lastClr="FFFFF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121599" tIns="60783" rIns="121599" bIns="60783" anchor="ctr" anchorCtr="0">
            <a:noAutofit/>
          </a:bodyPr>
          <a:lstStyle/>
          <a:p>
            <a:pPr marL="0" marR="0" lvl="0" indent="0" algn="ctr" defTabSz="1216122" rtl="0" eaLnBrk="1" fontAlgn="auto" latinLnBrk="0" hangingPunct="1">
              <a:lnSpc>
                <a:spcPct val="100000"/>
              </a:lnSpc>
              <a:spcBef>
                <a:spcPts val="0"/>
              </a:spcBef>
              <a:spcAft>
                <a:spcPts val="0"/>
              </a:spcAft>
              <a:buClrTx/>
              <a:buSzTx/>
              <a:buFontTx/>
              <a:buNone/>
              <a:tabLst/>
              <a:defRPr/>
            </a:pPr>
            <a:r>
              <a:rPr kumimoji="0" lang="en-US" sz="5852"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NHẬN XÉT BÀI VIẾT</a:t>
            </a:r>
          </a:p>
        </p:txBody>
      </p:sp>
      <p:sp>
        <p:nvSpPr>
          <p:cNvPr id="5" name="Google Shape;299;p22">
            <a:extLst>
              <a:ext uri="{FF2B5EF4-FFF2-40B4-BE49-F238E27FC236}">
                <a16:creationId xmlns:a16="http://schemas.microsoft.com/office/drawing/2014/main" id="{48FC803B-226A-B3BF-2584-D7CF0240D356}"/>
              </a:ext>
            </a:extLst>
          </p:cNvPr>
          <p:cNvSpPr txBox="1"/>
          <p:nvPr/>
        </p:nvSpPr>
        <p:spPr>
          <a:xfrm>
            <a:off x="1482515" y="2694703"/>
            <a:ext cx="8958445" cy="3069970"/>
          </a:xfrm>
          <a:prstGeom prst="rect">
            <a:avLst/>
          </a:prstGeom>
          <a:noFill/>
          <a:ln>
            <a:noFill/>
          </a:ln>
        </p:spPr>
        <p:txBody>
          <a:bodyPr spcFirstLastPara="1" wrap="square" lIns="121599" tIns="60783" rIns="121599" bIns="60783" anchor="t" anchorCtr="0">
            <a:spAutoFit/>
          </a:bodyPr>
          <a:lstStyle/>
          <a:p>
            <a:pPr marL="456046" marR="0" lvl="0" indent="-456046" algn="l" defTabSz="1219170" rtl="0" eaLnBrk="1" fontAlgn="auto" latinLnBrk="0" hangingPunct="1">
              <a:lnSpc>
                <a:spcPct val="200000"/>
              </a:lnSpc>
              <a:spcBef>
                <a:spcPts val="0"/>
              </a:spcBef>
              <a:spcAft>
                <a:spcPts val="0"/>
              </a:spcAft>
              <a:buClrTx/>
              <a:buSzPts val="3600"/>
              <a:buFont typeface="Arial"/>
              <a:buAutoNum type="arabicPeriod"/>
              <a:tabLst/>
              <a:defRPr/>
            </a:pP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chính</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tả</a:t>
            </a:r>
            <a:endPar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456046" marR="0" lvl="0" indent="-456046" algn="l" defTabSz="1219170" rtl="0" eaLnBrk="1" fontAlgn="auto" latinLnBrk="0" hangingPunct="1">
              <a:lnSpc>
                <a:spcPct val="200000"/>
              </a:lnSpc>
              <a:spcBef>
                <a:spcPts val="0"/>
              </a:spcBef>
              <a:spcAft>
                <a:spcPts val="0"/>
              </a:spcAft>
              <a:buClrTx/>
              <a:buSzPts val="3600"/>
              <a:buFont typeface="Arial"/>
              <a:buAutoNum type="arabicPeriod"/>
              <a:tabLst/>
              <a:defRPr/>
            </a:pP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Trình</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bày</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đúng</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sạch</a:t>
            </a:r>
            <a:r>
              <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788"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đẹp</a:t>
            </a:r>
            <a:endParaRPr kumimoji="0" lang="en-US" sz="4788"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6" name="Google Shape;297;p22" descr="HÃ¬nh áº£nh cÃ³ liÃªn quan">
            <a:extLst>
              <a:ext uri="{FF2B5EF4-FFF2-40B4-BE49-F238E27FC236}">
                <a16:creationId xmlns:a16="http://schemas.microsoft.com/office/drawing/2014/main" id="{8FEC3C9F-60C1-5661-AD17-17E3A9C9C523}"/>
              </a:ext>
            </a:extLst>
          </p:cNvPr>
          <p:cNvPicPr preferRelativeResize="0"/>
          <p:nvPr/>
        </p:nvPicPr>
        <p:blipFill rotWithShape="1">
          <a:blip r:embed="rId3">
            <a:clrChange>
              <a:clrFrom>
                <a:srgbClr val="FFFFFF"/>
              </a:clrFrom>
              <a:clrTo>
                <a:srgbClr val="FFFFFF">
                  <a:alpha val="0"/>
                </a:srgbClr>
              </a:clrTo>
            </a:clrChange>
            <a:alphaModFix/>
          </a:blip>
          <a:srcRect l="48770" t="-1988" r="25190" b="1988"/>
          <a:stretch/>
        </p:blipFill>
        <p:spPr>
          <a:xfrm>
            <a:off x="13744301" y="3190687"/>
            <a:ext cx="2381719" cy="6332272"/>
          </a:xfrm>
          <a:prstGeom prst="rect">
            <a:avLst/>
          </a:prstGeom>
          <a:noFill/>
          <a:ln>
            <a:noFill/>
          </a:ln>
        </p:spPr>
      </p:pic>
      <p:pic>
        <p:nvPicPr>
          <p:cNvPr id="7" name="Picture 9">
            <a:extLst>
              <a:ext uri="{FF2B5EF4-FFF2-40B4-BE49-F238E27FC236}">
                <a16:creationId xmlns:a16="http://schemas.microsoft.com/office/drawing/2014/main" id="{2D724CB0-A4FE-FDE9-DCBC-7E7FA72A1B4C}"/>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865020" y="2641742"/>
            <a:ext cx="1267447" cy="1286121"/>
          </a:xfrm>
          <a:prstGeom prst="rect">
            <a:avLst/>
          </a:prstGeom>
        </p:spPr>
      </p:pic>
      <p:pic>
        <p:nvPicPr>
          <p:cNvPr id="8" name="Picture 10">
            <a:extLst>
              <a:ext uri="{FF2B5EF4-FFF2-40B4-BE49-F238E27FC236}">
                <a16:creationId xmlns:a16="http://schemas.microsoft.com/office/drawing/2014/main" id="{9EC1EBFA-BB8E-A287-B9E9-132E23C09603}"/>
              </a:ext>
            </a:extLst>
          </p:cNvPr>
          <p:cNvPicPr>
            <a:picLocks noChangeAspect="1"/>
          </p:cNvPicPr>
          <p:nvPr/>
        </p:nvPicPr>
        <p:blipFill rotWithShape="1">
          <a:blip r:embed="rId4">
            <a:clrChange>
              <a:clrFrom>
                <a:srgbClr val="FFFFFF"/>
              </a:clrFrom>
              <a:clrTo>
                <a:srgbClr val="FFFFFF">
                  <a:alpha val="0"/>
                </a:srgbClr>
              </a:clrTo>
            </a:clrChange>
          </a:blip>
          <a:srcRect t="21387" r="22529"/>
          <a:stretch/>
        </p:blipFill>
        <p:spPr>
          <a:xfrm>
            <a:off x="711537" y="4164533"/>
            <a:ext cx="1267447" cy="1286121"/>
          </a:xfrm>
          <a:prstGeom prst="rect">
            <a:avLst/>
          </a:prstGeom>
        </p:spPr>
      </p:pic>
    </p:spTree>
    <p:extLst>
      <p:ext uri="{BB962C8B-B14F-4D97-AF65-F5344CB8AC3E}">
        <p14:creationId xmlns:p14="http://schemas.microsoft.com/office/powerpoint/2010/main" val="2542832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8AC7E06-226F-33C7-261B-31AD4D5C8E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2679" y="1679143"/>
            <a:ext cx="8331281" cy="5785715"/>
          </a:xfrm>
          <a:prstGeom prst="rect">
            <a:avLst/>
          </a:prstGeom>
        </p:spPr>
      </p:pic>
    </p:spTree>
    <p:extLst>
      <p:ext uri="{BB962C8B-B14F-4D97-AF65-F5344CB8AC3E}">
        <p14:creationId xmlns:p14="http://schemas.microsoft.com/office/powerpoint/2010/main" val="29546366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DF8C8DB3-327D-71A6-66AC-7740A814BA83}"/>
              </a:ext>
            </a:extLst>
          </p:cNvPr>
          <p:cNvPicPr>
            <a:picLocks noChangeAspect="1"/>
          </p:cNvPicPr>
          <p:nvPr/>
        </p:nvPicPr>
        <p:blipFill rotWithShape="1">
          <a:blip r:embed="rId3">
            <a:extLst>
              <a:ext uri="{28A0092B-C50C-407E-A947-70E740481C1C}">
                <a14:useLocalDpi xmlns:a14="http://schemas.microsoft.com/office/drawing/2010/main" val="0"/>
              </a:ext>
            </a:extLst>
          </a:blip>
          <a:srcRect l="55597" t="3102" r="8572" b="5790"/>
          <a:stretch/>
        </p:blipFill>
        <p:spPr>
          <a:xfrm>
            <a:off x="9777833" y="155660"/>
            <a:ext cx="6284235" cy="8832680"/>
          </a:xfrm>
          <a:custGeom>
            <a:avLst/>
            <a:gdLst>
              <a:gd name="connsiteX0" fmla="*/ 847986 w 5087816"/>
              <a:gd name="connsiteY0" fmla="*/ 0 h 7151077"/>
              <a:gd name="connsiteX1" fmla="*/ 4239830 w 5087816"/>
              <a:gd name="connsiteY1" fmla="*/ 0 h 7151077"/>
              <a:gd name="connsiteX2" fmla="*/ 5087816 w 5087816"/>
              <a:gd name="connsiteY2" fmla="*/ 847986 h 7151077"/>
              <a:gd name="connsiteX3" fmla="*/ 5087816 w 5087816"/>
              <a:gd name="connsiteY3" fmla="*/ 6303091 h 7151077"/>
              <a:gd name="connsiteX4" fmla="*/ 4239830 w 5087816"/>
              <a:gd name="connsiteY4" fmla="*/ 7151077 h 7151077"/>
              <a:gd name="connsiteX5" fmla="*/ 847986 w 5087816"/>
              <a:gd name="connsiteY5" fmla="*/ 7151077 h 7151077"/>
              <a:gd name="connsiteX6" fmla="*/ 0 w 5087816"/>
              <a:gd name="connsiteY6" fmla="*/ 6303091 h 7151077"/>
              <a:gd name="connsiteX7" fmla="*/ 0 w 5087816"/>
              <a:gd name="connsiteY7" fmla="*/ 6121038 h 7151077"/>
              <a:gd name="connsiteX8" fmla="*/ 821667 w 5087816"/>
              <a:gd name="connsiteY8" fmla="*/ 6121038 h 7151077"/>
              <a:gd name="connsiteX9" fmla="*/ 821667 w 5087816"/>
              <a:gd name="connsiteY9" fmla="*/ 4168123 h 7151077"/>
              <a:gd name="connsiteX10" fmla="*/ 0 w 5087816"/>
              <a:gd name="connsiteY10" fmla="*/ 4168123 h 7151077"/>
              <a:gd name="connsiteX11" fmla="*/ 0 w 5087816"/>
              <a:gd name="connsiteY11" fmla="*/ 847986 h 7151077"/>
              <a:gd name="connsiteX12" fmla="*/ 847986 w 5087816"/>
              <a:gd name="connsiteY12" fmla="*/ 0 h 715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87816" h="7151077">
                <a:moveTo>
                  <a:pt x="847986" y="0"/>
                </a:moveTo>
                <a:lnTo>
                  <a:pt x="4239830" y="0"/>
                </a:lnTo>
                <a:cubicBezTo>
                  <a:pt x="4708160" y="0"/>
                  <a:pt x="5087816" y="379656"/>
                  <a:pt x="5087816" y="847986"/>
                </a:cubicBezTo>
                <a:lnTo>
                  <a:pt x="5087816" y="6303091"/>
                </a:lnTo>
                <a:cubicBezTo>
                  <a:pt x="5087816" y="6771421"/>
                  <a:pt x="4708160" y="7151077"/>
                  <a:pt x="4239830" y="7151077"/>
                </a:cubicBezTo>
                <a:lnTo>
                  <a:pt x="847986" y="7151077"/>
                </a:lnTo>
                <a:cubicBezTo>
                  <a:pt x="379656" y="7151077"/>
                  <a:pt x="0" y="6771421"/>
                  <a:pt x="0" y="6303091"/>
                </a:cubicBezTo>
                <a:lnTo>
                  <a:pt x="0" y="6121038"/>
                </a:lnTo>
                <a:lnTo>
                  <a:pt x="821667" y="6121038"/>
                </a:lnTo>
                <a:lnTo>
                  <a:pt x="821667" y="4168123"/>
                </a:lnTo>
                <a:lnTo>
                  <a:pt x="0" y="4168123"/>
                </a:lnTo>
                <a:lnTo>
                  <a:pt x="0" y="847986"/>
                </a:lnTo>
                <a:cubicBezTo>
                  <a:pt x="0" y="379656"/>
                  <a:pt x="379656" y="0"/>
                  <a:pt x="847986" y="0"/>
                </a:cubicBezTo>
                <a:close/>
              </a:path>
            </a:pathLst>
          </a:custGeom>
          <a:effectLst>
            <a:softEdge rad="127000"/>
          </a:effectLst>
        </p:spPr>
      </p:pic>
      <p:grpSp>
        <p:nvGrpSpPr>
          <p:cNvPr id="2" name="Nhóm 4">
            <a:extLst>
              <a:ext uri="{FF2B5EF4-FFF2-40B4-BE49-F238E27FC236}">
                <a16:creationId xmlns:a16="http://schemas.microsoft.com/office/drawing/2014/main" id="{440665D6-2520-24C0-DB3A-6BB46FA02306}"/>
              </a:ext>
            </a:extLst>
          </p:cNvPr>
          <p:cNvGrpSpPr/>
          <p:nvPr/>
        </p:nvGrpSpPr>
        <p:grpSpPr>
          <a:xfrm>
            <a:off x="158368" y="73655"/>
            <a:ext cx="845945" cy="866936"/>
            <a:chOff x="254643" y="497711"/>
            <a:chExt cx="844952" cy="844952"/>
          </a:xfrm>
        </p:grpSpPr>
        <p:sp>
          <p:nvSpPr>
            <p:cNvPr id="3" name="Hình Bầu dục 2">
              <a:extLst>
                <a:ext uri="{FF2B5EF4-FFF2-40B4-BE49-F238E27FC236}">
                  <a16:creationId xmlns:a16="http://schemas.microsoft.com/office/drawing/2014/main" id="{9FD124C7-3E33-BA9D-7310-085BC0B358E6}"/>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4" name="Hình Bầu dục 3">
              <a:extLst>
                <a:ext uri="{FF2B5EF4-FFF2-40B4-BE49-F238E27FC236}">
                  <a16:creationId xmlns:a16="http://schemas.microsoft.com/office/drawing/2014/main" id="{2AB33681-9EBB-9DE3-3B03-2D28EDB563F7}"/>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rPr>
                <a:t>2</a:t>
              </a:r>
            </a:p>
          </p:txBody>
        </p:sp>
      </p:grpSp>
      <p:sp>
        <p:nvSpPr>
          <p:cNvPr id="5" name="Hộp Văn bản 1">
            <a:extLst>
              <a:ext uri="{FF2B5EF4-FFF2-40B4-BE49-F238E27FC236}">
                <a16:creationId xmlns:a16="http://schemas.microsoft.com/office/drawing/2014/main" id="{55431F8F-C68C-0C72-A4E5-F09BF217F06E}"/>
              </a:ext>
            </a:extLst>
          </p:cNvPr>
          <p:cNvSpPr txBox="1"/>
          <p:nvPr/>
        </p:nvSpPr>
        <p:spPr>
          <a:xfrm>
            <a:off x="1004313" y="183958"/>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a:latin typeface="AvantGarde" panose="00000400000000000000" pitchFamily="2" charset="0"/>
                <a:ea typeface="AvantGarde" panose="00000400000000000000" pitchFamily="2" charset="0"/>
                <a:cs typeface="AvantGarde" panose="00000400000000000000" pitchFamily="2" charset="0"/>
              </a:rPr>
              <a:t>Chọn chữ phù hợp với ô trống:</a:t>
            </a:r>
            <a:endParaRPr kumimoji="0" lang="en-US" sz="40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8" name="Hộp Văn bản 1">
            <a:extLst>
              <a:ext uri="{FF2B5EF4-FFF2-40B4-BE49-F238E27FC236}">
                <a16:creationId xmlns:a16="http://schemas.microsoft.com/office/drawing/2014/main" id="{B995EBE7-B77C-678F-2DB2-2B6E75501A57}"/>
              </a:ext>
            </a:extLst>
          </p:cNvPr>
          <p:cNvSpPr txBox="1"/>
          <p:nvPr/>
        </p:nvSpPr>
        <p:spPr>
          <a:xfrm>
            <a:off x="1004312" y="1120914"/>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dirty="0">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a) </a:t>
            </a:r>
            <a:r>
              <a:rPr lang="en-US" sz="4000" b="1" err="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Chữ</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hay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n</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a:t>
            </a:r>
            <a:endParaRPr kumimoji="0" lang="en-US" sz="4000" b="1" i="0" u="none" strike="noStrike" kern="1200" cap="none" spc="0" normalizeH="0" baseline="0" noProof="0" dirty="0">
              <a:ln>
                <a:noFill/>
              </a:ln>
              <a:solidFill>
                <a:schemeClr val="tx1">
                  <a:lumMod val="75000"/>
                  <a:lumOff val="25000"/>
                </a:schemeClr>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2" name="Hộp Văn bản 1">
            <a:extLst>
              <a:ext uri="{FF2B5EF4-FFF2-40B4-BE49-F238E27FC236}">
                <a16:creationId xmlns:a16="http://schemas.microsoft.com/office/drawing/2014/main" id="{2C6855EF-A510-D457-89C3-E533BCB66243}"/>
              </a:ext>
            </a:extLst>
          </p:cNvPr>
          <p:cNvSpPr txBox="1"/>
          <p:nvPr/>
        </p:nvSpPr>
        <p:spPr>
          <a:xfrm>
            <a:off x="557431" y="1994835"/>
            <a:ext cx="10933688" cy="5734903"/>
          </a:xfrm>
          <a:prstGeom prst="rect">
            <a:avLst/>
          </a:prstGeom>
          <a:noFill/>
        </p:spPr>
        <p:txBody>
          <a:bodyPr wrap="square" rtlCol="0">
            <a:spAutoFit/>
          </a:bodyPr>
          <a:lstStyle/>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Các anh về</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Xôn xao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àng bé nhỏ.</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Nhà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á đơn sơ</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Tấm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l</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òng rộng mở</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N</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ồi cơm </a:t>
            </a:r>
            <a:r>
              <a:rPr lang="en-US" sz="4000" b="1" spc="160">
                <a:solidFill>
                  <a:srgbClr val="FF0000"/>
                </a:solidFill>
                <a:latin typeface="AvantGarde" panose="00000400000000000000" pitchFamily="2" charset="0"/>
                <a:ea typeface="AvantGarde" panose="00000400000000000000" pitchFamily="2" charset="0"/>
                <a:cs typeface="AvantGarde" panose="00000400000000000000" pitchFamily="2" charset="0"/>
              </a:rPr>
              <a:t>n</a:t>
            </a: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ấu dở</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Bát nước chè xanh</a:t>
            </a:r>
          </a:p>
          <a:p>
            <a:pPr>
              <a:lnSpc>
                <a:spcPct val="120000"/>
              </a:lnSpc>
            </a:pPr>
            <a:r>
              <a:rPr lang="en-US" sz="40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Ngồi vui kể chuyện tâm tình bên nhau.</a:t>
            </a:r>
          </a:p>
          <a:p>
            <a:pPr>
              <a:lnSpc>
                <a:spcPct val="120000"/>
              </a:lnSpc>
            </a:pPr>
            <a:r>
              <a:rPr lang="en-US" sz="2800" b="1" spc="160">
                <a:solidFill>
                  <a:srgbClr val="0000CC"/>
                </a:solidFill>
                <a:latin typeface="AvantGarde" panose="00000400000000000000" pitchFamily="2" charset="0"/>
                <a:ea typeface="AvantGarde" panose="00000400000000000000" pitchFamily="2" charset="0"/>
                <a:cs typeface="AvantGarde" panose="00000400000000000000" pitchFamily="2" charset="0"/>
              </a:rPr>
              <a:t>                                               HOÀNG TRUNG THÔNG</a:t>
            </a:r>
            <a:endParaRPr lang="en-US" sz="2800" b="1" spc="160" dirty="0">
              <a:solidFill>
                <a:srgbClr val="0000CC"/>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7" name="Rectangle 16">
            <a:extLst>
              <a:ext uri="{FF2B5EF4-FFF2-40B4-BE49-F238E27FC236}">
                <a16:creationId xmlns:a16="http://schemas.microsoft.com/office/drawing/2014/main" id="{B19CFA84-B398-FBCE-BB3F-5C67B4AFDD92}"/>
              </a:ext>
            </a:extLst>
          </p:cNvPr>
          <p:cNvSpPr/>
          <p:nvPr/>
        </p:nvSpPr>
        <p:spPr>
          <a:xfrm>
            <a:off x="2835877" y="2842508"/>
            <a:ext cx="415131"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18" name="Rectangle 17">
            <a:extLst>
              <a:ext uri="{FF2B5EF4-FFF2-40B4-BE49-F238E27FC236}">
                <a16:creationId xmlns:a16="http://schemas.microsoft.com/office/drawing/2014/main" id="{33614543-7413-AA4E-39F3-2C63244ED790}"/>
              </a:ext>
            </a:extLst>
          </p:cNvPr>
          <p:cNvSpPr/>
          <p:nvPr/>
        </p:nvSpPr>
        <p:spPr>
          <a:xfrm>
            <a:off x="1767718" y="3601004"/>
            <a:ext cx="432511"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19" name="Rectangle 18">
            <a:extLst>
              <a:ext uri="{FF2B5EF4-FFF2-40B4-BE49-F238E27FC236}">
                <a16:creationId xmlns:a16="http://schemas.microsoft.com/office/drawing/2014/main" id="{35645643-377A-D76A-4AFA-2BB3E85C64A4}"/>
              </a:ext>
            </a:extLst>
          </p:cNvPr>
          <p:cNvSpPr/>
          <p:nvPr/>
        </p:nvSpPr>
        <p:spPr>
          <a:xfrm>
            <a:off x="1792709" y="4295485"/>
            <a:ext cx="422633" cy="5810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9" name="Rectangle 17">
            <a:extLst>
              <a:ext uri="{FF2B5EF4-FFF2-40B4-BE49-F238E27FC236}">
                <a16:creationId xmlns:a16="http://schemas.microsoft.com/office/drawing/2014/main" id="{99266FAE-B4B3-2FDC-5093-39EAC1813B9D}"/>
              </a:ext>
            </a:extLst>
          </p:cNvPr>
          <p:cNvSpPr/>
          <p:nvPr/>
        </p:nvSpPr>
        <p:spPr>
          <a:xfrm>
            <a:off x="747988" y="5084648"/>
            <a:ext cx="432511" cy="5334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
        <p:nvSpPr>
          <p:cNvPr id="10" name="Rectangle 18">
            <a:extLst>
              <a:ext uri="{FF2B5EF4-FFF2-40B4-BE49-F238E27FC236}">
                <a16:creationId xmlns:a16="http://schemas.microsoft.com/office/drawing/2014/main" id="{C8D72409-BCEB-2016-E6E0-5793C222C209}"/>
              </a:ext>
            </a:extLst>
          </p:cNvPr>
          <p:cNvSpPr/>
          <p:nvPr/>
        </p:nvSpPr>
        <p:spPr>
          <a:xfrm>
            <a:off x="3096878" y="5053685"/>
            <a:ext cx="464896" cy="58102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FFFF00"/>
                </a:solidFill>
              </a:rPr>
              <a:t>?</a:t>
            </a:r>
            <a:endParaRPr lang="en-US" sz="3600" b="1" dirty="0">
              <a:solidFill>
                <a:srgbClr val="FFFF00"/>
              </a:solidFill>
            </a:endParaRPr>
          </a:p>
        </p:txBody>
      </p:sp>
    </p:spTree>
    <p:controls>
      <mc:AlternateContent xmlns:mc="http://schemas.openxmlformats.org/markup-compatibility/2006">
        <mc:Choice xmlns:v="urn:schemas-microsoft-com:vml" Requires="v">
          <p:control name="TextBox3" r:id="rId1" imgW="2171880" imgH="895320"/>
        </mc:Choice>
        <mc:Fallback>
          <p:control name="TextBox3" r:id="rId1" imgW="2171880" imgH="895320">
            <p:pic>
              <p:nvPicPr>
                <p:cNvPr id="29" name="TextBox3" hidden="1">
                  <a:extLst>
                    <a:ext uri="{FF2B5EF4-FFF2-40B4-BE49-F238E27FC236}">
                      <a16:creationId xmlns:a16="http://schemas.microsoft.com/office/drawing/2014/main" id="{06DF230C-1C5D-BC73-BC7A-8BFF13BC2121}"/>
                    </a:ext>
                  </a:extLst>
                </p:cNvPr>
                <p:cNvPicPr>
                  <a:picLocks/>
                </p:cNvPicPr>
                <p:nvPr/>
              </p:nvPicPr>
              <p:blipFill>
                <a:blip r:embed="rId4"/>
                <a:stretch>
                  <a:fillRect/>
                </a:stretch>
              </p:blipFill>
              <p:spPr>
                <a:xfrm>
                  <a:off x="11863022" y="1985858"/>
                  <a:ext cx="2168099" cy="891212"/>
                </a:xfrm>
                <a:prstGeom prst="rect">
                  <a:avLst/>
                </a:prstGeom>
              </p:spPr>
            </p:pic>
          </p:control>
        </mc:Fallback>
      </mc:AlternateContent>
    </p:controls>
    <p:extLst>
      <p:ext uri="{BB962C8B-B14F-4D97-AF65-F5344CB8AC3E}">
        <p14:creationId xmlns:p14="http://schemas.microsoft.com/office/powerpoint/2010/main" val="330835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4">
            <a:extLst>
              <a:ext uri="{FF2B5EF4-FFF2-40B4-BE49-F238E27FC236}">
                <a16:creationId xmlns:a16="http://schemas.microsoft.com/office/drawing/2014/main" id="{20038DE6-87AE-8308-C1E9-667B410AFD52}"/>
              </a:ext>
            </a:extLst>
          </p:cNvPr>
          <p:cNvGrpSpPr/>
          <p:nvPr/>
        </p:nvGrpSpPr>
        <p:grpSpPr>
          <a:xfrm>
            <a:off x="158368" y="98236"/>
            <a:ext cx="845945" cy="866936"/>
            <a:chOff x="254643" y="497711"/>
            <a:chExt cx="844952" cy="844952"/>
          </a:xfrm>
        </p:grpSpPr>
        <p:sp>
          <p:nvSpPr>
            <p:cNvPr id="5" name="Hình Bầu dục 2">
              <a:extLst>
                <a:ext uri="{FF2B5EF4-FFF2-40B4-BE49-F238E27FC236}">
                  <a16:creationId xmlns:a16="http://schemas.microsoft.com/office/drawing/2014/main" id="{D7DEECEB-389E-DD6C-FDD2-2C8566F71565}"/>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6" name="Hình Bầu dục 3">
              <a:extLst>
                <a:ext uri="{FF2B5EF4-FFF2-40B4-BE49-F238E27FC236}">
                  <a16:creationId xmlns:a16="http://schemas.microsoft.com/office/drawing/2014/main" id="{947A9FAA-1E24-8D57-315B-B9FB77820979}"/>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4267" b="1" kern="0" dirty="0">
                  <a:solidFill>
                    <a:prstClr val="white"/>
                  </a:solidFill>
                  <a:latin typeface="AvantGarde" panose="00000400000000000000" pitchFamily="2" charset="0"/>
                  <a:ea typeface="AvantGarde" panose="00000400000000000000" pitchFamily="2" charset="0"/>
                  <a:cs typeface="AvantGarde" panose="00000400000000000000" pitchFamily="2" charset="0"/>
                </a:rPr>
                <a:t>2</a:t>
              </a:r>
              <a:endPar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
        <p:nvSpPr>
          <p:cNvPr id="7" name="Hộp Văn bản 1">
            <a:extLst>
              <a:ext uri="{FF2B5EF4-FFF2-40B4-BE49-F238E27FC236}">
                <a16:creationId xmlns:a16="http://schemas.microsoft.com/office/drawing/2014/main" id="{5742F96D-A526-3C9D-7F2C-D07D7328E4E5}"/>
              </a:ext>
            </a:extLst>
          </p:cNvPr>
          <p:cNvSpPr txBox="1"/>
          <p:nvPr/>
        </p:nvSpPr>
        <p:spPr>
          <a:xfrm>
            <a:off x="993514" y="177761"/>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a:latin typeface="AvantGarde" panose="00000400000000000000" pitchFamily="2" charset="0"/>
                <a:ea typeface="AvantGarde" panose="00000400000000000000" pitchFamily="2" charset="0"/>
                <a:cs typeface="AvantGarde" panose="00000400000000000000" pitchFamily="2" charset="0"/>
              </a:rPr>
              <a:t>Chọn chữ phù hợp với ô trống:</a:t>
            </a:r>
            <a:endParaRPr kumimoji="0" lang="en-US" sz="40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9" name="Hộp Văn bản 1">
            <a:extLst>
              <a:ext uri="{FF2B5EF4-FFF2-40B4-BE49-F238E27FC236}">
                <a16:creationId xmlns:a16="http://schemas.microsoft.com/office/drawing/2014/main" id="{4C82FE03-43E5-5D1E-F57C-A4434979C05E}"/>
              </a:ext>
            </a:extLst>
          </p:cNvPr>
          <p:cNvSpPr txBox="1"/>
          <p:nvPr/>
        </p:nvSpPr>
        <p:spPr>
          <a:xfrm>
            <a:off x="1004312" y="853498"/>
            <a:ext cx="1492736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b) Chữ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v</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 hay </a:t>
            </a:r>
            <a:r>
              <a:rPr lang="en-US" sz="4000" b="1">
                <a:solidFill>
                  <a:srgbClr val="FF0000"/>
                </a:solidFill>
                <a:latin typeface="AvantGarde" panose="00000400000000000000" pitchFamily="2" charset="0"/>
                <a:ea typeface="AvantGarde" panose="00000400000000000000" pitchFamily="2" charset="0"/>
                <a:cs typeface="AvantGarde" panose="00000400000000000000" pitchFamily="2" charset="0"/>
              </a:rPr>
              <a:t>d</a:t>
            </a:r>
            <a:r>
              <a:rPr lang="en-US" sz="4000" b="1">
                <a:solidFill>
                  <a:schemeClr val="tx1">
                    <a:lumMod val="75000"/>
                    <a:lumOff val="25000"/>
                  </a:schemeClr>
                </a:solidFill>
                <a:latin typeface="AvantGarde" panose="00000400000000000000" pitchFamily="2" charset="0"/>
                <a:ea typeface="AvantGarde" panose="00000400000000000000" pitchFamily="2" charset="0"/>
                <a:cs typeface="AvantGarde" panose="00000400000000000000" pitchFamily="2" charset="0"/>
              </a:rPr>
              <a:t>?</a:t>
            </a:r>
            <a:endParaRPr kumimoji="0" lang="en-US" sz="4000" b="1" i="0" u="none" strike="noStrike" kern="1200" cap="none" spc="0" normalizeH="0" baseline="0" noProof="0" dirty="0">
              <a:ln>
                <a:noFill/>
              </a:ln>
              <a:solidFill>
                <a:schemeClr val="tx1">
                  <a:lumMod val="75000"/>
                  <a:lumOff val="25000"/>
                </a:schemeClr>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pic>
        <p:nvPicPr>
          <p:cNvPr id="10" name="Hình ảnh 9">
            <a:extLst>
              <a:ext uri="{FF2B5EF4-FFF2-40B4-BE49-F238E27FC236}">
                <a16:creationId xmlns:a16="http://schemas.microsoft.com/office/drawing/2014/main" id="{81FE9B30-62D4-35F2-E3AD-C71B402AEDE8}"/>
              </a:ext>
            </a:extLst>
          </p:cNvPr>
          <p:cNvPicPr>
            <a:picLocks noChangeAspect="1"/>
          </p:cNvPicPr>
          <p:nvPr/>
        </p:nvPicPr>
        <p:blipFill rotWithShape="1">
          <a:blip r:embed="rId2">
            <a:extLst>
              <a:ext uri="{28A0092B-C50C-407E-A947-70E740481C1C}">
                <a14:useLocalDpi xmlns:a14="http://schemas.microsoft.com/office/drawing/2010/main" val="0"/>
              </a:ext>
            </a:extLst>
          </a:blip>
          <a:srcRect l="25930" t="29372" r="26888" b="7801"/>
          <a:stretch/>
        </p:blipFill>
        <p:spPr>
          <a:xfrm>
            <a:off x="1277912" y="1652632"/>
            <a:ext cx="13720815" cy="6916728"/>
          </a:xfrm>
          <a:prstGeom prst="rect">
            <a:avLst/>
          </a:prstGeom>
        </p:spPr>
      </p:pic>
      <p:sp>
        <p:nvSpPr>
          <p:cNvPr id="11" name="Hộp Văn bản 10">
            <a:extLst>
              <a:ext uri="{FF2B5EF4-FFF2-40B4-BE49-F238E27FC236}">
                <a16:creationId xmlns:a16="http://schemas.microsoft.com/office/drawing/2014/main" id="{A50842E5-963C-603A-D531-537B79F3C635}"/>
              </a:ext>
            </a:extLst>
          </p:cNvPr>
          <p:cNvSpPr txBox="1"/>
          <p:nvPr/>
        </p:nvSpPr>
        <p:spPr>
          <a:xfrm>
            <a:off x="5311299" y="1484590"/>
            <a:ext cx="479618"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2" name="Hộp Văn bản 11">
            <a:extLst>
              <a:ext uri="{FF2B5EF4-FFF2-40B4-BE49-F238E27FC236}">
                <a16:creationId xmlns:a16="http://schemas.microsoft.com/office/drawing/2014/main" id="{E3C49190-DC5C-C180-57B6-6D3341DFE7FD}"/>
              </a:ext>
            </a:extLst>
          </p:cNvPr>
          <p:cNvSpPr txBox="1"/>
          <p:nvPr/>
        </p:nvSpPr>
        <p:spPr>
          <a:xfrm>
            <a:off x="8032379" y="2514600"/>
            <a:ext cx="52758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3" name="Hộp Văn bản 12">
            <a:extLst>
              <a:ext uri="{FF2B5EF4-FFF2-40B4-BE49-F238E27FC236}">
                <a16:creationId xmlns:a16="http://schemas.microsoft.com/office/drawing/2014/main" id="{1344B1D5-7CCE-9C19-A42D-A7A1337BF942}"/>
              </a:ext>
            </a:extLst>
          </p:cNvPr>
          <p:cNvSpPr txBox="1"/>
          <p:nvPr/>
        </p:nvSpPr>
        <p:spPr>
          <a:xfrm>
            <a:off x="8833219" y="2528610"/>
            <a:ext cx="52758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4" name="Hộp Văn bản 13">
            <a:extLst>
              <a:ext uri="{FF2B5EF4-FFF2-40B4-BE49-F238E27FC236}">
                <a16:creationId xmlns:a16="http://schemas.microsoft.com/office/drawing/2014/main" id="{9DDD5103-390F-1B02-2A02-9EF8B8B35ACC}"/>
              </a:ext>
            </a:extLst>
          </p:cNvPr>
          <p:cNvSpPr txBox="1"/>
          <p:nvPr/>
        </p:nvSpPr>
        <p:spPr>
          <a:xfrm>
            <a:off x="8780619" y="4645740"/>
            <a:ext cx="52758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a:t>
            </a:r>
          </a:p>
        </p:txBody>
      </p:sp>
      <p:sp>
        <p:nvSpPr>
          <p:cNvPr id="15" name="Hộp Văn bản 14">
            <a:extLst>
              <a:ext uri="{FF2B5EF4-FFF2-40B4-BE49-F238E27FC236}">
                <a16:creationId xmlns:a16="http://schemas.microsoft.com/office/drawing/2014/main" id="{7EDDBBC2-FE61-6000-10EF-85B4DD13CDC3}"/>
              </a:ext>
            </a:extLst>
          </p:cNvPr>
          <p:cNvSpPr txBox="1"/>
          <p:nvPr/>
        </p:nvSpPr>
        <p:spPr>
          <a:xfrm>
            <a:off x="7493878" y="6766560"/>
            <a:ext cx="57099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d</a:t>
            </a:r>
          </a:p>
        </p:txBody>
      </p:sp>
      <p:sp>
        <p:nvSpPr>
          <p:cNvPr id="16" name="Hộp Văn bản 15">
            <a:extLst>
              <a:ext uri="{FF2B5EF4-FFF2-40B4-BE49-F238E27FC236}">
                <a16:creationId xmlns:a16="http://schemas.microsoft.com/office/drawing/2014/main" id="{392D7314-2275-975B-EB6D-3077C4C49C5E}"/>
              </a:ext>
            </a:extLst>
          </p:cNvPr>
          <p:cNvSpPr txBox="1"/>
          <p:nvPr/>
        </p:nvSpPr>
        <p:spPr>
          <a:xfrm>
            <a:off x="9194177" y="6753780"/>
            <a:ext cx="570990" cy="923330"/>
          </a:xfrm>
          <a:prstGeom prst="rect">
            <a:avLst/>
          </a:prstGeom>
          <a:solidFill>
            <a:schemeClr val="bg1"/>
          </a:solidFill>
        </p:spPr>
        <p:txBody>
          <a:bodyPr wrap="none" rtlCol="0">
            <a:spAutoFit/>
          </a:bodyPr>
          <a:lstStyle/>
          <a:p>
            <a:r>
              <a:rPr lang="en-US" sz="5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d</a:t>
            </a:r>
          </a:p>
        </p:txBody>
      </p:sp>
    </p:spTree>
    <p:extLst>
      <p:ext uri="{BB962C8B-B14F-4D97-AF65-F5344CB8AC3E}">
        <p14:creationId xmlns:p14="http://schemas.microsoft.com/office/powerpoint/2010/main" val="676551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4">
            <a:extLst>
              <a:ext uri="{FF2B5EF4-FFF2-40B4-BE49-F238E27FC236}">
                <a16:creationId xmlns:a16="http://schemas.microsoft.com/office/drawing/2014/main" id="{20038DE6-87AE-8308-C1E9-667B410AFD52}"/>
              </a:ext>
            </a:extLst>
          </p:cNvPr>
          <p:cNvGrpSpPr/>
          <p:nvPr/>
        </p:nvGrpSpPr>
        <p:grpSpPr>
          <a:xfrm>
            <a:off x="158368" y="149037"/>
            <a:ext cx="845945" cy="866936"/>
            <a:chOff x="254643" y="497711"/>
            <a:chExt cx="844952" cy="844952"/>
          </a:xfrm>
        </p:grpSpPr>
        <p:sp>
          <p:nvSpPr>
            <p:cNvPr id="5" name="Hình Bầu dục 2">
              <a:extLst>
                <a:ext uri="{FF2B5EF4-FFF2-40B4-BE49-F238E27FC236}">
                  <a16:creationId xmlns:a16="http://schemas.microsoft.com/office/drawing/2014/main" id="{D7DEECEB-389E-DD6C-FDD2-2C8566F71565}"/>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6" name="Hình Bầu dục 3">
              <a:extLst>
                <a:ext uri="{FF2B5EF4-FFF2-40B4-BE49-F238E27FC236}">
                  <a16:creationId xmlns:a16="http://schemas.microsoft.com/office/drawing/2014/main" id="{947A9FAA-1E24-8D57-315B-B9FB77820979}"/>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rPr>
                <a:t>3</a:t>
              </a:r>
            </a:p>
          </p:txBody>
        </p:sp>
      </p:grpSp>
      <p:sp>
        <p:nvSpPr>
          <p:cNvPr id="7" name="Hộp Văn bản 1">
            <a:extLst>
              <a:ext uri="{FF2B5EF4-FFF2-40B4-BE49-F238E27FC236}">
                <a16:creationId xmlns:a16="http://schemas.microsoft.com/office/drawing/2014/main" id="{5742F96D-A526-3C9D-7F2C-D07D7328E4E5}"/>
              </a:ext>
            </a:extLst>
          </p:cNvPr>
          <p:cNvSpPr txBox="1"/>
          <p:nvPr/>
        </p:nvSpPr>
        <p:spPr>
          <a:xfrm>
            <a:off x="993514" y="47435"/>
            <a:ext cx="14927365"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800" b="1">
                <a:latin typeface="AvantGarde" panose="00000400000000000000" pitchFamily="2" charset="0"/>
                <a:ea typeface="AvantGarde" panose="00000400000000000000" pitchFamily="2" charset="0"/>
                <a:cs typeface="AvantGarde" panose="00000400000000000000" pitchFamily="2" charset="0"/>
              </a:rPr>
              <a:t>Tìm nhanh những từ gồm 2 tiếng:</a:t>
            </a:r>
            <a:endParaRPr kumimoji="0" lang="en-US" sz="48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2" name="Hộp Văn bản 1">
            <a:extLst>
              <a:ext uri="{FF2B5EF4-FFF2-40B4-BE49-F238E27FC236}">
                <a16:creationId xmlns:a16="http://schemas.microsoft.com/office/drawing/2014/main" id="{B5157D04-53F6-628A-B4A9-072789ADF532}"/>
              </a:ext>
            </a:extLst>
          </p:cNvPr>
          <p:cNvSpPr txBox="1"/>
          <p:nvPr/>
        </p:nvSpPr>
        <p:spPr>
          <a:xfrm>
            <a:off x="1100442" y="878432"/>
            <a:ext cx="15371826" cy="1569660"/>
          </a:xfrm>
          <a:prstGeom prst="rect">
            <a:avLst/>
          </a:prstGeom>
          <a:noFill/>
        </p:spPr>
        <p:txBody>
          <a:bodyPr wrap="square" rtlCol="0">
            <a:spAutoFit/>
          </a:bodyPr>
          <a:lstStyle/>
          <a:p>
            <a:pPr marR="0" lvl="0" algn="l" defTabSz="1219170" rtl="0" eaLnBrk="1" fontAlgn="auto" latinLnBrk="0" hangingPunct="1">
              <a:lnSpc>
                <a:spcPct val="100000"/>
              </a:lnSpc>
              <a:spcBef>
                <a:spcPts val="0"/>
              </a:spcBef>
              <a:spcAft>
                <a:spcPts val="0"/>
              </a:spcAft>
              <a:buClrTx/>
              <a:buSzTx/>
              <a:tabLst/>
              <a:defRPr/>
            </a:pPr>
            <a:r>
              <a:rPr lang="en-US" sz="4800" b="1">
                <a:solidFill>
                  <a:srgbClr val="00B050"/>
                </a:solidFill>
                <a:latin typeface="AvantGarde" panose="00000400000000000000" pitchFamily="2" charset="0"/>
                <a:ea typeface="AvantGarde" panose="00000400000000000000" pitchFamily="2" charset="0"/>
                <a:cs typeface="AvantGarde" panose="00000400000000000000" pitchFamily="2" charset="0"/>
              </a:rPr>
              <a:t>a) </a:t>
            </a:r>
            <a:r>
              <a:rPr lang="en-US" sz="4800" b="1">
                <a:latin typeface="AvantGarde" panose="00000400000000000000" pitchFamily="2" charset="0"/>
                <a:ea typeface="AvantGarde" panose="00000400000000000000" pitchFamily="2" charset="0"/>
                <a:cs typeface="AvantGarde" panose="00000400000000000000" pitchFamily="2" charset="0"/>
              </a:rPr>
              <a:t>Cả 2 tiếng đều bắt đầu bằng l hoặc n.       </a:t>
            </a:r>
          </a:p>
          <a:p>
            <a:pPr marR="0" lvl="0" algn="l" defTabSz="1219170" rtl="0" eaLnBrk="1" fontAlgn="auto" latinLnBrk="0" hangingPunct="1">
              <a:lnSpc>
                <a:spcPct val="100000"/>
              </a:lnSpc>
              <a:spcBef>
                <a:spcPts val="0"/>
              </a:spcBef>
              <a:spcAft>
                <a:spcPts val="0"/>
              </a:spcAft>
              <a:buClrTx/>
              <a:buSzTx/>
              <a:tabLst/>
              <a:defRPr/>
            </a:pPr>
            <a:r>
              <a:rPr lang="en-US" sz="4800" b="1">
                <a:solidFill>
                  <a:srgbClr val="C00000"/>
                </a:solidFill>
                <a:latin typeface="AvantGarde" panose="00000400000000000000" pitchFamily="2" charset="0"/>
                <a:ea typeface="AvantGarde" panose="00000400000000000000" pitchFamily="2" charset="0"/>
                <a:cs typeface="AvantGarde" panose="00000400000000000000" pitchFamily="2" charset="0"/>
              </a:rPr>
              <a:t>Mẫu: long lanh, no nê</a:t>
            </a:r>
            <a:endParaRPr kumimoji="0" lang="en-US" sz="48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9" name="Hộp Văn bản 18">
            <a:extLst>
              <a:ext uri="{FF2B5EF4-FFF2-40B4-BE49-F238E27FC236}">
                <a16:creationId xmlns:a16="http://schemas.microsoft.com/office/drawing/2014/main" id="{C4338FAD-63F2-1EA4-A982-EC7B70F79139}"/>
              </a:ext>
            </a:extLst>
          </p:cNvPr>
          <p:cNvSpPr txBox="1"/>
          <p:nvPr/>
        </p:nvSpPr>
        <p:spPr>
          <a:xfrm>
            <a:off x="581340" y="3510171"/>
            <a:ext cx="14927364" cy="2123658"/>
          </a:xfrm>
          <a:prstGeom prst="rect">
            <a:avLst/>
          </a:prstGeom>
          <a:noFill/>
        </p:spPr>
        <p:txBody>
          <a:bodyPr wrap="square">
            <a:spAutoFit/>
          </a:bodyPr>
          <a:lstStyle/>
          <a:p>
            <a:pPr algn="just"/>
            <a:r>
              <a:rPr lang="en-US" sz="4400" b="1">
                <a:latin typeface="AvantGarde" panose="00000400000000000000" pitchFamily="2" charset="0"/>
                <a:ea typeface="AvantGarde" panose="00000400000000000000" pitchFamily="2" charset="0"/>
                <a:cs typeface="AvantGarde" panose="00000400000000000000" pitchFamily="2" charset="0"/>
              </a:rPr>
              <a:t>Bắt đầu bằng l: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Lấp lánh, lung linh, long lanh, lập lòe, ...</a:t>
            </a:r>
          </a:p>
          <a:p>
            <a:pPr algn="just"/>
            <a:r>
              <a:rPr lang="en-US" sz="4400" b="1">
                <a:latin typeface="AvantGarde" panose="00000400000000000000" pitchFamily="2" charset="0"/>
                <a:ea typeface="AvantGarde" panose="00000400000000000000" pitchFamily="2" charset="0"/>
                <a:cs typeface="AvantGarde" panose="00000400000000000000" pitchFamily="2" charset="0"/>
              </a:rPr>
              <a:t>Bắt đầu bằng n: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nức nở, no nê, nõn nà, núng nính, ...</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269241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wipe(left)">
                                      <p:cBhvr>
                                        <p:cTn id="12"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D53463DA-8DF9-B9FD-8460-CB5D3837F3B1}"/>
              </a:ext>
            </a:extLst>
          </p:cNvPr>
          <p:cNvSpPr txBox="1"/>
          <p:nvPr/>
        </p:nvSpPr>
        <p:spPr>
          <a:xfrm>
            <a:off x="2234415" y="227637"/>
            <a:ext cx="12313707" cy="2862322"/>
          </a:xfrm>
          <a:prstGeom prst="rect">
            <a:avLst/>
          </a:prstGeom>
          <a:noFill/>
        </p:spPr>
        <p:txBody>
          <a:bodyPr wrap="square" rtlCol="0">
            <a:spAutoFit/>
          </a:bodyPr>
          <a:lstStyle/>
          <a:p>
            <a:pPr marL="0" marR="0" lvl="0" indent="0" algn="l" defTabSz="1219170" rtl="0" eaLnBrk="1" fontAlgn="auto" latinLnBrk="0" hangingPunct="1">
              <a:lnSpc>
                <a:spcPct val="12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a:t>
            </a:r>
            <a:r>
              <a:rPr kumimoji="0" lang="en-US" sz="48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Thứ</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 </a:t>
            </a:r>
            <a:r>
              <a:rPr kumimoji="0" lang="en-US" sz="48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ngày</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 </a:t>
            </a:r>
            <a:r>
              <a:rPr kumimoji="0" lang="en-US" sz="48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tháng</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 </a:t>
            </a:r>
            <a:r>
              <a:rPr kumimoji="0" lang="en-US" sz="48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năm</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20 …</a:t>
            </a:r>
          </a:p>
          <a:p>
            <a:pPr marL="0" marR="0" lvl="0" indent="0" algn="l" defTabSz="1219170" rtl="0" eaLnBrk="1" fontAlgn="auto" latinLnBrk="0" hangingPunct="1">
              <a:lnSpc>
                <a:spcPct val="125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T</a:t>
            </a:r>
            <a:r>
              <a:rPr kumimoji="0" lang="el-GR"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Η</a:t>
            </a:r>
            <a:r>
              <a:rPr kumimoji="0" lang="en-US" sz="4800" b="1" i="0" u="none" strike="noStrike" kern="1200" cap="none" spc="0" normalizeH="0" baseline="0" noProof="0" dirty="0" err="1">
                <a:ln>
                  <a:noFill/>
                </a:ln>
                <a:solidFill>
                  <a:srgbClr val="7030A0"/>
                </a:solidFill>
                <a:effectLst/>
                <a:uLnTx/>
                <a:uFillTx/>
                <a:latin typeface="HP001 4 hàng" panose="020B0603050302020204" pitchFamily="34" charset="0"/>
                <a:ea typeface="+mn-ea"/>
                <a:cs typeface="+mn-cs"/>
              </a:rPr>
              <a:t>Ğng</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 V</a:t>
            </a:r>
            <a:r>
              <a:rPr kumimoji="0" lang="el-GR"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Η</a:t>
            </a:r>
            <a:r>
              <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İ</a:t>
            </a:r>
            <a:r>
              <a:rPr kumimoji="0" lang="el-GR"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rPr>
              <a:t>Ι</a:t>
            </a:r>
            <a:endParaRPr kumimoji="0" lang="en-US" sz="4800" b="1" i="0" u="none" strike="noStrike" kern="1200" cap="none" spc="0" normalizeH="0" baseline="0" noProof="0" dirty="0">
              <a:ln>
                <a:noFill/>
              </a:ln>
              <a:solidFill>
                <a:srgbClr val="7030A0"/>
              </a:solidFill>
              <a:effectLst/>
              <a:uLnTx/>
              <a:uFillTx/>
              <a:latin typeface="HP001 4 hàng" panose="020B0603050302020204" pitchFamily="34" charset="0"/>
              <a:ea typeface="+mn-ea"/>
              <a:cs typeface="+mn-cs"/>
            </a:endParaRPr>
          </a:p>
          <a:p>
            <a:pPr lvl="0" algn="ctr" defTabSz="1219170" eaLnBrk="1" fontAlgn="auto" hangingPunct="1">
              <a:lnSpc>
                <a:spcPct val="125000"/>
              </a:lnSpc>
              <a:spcBef>
                <a:spcPts val="0"/>
              </a:spcBef>
              <a:spcAft>
                <a:spcPts val="0"/>
              </a:spcAft>
              <a:defRPr/>
            </a:pPr>
            <a:r>
              <a:rPr lang="en-US" sz="4800" b="1" dirty="0">
                <a:solidFill>
                  <a:srgbClr val="7030A0"/>
                </a:solidFill>
                <a:latin typeface="HP001 4 hàng" panose="020B0603050302020204" pitchFamily="34" charset="0"/>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mn-cs"/>
              </a:rPr>
              <a:t>Chính</a:t>
            </a:r>
            <a:r>
              <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mn-cs"/>
              </a:rPr>
              <a:t> </a:t>
            </a:r>
            <a:r>
              <a:rPr kumimoji="0" lang="en-US" sz="4800" b="1" i="0" u="none" strike="noStrike" kern="1200" cap="none" spc="0" normalizeH="0" baseline="0" noProof="0" dirty="0" err="1">
                <a:ln>
                  <a:noFill/>
                </a:ln>
                <a:solidFill>
                  <a:srgbClr val="C00000"/>
                </a:solidFill>
                <a:effectLst/>
                <a:uLnTx/>
                <a:uFillTx/>
                <a:latin typeface="HP001 4 hàng" panose="020B0603050302020204" pitchFamily="34" charset="0"/>
                <a:ea typeface="+mn-ea"/>
                <a:cs typeface="+mn-cs"/>
              </a:rPr>
              <a:t>tả</a:t>
            </a:r>
            <a:r>
              <a:rPr kumimoji="0" lang="lv-LV" sz="4800" b="1" i="0" u="none" strike="noStrike" kern="1200" cap="none" spc="0" normalizeH="0" baseline="0" noProof="0">
                <a:ln>
                  <a:noFill/>
                </a:ln>
                <a:solidFill>
                  <a:srgbClr val="C00000"/>
                </a:solidFill>
                <a:effectLst/>
                <a:uLnTx/>
                <a:uFillTx/>
                <a:latin typeface="HP001 4 hàng" panose="020B0603050302020204" pitchFamily="34" charset="0"/>
                <a:ea typeface="+mn-ea"/>
                <a:cs typeface="+mn-cs"/>
              </a:rPr>
              <a:t>: </a:t>
            </a:r>
            <a:r>
              <a:rPr lang="en-US" sz="4800" b="1">
                <a:solidFill>
                  <a:srgbClr val="C00000"/>
                </a:solidFill>
                <a:latin typeface="HP001 4 hàng" panose="020B0603050302020204" pitchFamily="34" charset="0"/>
              </a:rPr>
              <a:t>Trần Bình Trọng</a:t>
            </a:r>
            <a:endParaRPr kumimoji="0" lang="en-US" sz="4800" b="1" i="0" u="none" strike="noStrike" kern="1200" cap="none" spc="0" normalizeH="0" baseline="0" noProof="0" dirty="0">
              <a:ln>
                <a:noFill/>
              </a:ln>
              <a:solidFill>
                <a:srgbClr val="C0000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3138044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4">
            <a:extLst>
              <a:ext uri="{FF2B5EF4-FFF2-40B4-BE49-F238E27FC236}">
                <a16:creationId xmlns:a16="http://schemas.microsoft.com/office/drawing/2014/main" id="{20038DE6-87AE-8308-C1E9-667B410AFD52}"/>
              </a:ext>
            </a:extLst>
          </p:cNvPr>
          <p:cNvGrpSpPr/>
          <p:nvPr/>
        </p:nvGrpSpPr>
        <p:grpSpPr>
          <a:xfrm>
            <a:off x="158368" y="149037"/>
            <a:ext cx="845945" cy="866936"/>
            <a:chOff x="254643" y="497711"/>
            <a:chExt cx="844952" cy="844952"/>
          </a:xfrm>
        </p:grpSpPr>
        <p:sp>
          <p:nvSpPr>
            <p:cNvPr id="5" name="Hình Bầu dục 2">
              <a:extLst>
                <a:ext uri="{FF2B5EF4-FFF2-40B4-BE49-F238E27FC236}">
                  <a16:creationId xmlns:a16="http://schemas.microsoft.com/office/drawing/2014/main" id="{D7DEECEB-389E-DD6C-FDD2-2C8566F71565}"/>
                </a:ext>
              </a:extLst>
            </p:cNvPr>
            <p:cNvSpPr/>
            <p:nvPr/>
          </p:nvSpPr>
          <p:spPr>
            <a:xfrm>
              <a:off x="254643" y="497711"/>
              <a:ext cx="844952" cy="844952"/>
            </a:xfrm>
            <a:prstGeom prst="ellipse">
              <a:avLst/>
            </a:prstGeom>
            <a:solidFill>
              <a:sysClr val="window" lastClr="FFFFFF"/>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4267" b="0" i="0" u="none" strike="noStrike" kern="0" cap="none" spc="0" normalizeH="0" baseline="0" noProof="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6" name="Hình Bầu dục 3">
              <a:extLst>
                <a:ext uri="{FF2B5EF4-FFF2-40B4-BE49-F238E27FC236}">
                  <a16:creationId xmlns:a16="http://schemas.microsoft.com/office/drawing/2014/main" id="{947A9FAA-1E24-8D57-315B-B9FB77820979}"/>
                </a:ext>
              </a:extLst>
            </p:cNvPr>
            <p:cNvSpPr/>
            <p:nvPr/>
          </p:nvSpPr>
          <p:spPr>
            <a:xfrm>
              <a:off x="330843" y="573911"/>
              <a:ext cx="692552" cy="692552"/>
            </a:xfrm>
            <a:prstGeom prst="ellipse">
              <a:avLst/>
            </a:prstGeom>
            <a:solidFill>
              <a:srgbClr val="00B0F0"/>
            </a:solidFill>
            <a:ln w="28575" cap="flat" cmpd="sng" algn="ctr">
              <a:solidFill>
                <a:srgbClr val="00B0F0"/>
              </a:solid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267" b="1" i="0" u="none" strike="noStrike" kern="0" cap="none" spc="0" normalizeH="0" baseline="0" noProof="0" dirty="0">
                  <a:ln>
                    <a:noFill/>
                  </a:ln>
                  <a:solidFill>
                    <a:prstClr val="white"/>
                  </a:solidFill>
                  <a:effectLst/>
                  <a:uLnTx/>
                  <a:uFillTx/>
                  <a:latin typeface="AvantGarde" panose="00000400000000000000" pitchFamily="2" charset="0"/>
                  <a:ea typeface="AvantGarde" panose="00000400000000000000" pitchFamily="2" charset="0"/>
                  <a:cs typeface="AvantGarde" panose="00000400000000000000" pitchFamily="2" charset="0"/>
                </a:rPr>
                <a:t>3</a:t>
              </a:r>
            </a:p>
          </p:txBody>
        </p:sp>
      </p:grpSp>
      <p:sp>
        <p:nvSpPr>
          <p:cNvPr id="7" name="Hộp Văn bản 1">
            <a:extLst>
              <a:ext uri="{FF2B5EF4-FFF2-40B4-BE49-F238E27FC236}">
                <a16:creationId xmlns:a16="http://schemas.microsoft.com/office/drawing/2014/main" id="{5742F96D-A526-3C9D-7F2C-D07D7328E4E5}"/>
              </a:ext>
            </a:extLst>
          </p:cNvPr>
          <p:cNvSpPr txBox="1"/>
          <p:nvPr/>
        </p:nvSpPr>
        <p:spPr>
          <a:xfrm>
            <a:off x="993514" y="47435"/>
            <a:ext cx="14927365"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800" b="1">
                <a:latin typeface="AvantGarde" panose="00000400000000000000" pitchFamily="2" charset="0"/>
                <a:ea typeface="AvantGarde" panose="00000400000000000000" pitchFamily="2" charset="0"/>
                <a:cs typeface="AvantGarde" panose="00000400000000000000" pitchFamily="2" charset="0"/>
              </a:rPr>
              <a:t>Tìm nhanh những từ gồm 2 tiếng:</a:t>
            </a:r>
            <a:endParaRPr kumimoji="0" lang="en-US" sz="4800" b="1" i="0" u="none" strike="noStrike" kern="1200" cap="none" spc="0" normalizeH="0" baseline="0" noProof="0" dirty="0">
              <a:ln>
                <a:noFill/>
              </a:ln>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2" name="Hộp Văn bản 1">
            <a:extLst>
              <a:ext uri="{FF2B5EF4-FFF2-40B4-BE49-F238E27FC236}">
                <a16:creationId xmlns:a16="http://schemas.microsoft.com/office/drawing/2014/main" id="{B5157D04-53F6-628A-B4A9-072789ADF532}"/>
              </a:ext>
            </a:extLst>
          </p:cNvPr>
          <p:cNvSpPr txBox="1"/>
          <p:nvPr/>
        </p:nvSpPr>
        <p:spPr>
          <a:xfrm>
            <a:off x="1100442" y="878432"/>
            <a:ext cx="15371826" cy="1569660"/>
          </a:xfrm>
          <a:prstGeom prst="rect">
            <a:avLst/>
          </a:prstGeom>
          <a:noFill/>
        </p:spPr>
        <p:txBody>
          <a:bodyPr wrap="square" rtlCol="0">
            <a:spAutoFit/>
          </a:bodyPr>
          <a:lstStyle/>
          <a:p>
            <a:pPr marR="0" lvl="0" algn="l" defTabSz="1219170" rtl="0" eaLnBrk="1" fontAlgn="auto" latinLnBrk="0" hangingPunct="1">
              <a:lnSpc>
                <a:spcPct val="100000"/>
              </a:lnSpc>
              <a:spcBef>
                <a:spcPts val="0"/>
              </a:spcBef>
              <a:spcAft>
                <a:spcPts val="0"/>
              </a:spcAft>
              <a:buClrTx/>
              <a:buSzTx/>
              <a:tabLst/>
              <a:defRPr/>
            </a:pPr>
            <a:r>
              <a:rPr lang="en-US" sz="4800" b="1">
                <a:solidFill>
                  <a:srgbClr val="00B050"/>
                </a:solidFill>
                <a:latin typeface="AvantGarde" panose="00000400000000000000" pitchFamily="2" charset="0"/>
                <a:ea typeface="AvantGarde" panose="00000400000000000000" pitchFamily="2" charset="0"/>
                <a:cs typeface="AvantGarde" panose="00000400000000000000" pitchFamily="2" charset="0"/>
              </a:rPr>
              <a:t>b) </a:t>
            </a:r>
            <a:r>
              <a:rPr lang="en-US" sz="4800" b="1">
                <a:latin typeface="AvantGarde" panose="00000400000000000000" pitchFamily="2" charset="0"/>
                <a:ea typeface="AvantGarde" panose="00000400000000000000" pitchFamily="2" charset="0"/>
                <a:cs typeface="AvantGarde" panose="00000400000000000000" pitchFamily="2" charset="0"/>
              </a:rPr>
              <a:t>Cả 2 tiếng đều bắt đầu bằng v hoặc d.       </a:t>
            </a:r>
          </a:p>
          <a:p>
            <a:pPr marR="0" lvl="0" algn="l" defTabSz="1219170" rtl="0" eaLnBrk="1" fontAlgn="auto" latinLnBrk="0" hangingPunct="1">
              <a:lnSpc>
                <a:spcPct val="100000"/>
              </a:lnSpc>
              <a:spcBef>
                <a:spcPts val="0"/>
              </a:spcBef>
              <a:spcAft>
                <a:spcPts val="0"/>
              </a:spcAft>
              <a:buClrTx/>
              <a:buSzTx/>
              <a:tabLst/>
              <a:defRPr/>
            </a:pPr>
            <a:r>
              <a:rPr lang="en-US" sz="4800" b="1">
                <a:solidFill>
                  <a:srgbClr val="C00000"/>
                </a:solidFill>
                <a:latin typeface="AvantGarde" panose="00000400000000000000" pitchFamily="2" charset="0"/>
                <a:ea typeface="AvantGarde" panose="00000400000000000000" pitchFamily="2" charset="0"/>
                <a:cs typeface="AvantGarde" panose="00000400000000000000" pitchFamily="2" charset="0"/>
              </a:rPr>
              <a:t>Mẫu: vững vàng, dẻo dai</a:t>
            </a:r>
            <a:endParaRPr kumimoji="0" lang="en-US" sz="48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sp>
        <p:nvSpPr>
          <p:cNvPr id="18" name="Hộp Văn bản 17">
            <a:extLst>
              <a:ext uri="{FF2B5EF4-FFF2-40B4-BE49-F238E27FC236}">
                <a16:creationId xmlns:a16="http://schemas.microsoft.com/office/drawing/2014/main" id="{251BD97C-D62A-140A-8277-580D23504A16}"/>
              </a:ext>
            </a:extLst>
          </p:cNvPr>
          <p:cNvSpPr txBox="1"/>
          <p:nvPr/>
        </p:nvSpPr>
        <p:spPr>
          <a:xfrm>
            <a:off x="581340" y="3510171"/>
            <a:ext cx="14927364" cy="1982915"/>
          </a:xfrm>
          <a:prstGeom prst="rect">
            <a:avLst/>
          </a:prstGeom>
          <a:noFill/>
        </p:spPr>
        <p:txBody>
          <a:bodyPr wrap="square">
            <a:spAutoFit/>
          </a:bodyPr>
          <a:lstStyle/>
          <a:p>
            <a:pPr algn="just">
              <a:lnSpc>
                <a:spcPct val="150000"/>
              </a:lnSpc>
            </a:pPr>
            <a:r>
              <a:rPr lang="en-US" sz="4400" b="1">
                <a:latin typeface="AvantGarde" panose="00000400000000000000" pitchFamily="2" charset="0"/>
                <a:ea typeface="AvantGarde" panose="00000400000000000000" pitchFamily="2" charset="0"/>
                <a:cs typeface="AvantGarde" panose="00000400000000000000" pitchFamily="2" charset="0"/>
              </a:rPr>
              <a:t>Bắt đầu bằng v: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Vội vàng, vi vu, vun vút, vui vẻ ...</a:t>
            </a:r>
          </a:p>
          <a:p>
            <a:pPr algn="just">
              <a:lnSpc>
                <a:spcPct val="150000"/>
              </a:lnSpc>
            </a:pPr>
            <a:r>
              <a:rPr lang="en-US" sz="4400" b="1">
                <a:latin typeface="AvantGarde" panose="00000400000000000000" pitchFamily="2" charset="0"/>
                <a:ea typeface="AvantGarde" panose="00000400000000000000" pitchFamily="2" charset="0"/>
                <a:cs typeface="AvantGarde" panose="00000400000000000000" pitchFamily="2" charset="0"/>
              </a:rPr>
              <a:t>Bắt đầu bằng d: </a:t>
            </a: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dễ dàng, dảnh dang, dịu dàng, ...</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6710853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2" name="TextBox 1">
            <a:extLst>
              <a:ext uri="{FF2B5EF4-FFF2-40B4-BE49-F238E27FC236}">
                <a16:creationId xmlns:a16="http://schemas.microsoft.com/office/drawing/2014/main" id="{29AFBF9B-234F-7735-6051-DA122F2BA41A}"/>
              </a:ext>
            </a:extLst>
          </p:cNvPr>
          <p:cNvSpPr txBox="1"/>
          <p:nvPr/>
        </p:nvSpPr>
        <p:spPr>
          <a:xfrm>
            <a:off x="6535298" y="2271501"/>
            <a:ext cx="4095993" cy="4031873"/>
          </a:xfrm>
          <a:prstGeom prst="rect">
            <a:avLst/>
          </a:prstGeom>
          <a:noFill/>
          <a:effectLst>
            <a:outerShdw blurRad="50800" dist="38100" algn="l" rotWithShape="0">
              <a:prstClr val="black">
                <a:alpha val="40000"/>
              </a:prstClr>
            </a:outerShdw>
          </a:effectLst>
        </p:spPr>
        <p:txBody>
          <a:bodyPr wrap="none" rtlCol="0">
            <a:spAutoFit/>
          </a:bodyPr>
          <a:lstStyle/>
          <a:p>
            <a:pPr defTabSz="1625620" eaLnBrk="1" fontAlgn="auto" hangingPunct="1">
              <a:spcBef>
                <a:spcPts val="0"/>
              </a:spcBef>
              <a:spcAft>
                <a:spcPts val="0"/>
              </a:spcAft>
              <a:buClr>
                <a:srgbClr val="000000"/>
              </a:buClr>
            </a:pPr>
            <a:r>
              <a:rPr lang="en-US" sz="12800" kern="0">
                <a:solidFill>
                  <a:srgbClr val="FF0000"/>
                </a:solidFill>
                <a:effectLst>
                  <a:outerShdw blurRad="38100" dist="38100" dir="2700000" algn="tl">
                    <a:srgbClr val="000000">
                      <a:alpha val="43137"/>
                    </a:srgbClr>
                  </a:outerShdw>
                </a:effectLst>
                <a:latin typeface="SVN-Poky's" panose="020B0606040200020203" pitchFamily="34" charset="0"/>
                <a:cs typeface="Arial"/>
                <a:sym typeface="Arial"/>
              </a:rPr>
              <a:t>V</a:t>
            </a:r>
            <a:r>
              <a:rPr lang="en-US" sz="12800" kern="0">
                <a:solidFill>
                  <a:srgbClr val="92D050"/>
                </a:solidFill>
                <a:effectLst>
                  <a:outerShdw blurRad="38100" dist="38100" dir="2700000" algn="tl">
                    <a:srgbClr val="000000">
                      <a:alpha val="43137"/>
                    </a:srgbClr>
                  </a:outerShdw>
                </a:effectLst>
                <a:latin typeface="SVN-Poky's" panose="020B0606040200020203" pitchFamily="34" charset="0"/>
                <a:cs typeface="Arial"/>
                <a:sym typeface="Arial"/>
              </a:rPr>
              <a:t>ậ</a:t>
            </a:r>
            <a:r>
              <a:rPr lang="en-US" sz="12800" kern="0">
                <a:solidFill>
                  <a:srgbClr val="00B0F0"/>
                </a:solidFill>
                <a:effectLst>
                  <a:outerShdw blurRad="38100" dist="38100" dir="2700000" algn="tl">
                    <a:srgbClr val="000000">
                      <a:alpha val="43137"/>
                    </a:srgbClr>
                  </a:outerShdw>
                </a:effectLst>
                <a:latin typeface="SVN-Poky's" panose="020B0606040200020203" pitchFamily="34" charset="0"/>
                <a:cs typeface="Arial"/>
                <a:sym typeface="Arial"/>
              </a:rPr>
              <a:t>n </a:t>
            </a:r>
          </a:p>
          <a:p>
            <a:pPr defTabSz="1625620" eaLnBrk="1" fontAlgn="auto" hangingPunct="1">
              <a:spcBef>
                <a:spcPts val="0"/>
              </a:spcBef>
              <a:spcAft>
                <a:spcPts val="0"/>
              </a:spcAft>
              <a:buClr>
                <a:srgbClr val="000000"/>
              </a:buClr>
            </a:pPr>
            <a:r>
              <a:rPr lang="en-US" sz="12800" kern="0">
                <a:solidFill>
                  <a:srgbClr val="FFFF00"/>
                </a:solidFill>
                <a:effectLst>
                  <a:outerShdw blurRad="38100" dist="38100" dir="2700000" algn="tl">
                    <a:srgbClr val="000000">
                      <a:alpha val="43137"/>
                    </a:srgbClr>
                  </a:outerShdw>
                </a:effectLst>
                <a:latin typeface="SVN-Poky's" panose="020B0606040200020203" pitchFamily="34" charset="0"/>
                <a:cs typeface="Arial"/>
                <a:sym typeface="Arial"/>
              </a:rPr>
              <a:t>D</a:t>
            </a:r>
            <a:r>
              <a:rPr lang="en-US" sz="12800" kern="0">
                <a:solidFill>
                  <a:srgbClr val="7030A0"/>
                </a:solidFill>
                <a:effectLst>
                  <a:outerShdw blurRad="38100" dist="38100" dir="2700000" algn="tl">
                    <a:srgbClr val="000000">
                      <a:alpha val="43137"/>
                    </a:srgbClr>
                  </a:outerShdw>
                </a:effectLst>
                <a:latin typeface="SVN-Poky's" panose="020B0606040200020203" pitchFamily="34" charset="0"/>
                <a:cs typeface="Arial"/>
                <a:sym typeface="Arial"/>
              </a:rPr>
              <a:t>ụ</a:t>
            </a:r>
            <a:r>
              <a:rPr lang="en-US" sz="12800" kern="0">
                <a:solidFill>
                  <a:srgbClr val="ED7D31"/>
                </a:solidFill>
                <a:effectLst>
                  <a:outerShdw blurRad="38100" dist="38100" dir="2700000" algn="tl">
                    <a:srgbClr val="000000">
                      <a:alpha val="43137"/>
                    </a:srgbClr>
                  </a:outerShdw>
                </a:effectLst>
                <a:latin typeface="SVN-Poky's" panose="020B0606040200020203" pitchFamily="34" charset="0"/>
                <a:cs typeface="Arial"/>
                <a:sym typeface="Arial"/>
              </a:rPr>
              <a:t>n</a:t>
            </a:r>
            <a:r>
              <a:rPr lang="en-US" sz="12800" kern="0">
                <a:solidFill>
                  <a:srgbClr val="92D050"/>
                </a:solidFill>
                <a:effectLst>
                  <a:outerShdw blurRad="38100" dist="38100" dir="2700000" algn="tl">
                    <a:srgbClr val="000000">
                      <a:alpha val="43137"/>
                    </a:srgbClr>
                  </a:outerShdw>
                </a:effectLst>
                <a:latin typeface="SVN-Poky's" panose="020B0606040200020203" pitchFamily="34" charset="0"/>
                <a:cs typeface="Arial"/>
                <a:sym typeface="Arial"/>
              </a:rPr>
              <a:t>g</a:t>
            </a:r>
            <a:endParaRPr lang="en-US" sz="12800" kern="0">
              <a:solidFill>
                <a:srgbClr val="ED7D31"/>
              </a:solidFill>
              <a:effectLst>
                <a:outerShdw blurRad="38100" dist="38100" dir="2700000" algn="tl">
                  <a:srgbClr val="000000">
                    <a:alpha val="43137"/>
                  </a:srgbClr>
                </a:outerShdw>
              </a:effectLst>
              <a:latin typeface="SVN-Poky's" panose="020B0606040200020203" pitchFamily="34" charset="0"/>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chong chóng, đồ họa véc-tơ, vật thể ngoài trời&#10;&#10;Mô tả được tạo tự động">
            <a:extLst>
              <a:ext uri="{FF2B5EF4-FFF2-40B4-BE49-F238E27FC236}">
                <a16:creationId xmlns:a16="http://schemas.microsoft.com/office/drawing/2014/main" id="{6295ED7A-38E1-9AE0-F1D3-91E333ED58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5" y="0"/>
            <a:ext cx="16188548" cy="9144000"/>
          </a:xfrm>
          <a:prstGeom prst="rect">
            <a:avLst/>
          </a:prstGeom>
        </p:spPr>
      </p:pic>
      <p:pic>
        <p:nvPicPr>
          <p:cNvPr id="3" name="Hình ảnh 2" descr="Ảnh có chứa văn bản, vật chứa, lon&#10;&#10;Mô tả được tạo tự động">
            <a:extLst>
              <a:ext uri="{FF2B5EF4-FFF2-40B4-BE49-F238E27FC236}">
                <a16:creationId xmlns:a16="http://schemas.microsoft.com/office/drawing/2014/main" id="{FCEBDDE8-8F09-E3DA-4642-D92EA73EC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5538" y="4204433"/>
            <a:ext cx="7557555" cy="3327864"/>
          </a:xfrm>
          <a:prstGeom prst="rect">
            <a:avLst/>
          </a:prstGeom>
        </p:spPr>
      </p:pic>
    </p:spTree>
    <p:extLst>
      <p:ext uri="{BB962C8B-B14F-4D97-AF65-F5344CB8AC3E}">
        <p14:creationId xmlns:p14="http://schemas.microsoft.com/office/powerpoint/2010/main" val="345068900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3555A34D-9515-3367-27D9-C6E496518CEB}"/>
              </a:ext>
            </a:extLst>
          </p:cNvPr>
          <p:cNvSpPr txBox="1"/>
          <p:nvPr/>
        </p:nvSpPr>
        <p:spPr>
          <a:xfrm>
            <a:off x="2707462" y="934552"/>
            <a:ext cx="10820400" cy="679673"/>
          </a:xfrm>
          <a:prstGeom prst="rect">
            <a:avLst/>
          </a:prstGeom>
        </p:spPr>
        <p:txBody>
          <a:bodyPr lIns="0" tIns="0" rIns="0" bIns="0" rtlCol="0" anchor="t">
            <a:spAutoFit/>
          </a:bodyPr>
          <a:lstStyle/>
          <a:p>
            <a:pPr algn="ctr">
              <a:lnSpc>
                <a:spcPts val="5280"/>
              </a:lnSpc>
              <a:spcBef>
                <a:spcPct val="0"/>
              </a:spcBef>
            </a:pPr>
            <a:r>
              <a:rPr lang="en-US" sz="6000" b="1">
                <a:solidFill>
                  <a:srgbClr val="0070C0"/>
                </a:solidFill>
                <a:latin typeface="SVN-Poky's" panose="020B0606040200020203" pitchFamily="34" charset="0"/>
                <a:ea typeface="AvantGarde" panose="00000400000000000000" pitchFamily="2" charset="0"/>
                <a:cs typeface="AvantGarde" panose="00000400000000000000" pitchFamily="2" charset="0"/>
              </a:rPr>
              <a:t>Yêu cầu cần đạt</a:t>
            </a:r>
          </a:p>
        </p:txBody>
      </p:sp>
      <p:pic>
        <p:nvPicPr>
          <p:cNvPr id="3" name="Picture 4">
            <a:extLst>
              <a:ext uri="{FF2B5EF4-FFF2-40B4-BE49-F238E27FC236}">
                <a16:creationId xmlns:a16="http://schemas.microsoft.com/office/drawing/2014/main" id="{C5C1D0EB-33CE-34EC-BE39-444730C2D323}"/>
              </a:ext>
            </a:extLst>
          </p:cNvPr>
          <p:cNvPicPr>
            <a:picLocks noChangeAspect="1"/>
          </p:cNvPicPr>
          <p:nvPr/>
        </p:nvPicPr>
        <p:blipFill>
          <a:blip r:embed="rId2"/>
          <a:srcRect l="13786" r="5189" b="67699"/>
          <a:stretch>
            <a:fillRect/>
          </a:stretch>
        </p:blipFill>
        <p:spPr>
          <a:xfrm>
            <a:off x="7935057" y="8092351"/>
            <a:ext cx="8341581" cy="1051649"/>
          </a:xfrm>
          <a:prstGeom prst="rect">
            <a:avLst/>
          </a:prstGeom>
        </p:spPr>
      </p:pic>
      <p:pic>
        <p:nvPicPr>
          <p:cNvPr id="4" name="Picture 5">
            <a:extLst>
              <a:ext uri="{FF2B5EF4-FFF2-40B4-BE49-F238E27FC236}">
                <a16:creationId xmlns:a16="http://schemas.microsoft.com/office/drawing/2014/main" id="{40775A6E-B08D-64BD-A7C6-2F1B33A58B14}"/>
              </a:ext>
            </a:extLst>
          </p:cNvPr>
          <p:cNvPicPr>
            <a:picLocks noChangeAspect="1"/>
          </p:cNvPicPr>
          <p:nvPr/>
        </p:nvPicPr>
        <p:blipFill>
          <a:blip r:embed="rId3"/>
          <a:srcRect l="13786" r="6535" b="67699"/>
          <a:stretch>
            <a:fillRect/>
          </a:stretch>
        </p:blipFill>
        <p:spPr>
          <a:xfrm>
            <a:off x="0" y="8124768"/>
            <a:ext cx="7950138" cy="1019232"/>
          </a:xfrm>
          <a:prstGeom prst="rect">
            <a:avLst/>
          </a:prstGeom>
        </p:spPr>
      </p:pic>
      <p:grpSp>
        <p:nvGrpSpPr>
          <p:cNvPr id="5" name="Group 6">
            <a:extLst>
              <a:ext uri="{FF2B5EF4-FFF2-40B4-BE49-F238E27FC236}">
                <a16:creationId xmlns:a16="http://schemas.microsoft.com/office/drawing/2014/main" id="{20CEA3FE-2F41-53B4-2704-D580BACFDFFC}"/>
              </a:ext>
            </a:extLst>
          </p:cNvPr>
          <p:cNvGrpSpPr/>
          <p:nvPr/>
        </p:nvGrpSpPr>
        <p:grpSpPr>
          <a:xfrm>
            <a:off x="2621781" y="2347263"/>
            <a:ext cx="11688738" cy="1644097"/>
            <a:chOff x="0" y="0"/>
            <a:chExt cx="2532170" cy="811764"/>
          </a:xfrm>
          <a:solidFill>
            <a:schemeClr val="accent1">
              <a:lumMod val="40000"/>
              <a:lumOff val="60000"/>
            </a:schemeClr>
          </a:solidFill>
        </p:grpSpPr>
        <p:sp>
          <p:nvSpPr>
            <p:cNvPr id="6" name="Freeform 7">
              <a:extLst>
                <a:ext uri="{FF2B5EF4-FFF2-40B4-BE49-F238E27FC236}">
                  <a16:creationId xmlns:a16="http://schemas.microsoft.com/office/drawing/2014/main" id="{FC4A35F9-FD44-F860-0A5E-AE8BE8442D5D}"/>
                </a:ext>
              </a:extLst>
            </p:cNvPr>
            <p:cNvSpPr/>
            <p:nvPr/>
          </p:nvSpPr>
          <p:spPr>
            <a:xfrm>
              <a:off x="0" y="0"/>
              <a:ext cx="2532170" cy="811765"/>
            </a:xfrm>
            <a:custGeom>
              <a:avLst/>
              <a:gdLst/>
              <a:ahLst/>
              <a:cxnLst/>
              <a:rect l="l" t="t" r="r" b="b"/>
              <a:pathLst>
                <a:path w="2532170" h="811765">
                  <a:moveTo>
                    <a:pt x="2407710" y="811764"/>
                  </a:moveTo>
                  <a:lnTo>
                    <a:pt x="124460" y="811764"/>
                  </a:lnTo>
                  <a:cubicBezTo>
                    <a:pt x="55880" y="811764"/>
                    <a:pt x="0" y="755884"/>
                    <a:pt x="0" y="687304"/>
                  </a:cubicBezTo>
                  <a:lnTo>
                    <a:pt x="0" y="124460"/>
                  </a:lnTo>
                  <a:cubicBezTo>
                    <a:pt x="0" y="55880"/>
                    <a:pt x="55880" y="0"/>
                    <a:pt x="124460" y="0"/>
                  </a:cubicBezTo>
                  <a:lnTo>
                    <a:pt x="2407710" y="0"/>
                  </a:lnTo>
                  <a:cubicBezTo>
                    <a:pt x="2476290" y="0"/>
                    <a:pt x="2532170" y="55880"/>
                    <a:pt x="2532170" y="124460"/>
                  </a:cubicBezTo>
                  <a:lnTo>
                    <a:pt x="2532170" y="687305"/>
                  </a:lnTo>
                  <a:cubicBezTo>
                    <a:pt x="2532170" y="755885"/>
                    <a:pt x="2476290" y="811765"/>
                    <a:pt x="2407710" y="811765"/>
                  </a:cubicBezTo>
                  <a:close/>
                </a:path>
              </a:pathLst>
            </a:custGeom>
            <a:grpFill/>
          </p:spPr>
        </p:sp>
      </p:grpSp>
      <p:grpSp>
        <p:nvGrpSpPr>
          <p:cNvPr id="7" name="Group 8">
            <a:extLst>
              <a:ext uri="{FF2B5EF4-FFF2-40B4-BE49-F238E27FC236}">
                <a16:creationId xmlns:a16="http://schemas.microsoft.com/office/drawing/2014/main" id="{3136A729-68A5-ED1B-8016-B25F680C5E7C}"/>
              </a:ext>
            </a:extLst>
          </p:cNvPr>
          <p:cNvGrpSpPr/>
          <p:nvPr/>
        </p:nvGrpSpPr>
        <p:grpSpPr>
          <a:xfrm>
            <a:off x="2628391" y="4724400"/>
            <a:ext cx="11682128" cy="1219200"/>
            <a:chOff x="0" y="0"/>
            <a:chExt cx="2532170" cy="811764"/>
          </a:xfrm>
          <a:solidFill>
            <a:schemeClr val="accent1">
              <a:lumMod val="40000"/>
              <a:lumOff val="60000"/>
            </a:schemeClr>
          </a:solidFill>
        </p:grpSpPr>
        <p:sp>
          <p:nvSpPr>
            <p:cNvPr id="8" name="Freeform 9">
              <a:extLst>
                <a:ext uri="{FF2B5EF4-FFF2-40B4-BE49-F238E27FC236}">
                  <a16:creationId xmlns:a16="http://schemas.microsoft.com/office/drawing/2014/main" id="{AE3CF48B-FBEA-0D67-D9A4-A82F57FD694F}"/>
                </a:ext>
              </a:extLst>
            </p:cNvPr>
            <p:cNvSpPr/>
            <p:nvPr/>
          </p:nvSpPr>
          <p:spPr>
            <a:xfrm>
              <a:off x="0" y="0"/>
              <a:ext cx="2532170" cy="811765"/>
            </a:xfrm>
            <a:custGeom>
              <a:avLst/>
              <a:gdLst/>
              <a:ahLst/>
              <a:cxnLst/>
              <a:rect l="l" t="t" r="r" b="b"/>
              <a:pathLst>
                <a:path w="2532170" h="811765">
                  <a:moveTo>
                    <a:pt x="2407710" y="811764"/>
                  </a:moveTo>
                  <a:lnTo>
                    <a:pt x="124460" y="811764"/>
                  </a:lnTo>
                  <a:cubicBezTo>
                    <a:pt x="55880" y="811764"/>
                    <a:pt x="0" y="755884"/>
                    <a:pt x="0" y="687304"/>
                  </a:cubicBezTo>
                  <a:lnTo>
                    <a:pt x="0" y="124460"/>
                  </a:lnTo>
                  <a:cubicBezTo>
                    <a:pt x="0" y="55880"/>
                    <a:pt x="55880" y="0"/>
                    <a:pt x="124460" y="0"/>
                  </a:cubicBezTo>
                  <a:lnTo>
                    <a:pt x="2407710" y="0"/>
                  </a:lnTo>
                  <a:cubicBezTo>
                    <a:pt x="2476290" y="0"/>
                    <a:pt x="2532170" y="55880"/>
                    <a:pt x="2532170" y="124460"/>
                  </a:cubicBezTo>
                  <a:lnTo>
                    <a:pt x="2532170" y="687305"/>
                  </a:lnTo>
                  <a:cubicBezTo>
                    <a:pt x="2532170" y="755885"/>
                    <a:pt x="2476290" y="811765"/>
                    <a:pt x="2407710" y="811765"/>
                  </a:cubicBezTo>
                  <a:close/>
                </a:path>
              </a:pathLst>
            </a:custGeom>
            <a:grpFill/>
          </p:spPr>
        </p:sp>
      </p:grpSp>
      <p:sp>
        <p:nvSpPr>
          <p:cNvPr id="9" name="TextBox 12">
            <a:extLst>
              <a:ext uri="{FF2B5EF4-FFF2-40B4-BE49-F238E27FC236}">
                <a16:creationId xmlns:a16="http://schemas.microsoft.com/office/drawing/2014/main" id="{E5086E0E-89E2-0597-809F-7A0BD4655394}"/>
              </a:ext>
            </a:extLst>
          </p:cNvPr>
          <p:cNvSpPr txBox="1"/>
          <p:nvPr/>
        </p:nvSpPr>
        <p:spPr>
          <a:xfrm>
            <a:off x="2827848" y="2450822"/>
            <a:ext cx="10820399" cy="3797578"/>
          </a:xfrm>
          <a:prstGeom prst="rect">
            <a:avLst/>
          </a:prstGeom>
        </p:spPr>
        <p:txBody>
          <a:bodyPr wrap="square" lIns="0" tIns="0" rIns="0" bIns="0" rtlCol="0" anchor="t">
            <a:spAutoFit/>
          </a:bodyPr>
          <a:lstStyle>
            <a:defPPr>
              <a:defRPr lang="en-US"/>
            </a:defPPr>
            <a:lvl1pPr algn="just">
              <a:lnSpc>
                <a:spcPct val="150000"/>
              </a:lnSpc>
              <a:defRPr sz="3600">
                <a:solidFill>
                  <a:srgbClr val="000000"/>
                </a:solidFill>
                <a:latin typeface="Arial" panose="020B0604020202020204" pitchFamily="34" charset="0"/>
                <a:ea typeface="Calibri" panose="020F0502020204030204" pitchFamily="34" charset="0"/>
                <a:cs typeface="Arial" panose="020B0604020202020204" pitchFamily="34" charset="0"/>
              </a:defRPr>
            </a:lvl1pPr>
          </a:lstStyle>
          <a:p>
            <a:pPr marL="228600" algn="just" rtl="0">
              <a:spcBef>
                <a:spcPts val="0"/>
              </a:spcBef>
              <a:spcAft>
                <a:spcPts val="0"/>
              </a:spcAft>
            </a:pPr>
            <a:r>
              <a:rPr lang="en-US" sz="3200" b="1" i="0" u="none" strike="noStrike">
                <a:solidFill>
                  <a:srgbClr val="000000"/>
                </a:solidFill>
                <a:effectLst/>
                <a:latin typeface="AvantGarde" panose="00000400000000000000" pitchFamily="2" charset="0"/>
                <a:ea typeface="AvantGarde" panose="00000400000000000000" pitchFamily="2" charset="0"/>
                <a:cs typeface="AvantGarde" panose="00000400000000000000" pitchFamily="2" charset="0"/>
              </a:rPr>
              <a:t>- Nghe – viết đúng chính tả bài Trần Bình Trọng. Viết đúng các số; viết hoa đúng quy tắc các tên riêng.</a:t>
            </a:r>
            <a:endParaRPr lang="en-US" sz="5400" b="1">
              <a:effectLst/>
              <a:latin typeface="AvantGarde" panose="00000400000000000000" pitchFamily="2" charset="0"/>
              <a:ea typeface="AvantGarde" panose="00000400000000000000" pitchFamily="2" charset="0"/>
              <a:cs typeface="AvantGarde" panose="00000400000000000000" pitchFamily="2" charset="0"/>
            </a:endParaRPr>
          </a:p>
          <a:p>
            <a:br>
              <a:rPr lang="en-US" sz="5400" b="1">
                <a:latin typeface="AvantGarde" panose="00000400000000000000" pitchFamily="2" charset="0"/>
                <a:ea typeface="AvantGarde" panose="00000400000000000000" pitchFamily="2" charset="0"/>
                <a:cs typeface="AvantGarde" panose="00000400000000000000" pitchFamily="2" charset="0"/>
              </a:rPr>
            </a:br>
            <a:endParaRPr lang="en-US" sz="5400" b="1" dirty="0">
              <a:latin typeface="AvantGarde" panose="00000400000000000000" pitchFamily="2" charset="0"/>
              <a:ea typeface="AvantGarde" panose="00000400000000000000" pitchFamily="2" charset="0"/>
              <a:cs typeface="AvantGarde" panose="00000400000000000000" pitchFamily="2" charset="0"/>
            </a:endParaRPr>
          </a:p>
        </p:txBody>
      </p:sp>
      <p:pic>
        <p:nvPicPr>
          <p:cNvPr id="10" name="Picture 18">
            <a:extLst>
              <a:ext uri="{FF2B5EF4-FFF2-40B4-BE49-F238E27FC236}">
                <a16:creationId xmlns:a16="http://schemas.microsoft.com/office/drawing/2014/main" id="{CBE4F91A-0BA8-75FE-DD10-E14918D3D325}"/>
              </a:ext>
            </a:extLst>
          </p:cNvPr>
          <p:cNvPicPr>
            <a:picLocks noChangeAspect="1"/>
          </p:cNvPicPr>
          <p:nvPr/>
        </p:nvPicPr>
        <p:blipFill>
          <a:blip r:embed="rId4"/>
          <a:srcRect/>
          <a:stretch>
            <a:fillRect/>
          </a:stretch>
        </p:blipFill>
        <p:spPr>
          <a:xfrm>
            <a:off x="2306220" y="1693554"/>
            <a:ext cx="843798" cy="788951"/>
          </a:xfrm>
          <a:prstGeom prst="rect">
            <a:avLst/>
          </a:prstGeom>
        </p:spPr>
      </p:pic>
      <p:pic>
        <p:nvPicPr>
          <p:cNvPr id="11" name="Picture 19">
            <a:extLst>
              <a:ext uri="{FF2B5EF4-FFF2-40B4-BE49-F238E27FC236}">
                <a16:creationId xmlns:a16="http://schemas.microsoft.com/office/drawing/2014/main" id="{FA50CDE6-1341-33B1-574A-BCC4162C7454}"/>
              </a:ext>
            </a:extLst>
          </p:cNvPr>
          <p:cNvPicPr>
            <a:picLocks noChangeAspect="1"/>
          </p:cNvPicPr>
          <p:nvPr/>
        </p:nvPicPr>
        <p:blipFill>
          <a:blip r:embed="rId5"/>
          <a:srcRect b="4286"/>
          <a:stretch>
            <a:fillRect/>
          </a:stretch>
        </p:blipFill>
        <p:spPr>
          <a:xfrm>
            <a:off x="14780130" y="7772400"/>
            <a:ext cx="1369254" cy="1299097"/>
          </a:xfrm>
          <a:prstGeom prst="rect">
            <a:avLst/>
          </a:prstGeom>
        </p:spPr>
      </p:pic>
      <p:pic>
        <p:nvPicPr>
          <p:cNvPr id="12" name="Picture 20">
            <a:extLst>
              <a:ext uri="{FF2B5EF4-FFF2-40B4-BE49-F238E27FC236}">
                <a16:creationId xmlns:a16="http://schemas.microsoft.com/office/drawing/2014/main" id="{0A2A478A-C8BD-534F-B183-27303C203F7C}"/>
              </a:ext>
            </a:extLst>
          </p:cNvPr>
          <p:cNvPicPr>
            <a:picLocks noChangeAspect="1"/>
          </p:cNvPicPr>
          <p:nvPr/>
        </p:nvPicPr>
        <p:blipFill>
          <a:blip r:embed="rId6"/>
          <a:srcRect b="3270"/>
          <a:stretch>
            <a:fillRect/>
          </a:stretch>
        </p:blipFill>
        <p:spPr>
          <a:xfrm>
            <a:off x="96933" y="6381790"/>
            <a:ext cx="1818665" cy="2784981"/>
          </a:xfrm>
          <a:prstGeom prst="rect">
            <a:avLst/>
          </a:prstGeom>
        </p:spPr>
      </p:pic>
      <p:sp>
        <p:nvSpPr>
          <p:cNvPr id="13" name="TextBox 12">
            <a:extLst>
              <a:ext uri="{FF2B5EF4-FFF2-40B4-BE49-F238E27FC236}">
                <a16:creationId xmlns:a16="http://schemas.microsoft.com/office/drawing/2014/main" id="{FAF93B7C-1768-63E7-9BB9-B8B5DEC8565A}"/>
              </a:ext>
            </a:extLst>
          </p:cNvPr>
          <p:cNvSpPr txBox="1"/>
          <p:nvPr/>
        </p:nvSpPr>
        <p:spPr>
          <a:xfrm>
            <a:off x="2898446" y="4946669"/>
            <a:ext cx="11135407" cy="636328"/>
          </a:xfrm>
          <a:prstGeom prst="rect">
            <a:avLst/>
          </a:prstGeom>
        </p:spPr>
        <p:txBody>
          <a:bodyPr wrap="square" lIns="0" tIns="0" rIns="0" bIns="0" rtlCol="0" anchor="t">
            <a:spAutoFit/>
          </a:bodyPr>
          <a:lstStyle>
            <a:defPPr>
              <a:defRPr lang="en-US"/>
            </a:defPPr>
            <a:lvl1pPr algn="just">
              <a:lnSpc>
                <a:spcPct val="150000"/>
              </a:lnSpc>
              <a:defRPr sz="3600">
                <a:solidFill>
                  <a:srgbClr val="000000"/>
                </a:solidFill>
                <a:latin typeface="Arial" panose="020B0604020202020204" pitchFamily="34" charset="0"/>
                <a:ea typeface="Calibri" panose="020F0502020204030204" pitchFamily="34" charset="0"/>
                <a:cs typeface="Arial" panose="020B0604020202020204" pitchFamily="34" charset="0"/>
              </a:defRPr>
            </a:lvl1pPr>
          </a:lstStyle>
          <a:p>
            <a:pPr indent="228600" algn="just" rtl="0">
              <a:spcBef>
                <a:spcPts val="0"/>
              </a:spcBef>
              <a:spcAft>
                <a:spcPts val="0"/>
              </a:spcAft>
            </a:pPr>
            <a:r>
              <a:rPr lang="en-US" sz="3200" b="1" i="0" u="none" strike="noStrike">
                <a:solidFill>
                  <a:srgbClr val="000000"/>
                </a:solidFill>
                <a:effectLst/>
                <a:latin typeface="AvantGarde" panose="00000400000000000000" pitchFamily="2" charset="0"/>
                <a:ea typeface="AvantGarde" panose="00000400000000000000" pitchFamily="2" charset="0"/>
                <a:cs typeface="AvantGarde" panose="00000400000000000000" pitchFamily="2" charset="0"/>
              </a:rPr>
              <a:t>- Làm đúng BT điền chữ 1/ n hoặc v/ d.</a:t>
            </a:r>
            <a:endParaRPr lang="en-US" sz="5400" b="1">
              <a:effectLst/>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343541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DB5D4433-C88A-57A6-8DA1-BE7CC1D76D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342" y="1895204"/>
            <a:ext cx="7315271" cy="5785715"/>
          </a:xfrm>
          <a:prstGeom prst="rect">
            <a:avLst/>
          </a:prstGeom>
        </p:spPr>
      </p:pic>
    </p:spTree>
    <p:extLst>
      <p:ext uri="{BB962C8B-B14F-4D97-AF65-F5344CB8AC3E}">
        <p14:creationId xmlns:p14="http://schemas.microsoft.com/office/powerpoint/2010/main" val="26846477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Năm 1285, giặc Nguyên sang cướp nước ta. Trần Bình Trọng chỉ huy một cánh quân, không may sa vào tay giặc. Giặc dụ dỗ ông đầu hàng, hứa phong tước vương cho. Trần Bình Trọng khảng khái trả lời: “Ta thà làm ma nước Nam, chứ không thèm làm vương đất Bắc.”. Giặc tức giận giết ông. Khi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4" name="Hộp Văn bản 5">
            <a:extLst>
              <a:ext uri="{FF2B5EF4-FFF2-40B4-BE49-F238E27FC236}">
                <a16:creationId xmlns:a16="http://schemas.microsoft.com/office/drawing/2014/main" id="{BF923494-354F-CCD1-4FAF-1A85E6906697}"/>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7" name="Group 6">
            <a:extLst>
              <a:ext uri="{FF2B5EF4-FFF2-40B4-BE49-F238E27FC236}">
                <a16:creationId xmlns:a16="http://schemas.microsoft.com/office/drawing/2014/main" id="{013712E1-3FF8-4C6F-86DB-E5B19D3F2F99}"/>
              </a:ext>
            </a:extLst>
          </p:cNvPr>
          <p:cNvGrpSpPr/>
          <p:nvPr/>
        </p:nvGrpSpPr>
        <p:grpSpPr>
          <a:xfrm>
            <a:off x="336793" y="8401525"/>
            <a:ext cx="15603052" cy="711995"/>
            <a:chOff x="336793" y="7154939"/>
            <a:chExt cx="15603052" cy="711995"/>
          </a:xfrm>
        </p:grpSpPr>
        <p:sp>
          <p:nvSpPr>
            <p:cNvPr id="5" name="Hộp Văn bản 6">
              <a:extLst>
                <a:ext uri="{FF2B5EF4-FFF2-40B4-BE49-F238E27FC236}">
                  <a16:creationId xmlns:a16="http://schemas.microsoft.com/office/drawing/2014/main" id="{6B85A9FB-CA7C-42A0-8CE5-6F2DEB475284}"/>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6" name="Hộp Văn bản 6">
              <a:extLst>
                <a:ext uri="{FF2B5EF4-FFF2-40B4-BE49-F238E27FC236}">
                  <a16:creationId xmlns:a16="http://schemas.microsoft.com/office/drawing/2014/main" id="{69D98F1C-8432-3C34-4075-85A0EAF33C93}"/>
                </a:ext>
              </a:extLst>
            </p:cNvPr>
            <p:cNvSpPr txBox="1"/>
            <p:nvPr/>
          </p:nvSpPr>
          <p:spPr>
            <a:xfrm>
              <a:off x="336793" y="7154939"/>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spTree>
    <p:extLst>
      <p:ext uri="{BB962C8B-B14F-4D97-AF65-F5344CB8AC3E}">
        <p14:creationId xmlns:p14="http://schemas.microsoft.com/office/powerpoint/2010/main" val="2106539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
            <a:extLst>
              <a:ext uri="{FF2B5EF4-FFF2-40B4-BE49-F238E27FC236}">
                <a16:creationId xmlns:a16="http://schemas.microsoft.com/office/drawing/2014/main" id="{95A572D2-37C0-C564-DE9A-159FD7320C0B}"/>
              </a:ext>
            </a:extLst>
          </p:cNvPr>
          <p:cNvGrpSpPr/>
          <p:nvPr/>
        </p:nvGrpSpPr>
        <p:grpSpPr>
          <a:xfrm>
            <a:off x="336793" y="8401525"/>
            <a:ext cx="15603052" cy="711995"/>
            <a:chOff x="336793" y="7154939"/>
            <a:chExt cx="15603052" cy="711995"/>
          </a:xfrm>
        </p:grpSpPr>
        <p:sp>
          <p:nvSpPr>
            <p:cNvPr id="11" name="Hộp Văn bản 6">
              <a:extLst>
                <a:ext uri="{FF2B5EF4-FFF2-40B4-BE49-F238E27FC236}">
                  <a16:creationId xmlns:a16="http://schemas.microsoft.com/office/drawing/2014/main" id="{C1FBE22A-9567-59A2-E352-67CD8877C41E}"/>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w="762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2" name="Hộp Văn bản 6">
              <a:extLst>
                <a:ext uri="{FF2B5EF4-FFF2-40B4-BE49-F238E27FC236}">
                  <a16:creationId xmlns:a16="http://schemas.microsoft.com/office/drawing/2014/main" id="{CAF7DC2E-A80B-3FE6-D443-BF3209E132A7}"/>
                </a:ext>
              </a:extLst>
            </p:cNvPr>
            <p:cNvSpPr txBox="1"/>
            <p:nvPr/>
          </p:nvSpPr>
          <p:spPr>
            <a:xfrm>
              <a:off x="336793" y="7154939"/>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chữ</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được</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hoa</a:t>
              </a:r>
              <a:r>
                <a:rPr kumimoji="0" lang="en-US" sz="4000" b="1" i="0" u="none" strike="noStrike" kern="1200" cap="none" spc="0" normalizeH="0" baseline="0" noProof="0" dirty="0">
                  <a:ln>
                    <a:noFill/>
                  </a:ln>
                  <a:solidFill>
                    <a:srgbClr val="C0000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grpSp>
        <p:nvGrpSpPr>
          <p:cNvPr id="6" name="Nhóm 5">
            <a:extLst>
              <a:ext uri="{FF2B5EF4-FFF2-40B4-BE49-F238E27FC236}">
                <a16:creationId xmlns:a16="http://schemas.microsoft.com/office/drawing/2014/main" id="{5A08CE0E-B29C-A265-147F-BBC5C91FB4B5}"/>
              </a:ext>
            </a:extLst>
          </p:cNvPr>
          <p:cNvGrpSpPr/>
          <p:nvPr/>
        </p:nvGrpSpPr>
        <p:grpSpPr>
          <a:xfrm>
            <a:off x="427557" y="295870"/>
            <a:ext cx="15421525" cy="6593205"/>
            <a:chOff x="427557" y="295870"/>
            <a:chExt cx="15421525" cy="6593205"/>
          </a:xfrm>
        </p:grpSpPr>
        <p:sp>
          <p:nvSpPr>
            <p:cNvPr id="4" name="TextBox 19">
              <a:extLst>
                <a:ext uri="{FF2B5EF4-FFF2-40B4-BE49-F238E27FC236}">
                  <a16:creationId xmlns:a16="http://schemas.microsoft.com/office/drawing/2014/main" id="{986CCEC5-C3AC-D1B4-B8C3-65CD7092A64D}"/>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5" name="Hộp Văn bản 5">
              <a:extLst>
                <a:ext uri="{FF2B5EF4-FFF2-40B4-BE49-F238E27FC236}">
                  <a16:creationId xmlns:a16="http://schemas.microsoft.com/office/drawing/2014/main" id="{819AE3FE-B925-70FB-7E07-0E72630853F0}"/>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3165328287"/>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A4ECFDC-C1F6-424F-B5C0-DA9C5496C160}"/>
              </a:ext>
            </a:extLst>
          </p:cNvPr>
          <p:cNvGrpSpPr/>
          <p:nvPr/>
        </p:nvGrpSpPr>
        <p:grpSpPr>
          <a:xfrm>
            <a:off x="336794" y="8391168"/>
            <a:ext cx="15603209" cy="722352"/>
            <a:chOff x="336794" y="7144582"/>
            <a:chExt cx="15603209" cy="722352"/>
          </a:xfrm>
        </p:grpSpPr>
        <p:sp>
          <p:nvSpPr>
            <p:cNvPr id="9" name="Hộp Văn bản 6">
              <a:extLst>
                <a:ext uri="{FF2B5EF4-FFF2-40B4-BE49-F238E27FC236}">
                  <a16:creationId xmlns:a16="http://schemas.microsoft.com/office/drawing/2014/main" id="{33EBC7D4-5B51-4026-93B4-FFD835E4CB7A}"/>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1" name="Hộp Văn bản 6">
              <a:extLst>
                <a:ext uri="{FF2B5EF4-FFF2-40B4-BE49-F238E27FC236}">
                  <a16:creationId xmlns:a16="http://schemas.microsoft.com/office/drawing/2014/main" id="{900D5B94-0098-4732-B0A0-43F9C2250FCA}"/>
                </a:ext>
              </a:extLst>
            </p:cNvPr>
            <p:cNvSpPr txBox="1"/>
            <p:nvPr/>
          </p:nvSpPr>
          <p:spPr>
            <a:xfrm>
              <a:off x="336952" y="7144582"/>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grpSp>
        <p:nvGrpSpPr>
          <p:cNvPr id="4" name="Nhóm 3">
            <a:extLst>
              <a:ext uri="{FF2B5EF4-FFF2-40B4-BE49-F238E27FC236}">
                <a16:creationId xmlns:a16="http://schemas.microsoft.com/office/drawing/2014/main" id="{E86E6227-D0B7-7C4E-DD35-C2174DF1B856}"/>
              </a:ext>
            </a:extLst>
          </p:cNvPr>
          <p:cNvGrpSpPr/>
          <p:nvPr/>
        </p:nvGrpSpPr>
        <p:grpSpPr>
          <a:xfrm>
            <a:off x="427557" y="295870"/>
            <a:ext cx="15421525" cy="6593205"/>
            <a:chOff x="427557" y="295870"/>
            <a:chExt cx="15421525" cy="6593205"/>
          </a:xfrm>
        </p:grpSpPr>
        <p:sp>
          <p:nvSpPr>
            <p:cNvPr id="6" name="TextBox 19">
              <a:extLst>
                <a:ext uri="{FF2B5EF4-FFF2-40B4-BE49-F238E27FC236}">
                  <a16:creationId xmlns:a16="http://schemas.microsoft.com/office/drawing/2014/main" id="{7F5F581F-665D-3B9E-8847-C66BA8E4E46E}"/>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7" name="Hộp Văn bản 5">
              <a:extLst>
                <a:ext uri="{FF2B5EF4-FFF2-40B4-BE49-F238E27FC236}">
                  <a16:creationId xmlns:a16="http://schemas.microsoft.com/office/drawing/2014/main" id="{739D033C-826E-6FFD-CB52-C3405FDF23EF}"/>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Tree>
    <p:extLst>
      <p:ext uri="{BB962C8B-B14F-4D97-AF65-F5344CB8AC3E}">
        <p14:creationId xmlns:p14="http://schemas.microsoft.com/office/powerpoint/2010/main" val="1308378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0BCB03DA-EAFF-D75D-4B8B-429112266578}"/>
              </a:ext>
            </a:extLst>
          </p:cNvPr>
          <p:cNvGrpSpPr/>
          <p:nvPr/>
        </p:nvGrpSpPr>
        <p:grpSpPr>
          <a:xfrm>
            <a:off x="427557" y="295870"/>
            <a:ext cx="15421525" cy="6593205"/>
            <a:chOff x="427557" y="295870"/>
            <a:chExt cx="15421525" cy="6593205"/>
          </a:xfrm>
        </p:grpSpPr>
        <p:sp>
          <p:nvSpPr>
            <p:cNvPr id="7" name="TextBox 19">
              <a:extLst>
                <a:ext uri="{FF2B5EF4-FFF2-40B4-BE49-F238E27FC236}">
                  <a16:creationId xmlns:a16="http://schemas.microsoft.com/office/drawing/2014/main" id="{F73AF8DB-88D4-19E9-EF6E-3CE4903EB75B}"/>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10" name="Hộp Văn bản 5">
              <a:extLst>
                <a:ext uri="{FF2B5EF4-FFF2-40B4-BE49-F238E27FC236}">
                  <a16:creationId xmlns:a16="http://schemas.microsoft.com/office/drawing/2014/main" id="{91EED150-A356-6444-83B5-9057F9E55086}"/>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grpSp>
        <p:nvGrpSpPr>
          <p:cNvPr id="8" name="Group 7">
            <a:extLst>
              <a:ext uri="{FF2B5EF4-FFF2-40B4-BE49-F238E27FC236}">
                <a16:creationId xmlns:a16="http://schemas.microsoft.com/office/drawing/2014/main" id="{EA4ECFDC-C1F6-424F-B5C0-DA9C5496C160}"/>
              </a:ext>
            </a:extLst>
          </p:cNvPr>
          <p:cNvGrpSpPr/>
          <p:nvPr/>
        </p:nvGrpSpPr>
        <p:grpSpPr>
          <a:xfrm>
            <a:off x="482329" y="8404080"/>
            <a:ext cx="15603051" cy="707886"/>
            <a:chOff x="336794" y="3169591"/>
            <a:chExt cx="15603051" cy="707886"/>
          </a:xfrm>
        </p:grpSpPr>
        <p:sp>
          <p:nvSpPr>
            <p:cNvPr id="9" name="Hộp Văn bản 6">
              <a:extLst>
                <a:ext uri="{FF2B5EF4-FFF2-40B4-BE49-F238E27FC236}">
                  <a16:creationId xmlns:a16="http://schemas.microsoft.com/office/drawing/2014/main" id="{33EBC7D4-5B51-4026-93B4-FFD835E4CB7A}"/>
                </a:ext>
              </a:extLst>
            </p:cNvPr>
            <p:cNvSpPr txBox="1"/>
            <p:nvPr/>
          </p:nvSpPr>
          <p:spPr>
            <a:xfrm>
              <a:off x="336794" y="3169591"/>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1" name="Hộp Văn bản 6">
              <a:extLst>
                <a:ext uri="{FF2B5EF4-FFF2-40B4-BE49-F238E27FC236}">
                  <a16:creationId xmlns:a16="http://schemas.microsoft.com/office/drawing/2014/main" id="{900D5B94-0098-4732-B0A0-43F9C2250FCA}"/>
                </a:ext>
              </a:extLst>
            </p:cNvPr>
            <p:cNvSpPr txBox="1"/>
            <p:nvPr/>
          </p:nvSpPr>
          <p:spPr>
            <a:xfrm>
              <a:off x="336794" y="3169591"/>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Có</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những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dấu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câu</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nào</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trong</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00B050"/>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sp>
        <p:nvSpPr>
          <p:cNvPr id="14" name="Oval 13">
            <a:extLst>
              <a:ext uri="{FF2B5EF4-FFF2-40B4-BE49-F238E27FC236}">
                <a16:creationId xmlns:a16="http://schemas.microsoft.com/office/drawing/2014/main" id="{A3D38331-7683-A6D7-73A1-22ED4C4D28B5}"/>
              </a:ext>
            </a:extLst>
          </p:cNvPr>
          <p:cNvSpPr/>
          <p:nvPr/>
        </p:nvSpPr>
        <p:spPr>
          <a:xfrm>
            <a:off x="8131453" y="273420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7C57BD7-A5BB-1BAB-434A-D4C91EB3BBEE}"/>
              </a:ext>
            </a:extLst>
          </p:cNvPr>
          <p:cNvSpPr/>
          <p:nvPr/>
        </p:nvSpPr>
        <p:spPr>
          <a:xfrm>
            <a:off x="9586119" y="4006512"/>
            <a:ext cx="304801" cy="413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0693ACB-CE04-5EFB-14A1-D6BB1CE1CE45}"/>
              </a:ext>
            </a:extLst>
          </p:cNvPr>
          <p:cNvSpPr/>
          <p:nvPr/>
        </p:nvSpPr>
        <p:spPr>
          <a:xfrm>
            <a:off x="15453518" y="348441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A43E7A8-CA18-B562-E83E-3906F72BB66F}"/>
              </a:ext>
            </a:extLst>
          </p:cNvPr>
          <p:cNvSpPr/>
          <p:nvPr/>
        </p:nvSpPr>
        <p:spPr>
          <a:xfrm>
            <a:off x="12786519" y="200727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069C71-D553-7A4C-3F0C-D4738E77C5D8}"/>
              </a:ext>
            </a:extLst>
          </p:cNvPr>
          <p:cNvSpPr/>
          <p:nvPr/>
        </p:nvSpPr>
        <p:spPr>
          <a:xfrm>
            <a:off x="11491118" y="4907280"/>
            <a:ext cx="609601"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16">
            <a:extLst>
              <a:ext uri="{FF2B5EF4-FFF2-40B4-BE49-F238E27FC236}">
                <a16:creationId xmlns:a16="http://schemas.microsoft.com/office/drawing/2014/main" id="{375730A5-79D9-4A40-FAD4-0769DB44C569}"/>
              </a:ext>
            </a:extLst>
          </p:cNvPr>
          <p:cNvSpPr/>
          <p:nvPr/>
        </p:nvSpPr>
        <p:spPr>
          <a:xfrm>
            <a:off x="15453519" y="2726908"/>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6">
            <a:extLst>
              <a:ext uri="{FF2B5EF4-FFF2-40B4-BE49-F238E27FC236}">
                <a16:creationId xmlns:a16="http://schemas.microsoft.com/office/drawing/2014/main" id="{C6EC4FC1-854B-F521-0296-3CD0E1E94876}"/>
              </a:ext>
            </a:extLst>
          </p:cNvPr>
          <p:cNvSpPr/>
          <p:nvPr/>
        </p:nvSpPr>
        <p:spPr>
          <a:xfrm>
            <a:off x="7681119" y="35052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6">
            <a:extLst>
              <a:ext uri="{FF2B5EF4-FFF2-40B4-BE49-F238E27FC236}">
                <a16:creationId xmlns:a16="http://schemas.microsoft.com/office/drawing/2014/main" id="{A2B6B870-93C5-6936-EE0D-44A83CDADEFE}"/>
              </a:ext>
            </a:extLst>
          </p:cNvPr>
          <p:cNvSpPr/>
          <p:nvPr/>
        </p:nvSpPr>
        <p:spPr>
          <a:xfrm>
            <a:off x="9967119" y="3847844"/>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6">
            <a:extLst>
              <a:ext uri="{FF2B5EF4-FFF2-40B4-BE49-F238E27FC236}">
                <a16:creationId xmlns:a16="http://schemas.microsoft.com/office/drawing/2014/main" id="{1653230C-A85B-97E8-31BC-D7B2B1C41239}"/>
              </a:ext>
            </a:extLst>
          </p:cNvPr>
          <p:cNvSpPr/>
          <p:nvPr/>
        </p:nvSpPr>
        <p:spPr>
          <a:xfrm>
            <a:off x="11643518" y="45720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6">
            <a:extLst>
              <a:ext uri="{FF2B5EF4-FFF2-40B4-BE49-F238E27FC236}">
                <a16:creationId xmlns:a16="http://schemas.microsoft.com/office/drawing/2014/main" id="{61E0C938-167A-85A6-EC56-48773BE7F0FC}"/>
              </a:ext>
            </a:extLst>
          </p:cNvPr>
          <p:cNvSpPr/>
          <p:nvPr/>
        </p:nvSpPr>
        <p:spPr>
          <a:xfrm>
            <a:off x="1813719" y="496443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16">
            <a:extLst>
              <a:ext uri="{FF2B5EF4-FFF2-40B4-BE49-F238E27FC236}">
                <a16:creationId xmlns:a16="http://schemas.microsoft.com/office/drawing/2014/main" id="{5C6C3A55-EB1C-0378-B46B-545570B587FC}"/>
              </a:ext>
            </a:extLst>
          </p:cNvPr>
          <p:cNvSpPr/>
          <p:nvPr/>
        </p:nvSpPr>
        <p:spPr>
          <a:xfrm>
            <a:off x="2670971"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6">
            <a:extLst>
              <a:ext uri="{FF2B5EF4-FFF2-40B4-BE49-F238E27FC236}">
                <a16:creationId xmlns:a16="http://schemas.microsoft.com/office/drawing/2014/main" id="{A938886D-76B5-9F13-948B-F8207E48DF95}"/>
              </a:ext>
            </a:extLst>
          </p:cNvPr>
          <p:cNvSpPr/>
          <p:nvPr/>
        </p:nvSpPr>
        <p:spPr>
          <a:xfrm>
            <a:off x="4480719"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6">
            <a:extLst>
              <a:ext uri="{FF2B5EF4-FFF2-40B4-BE49-F238E27FC236}">
                <a16:creationId xmlns:a16="http://schemas.microsoft.com/office/drawing/2014/main" id="{1B219555-4DD6-7663-1EBC-C9A66CB68903}"/>
              </a:ext>
            </a:extLst>
          </p:cNvPr>
          <p:cNvSpPr/>
          <p:nvPr/>
        </p:nvSpPr>
        <p:spPr>
          <a:xfrm>
            <a:off x="8733416" y="567054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1197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500"/>
                                        <p:tgtEl>
                                          <p:spTgt spid="16"/>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heel(1)">
                                      <p:cBhvr>
                                        <p:cTn id="24" dur="500"/>
                                        <p:tgtEl>
                                          <p:spTgt spid="18"/>
                                        </p:tgtEl>
                                      </p:cBhvr>
                                    </p:animEffect>
                                  </p:childTnLst>
                                </p:cTn>
                              </p:par>
                            </p:childTnLst>
                          </p:cTn>
                        </p:par>
                        <p:par>
                          <p:cTn id="25" fill="hold">
                            <p:stCondLst>
                              <p:cond delay="500"/>
                            </p:stCondLst>
                            <p:childTnLst>
                              <p:par>
                                <p:cTn id="26" presetID="21" presetClass="entr" presetSubtype="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500"/>
                                        <p:tgtEl>
                                          <p:spTgt spid="6"/>
                                        </p:tgtEl>
                                      </p:cBhvr>
                                    </p:animEffect>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heel(1)">
                                      <p:cBhvr>
                                        <p:cTn id="32" dur="500"/>
                                        <p:tgtEl>
                                          <p:spTgt spid="12"/>
                                        </p:tgtEl>
                                      </p:cBhvr>
                                    </p:animEffect>
                                  </p:childTnLst>
                                </p:cTn>
                              </p:par>
                            </p:childTnLst>
                          </p:cTn>
                        </p:par>
                        <p:par>
                          <p:cTn id="33" fill="hold">
                            <p:stCondLst>
                              <p:cond delay="1500"/>
                            </p:stCondLst>
                            <p:childTnLst>
                              <p:par>
                                <p:cTn id="34" presetID="21"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heel(1)">
                                      <p:cBhvr>
                                        <p:cTn id="36" dur="500"/>
                                        <p:tgtEl>
                                          <p:spTgt spid="13"/>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heel(1)">
                                      <p:cBhvr>
                                        <p:cTn id="40" dur="500"/>
                                        <p:tgtEl>
                                          <p:spTgt spid="19"/>
                                        </p:tgtEl>
                                      </p:cBhvr>
                                    </p:animEffect>
                                  </p:childTnLst>
                                </p:cTn>
                              </p:par>
                            </p:childTnLst>
                          </p:cTn>
                        </p:par>
                        <p:par>
                          <p:cTn id="41" fill="hold">
                            <p:stCondLst>
                              <p:cond delay="2500"/>
                            </p:stCondLst>
                            <p:childTnLst>
                              <p:par>
                                <p:cTn id="42" presetID="21" presetClass="entr" presetSubtype="1"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heel(1)">
                                      <p:cBhvr>
                                        <p:cTn id="44" dur="500"/>
                                        <p:tgtEl>
                                          <p:spTgt spid="20"/>
                                        </p:tgtEl>
                                      </p:cBhvr>
                                    </p:animEffect>
                                  </p:childTnLst>
                                </p:cTn>
                              </p:par>
                            </p:childTnLst>
                          </p:cTn>
                        </p:par>
                        <p:par>
                          <p:cTn id="45" fill="hold">
                            <p:stCondLst>
                              <p:cond delay="3000"/>
                            </p:stCondLst>
                            <p:childTnLst>
                              <p:par>
                                <p:cTn id="46" presetID="21" presetClass="entr" presetSubtype="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heel(1)">
                                      <p:cBhvr>
                                        <p:cTn id="48" dur="500"/>
                                        <p:tgtEl>
                                          <p:spTgt spid="21"/>
                                        </p:tgtEl>
                                      </p:cBhvr>
                                    </p:animEffect>
                                  </p:childTnLst>
                                </p:cTn>
                              </p:par>
                            </p:childTnLst>
                          </p:cTn>
                        </p:par>
                        <p:par>
                          <p:cTn id="49" fill="hold">
                            <p:stCondLst>
                              <p:cond delay="3500"/>
                            </p:stCondLst>
                            <p:childTnLst>
                              <p:par>
                                <p:cTn id="50" presetID="21" presetClass="entr" presetSubtype="1"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heel(1)">
                                      <p:cBhvr>
                                        <p:cTn id="52" dur="500"/>
                                        <p:tgtEl>
                                          <p:spTgt spid="22"/>
                                        </p:tgtEl>
                                      </p:cBhvr>
                                    </p:animEffect>
                                  </p:childTnLst>
                                </p:cTn>
                              </p:par>
                            </p:childTnLst>
                          </p:cTn>
                        </p:par>
                        <p:par>
                          <p:cTn id="53" fill="hold">
                            <p:stCondLst>
                              <p:cond delay="4000"/>
                            </p:stCondLst>
                            <p:childTnLst>
                              <p:par>
                                <p:cTn id="54" presetID="21" presetClass="entr" presetSubtype="1"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heel(1)">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6" grpId="0" animBg="1"/>
      <p:bldP spid="12" grpId="0" animBg="1"/>
      <p:bldP spid="13" grpId="0" animBg="1"/>
      <p:bldP spid="19" grpId="0" animBg="1"/>
      <p:bldP spid="20" grpId="0" animBg="1"/>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7709DA0-B79E-4143-91F6-8E7DC489475F}"/>
              </a:ext>
            </a:extLst>
          </p:cNvPr>
          <p:cNvGrpSpPr/>
          <p:nvPr/>
        </p:nvGrpSpPr>
        <p:grpSpPr>
          <a:xfrm>
            <a:off x="482250" y="8410962"/>
            <a:ext cx="15603209" cy="707887"/>
            <a:chOff x="336794" y="7159047"/>
            <a:chExt cx="15603209" cy="707887"/>
          </a:xfrm>
        </p:grpSpPr>
        <p:sp>
          <p:nvSpPr>
            <p:cNvPr id="16" name="Hộp Văn bản 6">
              <a:extLst>
                <a:ext uri="{FF2B5EF4-FFF2-40B4-BE49-F238E27FC236}">
                  <a16:creationId xmlns:a16="http://schemas.microsoft.com/office/drawing/2014/main" id="{7FCD50A0-8788-497B-AE60-D7AC7ED93F50}"/>
                </a:ext>
              </a:extLst>
            </p:cNvPr>
            <p:cNvSpPr txBox="1"/>
            <p:nvPr/>
          </p:nvSpPr>
          <p:spPr>
            <a:xfrm>
              <a:off x="336794" y="7159048"/>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Khi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này</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cần</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lưu</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 ý </a:t>
              </a:r>
              <a:r>
                <a:rPr kumimoji="0" lang="en-US" sz="4000" b="1" i="0" u="none" strike="noStrike" kern="1200" cap="none" spc="0" normalizeH="0" baseline="0" noProof="0" dirty="0" err="1">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gì</a:t>
              </a:r>
              <a:r>
                <a:rPr kumimoji="0" lang="en-US" sz="4000" b="1" i="0" u="none" strike="noStrike" kern="1200" cap="none" spc="0" normalizeH="0" baseline="0" noProof="0" dirty="0">
                  <a:ln w="114300">
                    <a:solidFill>
                      <a:schemeClr val="bg1"/>
                    </a:solidFill>
                  </a:ln>
                  <a:solidFill>
                    <a:schemeClr val="bg1"/>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sp>
          <p:nvSpPr>
            <p:cNvPr id="17" name="Hộp Văn bản 6">
              <a:extLst>
                <a:ext uri="{FF2B5EF4-FFF2-40B4-BE49-F238E27FC236}">
                  <a16:creationId xmlns:a16="http://schemas.microsoft.com/office/drawing/2014/main" id="{16CBA274-E2F9-4E28-999E-6273820C18C6}"/>
                </a:ext>
              </a:extLst>
            </p:cNvPr>
            <p:cNvSpPr txBox="1"/>
            <p:nvPr/>
          </p:nvSpPr>
          <p:spPr>
            <a:xfrm>
              <a:off x="336952" y="7159047"/>
              <a:ext cx="15603051" cy="7078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Khi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viết</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bài</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này</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cần</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lưu</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 ý </a:t>
              </a:r>
              <a:r>
                <a:rPr kumimoji="0" lang="en-US" sz="4000" b="1" i="0" u="none" strike="noStrike" kern="1200" cap="none" spc="0" normalizeH="0" baseline="0" noProof="0" dirty="0" err="1">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gì</a:t>
              </a:r>
              <a:r>
                <a:rPr kumimoji="0" lang="en-US" sz="4000" b="1" i="0" u="none" strike="noStrike" kern="1200" cap="none" spc="0" normalizeH="0" baseline="0" noProof="0" dirty="0">
                  <a:ln>
                    <a:noFill/>
                  </a:ln>
                  <a:solidFill>
                    <a:srgbClr val="6600CC"/>
                  </a:solidFill>
                  <a:effectLst/>
                  <a:uLnTx/>
                  <a:uFillTx/>
                  <a:latin typeface="AvantGarde" panose="00000400000000000000" pitchFamily="2" charset="0"/>
                  <a:ea typeface="AvantGarde" panose="00000400000000000000" pitchFamily="2" charset="0"/>
                  <a:cs typeface="AvantGarde" panose="00000400000000000000" pitchFamily="2" charset="0"/>
                </a:rPr>
                <a:t>?</a:t>
              </a:r>
            </a:p>
          </p:txBody>
        </p:sp>
      </p:grpSp>
      <p:grpSp>
        <p:nvGrpSpPr>
          <p:cNvPr id="32" name="Nhóm 31">
            <a:extLst>
              <a:ext uri="{FF2B5EF4-FFF2-40B4-BE49-F238E27FC236}">
                <a16:creationId xmlns:a16="http://schemas.microsoft.com/office/drawing/2014/main" id="{528B8FBF-8D5A-E275-E78F-582E38BB02A8}"/>
              </a:ext>
            </a:extLst>
          </p:cNvPr>
          <p:cNvGrpSpPr/>
          <p:nvPr/>
        </p:nvGrpSpPr>
        <p:grpSpPr>
          <a:xfrm>
            <a:off x="427557" y="295870"/>
            <a:ext cx="15421525" cy="6593205"/>
            <a:chOff x="427557" y="295870"/>
            <a:chExt cx="15421525" cy="6593205"/>
          </a:xfrm>
        </p:grpSpPr>
        <p:grpSp>
          <p:nvGrpSpPr>
            <p:cNvPr id="2" name="Nhóm 1">
              <a:extLst>
                <a:ext uri="{FF2B5EF4-FFF2-40B4-BE49-F238E27FC236}">
                  <a16:creationId xmlns:a16="http://schemas.microsoft.com/office/drawing/2014/main" id="{6291A2BC-195F-694B-E34A-7B92CF832CD8}"/>
                </a:ext>
              </a:extLst>
            </p:cNvPr>
            <p:cNvGrpSpPr/>
            <p:nvPr/>
          </p:nvGrpSpPr>
          <p:grpSpPr>
            <a:xfrm>
              <a:off x="427557" y="295870"/>
              <a:ext cx="15421525" cy="6593205"/>
              <a:chOff x="427557" y="295870"/>
              <a:chExt cx="15421525" cy="6593205"/>
            </a:xfrm>
          </p:grpSpPr>
          <p:sp>
            <p:nvSpPr>
              <p:cNvPr id="4" name="TextBox 19">
                <a:extLst>
                  <a:ext uri="{FF2B5EF4-FFF2-40B4-BE49-F238E27FC236}">
                    <a16:creationId xmlns:a16="http://schemas.microsoft.com/office/drawing/2014/main" id="{F8588FE0-6486-702B-E869-E85C3AB047EC}"/>
                  </a:ext>
                </a:extLst>
              </p:cNvPr>
              <p:cNvSpPr txBox="1"/>
              <p:nvPr/>
            </p:nvSpPr>
            <p:spPr>
              <a:xfrm>
                <a:off x="427557" y="1371600"/>
                <a:ext cx="15421525" cy="5517475"/>
              </a:xfrm>
              <a:prstGeom prst="roundRect">
                <a:avLst>
                  <a:gd name="adj" fmla="val 7961"/>
                </a:avLst>
              </a:prstGeom>
              <a:noFill/>
            </p:spPr>
            <p:txBody>
              <a:bodyPr wrap="square" rtlCol="0">
                <a:spAutoFit/>
              </a:bodyPr>
              <a:lstStyle/>
              <a:p>
                <a:pPr algn="just"/>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ăm 1285,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guyên sang cướp nước ta.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chỉ huy một cánh quân, không may sa vào tay giặc.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dụ dỗ ông đầu hàng, hứa phong tước vương cho.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rần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ình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rọng khảng khái trả lời: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 thà làm ma nước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am, chứ không thèm làm vương đất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B</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ắc.”.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iặc tức giận giết ông. </a:t>
                </a:r>
                <a:r>
                  <a:rPr lang="en-GB"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K</a:t>
                </a:r>
                <a:r>
                  <a:rPr lang="en-GB" sz="4800">
                    <a:solidFill>
                      <a:schemeClr val="tx1"/>
                    </a:solidFill>
                    <a:latin typeface="Arial-Rounded" panose="020B0500000000000000" pitchFamily="34" charset="0"/>
                    <a:ea typeface="Arial-Rounded" panose="020B0500000000000000" pitchFamily="34" charset="0"/>
                    <a:cs typeface="Arial-Rounded" panose="020B0500000000000000" pitchFamily="34" charset="0"/>
                  </a:rPr>
                  <a:t>hi ấy, ông mới 26 tuổi.</a:t>
                </a:r>
              </a:p>
              <a:p>
                <a:pPr algn="r"/>
                <a:r>
                  <a:rPr lang="en-GB" sz="4800">
                    <a:latin typeface="Arial-Rounded" panose="020B0500000000000000" pitchFamily="34" charset="0"/>
                    <a:ea typeface="Arial-Rounded" panose="020B0500000000000000" pitchFamily="34" charset="0"/>
                    <a:cs typeface="Arial-Rounded" panose="020B0500000000000000" pitchFamily="34" charset="0"/>
                  </a:rPr>
                  <a:t>Theo Từ điển bách khoa Việt Nam</a:t>
                </a:r>
                <a:endParaRPr lang="en-US" sz="4800" dirty="0">
                  <a:latin typeface="AvantGarde" panose="00000400000000000000" pitchFamily="2" charset="0"/>
                  <a:ea typeface="AvantGarde" panose="00000400000000000000" pitchFamily="2" charset="0"/>
                  <a:cs typeface="AvantGarde" panose="00000400000000000000" pitchFamily="2" charset="0"/>
                </a:endParaRPr>
              </a:p>
            </p:txBody>
          </p:sp>
          <p:sp>
            <p:nvSpPr>
              <p:cNvPr id="10" name="Hộp Văn bản 5">
                <a:extLst>
                  <a:ext uri="{FF2B5EF4-FFF2-40B4-BE49-F238E27FC236}">
                    <a16:creationId xmlns:a16="http://schemas.microsoft.com/office/drawing/2014/main" id="{830EA2B9-3E77-F1A9-E963-32EED886DC8E}"/>
                  </a:ext>
                </a:extLst>
              </p:cNvPr>
              <p:cNvSpPr txBox="1"/>
              <p:nvPr/>
            </p:nvSpPr>
            <p:spPr>
              <a:xfrm>
                <a:off x="3032919" y="295870"/>
                <a:ext cx="10210800"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20" normalizeH="0" baseline="0" noProof="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rPr>
                  <a:t>Trần Bình Trọng</a:t>
                </a:r>
                <a:endParaRPr kumimoji="0" lang="en-US" sz="5400" b="1" i="0" u="none" strike="noStrike" kern="1200" cap="none" spc="320" normalizeH="0" baseline="0" noProof="0" dirty="0">
                  <a:ln>
                    <a:noFill/>
                  </a:ln>
                  <a:solidFill>
                    <a:srgbClr val="FFC000">
                      <a:lumMod val="75000"/>
                    </a:srgbClr>
                  </a:solidFill>
                  <a:effectLst>
                    <a:outerShdw blurRad="38100" dist="38100" dir="2700000" algn="tl">
                      <a:srgbClr val="000000">
                        <a:alpha val="43137"/>
                      </a:srgbClr>
                    </a:outerShdw>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sp>
          <p:nvSpPr>
            <p:cNvPr id="11" name="Oval 13">
              <a:extLst>
                <a:ext uri="{FF2B5EF4-FFF2-40B4-BE49-F238E27FC236}">
                  <a16:creationId xmlns:a16="http://schemas.microsoft.com/office/drawing/2014/main" id="{D91C8A32-9E0F-1761-E0A7-40607EA70755}"/>
                </a:ext>
              </a:extLst>
            </p:cNvPr>
            <p:cNvSpPr/>
            <p:nvPr/>
          </p:nvSpPr>
          <p:spPr>
            <a:xfrm>
              <a:off x="8131453" y="273420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4">
              <a:extLst>
                <a:ext uri="{FF2B5EF4-FFF2-40B4-BE49-F238E27FC236}">
                  <a16:creationId xmlns:a16="http://schemas.microsoft.com/office/drawing/2014/main" id="{4C55D536-0821-C946-2564-B29FD8827332}"/>
                </a:ext>
              </a:extLst>
            </p:cNvPr>
            <p:cNvSpPr/>
            <p:nvPr/>
          </p:nvSpPr>
          <p:spPr>
            <a:xfrm>
              <a:off x="9586119" y="4006512"/>
              <a:ext cx="304801" cy="413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5">
              <a:extLst>
                <a:ext uri="{FF2B5EF4-FFF2-40B4-BE49-F238E27FC236}">
                  <a16:creationId xmlns:a16="http://schemas.microsoft.com/office/drawing/2014/main" id="{DD10B33E-FCD8-40BD-6140-F24984629C6E}"/>
                </a:ext>
              </a:extLst>
            </p:cNvPr>
            <p:cNvSpPr/>
            <p:nvPr/>
          </p:nvSpPr>
          <p:spPr>
            <a:xfrm>
              <a:off x="15453518" y="348441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6">
              <a:extLst>
                <a:ext uri="{FF2B5EF4-FFF2-40B4-BE49-F238E27FC236}">
                  <a16:creationId xmlns:a16="http://schemas.microsoft.com/office/drawing/2014/main" id="{AAFAF639-4261-7719-75E5-2AA064DF336C}"/>
                </a:ext>
              </a:extLst>
            </p:cNvPr>
            <p:cNvSpPr/>
            <p:nvPr/>
          </p:nvSpPr>
          <p:spPr>
            <a:xfrm>
              <a:off x="12786519" y="200727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4A98950-3270-8E34-87C5-37BCD91DB969}"/>
                </a:ext>
              </a:extLst>
            </p:cNvPr>
            <p:cNvSpPr/>
            <p:nvPr/>
          </p:nvSpPr>
          <p:spPr>
            <a:xfrm>
              <a:off x="11491118" y="4907280"/>
              <a:ext cx="609601" cy="304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6">
              <a:extLst>
                <a:ext uri="{FF2B5EF4-FFF2-40B4-BE49-F238E27FC236}">
                  <a16:creationId xmlns:a16="http://schemas.microsoft.com/office/drawing/2014/main" id="{D6728AB1-2CB6-DE7A-9E5C-739665BF7A9A}"/>
                </a:ext>
              </a:extLst>
            </p:cNvPr>
            <p:cNvSpPr/>
            <p:nvPr/>
          </p:nvSpPr>
          <p:spPr>
            <a:xfrm>
              <a:off x="15453519" y="2726908"/>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6">
              <a:extLst>
                <a:ext uri="{FF2B5EF4-FFF2-40B4-BE49-F238E27FC236}">
                  <a16:creationId xmlns:a16="http://schemas.microsoft.com/office/drawing/2014/main" id="{429C5888-C8B6-E193-6AFF-26AAE753460E}"/>
                </a:ext>
              </a:extLst>
            </p:cNvPr>
            <p:cNvSpPr/>
            <p:nvPr/>
          </p:nvSpPr>
          <p:spPr>
            <a:xfrm>
              <a:off x="7681119" y="35052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16">
              <a:extLst>
                <a:ext uri="{FF2B5EF4-FFF2-40B4-BE49-F238E27FC236}">
                  <a16:creationId xmlns:a16="http://schemas.microsoft.com/office/drawing/2014/main" id="{DEE3ED0F-4F4D-3327-3650-A22A539E6347}"/>
                </a:ext>
              </a:extLst>
            </p:cNvPr>
            <p:cNvSpPr/>
            <p:nvPr/>
          </p:nvSpPr>
          <p:spPr>
            <a:xfrm>
              <a:off x="9967119" y="3847844"/>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16">
              <a:extLst>
                <a:ext uri="{FF2B5EF4-FFF2-40B4-BE49-F238E27FC236}">
                  <a16:creationId xmlns:a16="http://schemas.microsoft.com/office/drawing/2014/main" id="{0DF1C9C3-C3BD-931E-4D47-20F5AFD284BA}"/>
                </a:ext>
              </a:extLst>
            </p:cNvPr>
            <p:cNvSpPr/>
            <p:nvPr/>
          </p:nvSpPr>
          <p:spPr>
            <a:xfrm>
              <a:off x="11643518" y="457200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6">
              <a:extLst>
                <a:ext uri="{FF2B5EF4-FFF2-40B4-BE49-F238E27FC236}">
                  <a16:creationId xmlns:a16="http://schemas.microsoft.com/office/drawing/2014/main" id="{FA37A22B-2819-38D0-146D-3E511B2FCAA0}"/>
                </a:ext>
              </a:extLst>
            </p:cNvPr>
            <p:cNvSpPr/>
            <p:nvPr/>
          </p:nvSpPr>
          <p:spPr>
            <a:xfrm>
              <a:off x="1813719" y="4964430"/>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6">
              <a:extLst>
                <a:ext uri="{FF2B5EF4-FFF2-40B4-BE49-F238E27FC236}">
                  <a16:creationId xmlns:a16="http://schemas.microsoft.com/office/drawing/2014/main" id="{1DD0C70D-62D8-6668-781D-58D7D6929FBD}"/>
                </a:ext>
              </a:extLst>
            </p:cNvPr>
            <p:cNvSpPr/>
            <p:nvPr/>
          </p:nvSpPr>
          <p:spPr>
            <a:xfrm>
              <a:off x="2670971"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16">
              <a:extLst>
                <a:ext uri="{FF2B5EF4-FFF2-40B4-BE49-F238E27FC236}">
                  <a16:creationId xmlns:a16="http://schemas.microsoft.com/office/drawing/2014/main" id="{1EAD8A7B-BDD9-4E28-9CA5-A8BA5282FD41}"/>
                </a:ext>
              </a:extLst>
            </p:cNvPr>
            <p:cNvSpPr/>
            <p:nvPr/>
          </p:nvSpPr>
          <p:spPr>
            <a:xfrm>
              <a:off x="4480719" y="5656897"/>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16">
              <a:extLst>
                <a:ext uri="{FF2B5EF4-FFF2-40B4-BE49-F238E27FC236}">
                  <a16:creationId xmlns:a16="http://schemas.microsoft.com/office/drawing/2014/main" id="{876BA7DB-C37D-6B9C-E724-9C3951FC0A99}"/>
                </a:ext>
              </a:extLst>
            </p:cNvPr>
            <p:cNvSpPr/>
            <p:nvPr/>
          </p:nvSpPr>
          <p:spPr>
            <a:xfrm>
              <a:off x="8733416" y="5670545"/>
              <a:ext cx="304801" cy="2476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91079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10757</TotalTime>
  <Words>1007</Words>
  <Application>Microsoft Office PowerPoint</Application>
  <PresentationFormat>Custom</PresentationFormat>
  <Paragraphs>100</Paragraphs>
  <Slides>22</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#9Slide04 SFU Belle</vt:lpstr>
      <vt:lpstr>Arial</vt:lpstr>
      <vt:lpstr>Arial-Rounded</vt:lpstr>
      <vt:lpstr>AvantGarde</vt:lpstr>
      <vt:lpstr>Calibri</vt:lpstr>
      <vt:lpstr>Cambria</vt:lpstr>
      <vt:lpstr>HP001 4 hàng</vt:lpstr>
      <vt:lpstr>HP-087</vt:lpstr>
      <vt:lpstr>SVN-Poky's</vt:lpstr>
      <vt:lpstr>UTM Cookies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MY PC</dc:creator>
  <dc:description>9Slide.vn</dc:description>
  <cp:lastModifiedBy>Tung</cp:lastModifiedBy>
  <cp:revision>1227</cp:revision>
  <dcterms:created xsi:type="dcterms:W3CDTF">2008-09-09T22:52:10Z</dcterms:created>
  <dcterms:modified xsi:type="dcterms:W3CDTF">2023-04-02T13:42:36Z</dcterms:modified>
  <cp:category>9Slide.vn</cp:category>
</cp:coreProperties>
</file>