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34"/>
  </p:notesMasterIdLst>
  <p:sldIdLst>
    <p:sldId id="262" r:id="rId3"/>
    <p:sldId id="270" r:id="rId4"/>
    <p:sldId id="271" r:id="rId5"/>
    <p:sldId id="275" r:id="rId6"/>
    <p:sldId id="274" r:id="rId7"/>
    <p:sldId id="273" r:id="rId8"/>
    <p:sldId id="259" r:id="rId9"/>
    <p:sldId id="256" r:id="rId10"/>
    <p:sldId id="295" r:id="rId11"/>
    <p:sldId id="292" r:id="rId12"/>
    <p:sldId id="260" r:id="rId13"/>
    <p:sldId id="267" r:id="rId14"/>
    <p:sldId id="257" r:id="rId15"/>
    <p:sldId id="293" r:id="rId16"/>
    <p:sldId id="268" r:id="rId17"/>
    <p:sldId id="278" r:id="rId18"/>
    <p:sldId id="279" r:id="rId19"/>
    <p:sldId id="280" r:id="rId20"/>
    <p:sldId id="281" r:id="rId21"/>
    <p:sldId id="282" r:id="rId22"/>
    <p:sldId id="276" r:id="rId23"/>
    <p:sldId id="294" r:id="rId24"/>
    <p:sldId id="283" r:id="rId25"/>
    <p:sldId id="284" r:id="rId26"/>
    <p:sldId id="285" r:id="rId27"/>
    <p:sldId id="291" r:id="rId28"/>
    <p:sldId id="289" r:id="rId29"/>
    <p:sldId id="286" r:id="rId30"/>
    <p:sldId id="287" r:id="rId31"/>
    <p:sldId id="290"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C6F47C"/>
    <a:srgbClr val="ADEF41"/>
    <a:srgbClr val="3FF1C2"/>
    <a:srgbClr val="00FF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00" autoAdjust="0"/>
  </p:normalViewPr>
  <p:slideViewPr>
    <p:cSldViewPr snapToGrid="0">
      <p:cViewPr varScale="1">
        <p:scale>
          <a:sx n="64" d="100"/>
          <a:sy n="64" d="100"/>
        </p:scale>
        <p:origin x="132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F2226-DFF2-4BB0-9335-E3FAEB2424FA}"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11810B-9F46-4771-8174-41C25B18E9E0}" type="slidenum">
              <a:rPr lang="en-US" smtClean="0"/>
              <a:t>‹#›</a:t>
            </a:fld>
            <a:endParaRPr lang="en-US"/>
          </a:p>
        </p:txBody>
      </p:sp>
    </p:spTree>
    <p:extLst>
      <p:ext uri="{BB962C8B-B14F-4D97-AF65-F5344CB8AC3E}">
        <p14:creationId xmlns:p14="http://schemas.microsoft.com/office/powerpoint/2010/main" val="1307377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a:p>
        </p:txBody>
      </p:sp>
      <p:sp>
        <p:nvSpPr>
          <p:cNvPr id="860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2324FE-76BD-4372-A945-1BB6768027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4473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a:p>
        </p:txBody>
      </p:sp>
      <p:sp>
        <p:nvSpPr>
          <p:cNvPr id="870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1B17B-A4A9-488F-9279-597F4A460FE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4525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a:p>
        </p:txBody>
      </p:sp>
      <p:sp>
        <p:nvSpPr>
          <p:cNvPr id="880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168364-8A36-4FBD-A2F9-81A933C10D4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243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a:p>
        </p:txBody>
      </p:sp>
      <p:sp>
        <p:nvSpPr>
          <p:cNvPr id="890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833FE2-1AD7-47EF-AF1A-32D6204A121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6126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a:p>
        </p:txBody>
      </p:sp>
      <p:sp>
        <p:nvSpPr>
          <p:cNvPr id="901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2F9904-617A-4723-BD35-9DD60B372F2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91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F56B37-241F-4A13-A1E0-BD449F6A1530}"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DD29D-776B-4A95-977D-11B3EC3DB072}" type="slidenum">
              <a:rPr lang="en-US" smtClean="0"/>
              <a:t>‹#›</a:t>
            </a:fld>
            <a:endParaRPr lang="en-US"/>
          </a:p>
        </p:txBody>
      </p:sp>
    </p:spTree>
    <p:extLst>
      <p:ext uri="{BB962C8B-B14F-4D97-AF65-F5344CB8AC3E}">
        <p14:creationId xmlns:p14="http://schemas.microsoft.com/office/powerpoint/2010/main" val="2209551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F56B37-241F-4A13-A1E0-BD449F6A1530}"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DD29D-776B-4A95-977D-11B3EC3DB072}" type="slidenum">
              <a:rPr lang="en-US" smtClean="0"/>
              <a:t>‹#›</a:t>
            </a:fld>
            <a:endParaRPr lang="en-US"/>
          </a:p>
        </p:txBody>
      </p:sp>
    </p:spTree>
    <p:extLst>
      <p:ext uri="{BB962C8B-B14F-4D97-AF65-F5344CB8AC3E}">
        <p14:creationId xmlns:p14="http://schemas.microsoft.com/office/powerpoint/2010/main" val="1811875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F56B37-241F-4A13-A1E0-BD449F6A1530}"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DD29D-776B-4A95-977D-11B3EC3DB072}" type="slidenum">
              <a:rPr lang="en-US" smtClean="0"/>
              <a:t>‹#›</a:t>
            </a:fld>
            <a:endParaRPr lang="en-US"/>
          </a:p>
        </p:txBody>
      </p:sp>
    </p:spTree>
    <p:extLst>
      <p:ext uri="{BB962C8B-B14F-4D97-AF65-F5344CB8AC3E}">
        <p14:creationId xmlns:p14="http://schemas.microsoft.com/office/powerpoint/2010/main" val="3541416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342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6015ED-5F50-4206-8459-9D4D2660492D}" type="slidenum">
              <a:rPr kumimoji="0" lang="es-E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5157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E41E8F4-E697-4BB9-B9C6-B65400EA44F8}" type="slidenum">
              <a:rPr kumimoji="0" lang="es-E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4365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C732E2E-185A-4DFF-B456-71D40EAF19DC}" type="slidenum">
              <a:rPr kumimoji="0" lang="es-E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5129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B59325-33B8-46F0-BE2F-785B36DA7F13}" type="slidenum">
              <a:rPr kumimoji="0" lang="es-E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9458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580E84-67C8-49C2-89F8-8BE4E71A1001}" type="slidenum">
              <a:rPr kumimoji="0" lang="es-E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0960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66CAC3-E537-4E6F-BF08-6E2A4A0285CC}" type="slidenum">
              <a:rPr kumimoji="0" lang="es-E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6253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2EC9D9-1A4D-4CA1-ADB0-8B239F5E49FE}" type="slidenum">
              <a:rPr kumimoji="0" lang="es-E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278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F56B37-241F-4A13-A1E0-BD449F6A1530}"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DD29D-776B-4A95-977D-11B3EC3DB072}" type="slidenum">
              <a:rPr lang="en-US" smtClean="0"/>
              <a:t>‹#›</a:t>
            </a:fld>
            <a:endParaRPr lang="en-US"/>
          </a:p>
        </p:txBody>
      </p:sp>
    </p:spTree>
    <p:extLst>
      <p:ext uri="{BB962C8B-B14F-4D97-AF65-F5344CB8AC3E}">
        <p14:creationId xmlns:p14="http://schemas.microsoft.com/office/powerpoint/2010/main" val="2961871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45D31AF-9CE6-4095-B292-88ABA329E3AA}" type="slidenum">
              <a:rPr kumimoji="0" lang="es-E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5550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DFCB3C-B0BE-40EF-9719-4083BABF0CB0}" type="slidenum">
              <a:rPr kumimoji="0" lang="es-E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054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04AC32-F65F-4E7B-B7E4-F89160029C26}" type="slidenum">
              <a:rPr kumimoji="0" lang="es-E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9279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F56B37-241F-4A13-A1E0-BD449F6A1530}"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DD29D-776B-4A95-977D-11B3EC3DB072}" type="slidenum">
              <a:rPr lang="en-US" smtClean="0"/>
              <a:t>‹#›</a:t>
            </a:fld>
            <a:endParaRPr lang="en-US"/>
          </a:p>
        </p:txBody>
      </p:sp>
    </p:spTree>
    <p:extLst>
      <p:ext uri="{BB962C8B-B14F-4D97-AF65-F5344CB8AC3E}">
        <p14:creationId xmlns:p14="http://schemas.microsoft.com/office/powerpoint/2010/main" val="389517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F56B37-241F-4A13-A1E0-BD449F6A1530}"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DD29D-776B-4A95-977D-11B3EC3DB072}" type="slidenum">
              <a:rPr lang="en-US" smtClean="0"/>
              <a:t>‹#›</a:t>
            </a:fld>
            <a:endParaRPr lang="en-US"/>
          </a:p>
        </p:txBody>
      </p:sp>
    </p:spTree>
    <p:extLst>
      <p:ext uri="{BB962C8B-B14F-4D97-AF65-F5344CB8AC3E}">
        <p14:creationId xmlns:p14="http://schemas.microsoft.com/office/powerpoint/2010/main" val="107503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F56B37-241F-4A13-A1E0-BD449F6A1530}"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DD29D-776B-4A95-977D-11B3EC3DB072}" type="slidenum">
              <a:rPr lang="en-US" smtClean="0"/>
              <a:t>‹#›</a:t>
            </a:fld>
            <a:endParaRPr lang="en-US"/>
          </a:p>
        </p:txBody>
      </p:sp>
    </p:spTree>
    <p:extLst>
      <p:ext uri="{BB962C8B-B14F-4D97-AF65-F5344CB8AC3E}">
        <p14:creationId xmlns:p14="http://schemas.microsoft.com/office/powerpoint/2010/main" val="2582225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F56B37-241F-4A13-A1E0-BD449F6A1530}"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DD29D-776B-4A95-977D-11B3EC3DB072}" type="slidenum">
              <a:rPr lang="en-US" smtClean="0"/>
              <a:t>‹#›</a:t>
            </a:fld>
            <a:endParaRPr lang="en-US"/>
          </a:p>
        </p:txBody>
      </p:sp>
    </p:spTree>
    <p:extLst>
      <p:ext uri="{BB962C8B-B14F-4D97-AF65-F5344CB8AC3E}">
        <p14:creationId xmlns:p14="http://schemas.microsoft.com/office/powerpoint/2010/main" val="1386017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56B37-241F-4A13-A1E0-BD449F6A1530}"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DD29D-776B-4A95-977D-11B3EC3DB072}" type="slidenum">
              <a:rPr lang="en-US" smtClean="0"/>
              <a:t>‹#›</a:t>
            </a:fld>
            <a:endParaRPr lang="en-US"/>
          </a:p>
        </p:txBody>
      </p:sp>
    </p:spTree>
    <p:extLst>
      <p:ext uri="{BB962C8B-B14F-4D97-AF65-F5344CB8AC3E}">
        <p14:creationId xmlns:p14="http://schemas.microsoft.com/office/powerpoint/2010/main" val="301219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F56B37-241F-4A13-A1E0-BD449F6A1530}"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DD29D-776B-4A95-977D-11B3EC3DB072}" type="slidenum">
              <a:rPr lang="en-US" smtClean="0"/>
              <a:t>‹#›</a:t>
            </a:fld>
            <a:endParaRPr lang="en-US"/>
          </a:p>
        </p:txBody>
      </p:sp>
    </p:spTree>
    <p:extLst>
      <p:ext uri="{BB962C8B-B14F-4D97-AF65-F5344CB8AC3E}">
        <p14:creationId xmlns:p14="http://schemas.microsoft.com/office/powerpoint/2010/main" val="2692935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F56B37-241F-4A13-A1E0-BD449F6A1530}"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DD29D-776B-4A95-977D-11B3EC3DB072}" type="slidenum">
              <a:rPr lang="en-US" smtClean="0"/>
              <a:t>‹#›</a:t>
            </a:fld>
            <a:endParaRPr lang="en-US"/>
          </a:p>
        </p:txBody>
      </p:sp>
    </p:spTree>
    <p:extLst>
      <p:ext uri="{BB962C8B-B14F-4D97-AF65-F5344CB8AC3E}">
        <p14:creationId xmlns:p14="http://schemas.microsoft.com/office/powerpoint/2010/main" val="652909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56B37-241F-4A13-A1E0-BD449F6A1530}"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DD29D-776B-4A95-977D-11B3EC3DB072}"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30480"/>
            <a:ext cx="12192000" cy="6827520"/>
          </a:xfrm>
          <a:prstGeom prst="rect">
            <a:avLst/>
          </a:prstGeom>
        </p:spPr>
      </p:pic>
    </p:spTree>
    <p:extLst>
      <p:ext uri="{BB962C8B-B14F-4D97-AF65-F5344CB8AC3E}">
        <p14:creationId xmlns:p14="http://schemas.microsoft.com/office/powerpoint/2010/main" val="678338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E3A5C54-88C0-4339-B45C-DC58EC1F9663}" type="slidenum">
              <a:rPr kumimoji="0" lang="es-E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81098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jpg"/><Relationship Id="rId7" Type="http://schemas.openxmlformats.org/officeDocument/2006/relationships/slide" Target="slide4.xml"/><Relationship Id="rId2"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2434683" y="288689"/>
            <a:ext cx="7069873" cy="2910469"/>
            <a:chOff x="2525751" y="1115123"/>
            <a:chExt cx="7069873" cy="2910469"/>
          </a:xfrm>
        </p:grpSpPr>
        <p:sp>
          <p:nvSpPr>
            <p:cNvPr id="3" name="Cloud 2"/>
            <p:cNvSpPr/>
            <p:nvPr/>
          </p:nvSpPr>
          <p:spPr>
            <a:xfrm>
              <a:off x="2687444" y="1115123"/>
              <a:ext cx="6746488" cy="291046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loud 3"/>
            <p:cNvSpPr/>
            <p:nvPr/>
          </p:nvSpPr>
          <p:spPr>
            <a:xfrm>
              <a:off x="2525751" y="1382752"/>
              <a:ext cx="7069873" cy="26428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K</a:t>
              </a:r>
              <a:r>
                <a:rPr lang="vi-VN" sz="66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h</a:t>
              </a:r>
              <a:r>
                <a:rPr lang="vi-VN" sz="6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ở</a:t>
              </a:r>
              <a:r>
                <a:rPr lang="vi-VN" sz="6600"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i </a:t>
              </a:r>
              <a:r>
                <a:rPr lang="vi-VN" sz="6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vi-VN" sz="6600" dirty="0">
                  <a:solidFill>
                    <a:schemeClr val="tx2"/>
                  </a:solidFill>
                  <a:latin typeface="Arial-Rounded" panose="020B0500000000000000" pitchFamily="34" charset="0"/>
                  <a:ea typeface="Arial-Rounded" panose="020B0500000000000000" pitchFamily="34" charset="0"/>
                  <a:cs typeface="Arial-Rounded" panose="020B0500000000000000" pitchFamily="34" charset="0"/>
                </a:rPr>
                <a:t>ộ</a:t>
              </a:r>
              <a:r>
                <a:rPr lang="vi-VN" sz="66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n</a:t>
              </a:r>
              <a:r>
                <a:rPr lang="vi-VN" sz="6600"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g</a:t>
              </a:r>
              <a:endParaRPr lang="en-US" sz="6600"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5"/>
          <p:cNvSpPr/>
          <p:nvPr/>
        </p:nvSpPr>
        <p:spPr>
          <a:xfrm>
            <a:off x="1642946" y="3199157"/>
            <a:ext cx="8653346" cy="2246769"/>
          </a:xfrm>
          <a:prstGeom prst="rect">
            <a:avLst/>
          </a:prstGeom>
          <a:noFill/>
        </p:spPr>
        <p:txBody>
          <a:bodyPr wrap="square">
            <a:spAutoFit/>
          </a:bodyPr>
          <a:lstStyle/>
          <a:p>
            <a:pPr algn="ctr"/>
            <a:r>
              <a:rPr lang="vi-VN" sz="8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t>
            </a:r>
            <a:r>
              <a:rPr lang="nl-NL" sz="8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rò chơi</a:t>
            </a:r>
            <a:endParaRPr lang="vi-VN" sz="8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nl-NL"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nl-NL"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yêu biển đảo Việt Nam</a:t>
            </a:r>
            <a:r>
              <a:rPr lang="vi-V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4177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autoRev="1" fill="hold" nodeType="withEffect">
                                  <p:stCondLst>
                                    <p:cond delay="0"/>
                                  </p:stCondLst>
                                  <p:childTnLst>
                                    <p:animMotion origin="layout" path="M -0.03138 -1.11111E-6 C -0.03138 -0.03495 -0.01458 -0.06204 0.00612 -0.06204 C 0.02734 -0.06204 0.04427 -0.03495 0.04427 -1.11111E-6 C 0.04427 0.03495 0.0612 0.06204 0.08242 0.06204 C 0.10313 0.06204 0.12018 0.03495 0.12018 -1.11111E-6 " pathEditMode="relative" rAng="0" ptsTypes="AAAAA">
                                      <p:cBhvr>
                                        <p:cTn id="6" dur="2000" fill="hold"/>
                                        <p:tgtEl>
                                          <p:spTgt spid="5"/>
                                        </p:tgtEl>
                                        <p:attrNameLst>
                                          <p:attrName>ppt_x</p:attrName>
                                          <p:attrName>ppt_y</p:attrName>
                                        </p:attrNameLst>
                                      </p:cBhvr>
                                      <p:rCtr x="7578" y="0"/>
                                    </p:animMotion>
                                  </p:childTnLst>
                                </p:cTn>
                              </p:par>
                              <p:par>
                                <p:cTn id="7" presetID="14" presetClass="entr" presetSubtype="1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1700"/>
                                        <p:tgtEl>
                                          <p:spTgt spid="6"/>
                                        </p:tgtEl>
                                      </p:cBhvr>
                                    </p:animEffect>
                                  </p:childTnLst>
                                </p:cTn>
                              </p:par>
                            </p:childTnLst>
                          </p:cTn>
                        </p:par>
                        <p:par>
                          <p:cTn id="10" fill="hold">
                            <p:stCondLst>
                              <p:cond delay="4000"/>
                            </p:stCondLst>
                            <p:childTnLst>
                              <p:par>
                                <p:cTn id="11" presetID="59" presetClass="path" presetSubtype="0" accel="50000" decel="50000" autoRev="1" fill="hold" nodeType="afterEffect">
                                  <p:stCondLst>
                                    <p:cond delay="0"/>
                                  </p:stCondLst>
                                  <p:childTnLst>
                                    <p:animMotion origin="layout" path="M 0.11627 -1.48148E-6 C 0.11627 -0.03495 0.09974 -0.06204 0.07955 -0.06204 C 0.05885 -0.06204 0.04244 -0.03495 0.04244 -1.48148E-6 C 0.04244 0.03496 0.02591 0.06204 0.0052 0.06204 C -0.01498 0.06204 -0.03138 0.03496 -0.03138 -1.48148E-6 " pathEditMode="relative" rAng="0" ptsTypes="AAAAA">
                                      <p:cBhvr>
                                        <p:cTn id="12" dur="2000" fill="hold"/>
                                        <p:tgtEl>
                                          <p:spTgt spid="5"/>
                                        </p:tgtEl>
                                        <p:attrNameLst>
                                          <p:attrName>ppt_x</p:attrName>
                                          <p:attrName>ppt_y</p:attrName>
                                        </p:attrNameLst>
                                      </p:cBhvr>
                                      <p:rCtr x="-73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
            <a:extLst>
              <a:ext uri="{FF2B5EF4-FFF2-40B4-BE49-F238E27FC236}">
                <a16:creationId xmlns:a16="http://schemas.microsoft.com/office/drawing/2014/main" id="{BB7666CA-3460-5DDD-4275-CD3590F225FF}"/>
              </a:ext>
            </a:extLst>
          </p:cNvPr>
          <p:cNvSpPr txBox="1"/>
          <p:nvPr/>
        </p:nvSpPr>
        <p:spPr>
          <a:xfrm>
            <a:off x="983674" y="1074084"/>
            <a:ext cx="9781308" cy="2308324"/>
          </a:xfrm>
          <a:prstGeom prst="rect">
            <a:avLst/>
          </a:prstGeom>
          <a:solidFill>
            <a:srgbClr val="FFFFFF">
              <a:alpha val="69804"/>
            </a:srgbClr>
          </a:solidFill>
        </p:spPr>
        <p:txBody>
          <a:bodyPr wrap="square" rtlCol="0">
            <a:spAutoFit/>
          </a:bodyPr>
          <a:lstStyle/>
          <a:p>
            <a:pPr algn="just"/>
            <a:r>
              <a:rPr lang="en-US" sz="24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4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Ông Nguyễn Sơn Hà là người khai sinh ra ngành sơn Việt Nam.</a:t>
            </a:r>
          </a:p>
          <a:p>
            <a:pPr algn="just"/>
            <a:r>
              <a:rPr lang="en-US" sz="24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4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Vì hoàn cảnh gia đình khó khăn, từ nhỏ, ông đã phải rời làng ra Hà Nội kiếm sống. Lúc đầu, ông làm thuê cho một hãng sơn của Pháp. Với ý chí tự lập, ông đã mày mò tìm cách sản xuất sơn, rồi mở hãng sơn Tắc Kè ở Hải Phòng. Sơn Tắc Kè có giá rẻ hơn sơn ngoại mà chất lượng tốt nên dần dần được mọi người ưu chuộng.</a:t>
            </a:r>
          </a:p>
        </p:txBody>
      </p:sp>
      <p:sp>
        <p:nvSpPr>
          <p:cNvPr id="3" name="Hộp Văn bản 6">
            <a:extLst>
              <a:ext uri="{FF2B5EF4-FFF2-40B4-BE49-F238E27FC236}">
                <a16:creationId xmlns:a16="http://schemas.microsoft.com/office/drawing/2014/main" id="{FE922E4C-EDB4-EBD3-73A7-17774F2442C5}"/>
              </a:ext>
            </a:extLst>
          </p:cNvPr>
          <p:cNvSpPr txBox="1"/>
          <p:nvPr/>
        </p:nvSpPr>
        <p:spPr>
          <a:xfrm>
            <a:off x="983674" y="3326988"/>
            <a:ext cx="9781308" cy="3416320"/>
          </a:xfrm>
          <a:prstGeom prst="rect">
            <a:avLst/>
          </a:prstGeom>
          <a:solidFill>
            <a:srgbClr val="FFFFFF">
              <a:alpha val="69804"/>
            </a:srgbClr>
          </a:solidFill>
        </p:spPr>
        <p:txBody>
          <a:bodyPr wrap="square" rtlCol="0">
            <a:spAutoFit/>
          </a:bodyPr>
          <a:lstStyle/>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Năm 1946, kháng chiến chống thực dân Pháp bùng nổ. Cả gia đình ông lên chiến khu, bỏ lại toàn bộ nhà xưởng. Nguyễn Sơn Hà vẫn không ngừng sáng tạo. Ở Việt Bắc, ông sản xuất vải nhựa cách điện, giấy than, mực in, vải mưa… Đó là những sản phẩm rất hữu ích đối với kháng chiến lúc bấy giờ.</a:t>
            </a:r>
          </a:p>
          <a:p>
            <a:pPr algn="just"/>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Nguyễn Sơn Hà rất tích cực tham gia các hoạt động yêu nước. Ông được bầu làm đại biểu Quốc hội khóa I của nước ta. Ngày nay, ở Hải Phòng có đường phố mang tên ông.</a:t>
            </a:r>
            <a:endPar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 Vũ</a:t>
            </a:r>
          </a:p>
        </p:txBody>
      </p:sp>
      <p:sp>
        <p:nvSpPr>
          <p:cNvPr id="4" name="Rectangle 3"/>
          <p:cNvSpPr/>
          <p:nvPr/>
        </p:nvSpPr>
        <p:spPr>
          <a:xfrm>
            <a:off x="4152106" y="347195"/>
            <a:ext cx="3857146" cy="646331"/>
          </a:xfrm>
          <a:prstGeom prst="rect">
            <a:avLst/>
          </a:prstGeom>
          <a:noFill/>
        </p:spPr>
        <p:txBody>
          <a:bodyPr wrap="none" lIns="91440" tIns="45720" rIns="91440" bIns="45720">
            <a:spAutoFit/>
          </a:bodyPr>
          <a:lstStyle/>
          <a:p>
            <a:pPr algn="ctr"/>
            <a:r>
              <a:rPr lang="vi-VN" sz="3600" b="0" cap="none" spc="0" dirty="0">
                <a:ln w="0"/>
                <a:solidFill>
                  <a:schemeClr val="accent5"/>
                </a:solidFill>
                <a:effectLst>
                  <a:outerShdw blurRad="38100" dist="38100" dir="2700000" algn="tl">
                    <a:srgbClr val="000000">
                      <a:alpha val="43137"/>
                    </a:srgbClr>
                  </a:outerShdw>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Từ cậu bé làm thuê</a:t>
            </a:r>
            <a:endParaRPr lang="en-US" sz="3600" b="0" cap="none" spc="0" dirty="0">
              <a:ln w="0"/>
              <a:solidFill>
                <a:schemeClr val="accent5"/>
              </a:solidFill>
              <a:effectLst>
                <a:outerShdw blurRad="38100" dist="38100" dir="2700000" algn="tl">
                  <a:srgbClr val="000000">
                    <a:alpha val="43137"/>
                  </a:srgbClr>
                </a:outerShdw>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p:cNvGrpSpPr/>
          <p:nvPr/>
        </p:nvGrpSpPr>
        <p:grpSpPr>
          <a:xfrm>
            <a:off x="1248007" y="446260"/>
            <a:ext cx="2388912" cy="548588"/>
            <a:chOff x="2245130" y="7497990"/>
            <a:chExt cx="2388912" cy="548588"/>
          </a:xfrm>
        </p:grpSpPr>
        <p:grpSp>
          <p:nvGrpSpPr>
            <p:cNvPr id="5" name="Nhóm 11">
              <a:extLst>
                <a:ext uri="{FF2B5EF4-FFF2-40B4-BE49-F238E27FC236}">
                  <a16:creationId xmlns:a16="http://schemas.microsoft.com/office/drawing/2014/main" id="{887D5586-145A-7610-C11B-130FD5EC079B}"/>
                </a:ext>
              </a:extLst>
            </p:cNvPr>
            <p:cNvGrpSpPr/>
            <p:nvPr/>
          </p:nvGrpSpPr>
          <p:grpSpPr>
            <a:xfrm>
              <a:off x="2245130" y="7497990"/>
              <a:ext cx="2388912" cy="548588"/>
              <a:chOff x="508724" y="6144228"/>
              <a:chExt cx="2884548" cy="713772"/>
            </a:xfrm>
          </p:grpSpPr>
          <p:sp>
            <p:nvSpPr>
              <p:cNvPr id="6" name="Hình chữ nhật: Góc Tròn 10">
                <a:extLst>
                  <a:ext uri="{FF2B5EF4-FFF2-40B4-BE49-F238E27FC236}">
                    <a16:creationId xmlns:a16="http://schemas.microsoft.com/office/drawing/2014/main" id="{DC2AFD0B-BB33-175D-40FC-A04CC333D444}"/>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7" name="Nhóm 9">
                <a:extLst>
                  <a:ext uri="{FF2B5EF4-FFF2-40B4-BE49-F238E27FC236}">
                    <a16:creationId xmlns:a16="http://schemas.microsoft.com/office/drawing/2014/main" id="{E080484F-9379-2343-4E3B-7296F3310202}"/>
                  </a:ext>
                </a:extLst>
              </p:cNvPr>
              <p:cNvGrpSpPr/>
              <p:nvPr/>
            </p:nvGrpSpPr>
            <p:grpSpPr>
              <a:xfrm>
                <a:off x="508724" y="6144228"/>
                <a:ext cx="713772" cy="713772"/>
                <a:chOff x="508724" y="6144228"/>
                <a:chExt cx="713772" cy="713772"/>
              </a:xfrm>
            </p:grpSpPr>
            <p:sp>
              <p:nvSpPr>
                <p:cNvPr id="8" name="Hình Bầu dục 7">
                  <a:extLst>
                    <a:ext uri="{FF2B5EF4-FFF2-40B4-BE49-F238E27FC236}">
                      <a16:creationId xmlns:a16="http://schemas.microsoft.com/office/drawing/2014/main" id="{11F0E035-D6BD-D926-9AE2-DB1CB4FED409}"/>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Hình Bầu dục 8">
                  <a:extLst>
                    <a:ext uri="{FF2B5EF4-FFF2-40B4-BE49-F238E27FC236}">
                      <a16:creationId xmlns:a16="http://schemas.microsoft.com/office/drawing/2014/main" id="{3D0C8BD8-B0AB-D40B-E20C-E2B0E160F39E}"/>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1</a:t>
                  </a:r>
                </a:p>
              </p:txBody>
            </p:sp>
          </p:grpSp>
        </p:grpSp>
        <p:sp>
          <p:nvSpPr>
            <p:cNvPr id="10" name="Hộp Văn bản 12">
              <a:extLst>
                <a:ext uri="{FF2B5EF4-FFF2-40B4-BE49-F238E27FC236}">
                  <a16:creationId xmlns:a16="http://schemas.microsoft.com/office/drawing/2014/main" id="{AE6DFBBC-8D86-B6C0-2D0B-11AB4252BA06}"/>
                </a:ext>
              </a:extLst>
            </p:cNvPr>
            <p:cNvSpPr txBox="1"/>
            <p:nvPr/>
          </p:nvSpPr>
          <p:spPr>
            <a:xfrm>
              <a:off x="2793311" y="7544562"/>
              <a:ext cx="1688323" cy="461665"/>
            </a:xfrm>
            <a:prstGeom prst="rect">
              <a:avLst/>
            </a:prstGeom>
            <a:noFill/>
          </p:spPr>
          <p:txBody>
            <a:bodyPr wrap="square" rtlCol="0">
              <a:spAutoFit/>
            </a:bodyPr>
            <a:lstStyle/>
            <a:p>
              <a:r>
                <a:rPr lang="en-US" sz="2400" b="1">
                  <a:solidFill>
                    <a:srgbClr val="00B050"/>
                  </a:solidFill>
                  <a:latin typeface="AvantGarde" panose="00000400000000000000" pitchFamily="2" charset="0"/>
                  <a:ea typeface="AvantGarde" panose="00000400000000000000" pitchFamily="2" charset="0"/>
                  <a:cs typeface="AvantGarde" panose="00000400000000000000" pitchFamily="2" charset="0"/>
                </a:rPr>
                <a:t>Đọc mẫu</a:t>
              </a:r>
            </a:p>
          </p:txBody>
        </p:sp>
      </p:grpSp>
      <p:grpSp>
        <p:nvGrpSpPr>
          <p:cNvPr id="22" name="Group 21"/>
          <p:cNvGrpSpPr/>
          <p:nvPr/>
        </p:nvGrpSpPr>
        <p:grpSpPr>
          <a:xfrm>
            <a:off x="1234152" y="446260"/>
            <a:ext cx="2500834" cy="548588"/>
            <a:chOff x="-1293911" y="7223448"/>
            <a:chExt cx="2500834" cy="548588"/>
          </a:xfrm>
        </p:grpSpPr>
        <p:grpSp>
          <p:nvGrpSpPr>
            <p:cNvPr id="11" name="Nhóm 15">
              <a:extLst>
                <a:ext uri="{FF2B5EF4-FFF2-40B4-BE49-F238E27FC236}">
                  <a16:creationId xmlns:a16="http://schemas.microsoft.com/office/drawing/2014/main" id="{B38936A3-5E83-E63F-4C6A-1485A9F1EC54}"/>
                </a:ext>
              </a:extLst>
            </p:cNvPr>
            <p:cNvGrpSpPr/>
            <p:nvPr/>
          </p:nvGrpSpPr>
          <p:grpSpPr>
            <a:xfrm>
              <a:off x="-1293911" y="7223448"/>
              <a:ext cx="2388912" cy="548588"/>
              <a:chOff x="508724" y="6144228"/>
              <a:chExt cx="2884548" cy="713772"/>
            </a:xfrm>
          </p:grpSpPr>
          <p:sp>
            <p:nvSpPr>
              <p:cNvPr id="12" name="Hình chữ nhật: Góc Tròn 16">
                <a:extLst>
                  <a:ext uri="{FF2B5EF4-FFF2-40B4-BE49-F238E27FC236}">
                    <a16:creationId xmlns:a16="http://schemas.microsoft.com/office/drawing/2014/main" id="{2453FB0B-89F0-8657-46EC-6853A0589D4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3" name="Nhóm 17">
                <a:extLst>
                  <a:ext uri="{FF2B5EF4-FFF2-40B4-BE49-F238E27FC236}">
                    <a16:creationId xmlns:a16="http://schemas.microsoft.com/office/drawing/2014/main" id="{EAB82D9E-20B4-D059-CD32-1AA4CD701114}"/>
                  </a:ext>
                </a:extLst>
              </p:cNvPr>
              <p:cNvGrpSpPr/>
              <p:nvPr/>
            </p:nvGrpSpPr>
            <p:grpSpPr>
              <a:xfrm>
                <a:off x="508724" y="6144228"/>
                <a:ext cx="713772" cy="713772"/>
                <a:chOff x="508724" y="6144228"/>
                <a:chExt cx="713772" cy="713772"/>
              </a:xfrm>
            </p:grpSpPr>
            <p:sp>
              <p:nvSpPr>
                <p:cNvPr id="14" name="Hình Bầu dục 18">
                  <a:extLst>
                    <a:ext uri="{FF2B5EF4-FFF2-40B4-BE49-F238E27FC236}">
                      <a16:creationId xmlns:a16="http://schemas.microsoft.com/office/drawing/2014/main" id="{E5826A4E-5266-E5F1-BE52-1FB35826C148}"/>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Hình Bầu dục 19">
                  <a:extLst>
                    <a:ext uri="{FF2B5EF4-FFF2-40B4-BE49-F238E27FC236}">
                      <a16:creationId xmlns:a16="http://schemas.microsoft.com/office/drawing/2014/main" id="{93209EDE-9C5E-FA16-6DBA-537626DA5C04}"/>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2</a:t>
                  </a:r>
                </a:p>
              </p:txBody>
            </p:sp>
          </p:grpSp>
        </p:grpSp>
        <p:sp>
          <p:nvSpPr>
            <p:cNvPr id="16" name="Hộp Văn bản 20">
              <a:extLst>
                <a:ext uri="{FF2B5EF4-FFF2-40B4-BE49-F238E27FC236}">
                  <a16:creationId xmlns:a16="http://schemas.microsoft.com/office/drawing/2014/main" id="{CD9E48D6-EFD3-3DC9-8E7C-05066FF0975D}"/>
                </a:ext>
              </a:extLst>
            </p:cNvPr>
            <p:cNvSpPr txBox="1"/>
            <p:nvPr/>
          </p:nvSpPr>
          <p:spPr>
            <a:xfrm>
              <a:off x="-753118" y="7266661"/>
              <a:ext cx="1960041" cy="461665"/>
            </a:xfrm>
            <a:prstGeom prst="rect">
              <a:avLst/>
            </a:prstGeom>
            <a:noFill/>
          </p:spPr>
          <p:txBody>
            <a:bodyPr wrap="square" rtlCol="0">
              <a:spAutoFit/>
            </a:bodyPr>
            <a:lstStyle/>
            <a:p>
              <a:r>
                <a:rPr lang="en-US" sz="24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p>
          </p:txBody>
        </p:sp>
      </p:grpSp>
      <p:grpSp>
        <p:nvGrpSpPr>
          <p:cNvPr id="17" name="Nhóm 15">
            <a:extLst>
              <a:ext uri="{FF2B5EF4-FFF2-40B4-BE49-F238E27FC236}">
                <a16:creationId xmlns:a16="http://schemas.microsoft.com/office/drawing/2014/main" id="{B38936A3-5E83-E63F-4C6A-1485A9F1EC54}"/>
              </a:ext>
            </a:extLst>
          </p:cNvPr>
          <p:cNvGrpSpPr/>
          <p:nvPr/>
        </p:nvGrpSpPr>
        <p:grpSpPr>
          <a:xfrm>
            <a:off x="1203256" y="434762"/>
            <a:ext cx="2828417" cy="560086"/>
            <a:chOff x="508724" y="6144228"/>
            <a:chExt cx="3415238" cy="713772"/>
          </a:xfrm>
        </p:grpSpPr>
        <p:sp>
          <p:nvSpPr>
            <p:cNvPr id="18" name="Hình chữ nhật: Góc Tròn 16">
              <a:extLst>
                <a:ext uri="{FF2B5EF4-FFF2-40B4-BE49-F238E27FC236}">
                  <a16:creationId xmlns:a16="http://schemas.microsoft.com/office/drawing/2014/main" id="{2453FB0B-89F0-8657-46EC-6853A0589D4C}"/>
                </a:ext>
              </a:extLst>
            </p:cNvPr>
            <p:cNvSpPr/>
            <p:nvPr/>
          </p:nvSpPr>
          <p:spPr>
            <a:xfrm>
              <a:off x="643867" y="6177949"/>
              <a:ext cx="3280095"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a:solidFill>
                    <a:srgbClr val="00B050"/>
                  </a:solidFill>
                  <a:latin typeface="AvantGarde" panose="00000400000000000000" pitchFamily="2" charset="0"/>
                  <a:ea typeface="AvantGarde" panose="00000400000000000000" pitchFamily="2" charset="0"/>
                  <a:cs typeface="AvantGarde" panose="00000400000000000000" pitchFamily="2" charset="0"/>
                </a:rPr>
                <a:t>     Đọc nối tiếp</a:t>
              </a:r>
              <a:r>
                <a:rPr lang="en-US" sz="1200"/>
                <a:t>c</a:t>
              </a:r>
            </a:p>
          </p:txBody>
        </p:sp>
        <p:grpSp>
          <p:nvGrpSpPr>
            <p:cNvPr id="19" name="Nhóm 17">
              <a:extLst>
                <a:ext uri="{FF2B5EF4-FFF2-40B4-BE49-F238E27FC236}">
                  <a16:creationId xmlns:a16="http://schemas.microsoft.com/office/drawing/2014/main" id="{EAB82D9E-20B4-D059-CD32-1AA4CD701114}"/>
                </a:ext>
              </a:extLst>
            </p:cNvPr>
            <p:cNvGrpSpPr/>
            <p:nvPr/>
          </p:nvGrpSpPr>
          <p:grpSpPr>
            <a:xfrm>
              <a:off x="508724" y="6144228"/>
              <a:ext cx="713772" cy="713772"/>
              <a:chOff x="508724" y="6144228"/>
              <a:chExt cx="713772" cy="713772"/>
            </a:xfrm>
          </p:grpSpPr>
          <p:sp>
            <p:nvSpPr>
              <p:cNvPr id="20" name="Hình Bầu dục 18">
                <a:extLst>
                  <a:ext uri="{FF2B5EF4-FFF2-40B4-BE49-F238E27FC236}">
                    <a16:creationId xmlns:a16="http://schemas.microsoft.com/office/drawing/2014/main" id="{E5826A4E-5266-E5F1-BE52-1FB35826C148}"/>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Hình Bầu dục 19">
                <a:extLst>
                  <a:ext uri="{FF2B5EF4-FFF2-40B4-BE49-F238E27FC236}">
                    <a16:creationId xmlns:a16="http://schemas.microsoft.com/office/drawing/2014/main" id="{93209EDE-9C5E-FA16-6DBA-537626DA5C04}"/>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3</a:t>
                </a:r>
              </a:p>
            </p:txBody>
          </p:sp>
        </p:grpSp>
      </p:grpSp>
    </p:spTree>
    <p:extLst>
      <p:ext uri="{BB962C8B-B14F-4D97-AF65-F5344CB8AC3E}">
        <p14:creationId xmlns:p14="http://schemas.microsoft.com/office/powerpoint/2010/main" val="26704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2000" fill="hold"/>
                                        <p:tgtEl>
                                          <p:spTgt spid="2"/>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0" nodeType="clickEffect">
                                  <p:stCondLst>
                                    <p:cond delay="0"/>
                                  </p:stCondLst>
                                  <p:childTnLst>
                                    <p:animClr clrSpc="rgb" dir="cw">
                                      <p:cBhvr override="childStyle">
                                        <p:cTn id="20" dur="2000" fill="hold"/>
                                        <p:tgtEl>
                                          <p:spTgt spid="3"/>
                                        </p:tgtEl>
                                        <p:attrNameLst>
                                          <p:attrName>style.color</p:attrName>
                                        </p:attrNameLst>
                                      </p:cBhvr>
                                      <p:to>
                                        <a:srgbClr val="CC00CC"/>
                                      </p:to>
                                    </p:animClr>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3088" y="630856"/>
            <a:ext cx="10418491" cy="5312744"/>
          </a:xfrm>
          <a:prstGeom prst="rect">
            <a:avLst/>
          </a:prstGeom>
        </p:spPr>
      </p:pic>
      <p:sp>
        <p:nvSpPr>
          <p:cNvPr id="3" name="TextBox 2"/>
          <p:cNvSpPr txBox="1"/>
          <p:nvPr/>
        </p:nvSpPr>
        <p:spPr>
          <a:xfrm>
            <a:off x="2096429" y="6087452"/>
            <a:ext cx="8831766" cy="584775"/>
          </a:xfrm>
          <a:prstGeom prst="rect">
            <a:avLst/>
          </a:prstGeom>
          <a:noFill/>
        </p:spPr>
        <p:txBody>
          <a:bodyPr wrap="square" rtlCol="0">
            <a:spAutoFit/>
          </a:bodyPr>
          <a:lstStyle/>
          <a:p>
            <a:r>
              <a:rPr lang="vi-VN" sz="32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Ông Nguyễn Sơn Hà hướng dẫn cán bộ kĩ thuật</a:t>
            </a:r>
            <a:endParaRPr lang="en-US" sz="32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439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95" y="2377695"/>
            <a:ext cx="3133795" cy="47085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14249F1-F075-4BD9-A20D-7D09F6A79962}"/>
              </a:ext>
            </a:extLst>
          </p:cNvPr>
          <p:cNvSpPr/>
          <p:nvPr/>
        </p:nvSpPr>
        <p:spPr>
          <a:xfrm>
            <a:off x="681691" y="281525"/>
            <a:ext cx="1875834" cy="212365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6600" b="1" spc="50" dirty="0">
                <a:ln w="11430"/>
                <a:solidFill>
                  <a:srgbClr val="FF0000"/>
                </a:solidFill>
                <a:effectLst>
                  <a:outerShdw blurRad="76200" dist="50800" dir="5400000" algn="tl" rotWithShape="0">
                    <a:srgbClr val="000000">
                      <a:alpha val="65000"/>
                    </a:srgbClr>
                  </a:outerShdw>
                </a:effectLst>
                <a:latin typeface="Arial-Rounded" panose="020B0500000000000000" pitchFamily="34" charset="0"/>
                <a:ea typeface="Arial-Rounded" panose="020B0500000000000000" pitchFamily="34" charset="0"/>
                <a:cs typeface="Arial-Rounded" panose="020B0500000000000000" pitchFamily="34" charset="0"/>
              </a:rPr>
              <a:t>Chú </a:t>
            </a:r>
          </a:p>
          <a:p>
            <a:pPr algn="ctr"/>
            <a:r>
              <a:rPr lang="vi-VN" sz="6600" b="1" spc="50" dirty="0">
                <a:ln w="11430"/>
                <a:solidFill>
                  <a:srgbClr val="FF0000"/>
                </a:solidFill>
                <a:effectLst>
                  <a:outerShdw blurRad="76200" dist="50800" dir="5400000" algn="tl" rotWithShape="0">
                    <a:srgbClr val="000000">
                      <a:alpha val="65000"/>
                    </a:srgbClr>
                  </a:outerShdw>
                </a:effectLst>
                <a:latin typeface="Arial-Rounded" panose="020B0500000000000000" pitchFamily="34" charset="0"/>
                <a:ea typeface="Arial-Rounded" panose="020B0500000000000000" pitchFamily="34" charset="0"/>
                <a:cs typeface="Arial-Rounded" panose="020B0500000000000000" pitchFamily="34" charset="0"/>
              </a:rPr>
              <a:t>thích</a:t>
            </a:r>
            <a:endParaRPr lang="en-US" sz="6600" b="1" spc="50" dirty="0">
              <a:ln w="11430"/>
              <a:solidFill>
                <a:srgbClr val="FF0000"/>
              </a:solidFill>
              <a:effectLst>
                <a:outerShdw blurRad="76200" dist="50800" dir="5400000" algn="tl" rotWithShape="0">
                  <a:srgbClr val="000000">
                    <a:alpha val="65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FE54E2B9-BC38-4FA1-AD49-79EBD3C3D959}"/>
              </a:ext>
            </a:extLst>
          </p:cNvPr>
          <p:cNvSpPr/>
          <p:nvPr/>
        </p:nvSpPr>
        <p:spPr>
          <a:xfrm>
            <a:off x="3036023" y="572044"/>
            <a:ext cx="8214570"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Mày</a:t>
            </a:r>
            <a:r>
              <a:rPr kumimoji="0" lang="vi-VN" sz="3200" b="0"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mò</a:t>
            </a:r>
            <a:r>
              <a:rPr kumimoji="0" lang="vi-VN" sz="3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vi-VN" sz="3200" b="0" i="0" u="none" strike="noStrike" kern="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nhẫn tìm tòi để làm được một việc bản thân chưa bao giờ làm.</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FE54E2B9-BC38-4FA1-AD49-79EBD3C3D959}"/>
              </a:ext>
            </a:extLst>
          </p:cNvPr>
          <p:cNvSpPr/>
          <p:nvPr/>
        </p:nvSpPr>
        <p:spPr>
          <a:xfrm>
            <a:off x="2945354" y="1967312"/>
            <a:ext cx="8399655"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Hãng</a:t>
            </a:r>
            <a:r>
              <a:rPr kumimoji="0" lang="vi-VN" sz="3200" b="0"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sơn Tắc Kè</a:t>
            </a:r>
            <a:r>
              <a:rPr kumimoji="0" lang="vi-VN" sz="3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hãng</a:t>
            </a:r>
            <a:r>
              <a:rPr kumimoji="0" lang="vi-VN" sz="3200" b="0" i="0" u="none" strike="noStrike" kern="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sơn có tên tiếng Pháp là Gecko ( Giê-cô).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FE54E2B9-BC38-4FA1-AD49-79EBD3C3D959}"/>
              </a:ext>
            </a:extLst>
          </p:cNvPr>
          <p:cNvSpPr/>
          <p:nvPr/>
        </p:nvSpPr>
        <p:spPr>
          <a:xfrm>
            <a:off x="2850938" y="3217844"/>
            <a:ext cx="8399655"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Sơn</a:t>
            </a:r>
            <a:r>
              <a:rPr kumimoji="0" lang="vi-VN" sz="3200" b="0"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ngoại</a:t>
            </a:r>
            <a:r>
              <a:rPr kumimoji="0" lang="vi-VN" sz="3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3200" b="0" i="0" u="none" strike="noStrike" kern="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của nước ngoài.</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FE54E2B9-BC38-4FA1-AD49-79EBD3C3D959}"/>
              </a:ext>
            </a:extLst>
          </p:cNvPr>
          <p:cNvSpPr/>
          <p:nvPr/>
        </p:nvSpPr>
        <p:spPr>
          <a:xfrm>
            <a:off x="2943478" y="4063482"/>
            <a:ext cx="8399655"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Vải</a:t>
            </a:r>
            <a:r>
              <a:rPr kumimoji="0" lang="vi-VN" sz="3200" b="0"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mưa</a:t>
            </a:r>
            <a:r>
              <a:rPr kumimoji="0" lang="vi-VN" sz="3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vi-VN" sz="3200" b="0" i="0" u="none" strike="noStrike" kern="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bằng sợi ni lông để che mưa</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E54E2B9-BC38-4FA1-AD49-79EBD3C3D959}"/>
              </a:ext>
            </a:extLst>
          </p:cNvPr>
          <p:cNvSpPr/>
          <p:nvPr/>
        </p:nvSpPr>
        <p:spPr>
          <a:xfrm>
            <a:off x="2943479" y="5513908"/>
            <a:ext cx="8399655"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Hữu</a:t>
            </a:r>
            <a:r>
              <a:rPr kumimoji="0" lang="vi-VN" sz="3200" b="0"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ích</a:t>
            </a:r>
            <a:r>
              <a:rPr kumimoji="0" lang="vi-VN" sz="3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vi-VN" sz="3200" b="0" i="0" u="none" strike="noStrike" kern="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ích.</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841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53947" y="2506662"/>
            <a:ext cx="10515600" cy="2088487"/>
          </a:xfrm>
        </p:spPr>
        <p:txBody>
          <a:bodyPr>
            <a:normAutofit/>
          </a:bodyPr>
          <a:lstStyle/>
          <a:p>
            <a:pPr marL="0" indent="0">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    Với ý chí tự lập, ông đã mày mò tìm cách sản xuất sơn, rồi mở rộng hãng sơn Tắc Kè ở Hải Phòng.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p:cNvCxnSpPr/>
          <p:nvPr/>
        </p:nvCxnSpPr>
        <p:spPr>
          <a:xfrm flipH="1">
            <a:off x="4318168" y="2521902"/>
            <a:ext cx="122662" cy="493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430472" y="2506662"/>
            <a:ext cx="115228" cy="493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828472" y="3089701"/>
            <a:ext cx="81774" cy="3754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9968862" y="3000491"/>
            <a:ext cx="211872" cy="464635"/>
            <a:chOff x="9968862" y="3000491"/>
            <a:chExt cx="211872" cy="464635"/>
          </a:xfrm>
        </p:grpSpPr>
        <p:cxnSp>
          <p:nvCxnSpPr>
            <p:cNvPr id="13" name="Straight Connector 12"/>
            <p:cNvCxnSpPr/>
            <p:nvPr/>
          </p:nvCxnSpPr>
          <p:spPr>
            <a:xfrm flipH="1">
              <a:off x="9968862" y="3000491"/>
              <a:ext cx="133813" cy="4646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035769" y="3000491"/>
              <a:ext cx="144965" cy="4646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Rounded Rectangle 13">
            <a:extLst>
              <a:ext uri="{FF2B5EF4-FFF2-40B4-BE49-F238E27FC236}">
                <a16:creationId xmlns:a16="http://schemas.microsoft.com/office/drawing/2014/main" id="{29DB1A0A-19A0-41FD-95D8-00C58FD93B50}"/>
              </a:ext>
            </a:extLst>
          </p:cNvPr>
          <p:cNvSpPr/>
          <p:nvPr/>
        </p:nvSpPr>
        <p:spPr>
          <a:xfrm>
            <a:off x="1335146" y="866442"/>
            <a:ext cx="6424728" cy="1020394"/>
          </a:xfrm>
          <a:prstGeom prst="roundRect">
            <a:avLst/>
          </a:prstGeom>
          <a:solidFill>
            <a:srgbClr val="00B05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a:t>
            </a:r>
            <a:r>
              <a:rPr kumimoji="0" lang="vi-VN" sz="36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 </a:t>
            </a:r>
            <a:r>
              <a:rPr kumimoji="0" lang="vi-VN" sz="3600" b="1" i="0" u="none" strike="noStrike" kern="0" cap="none" spc="0" normalizeH="0" noProof="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câu dài</a:t>
            </a:r>
            <a:endPar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1845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
            <a:extLst>
              <a:ext uri="{FF2B5EF4-FFF2-40B4-BE49-F238E27FC236}">
                <a16:creationId xmlns:a16="http://schemas.microsoft.com/office/drawing/2014/main" id="{BB7666CA-3460-5DDD-4275-CD3590F225FF}"/>
              </a:ext>
            </a:extLst>
          </p:cNvPr>
          <p:cNvSpPr txBox="1"/>
          <p:nvPr/>
        </p:nvSpPr>
        <p:spPr>
          <a:xfrm>
            <a:off x="983674" y="1074084"/>
            <a:ext cx="9781308" cy="2308324"/>
          </a:xfrm>
          <a:prstGeom prst="rect">
            <a:avLst/>
          </a:prstGeom>
          <a:solidFill>
            <a:srgbClr val="FFFFFF">
              <a:alpha val="69804"/>
            </a:srgbClr>
          </a:solidFill>
        </p:spPr>
        <p:txBody>
          <a:bodyPr wrap="square" rtlCol="0">
            <a:spAutoFit/>
          </a:bodyPr>
          <a:lstStyle/>
          <a:p>
            <a:pPr algn="just"/>
            <a:r>
              <a:rPr lang="en-US" sz="24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4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Ông Nguyễn Sơn Hà là người khai sinh ra ngành sơn Việt Nam.</a:t>
            </a:r>
          </a:p>
          <a:p>
            <a:pPr algn="just"/>
            <a:r>
              <a:rPr lang="en-US" sz="24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4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Vì hoàn cảnh gia đình khó khăn, từ nhỏ, ông đã phải rời làng ra Hà Nội kiếm sống. Lúc đầu, ông làm thuê cho một hãng sơn của Pháp. </a:t>
            </a:r>
            <a:r>
              <a:rPr lang="vi-VN" sz="24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Với ý chí tự lập,</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4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ông đã mày mò</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4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tìm cách sản xuất sơn,</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4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rồi mở hãng sơn Tắc Kè ở Hải Phòng</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4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4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Sơn Tắc Kè có giá rẻ hơn sơn ngoại mà chất lượng tốt nên dần dần được mọi người ưu chuộng.</a:t>
            </a:r>
          </a:p>
        </p:txBody>
      </p:sp>
      <p:sp>
        <p:nvSpPr>
          <p:cNvPr id="3" name="Hộp Văn bản 6">
            <a:extLst>
              <a:ext uri="{FF2B5EF4-FFF2-40B4-BE49-F238E27FC236}">
                <a16:creationId xmlns:a16="http://schemas.microsoft.com/office/drawing/2014/main" id="{FE922E4C-EDB4-EBD3-73A7-17774F2442C5}"/>
              </a:ext>
            </a:extLst>
          </p:cNvPr>
          <p:cNvSpPr txBox="1"/>
          <p:nvPr/>
        </p:nvSpPr>
        <p:spPr>
          <a:xfrm>
            <a:off x="983674" y="3326988"/>
            <a:ext cx="9781308" cy="3416320"/>
          </a:xfrm>
          <a:prstGeom prst="rect">
            <a:avLst/>
          </a:prstGeom>
          <a:solidFill>
            <a:srgbClr val="FFFFFF">
              <a:alpha val="69804"/>
            </a:srgbClr>
          </a:solidFill>
        </p:spPr>
        <p:txBody>
          <a:bodyPr wrap="square" rtlCol="0">
            <a:spAutoFit/>
          </a:bodyPr>
          <a:lstStyle/>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Năm 1946, kháng chiến chống thực dân Pháp bùng nổ. Cả gia đình ông lên chiến khu, bỏ lại toàn bộ nhà xưởng. Nguyễn Sơn Hà vẫn không ngừng sáng tạo. Ở Việt Bắc, ông sản xuất vải nhựa cách điện, giấy than, mực in, vải mưa… Đó là những sản phẩm rất hữu ích đối với kháng chiến lúc bấy giờ.</a:t>
            </a:r>
          </a:p>
          <a:p>
            <a:pPr algn="just"/>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Nguyễn Sơn Hà rất tích cực tham gia các hoạt động yêu nước. Ông được bầu làm đại biểu Quốc hội khóa I của nước ta. Ngày nay, ở Hải Phòng có đường phố mang tên ông.</a:t>
            </a:r>
            <a:endParaRPr lang="en-US" sz="24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 Vũ</a:t>
            </a:r>
          </a:p>
        </p:txBody>
      </p:sp>
      <p:sp>
        <p:nvSpPr>
          <p:cNvPr id="4" name="Rectangle 3"/>
          <p:cNvSpPr/>
          <p:nvPr/>
        </p:nvSpPr>
        <p:spPr>
          <a:xfrm>
            <a:off x="4152106" y="347195"/>
            <a:ext cx="3857146" cy="646331"/>
          </a:xfrm>
          <a:prstGeom prst="rect">
            <a:avLst/>
          </a:prstGeom>
          <a:noFill/>
        </p:spPr>
        <p:txBody>
          <a:bodyPr wrap="none" lIns="91440" tIns="45720" rIns="91440" bIns="45720">
            <a:spAutoFit/>
          </a:bodyPr>
          <a:lstStyle/>
          <a:p>
            <a:pPr algn="ctr"/>
            <a:r>
              <a:rPr lang="vi-VN" sz="3600" b="0" cap="none" spc="0" dirty="0">
                <a:ln w="0"/>
                <a:solidFill>
                  <a:schemeClr val="accent5"/>
                </a:solidFill>
                <a:effectLst>
                  <a:outerShdw blurRad="38100" dist="38100" dir="2700000" algn="tl">
                    <a:srgbClr val="000000">
                      <a:alpha val="43137"/>
                    </a:srgbClr>
                  </a:outerShdw>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Từ cậu bé làm thuê</a:t>
            </a:r>
            <a:endParaRPr lang="en-US" sz="3600" b="0" cap="none" spc="0" dirty="0">
              <a:ln w="0"/>
              <a:solidFill>
                <a:schemeClr val="accent5"/>
              </a:solidFill>
              <a:effectLst>
                <a:outerShdw blurRad="38100" dist="38100" dir="2700000" algn="tl">
                  <a:srgbClr val="000000">
                    <a:alpha val="43137"/>
                  </a:srgbClr>
                </a:outerShdw>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p:cNvGrpSpPr/>
          <p:nvPr/>
        </p:nvGrpSpPr>
        <p:grpSpPr>
          <a:xfrm>
            <a:off x="150727" y="266637"/>
            <a:ext cx="4969577" cy="548588"/>
            <a:chOff x="2245130" y="7497988"/>
            <a:chExt cx="4969577" cy="548588"/>
          </a:xfrm>
        </p:grpSpPr>
        <p:grpSp>
          <p:nvGrpSpPr>
            <p:cNvPr id="5" name="Nhóm 11">
              <a:extLst>
                <a:ext uri="{FF2B5EF4-FFF2-40B4-BE49-F238E27FC236}">
                  <a16:creationId xmlns:a16="http://schemas.microsoft.com/office/drawing/2014/main" id="{887D5586-145A-7610-C11B-130FD5EC079B}"/>
                </a:ext>
              </a:extLst>
            </p:cNvPr>
            <p:cNvGrpSpPr/>
            <p:nvPr/>
          </p:nvGrpSpPr>
          <p:grpSpPr>
            <a:xfrm>
              <a:off x="2245130" y="7497988"/>
              <a:ext cx="3689751" cy="548588"/>
              <a:chOff x="508724" y="6144225"/>
              <a:chExt cx="4455277" cy="713772"/>
            </a:xfrm>
          </p:grpSpPr>
          <p:sp>
            <p:nvSpPr>
              <p:cNvPr id="6" name="Hình chữ nhật: Góc Tròn 10">
                <a:extLst>
                  <a:ext uri="{FF2B5EF4-FFF2-40B4-BE49-F238E27FC236}">
                    <a16:creationId xmlns:a16="http://schemas.microsoft.com/office/drawing/2014/main" id="{DC2AFD0B-BB33-175D-40FC-A04CC333D444}"/>
                  </a:ext>
                </a:extLst>
              </p:cNvPr>
              <p:cNvSpPr/>
              <p:nvPr/>
            </p:nvSpPr>
            <p:spPr>
              <a:xfrm>
                <a:off x="548470" y="6177626"/>
                <a:ext cx="4415531" cy="646330"/>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7" name="Nhóm 9">
                <a:extLst>
                  <a:ext uri="{FF2B5EF4-FFF2-40B4-BE49-F238E27FC236}">
                    <a16:creationId xmlns:a16="http://schemas.microsoft.com/office/drawing/2014/main" id="{E080484F-9379-2343-4E3B-7296F3310202}"/>
                  </a:ext>
                </a:extLst>
              </p:cNvPr>
              <p:cNvGrpSpPr/>
              <p:nvPr/>
            </p:nvGrpSpPr>
            <p:grpSpPr>
              <a:xfrm>
                <a:off x="508724" y="6144225"/>
                <a:ext cx="713771" cy="713772"/>
                <a:chOff x="508724" y="6144225"/>
                <a:chExt cx="713771" cy="713772"/>
              </a:xfrm>
            </p:grpSpPr>
            <p:sp>
              <p:nvSpPr>
                <p:cNvPr id="8" name="Hình Bầu dục 7">
                  <a:extLst>
                    <a:ext uri="{FF2B5EF4-FFF2-40B4-BE49-F238E27FC236}">
                      <a16:creationId xmlns:a16="http://schemas.microsoft.com/office/drawing/2014/main" id="{11F0E035-D6BD-D926-9AE2-DB1CB4FED409}"/>
                    </a:ext>
                  </a:extLst>
                </p:cNvPr>
                <p:cNvSpPr/>
                <p:nvPr/>
              </p:nvSpPr>
              <p:spPr>
                <a:xfrm>
                  <a:off x="508724" y="6144225"/>
                  <a:ext cx="713771"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Hình Bầu dục 8">
                  <a:extLst>
                    <a:ext uri="{FF2B5EF4-FFF2-40B4-BE49-F238E27FC236}">
                      <a16:creationId xmlns:a16="http://schemas.microsoft.com/office/drawing/2014/main" id="{3D0C8BD8-B0AB-D40B-E20C-E2B0E160F39E}"/>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4</a:t>
                  </a:r>
                </a:p>
              </p:txBody>
            </p:sp>
          </p:grpSp>
        </p:grpSp>
        <p:sp>
          <p:nvSpPr>
            <p:cNvPr id="10" name="Hộp Văn bản 12">
              <a:extLst>
                <a:ext uri="{FF2B5EF4-FFF2-40B4-BE49-F238E27FC236}">
                  <a16:creationId xmlns:a16="http://schemas.microsoft.com/office/drawing/2014/main" id="{AE6DFBBC-8D86-B6C0-2D0B-11AB4252BA06}"/>
                </a:ext>
              </a:extLst>
            </p:cNvPr>
            <p:cNvSpPr txBox="1"/>
            <p:nvPr/>
          </p:nvSpPr>
          <p:spPr>
            <a:xfrm>
              <a:off x="2869175" y="7515724"/>
              <a:ext cx="4345532" cy="461665"/>
            </a:xfrm>
            <a:prstGeom prst="rect">
              <a:avLst/>
            </a:prstGeom>
            <a:noFill/>
          </p:spPr>
          <p:txBody>
            <a:bodyPr wrap="square" rtlCol="0">
              <a:spAutoFit/>
            </a:bodyPr>
            <a:lstStyle/>
            <a:p>
              <a:r>
                <a:rPr lang="en-US" sz="2400" b="1">
                  <a:solidFill>
                    <a:srgbClr val="00B050"/>
                  </a:solidFill>
                  <a:latin typeface="AvantGarde" panose="00000400000000000000" pitchFamily="2" charset="0"/>
                  <a:ea typeface="AvantGarde" panose="00000400000000000000" pitchFamily="2" charset="0"/>
                  <a:cs typeface="AvantGarde" panose="00000400000000000000" pitchFamily="2" charset="0"/>
                </a:rPr>
                <a:t>Luyện đọc nhóm</a:t>
              </a:r>
            </a:p>
          </p:txBody>
        </p:sp>
      </p:grpSp>
    </p:spTree>
    <p:extLst>
      <p:ext uri="{BB962C8B-B14F-4D97-AF65-F5344CB8AC3E}">
        <p14:creationId xmlns:p14="http://schemas.microsoft.com/office/powerpoint/2010/main" val="415952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0186" y="4378143"/>
            <a:ext cx="2534004" cy="2314898"/>
          </a:xfrm>
          <a:prstGeom prst="rect">
            <a:avLst/>
          </a:prstGeom>
        </p:spPr>
      </p:pic>
      <p:pic>
        <p:nvPicPr>
          <p:cNvPr id="4" name="Picture 3"/>
          <p:cNvPicPr>
            <a:picLocks noChangeAspect="1"/>
          </p:cNvPicPr>
          <p:nvPr/>
        </p:nvPicPr>
        <p:blipFill>
          <a:blip r:embed="rId3"/>
          <a:stretch>
            <a:fillRect/>
          </a:stretch>
        </p:blipFill>
        <p:spPr>
          <a:xfrm>
            <a:off x="9443421" y="4638365"/>
            <a:ext cx="2562583" cy="2219635"/>
          </a:xfrm>
          <a:prstGeom prst="rect">
            <a:avLst/>
          </a:prstGeom>
        </p:spPr>
      </p:pic>
      <p:pic>
        <p:nvPicPr>
          <p:cNvPr id="5" name="Picture 4"/>
          <p:cNvPicPr>
            <a:picLocks noChangeAspect="1"/>
          </p:cNvPicPr>
          <p:nvPr/>
        </p:nvPicPr>
        <p:blipFill>
          <a:blip r:embed="rId4"/>
          <a:stretch>
            <a:fillRect/>
          </a:stretch>
        </p:blipFill>
        <p:spPr>
          <a:xfrm>
            <a:off x="213168" y="139241"/>
            <a:ext cx="1695687" cy="2829320"/>
          </a:xfrm>
          <a:prstGeom prst="rect">
            <a:avLst/>
          </a:prstGeom>
        </p:spPr>
      </p:pic>
      <p:pic>
        <p:nvPicPr>
          <p:cNvPr id="6" name="Picture 5">
            <a:extLst>
              <a:ext uri="{FF2B5EF4-FFF2-40B4-BE49-F238E27FC236}">
                <a16:creationId xmlns:a16="http://schemas.microsoft.com/office/drawing/2014/main" id="{56CFF24D-FF15-4C68-80C2-120CDC9F7B63}"/>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406567" y="-667158"/>
            <a:ext cx="7635240" cy="7271438"/>
          </a:xfrm>
          <a:prstGeom prst="rect">
            <a:avLst/>
          </a:prstGeom>
        </p:spPr>
      </p:pic>
      <p:sp>
        <p:nvSpPr>
          <p:cNvPr id="7" name="TextBox 6">
            <a:extLst>
              <a:ext uri="{FF2B5EF4-FFF2-40B4-BE49-F238E27FC236}">
                <a16:creationId xmlns:a16="http://schemas.microsoft.com/office/drawing/2014/main" id="{18C1B58B-484A-4C3F-9600-FD803F0861FF}"/>
              </a:ext>
            </a:extLst>
          </p:cNvPr>
          <p:cNvSpPr txBox="1"/>
          <p:nvPr/>
        </p:nvSpPr>
        <p:spPr>
          <a:xfrm>
            <a:off x="4147486" y="2869780"/>
            <a:ext cx="3926075" cy="1323439"/>
          </a:xfrm>
          <a:prstGeom prst="rect">
            <a:avLst/>
          </a:prstGeom>
          <a:noFill/>
        </p:spPr>
        <p:txBody>
          <a:bodyPr wrap="none" rtlCol="0">
            <a:spAutoFit/>
          </a:bodyPr>
          <a:lstStyle/>
          <a:p>
            <a:pPr>
              <a:defRPr/>
            </a:pPr>
            <a:r>
              <a:rPr lang="vi-VN" sz="80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 hiểu</a:t>
            </a:r>
            <a:endParaRPr lang="en-US" sz="80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3040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0659" name="Content Placeholder 3" descr="hinh-nen-powerpoint-26.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9788" y="3883025"/>
            <a:ext cx="2713037"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p:cNvSpPr/>
          <p:nvPr/>
        </p:nvSpPr>
        <p:spPr>
          <a:xfrm>
            <a:off x="2775585" y="543694"/>
            <a:ext cx="7901651" cy="143986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vi-VN"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Ông Nguyễn Sơn Hà là người mở ra ngành nào ở Việt Nam?</a:t>
            </a:r>
            <a:endParaRPr kumimoji="0" lang="en-US" sz="40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a:spLocks noChangeArrowheads="1"/>
          </p:cNvSpPr>
          <p:nvPr/>
        </p:nvSpPr>
        <p:spPr bwMode="auto">
          <a:xfrm>
            <a:off x="2775585" y="2355002"/>
            <a:ext cx="811445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Ông Nguyễn Sơn Hà là người mở ra ngành sơn ở Việt Nam, Lập ra hãng sơn đầu tiên của Việt Nam.</a:t>
            </a:r>
            <a:endParaRPr kumimoji="0" lang="en-SG"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8700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a:p>
        </p:txBody>
      </p:sp>
      <p:pic>
        <p:nvPicPr>
          <p:cNvPr id="71683" name="Content Placeholder 3" descr="hinh-nen-powerpoint-26.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625" y="0"/>
            <a:ext cx="121443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3967162"/>
            <a:ext cx="2713038"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p:cNvSpPr/>
          <p:nvPr/>
        </p:nvSpPr>
        <p:spPr>
          <a:xfrm>
            <a:off x="1570990" y="971551"/>
            <a:ext cx="9217025" cy="14414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vi-VN" sz="4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sao sơn Tắc Kè được ưa chuộng trong cả nước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TextBox 2"/>
          <p:cNvSpPr txBox="1">
            <a:spLocks noChangeArrowheads="1"/>
          </p:cNvSpPr>
          <p:nvPr/>
        </p:nvSpPr>
        <p:spPr bwMode="auto">
          <a:xfrm>
            <a:off x="2705933" y="2817267"/>
            <a:ext cx="8302002" cy="1323439"/>
          </a:xfrm>
          <a:prstGeom prst="rect">
            <a:avLst/>
          </a:prstGeom>
          <a:solidFill>
            <a:schemeClr val="accent2">
              <a:lumMod val="60000"/>
              <a:lumOff val="40000"/>
            </a:schemeClr>
          </a:solidFill>
          <a:ln w="19050">
            <a:solidFill>
              <a:schemeClr val="tx1"/>
            </a:solid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40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vi-VN" altLang="en-US" sz="40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sơn Tắc Kè có giá rẻ hơn sơn ngoại mà chất lượng tốt.</a:t>
            </a:r>
            <a:endParaRPr kumimoji="0" lang="en-SG" alt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3194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2707" name="Content Placeholder 3" descr="hinh-nen-powerpoint-26.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9788" y="3883025"/>
            <a:ext cx="2713037"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p:cNvSpPr/>
          <p:nvPr/>
        </p:nvSpPr>
        <p:spPr>
          <a:xfrm>
            <a:off x="3102015" y="382588"/>
            <a:ext cx="8399362" cy="143986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sz="4000" b="1" noProof="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Ông Nguyễn Sơn Hà đã khắc phục khó khăn,  như thế nào?</a:t>
            </a:r>
            <a:endParaRPr kumimoji="0" lang="en-US" sz="40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hevron 12"/>
          <p:cNvSpPr/>
          <p:nvPr/>
        </p:nvSpPr>
        <p:spPr>
          <a:xfrm>
            <a:off x="2946389" y="2104476"/>
            <a:ext cx="8710612" cy="1399048"/>
          </a:xfrm>
          <a:prstGeom prst="chevron">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a:spLocks noChangeArrowheads="1"/>
          </p:cNvSpPr>
          <p:nvPr/>
        </p:nvSpPr>
        <p:spPr bwMode="auto">
          <a:xfrm>
            <a:off x="3552824" y="2171508"/>
            <a:ext cx="71675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SG"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Ông làm ra vải nhựa cách điện, giấy than, mực in, vải mưa,...</a:t>
            </a:r>
            <a:endParaRPr kumimoji="0" lang="en-SG"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Chevron 13"/>
          <p:cNvSpPr/>
          <p:nvPr/>
        </p:nvSpPr>
        <p:spPr>
          <a:xfrm>
            <a:off x="2946389" y="3758552"/>
            <a:ext cx="8963960" cy="1336238"/>
          </a:xfrm>
          <a:prstGeom prst="chevron">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a:spLocks noChangeArrowheads="1"/>
          </p:cNvSpPr>
          <p:nvPr/>
        </p:nvSpPr>
        <p:spPr bwMode="auto">
          <a:xfrm>
            <a:off x="3552824" y="3770309"/>
            <a:ext cx="71675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SG"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altLang="en-US" sz="3600" b="1" noProof="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 là những sản phẩm rất hữu ích với kháng chiến.</a:t>
            </a:r>
            <a:endParaRPr kumimoji="0" lang="en-SG"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7830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circle(in)">
                                      <p:cBhvr>
                                        <p:cTn id="9" dur="13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11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14"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a:p>
        </p:txBody>
      </p:sp>
      <p:pic>
        <p:nvPicPr>
          <p:cNvPr id="73731" name="Content Placeholder 3" descr="hinh-nen-powerpoint-26.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6838" y="0"/>
            <a:ext cx="1228883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988" y="3932238"/>
            <a:ext cx="2713037"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p:cNvSpPr/>
          <p:nvPr/>
        </p:nvSpPr>
        <p:spPr>
          <a:xfrm>
            <a:off x="2240280" y="984036"/>
            <a:ext cx="8993831" cy="143986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vi-V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em, việc lấy tên ông Nguyễn Sơn Hà đặt cho một đường phố thể hiện điều gì?</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hevron 5"/>
          <p:cNvSpPr/>
          <p:nvPr/>
        </p:nvSpPr>
        <p:spPr>
          <a:xfrm>
            <a:off x="2610670" y="2783467"/>
            <a:ext cx="7848600" cy="1219200"/>
          </a:xfrm>
          <a:prstGeom prst="chevron">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a:spLocks noChangeArrowheads="1"/>
          </p:cNvSpPr>
          <p:nvPr/>
        </p:nvSpPr>
        <p:spPr bwMode="auto">
          <a:xfrm>
            <a:off x="3525070" y="3100679"/>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vi-VN"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hiện lòng biết ơn đối với ông.</a:t>
            </a:r>
            <a:endParaRPr kumimoji="0" lang="en-US" alt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1642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312037"/>
            <a:ext cx="12107119" cy="7112643"/>
            <a:chOff x="0" y="-5789"/>
            <a:chExt cx="12107119" cy="6858000"/>
          </a:xfrm>
        </p:grpSpPr>
        <p:pic>
          <p:nvPicPr>
            <p:cNvPr id="2" name="Picture 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89"/>
              <a:ext cx="12107119" cy="6858000"/>
            </a:xfrm>
            <a:prstGeom prst="rect">
              <a:avLst/>
            </a:prstGeom>
          </p:spPr>
        </p:pic>
        <p:sp>
          <p:nvSpPr>
            <p:cNvPr id="3" name="Rectangle 2"/>
            <p:cNvSpPr/>
            <p:nvPr/>
          </p:nvSpPr>
          <p:spPr>
            <a:xfrm>
              <a:off x="7731889" y="1522549"/>
              <a:ext cx="4375230" cy="491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671" y="3611301"/>
            <a:ext cx="4641448" cy="19792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385" y="0"/>
            <a:ext cx="5150734" cy="3709210"/>
          </a:xfrm>
          <a:prstGeom prst="rect">
            <a:avLst/>
          </a:prstGeom>
        </p:spPr>
      </p:pic>
      <p:sp>
        <p:nvSpPr>
          <p:cNvPr id="8" name="Rectangle 7"/>
          <p:cNvSpPr/>
          <p:nvPr/>
        </p:nvSpPr>
        <p:spPr>
          <a:xfrm>
            <a:off x="179411" y="4600937"/>
            <a:ext cx="2488556" cy="9433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1">
                    <a:lumMod val="50000"/>
                  </a:schemeClr>
                </a:solidFill>
                <a:latin typeface="Times New Roman" panose="02020603050405020304" pitchFamily="18" charset="0"/>
                <a:cs typeface="Times New Roman" panose="02020603050405020304" pitchFamily="18" charset="0"/>
              </a:rPr>
              <a:t>Phú Quốc</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67836" y="5631564"/>
            <a:ext cx="2488556" cy="116904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1">
                    <a:lumMod val="50000"/>
                  </a:schemeClr>
                </a:solidFill>
                <a:latin typeface="Times New Roman" panose="02020603050405020304" pitchFamily="18" charset="0"/>
                <a:cs typeface="Times New Roman" panose="02020603050405020304" pitchFamily="18" charset="0"/>
              </a:rPr>
              <a:t>Quần đảo Thổ Chu</a:t>
            </a:r>
            <a:endParaRPr lang="en-US"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9" name="Hình Bầu dục 7">
            <a:hlinkClick r:id="rId6" action="ppaction://hlinksldjump"/>
            <a:extLst>
              <a:ext uri="{FF2B5EF4-FFF2-40B4-BE49-F238E27FC236}">
                <a16:creationId xmlns:a16="http://schemas.microsoft.com/office/drawing/2014/main" id="{38BC288C-D052-779E-B7B5-4E3C96297744}"/>
              </a:ext>
            </a:extLst>
          </p:cNvPr>
          <p:cNvSpPr/>
          <p:nvPr/>
        </p:nvSpPr>
        <p:spPr>
          <a:xfrm>
            <a:off x="8294537" y="1854605"/>
            <a:ext cx="710413" cy="61011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CC00"/>
                </a:solidFill>
                <a:effectLst/>
                <a:uLnTx/>
                <a:uFillTx/>
                <a:latin typeface="AvantGarde" panose="00000400000000000000" pitchFamily="2" charset="0"/>
                <a:ea typeface="AvantGarde" panose="00000400000000000000" pitchFamily="2" charset="0"/>
                <a:cs typeface="AvantGarde" panose="00000400000000000000" pitchFamily="2" charset="0"/>
              </a:rPr>
              <a:t>1</a:t>
            </a:r>
          </a:p>
        </p:txBody>
      </p:sp>
      <p:sp>
        <p:nvSpPr>
          <p:cNvPr id="11" name="Hình Bầu dục 7">
            <a:hlinkClick r:id="rId7" action="ppaction://hlinksldjump"/>
            <a:extLst>
              <a:ext uri="{FF2B5EF4-FFF2-40B4-BE49-F238E27FC236}">
                <a16:creationId xmlns:a16="http://schemas.microsoft.com/office/drawing/2014/main" id="{38BC288C-D052-779E-B7B5-4E3C96297744}"/>
              </a:ext>
            </a:extLst>
          </p:cNvPr>
          <p:cNvSpPr/>
          <p:nvPr/>
        </p:nvSpPr>
        <p:spPr>
          <a:xfrm>
            <a:off x="8681959" y="3641700"/>
            <a:ext cx="710413" cy="610112"/>
          </a:xfrm>
          <a:prstGeom prst="ellipse">
            <a:avLst/>
          </a:prstGeom>
          <a:ln w="28575">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700" b="1">
                <a:solidFill>
                  <a:srgbClr val="7030A0"/>
                </a:solidFill>
                <a:latin typeface="AvantGarde" panose="00000400000000000000" pitchFamily="2" charset="0"/>
                <a:ea typeface="AvantGarde" panose="00000400000000000000" pitchFamily="2" charset="0"/>
                <a:cs typeface="AvantGarde" panose="00000400000000000000" pitchFamily="2" charset="0"/>
              </a:rPr>
              <a:t>2</a:t>
            </a:r>
            <a:endParaRPr kumimoji="0" lang="en-US" sz="2700" b="1" i="0" u="none" strike="noStrike" kern="1200" cap="none" spc="0" normalizeH="0" baseline="0" noProof="0">
              <a:ln>
                <a:noFill/>
              </a:ln>
              <a:solidFill>
                <a:srgbClr val="7030A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12" name="Hình Bầu dục 7">
            <a:hlinkClick r:id="rId8" action="ppaction://hlinksldjump"/>
            <a:extLst>
              <a:ext uri="{FF2B5EF4-FFF2-40B4-BE49-F238E27FC236}">
                <a16:creationId xmlns:a16="http://schemas.microsoft.com/office/drawing/2014/main" id="{38BC288C-D052-779E-B7B5-4E3C96297744}"/>
              </a:ext>
            </a:extLst>
          </p:cNvPr>
          <p:cNvSpPr/>
          <p:nvPr/>
        </p:nvSpPr>
        <p:spPr>
          <a:xfrm>
            <a:off x="341523" y="3810283"/>
            <a:ext cx="710413" cy="610112"/>
          </a:xfrm>
          <a:prstGeom prst="ellipse">
            <a:avLst/>
          </a:prstGeom>
          <a:ln w="28575">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700" b="1" noProof="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3</a:t>
            </a:r>
            <a:endParaRPr kumimoji="0" lang="en-US" sz="2700" b="1" i="0" u="none" strike="noStrike" kern="1200" cap="none" spc="0" normalizeH="0" baseline="0" noProof="0">
              <a:ln>
                <a:noFill/>
              </a:ln>
              <a:solidFill>
                <a:schemeClr val="accent2">
                  <a:lumMod val="75000"/>
                </a:schemeClr>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13" name="Hình Bầu dục 7">
            <a:hlinkClick r:id="rId9" action="ppaction://hlinksldjump"/>
            <a:extLst>
              <a:ext uri="{FF2B5EF4-FFF2-40B4-BE49-F238E27FC236}">
                <a16:creationId xmlns:a16="http://schemas.microsoft.com/office/drawing/2014/main" id="{38BC288C-D052-779E-B7B5-4E3C96297744}"/>
              </a:ext>
            </a:extLst>
          </p:cNvPr>
          <p:cNvSpPr/>
          <p:nvPr/>
        </p:nvSpPr>
        <p:spPr>
          <a:xfrm>
            <a:off x="2887454" y="6069888"/>
            <a:ext cx="710413" cy="610112"/>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700" b="1">
                <a:solidFill>
                  <a:schemeClr val="accent5"/>
                </a:solidFill>
                <a:latin typeface="AvantGarde" panose="00000400000000000000" pitchFamily="2" charset="0"/>
                <a:ea typeface="AvantGarde" panose="00000400000000000000" pitchFamily="2" charset="0"/>
                <a:cs typeface="AvantGarde" panose="00000400000000000000" pitchFamily="2" charset="0"/>
              </a:rPr>
              <a:t>4</a:t>
            </a:r>
            <a:endParaRPr kumimoji="0" lang="en-US" sz="2700" b="1" i="0" u="none" strike="noStrike" kern="1200" cap="none" spc="0" normalizeH="0" baseline="0" noProof="0">
              <a:ln>
                <a:noFill/>
              </a:ln>
              <a:solidFill>
                <a:schemeClr val="accent5"/>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908576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51088" y="188913"/>
            <a:ext cx="9505950" cy="1219715"/>
          </a:xfrm>
          <a:prstGeom prst="round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755"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 y="-171450"/>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6"/>
          <p:cNvSpPr txBox="1">
            <a:spLocks noChangeArrowheads="1"/>
          </p:cNvSpPr>
          <p:nvPr/>
        </p:nvSpPr>
        <p:spPr bwMode="auto">
          <a:xfrm>
            <a:off x="2782888" y="471488"/>
            <a:ext cx="8642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vi-VN" alt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này cho chúng ta biết điều gì?</a:t>
            </a:r>
          </a:p>
        </p:txBody>
      </p:sp>
      <p:sp>
        <p:nvSpPr>
          <p:cNvPr id="15" name="Cloud 14"/>
          <p:cNvSpPr/>
          <p:nvPr/>
        </p:nvSpPr>
        <p:spPr>
          <a:xfrm rot="514509">
            <a:off x="677" y="2168001"/>
            <a:ext cx="3807279" cy="2220542"/>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p:cNvSpPr/>
          <p:nvPr/>
        </p:nvSpPr>
        <p:spPr>
          <a:xfrm rot="316150">
            <a:off x="3672606" y="1448217"/>
            <a:ext cx="5054203" cy="2840417"/>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4759" name="TextBox 15"/>
          <p:cNvSpPr txBox="1">
            <a:spLocks noChangeArrowheads="1"/>
          </p:cNvSpPr>
          <p:nvPr/>
        </p:nvSpPr>
        <p:spPr bwMode="auto">
          <a:xfrm>
            <a:off x="437208" y="2550096"/>
            <a:ext cx="311565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defRPr/>
            </a:pPr>
            <a:r>
              <a:rPr kumimoji="0" lang="en-SG"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vi-VN" alt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SG"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4760" name="TextBox 19"/>
          <p:cNvSpPr txBox="1">
            <a:spLocks noChangeArrowheads="1"/>
          </p:cNvSpPr>
          <p:nvPr/>
        </p:nvSpPr>
        <p:spPr bwMode="auto">
          <a:xfrm>
            <a:off x="4342432" y="1603886"/>
            <a:ext cx="37022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SG"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SG"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rrow: Down 1"/>
          <p:cNvSpPr/>
          <p:nvPr/>
        </p:nvSpPr>
        <p:spPr>
          <a:xfrm rot="7235298" flipH="1">
            <a:off x="4083328" y="3819629"/>
            <a:ext cx="333375" cy="10610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Arrow: Down 10"/>
          <p:cNvSpPr/>
          <p:nvPr/>
        </p:nvSpPr>
        <p:spPr>
          <a:xfrm rot="12431524" flipH="1">
            <a:off x="5978155" y="4205721"/>
            <a:ext cx="334962" cy="422608"/>
          </a:xfrm>
          <a:prstGeom prst="downArrow">
            <a:avLst>
              <a:gd name="adj1" fmla="val 4722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763" name="Picture 13" descr="Kết quả hình ảnh cho student cartoon&quot;"/>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26920"/>
          <a:stretch>
            <a:fillRect/>
          </a:stretch>
        </p:blipFill>
        <p:spPr bwMode="auto">
          <a:xfrm rot="21303575">
            <a:off x="4937096" y="4257618"/>
            <a:ext cx="2719388" cy="254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rrow: Down 10"/>
          <p:cNvSpPr/>
          <p:nvPr/>
        </p:nvSpPr>
        <p:spPr>
          <a:xfrm rot="14570886" flipH="1">
            <a:off x="8065555" y="3737042"/>
            <a:ext cx="334962" cy="1061681"/>
          </a:xfrm>
          <a:prstGeom prst="downArrow">
            <a:avLst>
              <a:gd name="adj1" fmla="val 4722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12"/>
          <p:cNvSpPr/>
          <p:nvPr/>
        </p:nvSpPr>
        <p:spPr>
          <a:xfrm rot="514509">
            <a:off x="8708361" y="1454681"/>
            <a:ext cx="3324786" cy="2743610"/>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9"/>
          <p:cNvSpPr txBox="1">
            <a:spLocks noChangeArrowheads="1"/>
          </p:cNvSpPr>
          <p:nvPr/>
        </p:nvSpPr>
        <p:spPr bwMode="auto">
          <a:xfrm>
            <a:off x="9081096" y="1742233"/>
            <a:ext cx="29732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SG"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SG"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p:cNvSpPr txBox="1">
            <a:spLocks noChangeArrowheads="1"/>
          </p:cNvSpPr>
          <p:nvPr/>
        </p:nvSpPr>
        <p:spPr bwMode="auto">
          <a:xfrm>
            <a:off x="205896" y="2520290"/>
            <a:ext cx="341765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spcBef>
                <a:spcPct val="0"/>
              </a:spcBef>
              <a:spcAft>
                <a:spcPct val="0"/>
              </a:spcAft>
              <a:buClrTx/>
              <a:buSzTx/>
              <a:buFontTx/>
              <a:buNone/>
              <a:tabLst/>
              <a:defRPr/>
            </a:pPr>
            <a:r>
              <a:rPr kumimoji="0" lang="vi-VN" altLang="en-US" sz="2400" b="0" i="0"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en-US" sz="2400" b="0" i="0" u="dottedHeavy"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 ngợi</a:t>
            </a:r>
            <a:r>
              <a:rPr kumimoji="0" lang="vi-VN" altLang="en-US" sz="2400" b="0" i="0" u="dottedHeavy"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tấm gương lao động sáng tạo và lòng yêu nước của ông Nguyễn Sơn Hà.</a:t>
            </a:r>
            <a:endParaRPr kumimoji="0" lang="en-SG" altLang="en-US" sz="2400" b="0" i="0" u="dottedHeavy"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a:spLocks noChangeArrowheads="1"/>
          </p:cNvSpPr>
          <p:nvPr/>
        </p:nvSpPr>
        <p:spPr bwMode="auto">
          <a:xfrm>
            <a:off x="4081430" y="1568283"/>
            <a:ext cx="437004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lang="vi-VN" alt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u="dottedHeavy"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 đã mày mò tìm cách sản xuất sơn, rồi lập ra hãng Tắc Kè, trở thành người khai sinh ra ngành sơn của Việt Nam.</a:t>
            </a:r>
            <a:endParaRPr kumimoji="0" lang="en-SG" altLang="en-US" sz="2400" b="0" i="0" u="dottedHeavy" strike="noStrike" kern="1200" cap="none" spc="0" normalizeH="0" noProof="0" dirty="0">
              <a:ln>
                <a:noFill/>
              </a:ln>
              <a:solidFill>
                <a:srgbClr val="FF0000"/>
              </a:solidFill>
              <a:effectLst/>
              <a:uLn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a:spLocks noChangeArrowheads="1"/>
          </p:cNvSpPr>
          <p:nvPr/>
        </p:nvSpPr>
        <p:spPr bwMode="auto">
          <a:xfrm>
            <a:off x="8708323" y="1742233"/>
            <a:ext cx="3051302" cy="22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vi-VN" altLang="en-US" sz="2400" b="0" i="0"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en-US" sz="2400" b="0" i="0"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en-US" sz="2400" b="0" i="0" u="dottedHeavy"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vi-VN" altLang="en-US" sz="2400" b="0" i="0" u="dottedHeavy"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ngừng sáng tạo, ông đã có nhiều đóng góp cho đất nước.</a:t>
            </a:r>
            <a:endParaRPr kumimoji="0" lang="en-SG" altLang="en-US" sz="2400" b="0" i="0" u="dottedHeavy"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284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4759"/>
                                        </p:tgtEl>
                                      </p:cBhvr>
                                    </p:animEffect>
                                    <p:set>
                                      <p:cBhvr>
                                        <p:cTn id="7" dur="1" fill="hold">
                                          <p:stCondLst>
                                            <p:cond delay="499"/>
                                          </p:stCondLst>
                                        </p:cTn>
                                        <p:tgtEl>
                                          <p:spTgt spid="74759"/>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0" nodeType="clickEffect">
                                  <p:stCondLst>
                                    <p:cond delay="0"/>
                                  </p:stCondLst>
                                  <p:childTnLst>
                                    <p:animEffect transition="out" filter="randombar(horizontal)">
                                      <p:cBhvr>
                                        <p:cTn id="14" dur="500"/>
                                        <p:tgtEl>
                                          <p:spTgt spid="74760"/>
                                        </p:tgtEl>
                                      </p:cBhvr>
                                    </p:animEffect>
                                    <p:set>
                                      <p:cBhvr>
                                        <p:cTn id="15" dur="1" fill="hold">
                                          <p:stCondLst>
                                            <p:cond delay="499"/>
                                          </p:stCondLst>
                                        </p:cTn>
                                        <p:tgtEl>
                                          <p:spTgt spid="74760"/>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p:bldP spid="74760" grpId="0"/>
      <p:bldP spid="14" grpId="0"/>
      <p:bldP spid="16" grpId="0"/>
      <p:bldP spid="17"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22238833424687997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41720" y="304305"/>
            <a:ext cx="5074920" cy="6429459"/>
          </a:xfrm>
          <a:prstGeom prst="roundRect">
            <a:avLst>
              <a:gd name="adj" fmla="val 5439"/>
            </a:avLst>
          </a:prstGeom>
          <a:ln>
            <a:noFill/>
          </a:ln>
          <a:effectLst>
            <a:innerShdw blurRad="114300" dist="50800">
              <a:srgbClr val="000000">
                <a:alpha val="0"/>
              </a:srgbClr>
            </a:innerShdw>
          </a:effectLst>
        </p:spPr>
      </p:pic>
      <p:sp>
        <p:nvSpPr>
          <p:cNvPr id="3" name="TextBox 2"/>
          <p:cNvSpPr txBox="1"/>
          <p:nvPr/>
        </p:nvSpPr>
        <p:spPr>
          <a:xfrm>
            <a:off x="775383" y="1351242"/>
            <a:ext cx="4832937" cy="3970318"/>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  Bên cạnh ông Nguyễn Sơn Hà còn có rất nhiều chiến sĩ đã hi sinh to lớn cho tổ quốc. Chúng ta phải xây dựng và gìn giữ đất nước hòa bình, vững mạnh.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5965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ADDC38-CC22-4403-973F-DC7782B00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0598"/>
          </a:xfrm>
          <a:prstGeom prst="rect">
            <a:avLst/>
          </a:prstGeom>
        </p:spPr>
      </p:pic>
      <p:sp>
        <p:nvSpPr>
          <p:cNvPr id="6" name="TextBox 5">
            <a:extLst>
              <a:ext uri="{FF2B5EF4-FFF2-40B4-BE49-F238E27FC236}">
                <a16:creationId xmlns:a16="http://schemas.microsoft.com/office/drawing/2014/main" id="{B3847C34-87B7-447C-B919-E937E9FFDEAB}"/>
              </a:ext>
            </a:extLst>
          </p:cNvPr>
          <p:cNvSpPr txBox="1"/>
          <p:nvPr/>
        </p:nvSpPr>
        <p:spPr>
          <a:xfrm>
            <a:off x="2292983" y="1788005"/>
            <a:ext cx="760603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a:solidFill>
                  <a:prstClr val="black"/>
                </a:solidFill>
                <a:latin typeface="AvantGarde" panose="00000400000000000000" pitchFamily="2" charset="0"/>
                <a:ea typeface="AvantGarde" panose="00000400000000000000" pitchFamily="2" charset="0"/>
                <a:cs typeface="AvantGarde" panose="00000400000000000000" pitchFamily="2" charset="0"/>
              </a:rPr>
              <a:t>Luyện đọc lại</a:t>
            </a:r>
            <a:endParaRPr kumimoji="0" lang="en-US" sz="8800" b="0"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917661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13201" y="1085512"/>
            <a:ext cx="6005056" cy="4776057"/>
          </a:xfrm>
          <a:prstGeom prst="rect">
            <a:avLst/>
          </a:prstGeom>
        </p:spPr>
      </p:pic>
      <p:sp>
        <p:nvSpPr>
          <p:cNvPr id="3" name="Rectangle 2">
            <a:extLst>
              <a:ext uri="{FF2B5EF4-FFF2-40B4-BE49-F238E27FC236}">
                <a16:creationId xmlns:a16="http://schemas.microsoft.com/office/drawing/2014/main" id="{1B31CC8B-ABEF-4847-94C3-C9CE9426FE77}"/>
              </a:ext>
            </a:extLst>
          </p:cNvPr>
          <p:cNvSpPr/>
          <p:nvPr/>
        </p:nvSpPr>
        <p:spPr>
          <a:xfrm>
            <a:off x="4141222" y="3176965"/>
            <a:ext cx="4051118" cy="830997"/>
          </a:xfrm>
          <a:prstGeom prst="rect">
            <a:avLst/>
          </a:prstGeom>
          <a:noFill/>
        </p:spPr>
        <p:txBody>
          <a:bodyPr wrap="square" lIns="91440" tIns="45720" rIns="91440" bIns="45720">
            <a:spAutoFit/>
          </a:bodyPr>
          <a:lstStyle/>
          <a:p>
            <a:pPr algn="ctr" defTabSz="457200"/>
            <a:r>
              <a:rPr lang="en-US" sz="48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LUYỆN TẬP</a:t>
            </a:r>
          </a:p>
        </p:txBody>
      </p:sp>
      <p:pic>
        <p:nvPicPr>
          <p:cNvPr id="4"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70" y="3373368"/>
            <a:ext cx="3549247" cy="3312889"/>
          </a:xfrm>
          <a:prstGeom prst="rect">
            <a:avLst/>
          </a:prstGeom>
        </p:spPr>
      </p:pic>
      <p:pic>
        <p:nvPicPr>
          <p:cNvPr id="5"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970" y="3592464"/>
            <a:ext cx="3592090" cy="3265537"/>
          </a:xfrm>
          <a:prstGeom prst="rect">
            <a:avLst/>
          </a:prstGeom>
        </p:spPr>
      </p:pic>
      <p:pic>
        <p:nvPicPr>
          <p:cNvPr id="6"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1968867" y="495286"/>
            <a:ext cx="2177862" cy="3291654"/>
          </a:xfrm>
          <a:prstGeom prst="rect">
            <a:avLst/>
          </a:prstGeom>
        </p:spPr>
      </p:pic>
    </p:spTree>
    <p:extLst>
      <p:ext uri="{BB962C8B-B14F-4D97-AF65-F5344CB8AC3E}">
        <p14:creationId xmlns:p14="http://schemas.microsoft.com/office/powerpoint/2010/main" val="166046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60" y="757064"/>
            <a:ext cx="10332720" cy="5519584"/>
          </a:xfrm>
          <a:prstGeom prst="rect">
            <a:avLst/>
          </a:prstGeom>
        </p:spPr>
      </p:pic>
    </p:spTree>
    <p:extLst>
      <p:ext uri="{BB962C8B-B14F-4D97-AF65-F5344CB8AC3E}">
        <p14:creationId xmlns:p14="http://schemas.microsoft.com/office/powerpoint/2010/main" val="3050065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315843" y="892097"/>
            <a:ext cx="9824224" cy="1382751"/>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Để tìm được từ chỉ địa điểm ta làm thế nào?</a:t>
            </a:r>
          </a:p>
        </p:txBody>
      </p:sp>
      <p:sp>
        <p:nvSpPr>
          <p:cNvPr id="9" name="Rectangle 8"/>
          <p:cNvSpPr/>
          <p:nvPr/>
        </p:nvSpPr>
        <p:spPr>
          <a:xfrm>
            <a:off x="1405053" y="2698594"/>
            <a:ext cx="8697951" cy="3166947"/>
          </a:xfrm>
          <a:prstGeom prst="rect">
            <a:avLst/>
          </a:prstGeom>
          <a:solidFill>
            <a:srgbClr val="ADEF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nl-NL"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đặt câu hỏi với cụm từ Ở đâu?</a:t>
            </a:r>
            <a:endPar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nl-NL"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Cụm từ trả lời cho câu hỏi Ở đâu? </a:t>
            </a:r>
            <a:endPar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vi-VN" sz="400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nl-NL" sz="600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nl-NL" sz="6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nl-NL"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nl-NL" sz="6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ừ </a:t>
            </a:r>
            <a:r>
              <a:rPr lang="nl-NL"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 địa điểm.</a:t>
            </a:r>
            <a:endPar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4682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7337" y="1408319"/>
            <a:ext cx="9263759" cy="1421928"/>
          </a:xfrm>
          <a:prstGeom prst="rect">
            <a:avLst/>
          </a:prstGeom>
        </p:spPr>
        <p:txBody>
          <a:bodyPr wrap="square">
            <a:spAutoFit/>
          </a:bodyPr>
          <a:lstStyle/>
          <a:p>
            <a:pPr algn="just">
              <a:lnSpc>
                <a:spcPct val="120000"/>
              </a:lnSpc>
              <a:spcAft>
                <a:spcPts val="0"/>
              </a:spcAft>
            </a:pP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mày</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mò</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cách</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sản</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xuất</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sơn</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rồi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mở</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hàng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sơn</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Tắc</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Kè</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a:t>
            </a:r>
            <a:r>
              <a:rPr lang="en-US" sz="36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a:t>
            </a:r>
            <a:r>
              <a:rPr lang="en-US" sz="36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a:t>
            </a:r>
            <a:r>
              <a:rPr lang="en-US" sz="36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1287337" y="4672801"/>
            <a:ext cx="9464233" cy="1350113"/>
          </a:xfrm>
          <a:prstGeom prst="rect">
            <a:avLst/>
          </a:prstGeom>
        </p:spPr>
        <p:txBody>
          <a:bodyPr wrap="square">
            <a:spAutoFit/>
          </a:bodyPr>
          <a:lstStyle/>
          <a:p>
            <a:pPr algn="just">
              <a:lnSpc>
                <a:spcPct val="120000"/>
              </a:lnSpc>
              <a:spcAft>
                <a:spcPts val="0"/>
              </a:spcAft>
            </a:pP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nay, </a:t>
            </a:r>
            <a:r>
              <a:rPr lang="en-US" sz="36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a:t>
            </a:r>
            <a:r>
              <a:rPr lang="en-US" sz="36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a:t>
            </a:r>
            <a:r>
              <a:rPr lang="en-US" sz="36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a:t>
            </a:r>
            <a:r>
              <a:rPr lang="en-US" sz="36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phố</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mang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tên</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7030A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1187098" y="3124550"/>
            <a:ext cx="9464233" cy="1421928"/>
          </a:xfrm>
          <a:prstGeom prst="rect">
            <a:avLst/>
          </a:prstGeom>
        </p:spPr>
        <p:txBody>
          <a:bodyPr wrap="square">
            <a:spAutoFit/>
          </a:bodyPr>
          <a:lstStyle/>
          <a:p>
            <a:pPr algn="just">
              <a:lnSpc>
                <a:spcPct val="120000"/>
              </a:lnSpc>
              <a:spcAft>
                <a:spcPts val="0"/>
              </a:spcAft>
            </a:pP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a:t>
            </a:r>
            <a:r>
              <a:rPr lang="en-US" sz="36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Việt</a:t>
            </a:r>
            <a:r>
              <a:rPr lang="en-US" sz="36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Bắc</a:t>
            </a:r>
            <a:r>
              <a:rPr lang="en-US" sz="3600" b="1" i="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vải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nhựa</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cách</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điện</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mực</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in,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vải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mưa</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Rectangle 4"/>
          <p:cNvSpPr/>
          <p:nvPr/>
        </p:nvSpPr>
        <p:spPr>
          <a:xfrm>
            <a:off x="1005838" y="556834"/>
            <a:ext cx="9464233" cy="699102"/>
          </a:xfrm>
          <a:prstGeom prst="rect">
            <a:avLst/>
          </a:prstGeom>
        </p:spPr>
        <p:txBody>
          <a:bodyPr wrap="square">
            <a:spAutoFit/>
          </a:bodyPr>
          <a:lstStyle/>
          <a:p>
            <a:pPr algn="just">
              <a:lnSpc>
                <a:spcPct val="120000"/>
              </a:lnSpc>
              <a:spcAft>
                <a:spcPts val="0"/>
              </a:spcAft>
            </a:pPr>
            <a:r>
              <a:rPr lang="vi-VN" sz="3600" b="1" dirty="0">
                <a:latin typeface="Arial-Rounded" panose="020B0500000000000000" pitchFamily="34" charset="0"/>
                <a:ea typeface="Arial-Rounded" panose="020B0500000000000000" pitchFamily="34" charset="0"/>
                <a:cs typeface="Arial-Rounded" panose="020B0500000000000000" pitchFamily="34" charset="0"/>
              </a:rPr>
              <a:t>1. Tìm từ ngữ chỉ địa điểm trong các câu sau:</a:t>
            </a:r>
            <a:endParaRPr lang="en-US" sz="36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287337" y="1395594"/>
            <a:ext cx="9263759" cy="1363900"/>
          </a:xfrm>
          <a:prstGeom prst="rect">
            <a:avLst/>
          </a:prstGeom>
        </p:spPr>
        <p:txBody>
          <a:bodyPr wrap="square">
            <a:spAutoFit/>
          </a:bodyPr>
          <a:lstStyle/>
          <a:p>
            <a:pPr algn="just">
              <a:lnSpc>
                <a:spcPct val="120000"/>
              </a:lnSpc>
              <a:spcAft>
                <a:spcPts val="0"/>
              </a:spcAft>
            </a:pPr>
            <a:r>
              <a:rPr lang="en-US" sz="3600" dirty="0">
                <a:latin typeface="Arial-Rounded" panose="020B0500000000000000" pitchFamily="34" charset="0"/>
                <a:ea typeface="Arial-Rounded" panose="020B0500000000000000" pitchFamily="34" charset="0"/>
                <a:cs typeface="Arial-Rounded" panose="020B0500000000000000" pitchFamily="34" charset="0"/>
              </a:rPr>
              <a:t>a) </a:t>
            </a:r>
            <a:r>
              <a:rPr lang="en-US" sz="3600" dirty="0" err="1">
                <a:latin typeface="Arial-Rounded" panose="020B0500000000000000" pitchFamily="34" charset="0"/>
                <a:ea typeface="Arial-Rounded" panose="020B0500000000000000" pitchFamily="34" charset="0"/>
                <a:cs typeface="Arial-Rounded" panose="020B0500000000000000" pitchFamily="34" charset="0"/>
              </a:rPr>
              <a:t>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mò</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sản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xuất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mở</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Tắc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Kè</a:t>
            </a:r>
            <a:r>
              <a:rPr lang="en-US" sz="3600" dirty="0">
                <a:latin typeface="Arial-Rounded" panose="020B0500000000000000" pitchFamily="34" charset="0"/>
                <a:ea typeface="Arial-Rounded" panose="020B0500000000000000" pitchFamily="34" charset="0"/>
                <a:cs typeface="Arial-Rounded" panose="020B0500000000000000" pitchFamily="34" charset="0"/>
              </a:rPr>
              <a:t> ở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Phòng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en-US" sz="36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187098" y="3137275"/>
            <a:ext cx="9464233" cy="1363900"/>
          </a:xfrm>
          <a:prstGeom prst="rect">
            <a:avLst/>
          </a:prstGeom>
        </p:spPr>
        <p:txBody>
          <a:bodyPr wrap="square">
            <a:spAutoFit/>
          </a:bodyPr>
          <a:lstStyle/>
          <a:p>
            <a:pPr algn="just">
              <a:lnSpc>
                <a:spcPct val="120000"/>
              </a:lnSpc>
              <a:spcAft>
                <a:spcPts val="0"/>
              </a:spcAft>
            </a:pPr>
            <a:r>
              <a:rPr lang="en-US" sz="3600" dirty="0">
                <a:latin typeface="Arial-Rounded" panose="020B0500000000000000" pitchFamily="34" charset="0"/>
                <a:ea typeface="Arial-Rounded" panose="020B0500000000000000" pitchFamily="34" charset="0"/>
                <a:cs typeface="Arial-Rounded" panose="020B0500000000000000" pitchFamily="34" charset="0"/>
              </a:rPr>
              <a:t>b) Ở </a:t>
            </a:r>
            <a:r>
              <a:rPr lang="en-US" sz="3600" dirty="0" err="1">
                <a:latin typeface="Arial-Rounded" panose="020B0500000000000000" pitchFamily="34" charset="0"/>
                <a:ea typeface="Arial-Rounded" panose="020B0500000000000000" pitchFamily="34" charset="0"/>
                <a:cs typeface="Arial-Rounded" panose="020B0500000000000000" pitchFamily="34" charset="0"/>
              </a:rPr>
              <a:t>Việt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Bắc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vải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nhựa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than,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mực</a:t>
            </a:r>
            <a:r>
              <a:rPr lang="en-US" sz="3600" dirty="0">
                <a:latin typeface="Arial-Rounded" panose="020B0500000000000000" pitchFamily="34" charset="0"/>
                <a:ea typeface="Arial-Rounded" panose="020B0500000000000000" pitchFamily="34" charset="0"/>
                <a:cs typeface="Arial-Rounded" panose="020B0500000000000000" pitchFamily="34" charset="0"/>
              </a:rPr>
              <a:t> in,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vải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mưa</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1287336" y="4672801"/>
            <a:ext cx="9182735" cy="1350113"/>
          </a:xfrm>
          <a:prstGeom prst="rect">
            <a:avLst/>
          </a:prstGeom>
        </p:spPr>
        <p:txBody>
          <a:bodyPr wrap="square">
            <a:spAutoFit/>
          </a:bodyPr>
          <a:lstStyle/>
          <a:p>
            <a:pPr algn="just">
              <a:lnSpc>
                <a:spcPct val="120000"/>
              </a:lnSpc>
              <a:spcAft>
                <a:spcPts val="0"/>
              </a:spcAft>
            </a:pPr>
            <a:r>
              <a:rPr lang="en-US" sz="3600" dirty="0">
                <a:latin typeface="Arial-Rounded" panose="020B0500000000000000" pitchFamily="34" charset="0"/>
                <a:ea typeface="Arial-Rounded" panose="020B0500000000000000" pitchFamily="34" charset="0"/>
                <a:cs typeface="Arial-Rounded" panose="020B0500000000000000" pitchFamily="34" charset="0"/>
              </a:rPr>
              <a:t>c)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3600" dirty="0">
                <a:latin typeface="Arial-Rounded" panose="020B0500000000000000" pitchFamily="34" charset="0"/>
                <a:ea typeface="Arial-Rounded" panose="020B0500000000000000" pitchFamily="34" charset="0"/>
                <a:cs typeface="Arial-Rounded" panose="020B0500000000000000" pitchFamily="34" charset="0"/>
              </a:rPr>
              <a:t> nay, ở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Phòng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ông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en-US" sz="36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3452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xit" presetSubtype="10" fill="hold" grpId="1" nodeType="withEffect">
                                  <p:stCondLst>
                                    <p:cond delay="0"/>
                                  </p:stCondLst>
                                  <p:childTnLst>
                                    <p:animEffect transition="out" filter="randombar(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randombar(horizontal)">
                                      <p:cBhvr>
                                        <p:cTn id="38" dur="500"/>
                                        <p:tgtEl>
                                          <p:spTgt spid="3"/>
                                        </p:tgtEl>
                                      </p:cBhvr>
                                    </p:animEffect>
                                  </p:childTnLst>
                                </p:cTn>
                              </p:par>
                              <p:par>
                                <p:cTn id="39" presetID="14" presetClass="exit" presetSubtype="10" fill="hold" grpId="1" nodeType="withEffect">
                                  <p:stCondLst>
                                    <p:cond delay="0"/>
                                  </p:stCondLst>
                                  <p:childTnLst>
                                    <p:animEffect transition="out" filter="randombar(horizontal)">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6" grpId="1"/>
      <p:bldP spid="7" grpId="0"/>
      <p:bldP spid="7" grpId="1"/>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14739" y="2425458"/>
            <a:ext cx="9377061" cy="1489831"/>
          </a:xfrm>
          <a:prstGeom prst="rect">
            <a:avLst/>
          </a:prstGeom>
        </p:spPr>
        <p:txBody>
          <a:bodyPr wrap="square">
            <a:spAutoFit/>
          </a:bodyPr>
          <a:lstStyle/>
          <a:p>
            <a:pPr algn="ctr">
              <a:lnSpc>
                <a:spcPct val="120000"/>
              </a:lnSpc>
              <a:spcAft>
                <a:spcPts val="0"/>
              </a:spcAft>
            </a:pPr>
            <a:r>
              <a:rPr lang="vi-VN"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Cụm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địa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đứng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vị</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trí</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53919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98" r="3641"/>
          <a:stretch/>
        </p:blipFill>
        <p:spPr>
          <a:xfrm>
            <a:off x="929640" y="1249680"/>
            <a:ext cx="10271760" cy="4389120"/>
          </a:xfrm>
          <a:prstGeom prst="rect">
            <a:avLst/>
          </a:prstGeom>
        </p:spPr>
      </p:pic>
    </p:spTree>
    <p:extLst>
      <p:ext uri="{BB962C8B-B14F-4D97-AF65-F5344CB8AC3E}">
        <p14:creationId xmlns:p14="http://schemas.microsoft.com/office/powerpoint/2010/main" val="2650337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1168" y="2153270"/>
            <a:ext cx="9924586" cy="2456057"/>
          </a:xfrm>
          <a:prstGeom prst="rect">
            <a:avLst/>
          </a:prstGeom>
          <a:solidFill>
            <a:srgbClr val="C6F47C"/>
          </a:solidFill>
        </p:spPr>
        <p:txBody>
          <a:bodyPr wrap="square">
            <a:spAutoFit/>
          </a:bodyPr>
          <a:lstStyle/>
          <a:p>
            <a:pPr algn="just">
              <a:lnSpc>
                <a:spcPct val="120000"/>
              </a:lnSpc>
              <a:spcAft>
                <a:spcPts val="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a) </a:t>
            </a:r>
            <a:r>
              <a:rPr lang="nl-NL" sz="3200" dirty="0">
                <a:latin typeface="Arial-Rounded" panose="020B0500000000000000" pitchFamily="34" charset="0"/>
                <a:ea typeface="Arial-Rounded" panose="020B0500000000000000" pitchFamily="34" charset="0"/>
                <a:cs typeface="Arial-Rounded" panose="020B0500000000000000" pitchFamily="34" charset="0"/>
              </a:rPr>
              <a:t>Ông đã làm được những việc mà trước đó chưa ai thành công: mày mò tìm cách sản xuất sơn, mở ra hãng sơn của người Việt Nam, làm sơn có giá rẻ hơn sơn</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nl-NL" sz="3200" dirty="0">
                <a:latin typeface="Arial-Rounded" panose="020B0500000000000000" pitchFamily="34" charset="0"/>
                <a:ea typeface="Arial-Rounded" panose="020B0500000000000000" pitchFamily="34" charset="0"/>
                <a:cs typeface="Arial-Rounded" panose="020B0500000000000000" pitchFamily="34" charset="0"/>
              </a:rPr>
              <a:t>ngoại mà chất lượng tốt.</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1081168" y="4694766"/>
            <a:ext cx="10003144" cy="1865126"/>
          </a:xfrm>
          <a:prstGeom prst="rect">
            <a:avLst/>
          </a:prstGeom>
          <a:solidFill>
            <a:srgbClr val="C6F47C"/>
          </a:solidFill>
        </p:spPr>
        <p:txBody>
          <a:bodyPr wrap="square">
            <a:spAutoFit/>
          </a:bodyPr>
          <a:lstStyle/>
          <a:p>
            <a:pPr algn="just">
              <a:lnSpc>
                <a:spcPct val="120000"/>
              </a:lnSpc>
              <a:spcAft>
                <a:spcPts val="0"/>
              </a:spcAft>
            </a:pPr>
            <a:r>
              <a:rPr lang="nl-NL" sz="3200" dirty="0">
                <a:latin typeface="Arial-Rounded" panose="020B0500000000000000" pitchFamily="34" charset="0"/>
                <a:ea typeface="Arial-Rounded" panose="020B0500000000000000" pitchFamily="34" charset="0"/>
                <a:cs typeface="Arial-Rounded" panose="020B0500000000000000" pitchFamily="34" charset="0"/>
              </a:rPr>
              <a:t>b) Ông vẫn tiếp tục nghiên cứu, tạo ra nhiều sản phẩm phục vụ kháng chiến: vải nhựa cách điện, giấy than, mực in, vải mưa,...</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1081168" y="278780"/>
            <a:ext cx="10169911" cy="1754326"/>
          </a:xfrm>
          <a:prstGeom prst="rect">
            <a:avLst/>
          </a:prstGeom>
          <a:solidFill>
            <a:schemeClr val="bg1"/>
          </a:solidFill>
        </p:spPr>
        <p:txBody>
          <a:bodyPr wrap="square" rtlCol="0">
            <a:spAutoFit/>
          </a:bodyPr>
          <a:lstStyle/>
          <a:p>
            <a:r>
              <a:rPr lang="vi-VN" sz="3600" b="1"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2. </a:t>
            </a:r>
            <a:r>
              <a:rPr lang="vi-VN" sz="3600" dirty="0">
                <a:latin typeface="Arial-Rounded" panose="020B0500000000000000" pitchFamily="34" charset="0"/>
                <a:ea typeface="Arial-Rounded" panose="020B0500000000000000" pitchFamily="34" charset="0"/>
                <a:cs typeface="Arial-Rounded" panose="020B0500000000000000" pitchFamily="34" charset="0"/>
              </a:rPr>
              <a:t>Dựa theo nội dung các câu a, b ở bài tập trên , viết tiếp vào vở câu có sử dụng </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dấu hai chấm </a:t>
            </a:r>
            <a:r>
              <a:rPr lang="vi-VN" sz="3600" dirty="0">
                <a:latin typeface="Arial-Rounded" panose="020B0500000000000000" pitchFamily="34" charset="0"/>
                <a:ea typeface="Arial-Rounded" panose="020B0500000000000000" pitchFamily="34" charset="0"/>
                <a:cs typeface="Arial-Rounded" panose="020B0500000000000000" pitchFamily="34" charset="0"/>
              </a:rPr>
              <a:t>để báo hiệu bộ phận liệt kê:</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1081168" y="2153269"/>
            <a:ext cx="9924586" cy="2456057"/>
          </a:xfrm>
          <a:prstGeom prst="rect">
            <a:avLst/>
          </a:prstGeom>
          <a:noFill/>
        </p:spPr>
        <p:txBody>
          <a:bodyPr wrap="square">
            <a:spAutoFit/>
          </a:bodyPr>
          <a:lstStyle/>
          <a:p>
            <a:pPr algn="just">
              <a:lnSpc>
                <a:spcPct val="120000"/>
              </a:lnSpc>
              <a:spcAft>
                <a:spcPts val="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a) </a:t>
            </a:r>
            <a:r>
              <a:rPr lang="nl-NL" sz="3200" dirty="0">
                <a:latin typeface="Arial-Rounded" panose="020B0500000000000000" pitchFamily="34" charset="0"/>
                <a:ea typeface="Arial-Rounded" panose="020B0500000000000000" pitchFamily="34" charset="0"/>
                <a:cs typeface="Arial-Rounded" panose="020B0500000000000000" pitchFamily="34" charset="0"/>
              </a:rPr>
              <a:t>Ông đã làm được những việc mà trước đó chưa ai thành công</a:t>
            </a:r>
            <a:r>
              <a:rPr lang="nl-NL"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nl-NL"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mày mò tìm cách sản xuất sơn, mở ra hãng sơn của người Việt Nam, làm sơn có giá rẻ hơn sơn</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nl-NL"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ngoại mà chất lượng tốt.</a:t>
            </a:r>
            <a:endPar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081168" y="4694766"/>
            <a:ext cx="10003144" cy="1865126"/>
          </a:xfrm>
          <a:prstGeom prst="rect">
            <a:avLst/>
          </a:prstGeom>
          <a:noFill/>
        </p:spPr>
        <p:txBody>
          <a:bodyPr wrap="square">
            <a:spAutoFit/>
          </a:bodyPr>
          <a:lstStyle/>
          <a:p>
            <a:pPr algn="just">
              <a:lnSpc>
                <a:spcPct val="120000"/>
              </a:lnSpc>
              <a:spcAft>
                <a:spcPts val="0"/>
              </a:spcAft>
            </a:pPr>
            <a:r>
              <a:rPr lang="nl-NL" sz="3200" dirty="0">
                <a:latin typeface="Arial-Rounded" panose="020B0500000000000000" pitchFamily="34" charset="0"/>
                <a:ea typeface="Arial-Rounded" panose="020B0500000000000000" pitchFamily="34" charset="0"/>
                <a:cs typeface="Arial-Rounded" panose="020B0500000000000000" pitchFamily="34" charset="0"/>
              </a:rPr>
              <a:t>b) Ông vẫn tiếp tục nghiên cứu, tạo ra nhiều sản phẩm phục vụ kháng chiến</a:t>
            </a:r>
            <a:r>
              <a:rPr lang="nl-NL"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nl-NL"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vải nhựa cách điện, giấy than, mực in, vải mưa,...</a:t>
            </a:r>
            <a:endPar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1250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angiang.dcs.vn/XDDImages/2015/Thang4/Hoangsa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207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5154" y="909438"/>
            <a:ext cx="11730942" cy="954107"/>
          </a:xfrm>
          <a:prstGeom prst="rect">
            <a:avLst/>
          </a:prstGeom>
          <a:solidFill>
            <a:schemeClr val="bg1"/>
          </a:solidFill>
        </p:spPr>
        <p:txBody>
          <a:bodyPr wrap="square" rtlCol="0">
            <a:spAutoFit/>
          </a:bodyPr>
          <a:lstStyle/>
          <a:p>
            <a:r>
              <a:rPr lang="vi-VN" sz="280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nl-NL" sz="2800" dirty="0">
                <a:solidFill>
                  <a:srgbClr val="FF0000"/>
                </a:solidFill>
                <a:latin typeface="AvantGarde" panose="00000400000000000000" pitchFamily="2" charset="0"/>
                <a:ea typeface="AvantGarde" panose="00000400000000000000" pitchFamily="2" charset="0"/>
                <a:cs typeface="AvantGarde" panose="00000400000000000000" pitchFamily="2" charset="0"/>
              </a:rPr>
              <a:t>Để về nước tham gia kháng chiến, bác sĩ Đặng Văn Ngữ phải đi đường vòng như thế nào? </a:t>
            </a:r>
            <a:endParaRPr lang="en-US" sz="2800"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TextBox 3"/>
          <p:cNvSpPr txBox="1"/>
          <p:nvPr/>
        </p:nvSpPr>
        <p:spPr>
          <a:xfrm>
            <a:off x="325055" y="2735862"/>
            <a:ext cx="11671139" cy="1384995"/>
          </a:xfrm>
          <a:prstGeom prst="rect">
            <a:avLst/>
          </a:prstGeom>
          <a:solidFill>
            <a:schemeClr val="bg1"/>
          </a:solidFill>
        </p:spPr>
        <p:txBody>
          <a:bodyPr wrap="square" rtlCol="0">
            <a:spAutoFit/>
          </a:bodyPr>
          <a:lstStyle/>
          <a:p>
            <a:r>
              <a:rPr lang="vi-VN" sz="280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nl-NL" sz="2800" dirty="0">
                <a:solidFill>
                  <a:srgbClr val="0070C0"/>
                </a:solidFill>
                <a:latin typeface="AvantGarde" panose="00000400000000000000" pitchFamily="2" charset="0"/>
                <a:ea typeface="AvantGarde" panose="00000400000000000000" pitchFamily="2" charset="0"/>
                <a:cs typeface="AvantGarde" panose="00000400000000000000" pitchFamily="2" charset="0"/>
              </a:rPr>
              <a:t>Để về nước tham gia kháng chiến, bác sĩ Đặng Văn Ngữ phải vòng từ Nhật Bản</a:t>
            </a:r>
            <a:r>
              <a:rPr lang="vi-VN" sz="2800" dirty="0">
                <a:solidFill>
                  <a:srgbClr val="0070C0"/>
                </a:solidFill>
                <a:latin typeface="AvantGarde" panose="00000400000000000000" pitchFamily="2" charset="0"/>
                <a:ea typeface="AvantGarde" panose="00000400000000000000" pitchFamily="2" charset="0"/>
                <a:cs typeface="AvantGarde" panose="00000400000000000000" pitchFamily="2" charset="0"/>
              </a:rPr>
              <a:t> qua Thái Lan, sang Lào, về Nghệ An, rồi từ Nghệ An lên chiến khu Việt Bắc</a:t>
            </a:r>
            <a:endParaRPr lang="en-US" sz="2800" dirty="0">
              <a:solidFill>
                <a:srgbClr val="0070C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 name="Picture 5">
            <a:hlinkClick r:id="rId3" action="ppaction://hlinksldjump"/>
          </p:cNvPr>
          <p:cNvPicPr>
            <a:picLocks noChangeAspect="1"/>
          </p:cNvPicPr>
          <p:nvPr/>
        </p:nvPicPr>
        <p:blipFill>
          <a:blip r:embed="rId4"/>
          <a:stretch>
            <a:fillRect/>
          </a:stretch>
        </p:blipFill>
        <p:spPr>
          <a:xfrm flipH="1">
            <a:off x="10174562" y="5527963"/>
            <a:ext cx="1733855" cy="1097137"/>
          </a:xfrm>
          <a:prstGeom prst="rect">
            <a:avLst/>
          </a:prstGeom>
        </p:spPr>
      </p:pic>
      <p:sp>
        <p:nvSpPr>
          <p:cNvPr id="8" name="TextBox 7"/>
          <p:cNvSpPr txBox="1"/>
          <p:nvPr/>
        </p:nvSpPr>
        <p:spPr>
          <a:xfrm>
            <a:off x="295154" y="6099858"/>
            <a:ext cx="2216552" cy="369332"/>
          </a:xfrm>
          <a:prstGeom prst="rect">
            <a:avLst/>
          </a:prstGeom>
          <a:noFill/>
        </p:spPr>
        <p:txBody>
          <a:bodyPr wrap="square" rtlCol="0">
            <a:spAutoFit/>
          </a:bodyPr>
          <a:lstStyle/>
          <a:p>
            <a:r>
              <a:rPr lang="vi-VN" dirty="0">
                <a:solidFill>
                  <a:schemeClr val="bg1"/>
                </a:solidFill>
              </a:rPr>
              <a:t>Đảo Hoàng Sa</a:t>
            </a:r>
            <a:endParaRPr lang="en-US" dirty="0">
              <a:solidFill>
                <a:schemeClr val="bg1"/>
              </a:solidFill>
            </a:endParaRPr>
          </a:p>
        </p:txBody>
      </p:sp>
    </p:spTree>
    <p:extLst>
      <p:ext uri="{BB962C8B-B14F-4D97-AF65-F5344CB8AC3E}">
        <p14:creationId xmlns:p14="http://schemas.microsoft.com/office/powerpoint/2010/main" val="33408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4" presetClass="exit" presetSubtype="10" fill="hold" grpId="1" nodeType="withEffect">
                                  <p:stCondLst>
                                    <p:cond delay="0"/>
                                  </p:stCondLst>
                                  <p:childTnLst>
                                    <p:animEffect transition="out" filter="randombar(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6349" y="1205445"/>
            <a:ext cx="7711465" cy="707886"/>
          </a:xfrm>
          <a:prstGeom prst="rect">
            <a:avLst/>
          </a:prstGeom>
        </p:spPr>
        <p:txBody>
          <a:bodyPr wrap="square">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chấm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dụng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gì</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Rectangle 2"/>
          <p:cNvSpPr/>
          <p:nvPr/>
        </p:nvSpPr>
        <p:spPr>
          <a:xfrm>
            <a:off x="1021080" y="2268601"/>
            <a:ext cx="9906000" cy="2800767"/>
          </a:xfrm>
          <a:prstGeom prst="rect">
            <a:avLst/>
          </a:prstGeom>
        </p:spPr>
        <p:txBody>
          <a:bodyPr wrap="square">
            <a:spAutoFit/>
          </a:bodyPr>
          <a:lstStyle/>
          <a:p>
            <a:pPr algn="just"/>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nl-NL"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Dùng để báo hiệu phần liệt kê các </a:t>
            </a:r>
            <a:r>
              <a:rPr lang="nl-NL"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 vật ( </a:t>
            </a:r>
            <a:r>
              <a:rPr lang="nl-NL"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 động, đặc điểm) liên quan hoặc báo hiệu phần giải thích cho bộ phận đứng trước nó.</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2912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C84BAAA-0A71-EACA-21B7-6A1E064C3409}"/>
              </a:ext>
            </a:extLst>
          </p:cNvPr>
          <p:cNvSpPr txBox="1"/>
          <p:nvPr/>
        </p:nvSpPr>
        <p:spPr>
          <a:xfrm>
            <a:off x="2463508" y="2099514"/>
            <a:ext cx="9690553" cy="2386669"/>
          </a:xfrm>
          <a:prstGeom prst="rect">
            <a:avLst/>
          </a:prstGeom>
        </p:spPr>
        <p:txBody>
          <a:bodyPr vert="horz" lIns="91440" tIns="45720" rIns="91440" bIns="45720" rtlCol="0" anchor="ctr">
            <a:normAutofit/>
          </a:bodyPr>
          <a:lstStyle>
            <a:defPPr>
              <a:defRPr lang="zh-CN"/>
            </a:defPPr>
            <a:lvl1pPr marL="0" algn="l" defTabSz="913905" rtl="0" eaLnBrk="1" latinLnBrk="0" hangingPunct="1">
              <a:defRPr sz="1800" kern="1200">
                <a:solidFill>
                  <a:schemeClr val="tx1"/>
                </a:solidFill>
                <a:latin typeface="+mn-lt"/>
                <a:ea typeface="+mn-ea"/>
                <a:cs typeface="+mn-cs"/>
              </a:defRPr>
            </a:lvl1pPr>
            <a:lvl2pPr marL="456938"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9" algn="l" defTabSz="913905" rtl="0" eaLnBrk="1" latinLnBrk="0" hangingPunct="1">
              <a:defRPr sz="1800" kern="1200">
                <a:solidFill>
                  <a:schemeClr val="tx1"/>
                </a:solidFill>
                <a:latin typeface="+mn-lt"/>
                <a:ea typeface="+mn-ea"/>
                <a:cs typeface="+mn-cs"/>
              </a:defRPr>
            </a:lvl5pPr>
            <a:lvl6pPr marL="2284746" algn="l" defTabSz="913905" rtl="0" eaLnBrk="1" latinLnBrk="0" hangingPunct="1">
              <a:defRPr sz="1800" kern="1200">
                <a:solidFill>
                  <a:schemeClr val="tx1"/>
                </a:solidFill>
                <a:latin typeface="+mn-lt"/>
                <a:ea typeface="+mn-ea"/>
                <a:cs typeface="+mn-cs"/>
              </a:defRPr>
            </a:lvl6pPr>
            <a:lvl7pPr marL="2741684" algn="l" defTabSz="913905" rtl="0" eaLnBrk="1" latinLnBrk="0" hangingPunct="1">
              <a:defRPr sz="1800" kern="1200">
                <a:solidFill>
                  <a:schemeClr val="tx1"/>
                </a:solidFill>
                <a:latin typeface="+mn-lt"/>
                <a:ea typeface="+mn-ea"/>
                <a:cs typeface="+mn-cs"/>
              </a:defRPr>
            </a:lvl7pPr>
            <a:lvl8pPr marL="3198640" algn="l" defTabSz="913905" rtl="0" eaLnBrk="1" latinLnBrk="0" hangingPunct="1">
              <a:defRPr sz="1800" kern="1200">
                <a:solidFill>
                  <a:schemeClr val="tx1"/>
                </a:solidFill>
                <a:latin typeface="+mn-lt"/>
                <a:ea typeface="+mn-ea"/>
                <a:cs typeface="+mn-cs"/>
              </a:defRPr>
            </a:lvl8pPr>
            <a:lvl9pPr marL="3655588" algn="l" defTabSz="913905"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pPr>
            <a:r>
              <a:rPr lang="en-US" sz="5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CHÚC CÁC EM HỌC TỐT!</a:t>
            </a:r>
          </a:p>
        </p:txBody>
      </p:sp>
      <p:pic>
        <p:nvPicPr>
          <p:cNvPr id="4"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67365" b="88523"/>
          <a:stretch/>
        </p:blipFill>
        <p:spPr>
          <a:xfrm>
            <a:off x="-1075753" y="0"/>
            <a:ext cx="6362899" cy="2654231"/>
          </a:xfrm>
          <a:prstGeom prst="rect">
            <a:avLst/>
          </a:prstGeom>
        </p:spPr>
      </p:pic>
      <p:pic>
        <p:nvPicPr>
          <p:cNvPr id="5" name="图片 5">
            <a:extLst>
              <a:ext uri="{FF2B5EF4-FFF2-40B4-BE49-F238E27FC236}">
                <a16:creationId xmlns:a16="http://schemas.microsoft.com/office/drawing/2014/main" id="{8ABB6C04-5D18-4F0B-97A7-B125A158358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65416" t="38890" r="8544" b="444"/>
          <a:stretch/>
        </p:blipFill>
        <p:spPr>
          <a:xfrm>
            <a:off x="9504349" y="-837447"/>
            <a:ext cx="3320354" cy="4834695"/>
          </a:xfrm>
          <a:prstGeom prst="rect">
            <a:avLst/>
          </a:prstGeom>
        </p:spPr>
      </p:pic>
      <p:pic>
        <p:nvPicPr>
          <p:cNvPr id="6"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67365" b="88523"/>
          <a:stretch/>
        </p:blipFill>
        <p:spPr>
          <a:xfrm flipV="1">
            <a:off x="7174064" y="5571418"/>
            <a:ext cx="5623608" cy="1320110"/>
          </a:xfrm>
          <a:prstGeom prst="rect">
            <a:avLst/>
          </a:prstGeom>
        </p:spPr>
      </p:pic>
      <p:pic>
        <p:nvPicPr>
          <p:cNvPr id="7" name="图片 4">
            <a:extLst>
              <a:ext uri="{FF2B5EF4-FFF2-40B4-BE49-F238E27FC236}">
                <a16:creationId xmlns:a16="http://schemas.microsoft.com/office/drawing/2014/main" id="{471257FD-9453-C18D-9BED-D1699B932E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12" t="36890" r="32848" b="2444"/>
          <a:stretch/>
        </p:blipFill>
        <p:spPr>
          <a:xfrm>
            <a:off x="-118902" y="3292849"/>
            <a:ext cx="2768614" cy="4031100"/>
          </a:xfrm>
          <a:prstGeom prst="rect">
            <a:avLst/>
          </a:prstGeom>
        </p:spPr>
      </p:pic>
    </p:spTree>
    <p:extLst>
      <p:ext uri="{BB962C8B-B14F-4D97-AF65-F5344CB8AC3E}">
        <p14:creationId xmlns:p14="http://schemas.microsoft.com/office/powerpoint/2010/main" val="399175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0" y="1722585"/>
            <a:ext cx="5430982" cy="1384995"/>
          </a:xfrm>
          <a:prstGeom prst="rect">
            <a:avLst/>
          </a:prstGeom>
          <a:solidFill>
            <a:schemeClr val="bg1"/>
          </a:solidFill>
        </p:spPr>
        <p:txBody>
          <a:bodyPr wrap="square" rtlCol="0">
            <a:spAutoFit/>
          </a:bodyPr>
          <a:lstStyle/>
          <a:p>
            <a:r>
              <a:rPr lang="vi-VN" sz="2800" dirty="0">
                <a:latin typeface="AvantGarde" panose="00000400000000000000" pitchFamily="2" charset="0"/>
                <a:ea typeface="AvantGarde" panose="00000400000000000000" pitchFamily="2" charset="0"/>
                <a:cs typeface="AvantGarde" panose="00000400000000000000" pitchFamily="2" charset="0"/>
              </a:rPr>
              <a:t>  </a:t>
            </a:r>
            <a:r>
              <a:rPr lang="nl-NL" sz="2800" dirty="0">
                <a:latin typeface="AvantGarde" panose="00000400000000000000" pitchFamily="2" charset="0"/>
                <a:ea typeface="AvantGarde" panose="00000400000000000000" pitchFamily="2" charset="0"/>
                <a:cs typeface="AvantGarde" panose="00000400000000000000" pitchFamily="2" charset="0"/>
              </a:rPr>
              <a:t>Va li nấm pê-ni-xi-lin được ông mang về quý giá như thế nào?</a:t>
            </a:r>
            <a:endParaRPr lang="en-US" sz="2800" dirty="0">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3"/>
          <p:cNvSpPr/>
          <p:nvPr/>
        </p:nvSpPr>
        <p:spPr>
          <a:xfrm>
            <a:off x="7301345" y="1497259"/>
            <a:ext cx="4890655" cy="1815882"/>
          </a:xfrm>
          <a:prstGeom prst="rect">
            <a:avLst/>
          </a:prstGeom>
          <a:solidFill>
            <a:srgbClr val="FFFF00"/>
          </a:solidFill>
        </p:spPr>
        <p:txBody>
          <a:bodyPr wrap="square">
            <a:spAutoFit/>
          </a:bodyPr>
          <a:lstStyle/>
          <a:p>
            <a:pPr algn="just"/>
            <a:r>
              <a:rPr lang="fr-FR" sz="2800">
                <a:latin typeface="AvantGarde" panose="00000400000000000000" pitchFamily="2" charset="0"/>
                <a:ea typeface="AvantGarde" panose="00000400000000000000" pitchFamily="2" charset="0"/>
                <a:cs typeface="AvantGarde" panose="00000400000000000000" pitchFamily="2" charset="0"/>
              </a:rPr>
              <a:t> Va </a:t>
            </a:r>
            <a:r>
              <a:rPr lang="fr-FR" sz="2800" dirty="0">
                <a:latin typeface="AvantGarde" panose="00000400000000000000" pitchFamily="2" charset="0"/>
                <a:ea typeface="AvantGarde" panose="00000400000000000000" pitchFamily="2" charset="0"/>
                <a:cs typeface="AvantGarde" panose="00000400000000000000" pitchFamily="2" charset="0"/>
              </a:rPr>
              <a:t>li </a:t>
            </a:r>
            <a:r>
              <a:rPr lang="fr-FR" sz="2800" dirty="0" err="1">
                <a:latin typeface="AvantGarde" panose="00000400000000000000" pitchFamily="2" charset="0"/>
                <a:ea typeface="AvantGarde" panose="00000400000000000000" pitchFamily="2" charset="0"/>
                <a:cs typeface="AvantGarde" panose="00000400000000000000" pitchFamily="2" charset="0"/>
              </a:rPr>
              <a:t>nấm</a:t>
            </a:r>
            <a:r>
              <a:rPr lang="fr-FR" sz="2800" dirty="0">
                <a:latin typeface="AvantGarde" panose="00000400000000000000" pitchFamily="2" charset="0"/>
                <a:ea typeface="AvantGarde" panose="00000400000000000000" pitchFamily="2" charset="0"/>
                <a:cs typeface="AvantGarde" panose="00000400000000000000" pitchFamily="2" charset="0"/>
              </a:rPr>
              <a:t> </a:t>
            </a:r>
            <a:r>
              <a:rPr lang="fr-FR" sz="2800" dirty="0" err="1">
                <a:latin typeface="AvantGarde" panose="00000400000000000000" pitchFamily="2" charset="0"/>
                <a:ea typeface="AvantGarde" panose="00000400000000000000" pitchFamily="2" charset="0"/>
                <a:cs typeface="AvantGarde" panose="00000400000000000000" pitchFamily="2" charset="0"/>
              </a:rPr>
              <a:t>pê</a:t>
            </a:r>
            <a:r>
              <a:rPr lang="fr-FR" sz="2800" dirty="0">
                <a:latin typeface="AvantGarde" panose="00000400000000000000" pitchFamily="2" charset="0"/>
                <a:ea typeface="AvantGarde" panose="00000400000000000000" pitchFamily="2" charset="0"/>
                <a:cs typeface="AvantGarde" panose="00000400000000000000" pitchFamily="2" charset="0"/>
              </a:rPr>
              <a:t>-ni-xi-lin </a:t>
            </a:r>
            <a:r>
              <a:rPr lang="fr-FR" sz="2800" dirty="0" err="1">
                <a:latin typeface="AvantGarde" panose="00000400000000000000" pitchFamily="2" charset="0"/>
                <a:ea typeface="AvantGarde" panose="00000400000000000000" pitchFamily="2" charset="0"/>
                <a:cs typeface="AvantGarde" panose="00000400000000000000" pitchFamily="2" charset="0"/>
              </a:rPr>
              <a:t>được</a:t>
            </a:r>
            <a:r>
              <a:rPr lang="fr-FR" sz="2800" dirty="0">
                <a:latin typeface="AvantGarde" panose="00000400000000000000" pitchFamily="2" charset="0"/>
                <a:ea typeface="AvantGarde" panose="00000400000000000000" pitchFamily="2" charset="0"/>
                <a:cs typeface="AvantGarde" panose="00000400000000000000" pitchFamily="2" charset="0"/>
              </a:rPr>
              <a:t> </a:t>
            </a:r>
            <a:r>
              <a:rPr lang="fr-FR" sz="2800" dirty="0" err="1">
                <a:latin typeface="AvantGarde" panose="00000400000000000000" pitchFamily="2" charset="0"/>
                <a:ea typeface="AvantGarde" panose="00000400000000000000" pitchFamily="2" charset="0"/>
                <a:cs typeface="AvantGarde" panose="00000400000000000000" pitchFamily="2" charset="0"/>
              </a:rPr>
              <a:t>ông</a:t>
            </a:r>
            <a:r>
              <a:rPr lang="fr-FR" sz="2800" dirty="0">
                <a:latin typeface="AvantGarde" panose="00000400000000000000" pitchFamily="2" charset="0"/>
                <a:ea typeface="AvantGarde" panose="00000400000000000000" pitchFamily="2" charset="0"/>
                <a:cs typeface="AvantGarde" panose="00000400000000000000" pitchFamily="2" charset="0"/>
              </a:rPr>
              <a:t> </a:t>
            </a:r>
            <a:r>
              <a:rPr lang="fr-FR" sz="2800" dirty="0" err="1">
                <a:latin typeface="AvantGarde" panose="00000400000000000000" pitchFamily="2" charset="0"/>
                <a:ea typeface="AvantGarde" panose="00000400000000000000" pitchFamily="2" charset="0"/>
                <a:cs typeface="AvantGarde" panose="00000400000000000000" pitchFamily="2" charset="0"/>
              </a:rPr>
              <a:t>mang</a:t>
            </a:r>
            <a:r>
              <a:rPr lang="fr-FR" sz="2800" dirty="0">
                <a:latin typeface="AvantGarde" panose="00000400000000000000" pitchFamily="2" charset="0"/>
                <a:ea typeface="AvantGarde" panose="00000400000000000000" pitchFamily="2" charset="0"/>
                <a:cs typeface="AvantGarde" panose="00000400000000000000" pitchFamily="2" charset="0"/>
              </a:rPr>
              <a:t> </a:t>
            </a:r>
            <a:r>
              <a:rPr lang="fr-FR" sz="2800" dirty="0" err="1">
                <a:latin typeface="AvantGarde" panose="00000400000000000000" pitchFamily="2" charset="0"/>
                <a:ea typeface="AvantGarde" panose="00000400000000000000" pitchFamily="2" charset="0"/>
                <a:cs typeface="AvantGarde" panose="00000400000000000000" pitchFamily="2" charset="0"/>
              </a:rPr>
              <a:t>rất</a:t>
            </a:r>
            <a:r>
              <a:rPr lang="fr-FR" sz="2800" dirty="0">
                <a:latin typeface="AvantGarde" panose="00000400000000000000" pitchFamily="2" charset="0"/>
                <a:ea typeface="AvantGarde" panose="00000400000000000000" pitchFamily="2" charset="0"/>
                <a:cs typeface="AvantGarde" panose="00000400000000000000" pitchFamily="2" charset="0"/>
              </a:rPr>
              <a:t> </a:t>
            </a:r>
            <a:r>
              <a:rPr lang="fr-FR" sz="2800" dirty="0" err="1">
                <a:latin typeface="AvantGarde" panose="00000400000000000000" pitchFamily="2" charset="0"/>
                <a:ea typeface="AvantGarde" panose="00000400000000000000" pitchFamily="2" charset="0"/>
                <a:cs typeface="AvantGarde" panose="00000400000000000000" pitchFamily="2" charset="0"/>
              </a:rPr>
              <a:t>về</a:t>
            </a:r>
            <a:r>
              <a:rPr lang="fr-FR" sz="2800" dirty="0">
                <a:latin typeface="AvantGarde" panose="00000400000000000000" pitchFamily="2" charset="0"/>
                <a:ea typeface="AvantGarde" panose="00000400000000000000" pitchFamily="2" charset="0"/>
                <a:cs typeface="AvantGarde" panose="00000400000000000000" pitchFamily="2" charset="0"/>
              </a:rPr>
              <a:t> </a:t>
            </a:r>
            <a:r>
              <a:rPr lang="fr-FR" sz="2800" dirty="0" err="1">
                <a:latin typeface="AvantGarde" panose="00000400000000000000" pitchFamily="2" charset="0"/>
                <a:ea typeface="AvantGarde" panose="00000400000000000000" pitchFamily="2" charset="0"/>
                <a:cs typeface="AvantGarde" panose="00000400000000000000" pitchFamily="2" charset="0"/>
              </a:rPr>
              <a:t>quý</a:t>
            </a:r>
            <a:r>
              <a:rPr lang="fr-FR" sz="2800" dirty="0">
                <a:latin typeface="AvantGarde" panose="00000400000000000000" pitchFamily="2" charset="0"/>
                <a:ea typeface="AvantGarde" panose="00000400000000000000" pitchFamily="2" charset="0"/>
                <a:cs typeface="AvantGarde" panose="00000400000000000000" pitchFamily="2" charset="0"/>
              </a:rPr>
              <a:t> </a:t>
            </a:r>
            <a:r>
              <a:rPr lang="fr-FR" sz="2800" dirty="0" err="1">
                <a:latin typeface="AvantGarde" panose="00000400000000000000" pitchFamily="2" charset="0"/>
                <a:ea typeface="AvantGarde" panose="00000400000000000000" pitchFamily="2" charset="0"/>
                <a:cs typeface="AvantGarde" panose="00000400000000000000" pitchFamily="2" charset="0"/>
              </a:rPr>
              <a:t>giá</a:t>
            </a:r>
            <a:r>
              <a:rPr lang="vi-VN" sz="2800" dirty="0">
                <a:latin typeface="AvantGarde" panose="00000400000000000000" pitchFamily="2" charset="0"/>
                <a:ea typeface="AvantGarde" panose="00000400000000000000" pitchFamily="2" charset="0"/>
                <a:cs typeface="AvantGarde" panose="00000400000000000000" pitchFamily="2" charset="0"/>
              </a:rPr>
              <a:t> đã cứu sống được rất nhiều thương binh.</a:t>
            </a:r>
            <a:endParaRPr lang="en-US" sz="2800" dirty="0">
              <a:latin typeface="AvantGarde" panose="00000400000000000000" pitchFamily="2" charset="0"/>
              <a:ea typeface="AvantGarde" panose="00000400000000000000" pitchFamily="2" charset="0"/>
              <a:cs typeface="AvantGarde" panose="00000400000000000000" pitchFamily="2" charset="0"/>
            </a:endParaRPr>
          </a:p>
        </p:txBody>
      </p:sp>
      <p:pic>
        <p:nvPicPr>
          <p:cNvPr id="6" name="Picture 5">
            <a:hlinkClick r:id="rId3" action="ppaction://hlinksldjump"/>
          </p:cNvPr>
          <p:cNvPicPr>
            <a:picLocks noChangeAspect="1"/>
          </p:cNvPicPr>
          <p:nvPr/>
        </p:nvPicPr>
        <p:blipFill>
          <a:blip r:embed="rId4"/>
          <a:stretch>
            <a:fillRect/>
          </a:stretch>
        </p:blipFill>
        <p:spPr>
          <a:xfrm flipH="1">
            <a:off x="10502986" y="5735781"/>
            <a:ext cx="1405431" cy="889319"/>
          </a:xfrm>
          <a:prstGeom prst="rect">
            <a:avLst/>
          </a:prstGeom>
        </p:spPr>
      </p:pic>
    </p:spTree>
    <p:extLst>
      <p:ext uri="{BB962C8B-B14F-4D97-AF65-F5344CB8AC3E}">
        <p14:creationId xmlns:p14="http://schemas.microsoft.com/office/powerpoint/2010/main" val="419980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4" presetClass="exit" presetSubtype="10" fill="hold" grpId="1" nodeType="withEffect">
                                  <p:stCondLst>
                                    <p:cond delay="0"/>
                                  </p:stCondLst>
                                  <p:childTnLst>
                                    <p:animEffect transition="out" filter="randombar(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 lịch Phú Quốc tự túc: Tour, vé tham quan &amp; trải nghiệm ưu đãi nhất -  Traveloka Xper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1990" y="786892"/>
            <a:ext cx="9555713" cy="1077218"/>
          </a:xfrm>
          <a:prstGeom prst="rect">
            <a:avLst/>
          </a:prstGeom>
          <a:solidFill>
            <a:srgbClr val="00FFCC"/>
          </a:solidFill>
        </p:spPr>
        <p:txBody>
          <a:bodyPr wrap="square">
            <a:spAutoFit/>
          </a:bodyPr>
          <a:lstStyle/>
          <a:p>
            <a:r>
              <a:rPr lang="vi-VN" sz="3200" dirty="0">
                <a:ln w="0"/>
                <a:effectLst>
                  <a:outerShdw blurRad="38100" dist="19050" dir="2700000" algn="tl" rotWithShape="0">
                    <a:schemeClr val="dk1">
                      <a:alpha val="40000"/>
                    </a:schemeClr>
                  </a:outerShdw>
                </a:effectLst>
                <a:latin typeface="AvantGarde" panose="00000400000000000000" pitchFamily="2" charset="0"/>
                <a:ea typeface="AvantGarde" panose="00000400000000000000" pitchFamily="2" charset="0"/>
                <a:cs typeface="AvantGarde" panose="00000400000000000000" pitchFamily="2" charset="0"/>
              </a:rPr>
              <a:t>    </a:t>
            </a:r>
            <a:r>
              <a:rPr lang="nl-NL" sz="3200" dirty="0">
                <a:ln w="0"/>
                <a:effectLst>
                  <a:outerShdw blurRad="38100" dist="19050" dir="2700000" algn="tl" rotWithShape="0">
                    <a:schemeClr val="dk1">
                      <a:alpha val="40000"/>
                    </a:schemeClr>
                  </a:outerShdw>
                </a:effectLst>
                <a:latin typeface="AvantGarde" panose="00000400000000000000" pitchFamily="2" charset="0"/>
                <a:ea typeface="AvantGarde" panose="00000400000000000000" pitchFamily="2" charset="0"/>
                <a:cs typeface="AvantGarde" panose="00000400000000000000" pitchFamily="2" charset="0"/>
              </a:rPr>
              <a:t>Chi tiết ông tự tiêm thử liều thuốc đầu tiên vào cơ thể mình nói lên điều gì?</a:t>
            </a:r>
            <a:endParaRPr lang="en-US" sz="3200" dirty="0">
              <a:ln w="0"/>
              <a:effectLst>
                <a:outerShdw blurRad="38100" dist="19050" dir="2700000" algn="tl" rotWithShape="0">
                  <a:schemeClr val="dk1">
                    <a:alpha val="40000"/>
                  </a:schemeClr>
                </a:outerShdw>
              </a:effectLst>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p:cNvSpPr/>
          <p:nvPr/>
        </p:nvSpPr>
        <p:spPr>
          <a:xfrm>
            <a:off x="4386807" y="2542371"/>
            <a:ext cx="7278720" cy="1569660"/>
          </a:xfrm>
          <a:prstGeom prst="rect">
            <a:avLst/>
          </a:prstGeom>
          <a:solidFill>
            <a:srgbClr val="FF00FF"/>
          </a:solidFill>
        </p:spPr>
        <p:txBody>
          <a:bodyPr wrap="square">
            <a:spAutoFit/>
          </a:bodyPr>
          <a:lstStyle/>
          <a:p>
            <a:pPr algn="just"/>
            <a:r>
              <a:rPr lang="vi-VN" sz="3200" dirty="0">
                <a:solidFill>
                  <a:schemeClr val="bg1"/>
                </a:solidFill>
                <a:latin typeface="AvantGarde" panose="00000400000000000000" pitchFamily="2" charset="0"/>
                <a:ea typeface="AvantGarde" panose="00000400000000000000" pitchFamily="2" charset="0"/>
                <a:cs typeface="AvantGarde" panose="00000400000000000000" pitchFamily="2" charset="0"/>
              </a:rPr>
              <a:t>   Chi tiết này cho thấy </a:t>
            </a:r>
            <a:r>
              <a:rPr lang="nl-NL" sz="3200" dirty="0">
                <a:solidFill>
                  <a:schemeClr val="bg1"/>
                </a:solidFill>
                <a:latin typeface="AvantGarde" panose="00000400000000000000" pitchFamily="2" charset="0"/>
                <a:ea typeface="AvantGarde" panose="00000400000000000000" pitchFamily="2" charset="0"/>
                <a:cs typeface="AvantGarde" panose="00000400000000000000" pitchFamily="2" charset="0"/>
              </a:rPr>
              <a:t>ông rất dũng cảm, ông biết hy sinh bản thân vì người khác.</a:t>
            </a:r>
            <a:endParaRPr lang="en-US" sz="3200" dirty="0">
              <a:solidFill>
                <a:schemeClr val="bg1"/>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4" name="Picture 3">
            <a:hlinkClick r:id="rId3" action="ppaction://hlinksldjump"/>
          </p:cNvPr>
          <p:cNvPicPr>
            <a:picLocks noChangeAspect="1"/>
          </p:cNvPicPr>
          <p:nvPr/>
        </p:nvPicPr>
        <p:blipFill>
          <a:blip r:embed="rId4"/>
          <a:stretch>
            <a:fillRect/>
          </a:stretch>
        </p:blipFill>
        <p:spPr>
          <a:xfrm flipH="1">
            <a:off x="735343" y="3008488"/>
            <a:ext cx="2916120" cy="2265544"/>
          </a:xfrm>
          <a:prstGeom prst="rect">
            <a:avLst/>
          </a:prstGeom>
        </p:spPr>
      </p:pic>
      <p:sp>
        <p:nvSpPr>
          <p:cNvPr id="5" name="TextBox 4"/>
          <p:cNvSpPr txBox="1"/>
          <p:nvPr/>
        </p:nvSpPr>
        <p:spPr>
          <a:xfrm>
            <a:off x="115746" y="6485571"/>
            <a:ext cx="1860783" cy="369332"/>
          </a:xfrm>
          <a:prstGeom prst="rect">
            <a:avLst/>
          </a:prstGeom>
          <a:noFill/>
        </p:spPr>
        <p:txBody>
          <a:bodyPr wrap="square" rtlCol="0">
            <a:spAutoFit/>
          </a:bodyPr>
          <a:lstStyle/>
          <a:p>
            <a:r>
              <a:rPr lang="vi-VN" dirty="0">
                <a:solidFill>
                  <a:schemeClr val="bg1"/>
                </a:solidFill>
              </a:rPr>
              <a:t>Đảo Phú Quốc</a:t>
            </a:r>
            <a:endParaRPr lang="en-US" dirty="0">
              <a:solidFill>
                <a:schemeClr val="bg1"/>
              </a:solidFill>
            </a:endParaRPr>
          </a:p>
        </p:txBody>
      </p:sp>
    </p:spTree>
    <p:extLst>
      <p:ext uri="{BB962C8B-B14F-4D97-AF65-F5344CB8AC3E}">
        <p14:creationId xmlns:p14="http://schemas.microsoft.com/office/powerpoint/2010/main" val="89048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4" presetClass="exit" presetSubtype="10" fill="hold" grpId="1" nodeType="withEffect">
                                  <p:stCondLst>
                                    <p:cond delay="0"/>
                                  </p:stCondLst>
                                  <p:childTnLst>
                                    <p:animEffect transition="out" filter="randombar(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1" animBg="1"/>
      <p:bldP spid="3"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8646289" y="6365292"/>
            <a:ext cx="2338086" cy="400110"/>
          </a:xfrm>
          <a:prstGeom prst="rect">
            <a:avLst/>
          </a:prstGeom>
          <a:noFill/>
        </p:spPr>
        <p:txBody>
          <a:bodyPr wrap="square" rtlCol="0">
            <a:spAutoFit/>
          </a:bodyPr>
          <a:lstStyle/>
          <a:p>
            <a:r>
              <a:rPr lang="vi-VN" sz="2000" dirty="0">
                <a:solidFill>
                  <a:schemeClr val="bg1"/>
                </a:solidFill>
                <a:latin typeface="+mj-lt"/>
              </a:rPr>
              <a:t>Đảo Thổ Chu</a:t>
            </a:r>
            <a:endParaRPr lang="en-US" sz="2000" dirty="0">
              <a:solidFill>
                <a:schemeClr val="bg1"/>
              </a:solidFill>
              <a:latin typeface="+mj-lt"/>
            </a:endParaRPr>
          </a:p>
        </p:txBody>
      </p:sp>
      <p:sp>
        <p:nvSpPr>
          <p:cNvPr id="5" name="Rectangle 4"/>
          <p:cNvSpPr/>
          <p:nvPr/>
        </p:nvSpPr>
        <p:spPr>
          <a:xfrm>
            <a:off x="623104" y="366862"/>
            <a:ext cx="11686572" cy="954107"/>
          </a:xfrm>
          <a:prstGeom prst="rect">
            <a:avLst/>
          </a:prstGeom>
        </p:spPr>
        <p:txBody>
          <a:bodyPr wrap="square">
            <a:spAutoFit/>
          </a:bodyPr>
          <a:lstStyle/>
          <a:p>
            <a:r>
              <a:rPr lang="nl-NL" sz="2800">
                <a:latin typeface="AvantGarde" panose="00000400000000000000" pitchFamily="2" charset="0"/>
                <a:ea typeface="AvantGarde" panose="00000400000000000000" pitchFamily="2" charset="0"/>
                <a:cs typeface="AvantGarde" panose="00000400000000000000" pitchFamily="2" charset="0"/>
              </a:rPr>
              <a:t>	Bác </a:t>
            </a:r>
            <a:r>
              <a:rPr lang="nl-NL" sz="2800" dirty="0">
                <a:latin typeface="AvantGarde" panose="00000400000000000000" pitchFamily="2" charset="0"/>
                <a:ea typeface="AvantGarde" panose="00000400000000000000" pitchFamily="2" charset="0"/>
                <a:cs typeface="AvantGarde" panose="00000400000000000000" pitchFamily="2" charset="0"/>
              </a:rPr>
              <a:t>sĩ Đặng Văn Ngữ đã có những đóng góp gì cho hai cuộc kháng chiến chống thực dân Pháp và đế quốc Mỹ?</a:t>
            </a:r>
            <a:endParaRPr lang="en-US" sz="2800" dirty="0">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p:cNvSpPr/>
          <p:nvPr/>
        </p:nvSpPr>
        <p:spPr>
          <a:xfrm>
            <a:off x="252714" y="2719746"/>
            <a:ext cx="11686572" cy="2246769"/>
          </a:xfrm>
          <a:prstGeom prst="rect">
            <a:avLst/>
          </a:prstGeom>
          <a:solidFill>
            <a:srgbClr val="92D050"/>
          </a:solidFill>
        </p:spPr>
        <p:txBody>
          <a:bodyPr wrap="square">
            <a:spAutoFit/>
          </a:bodyPr>
          <a:lstStyle/>
          <a:p>
            <a:pPr algn="just"/>
            <a:r>
              <a:rPr lang="vi-VN" sz="2800">
                <a:solidFill>
                  <a:schemeClr val="bg1"/>
                </a:solidFill>
                <a:latin typeface="AvantGarde" panose="00000400000000000000" pitchFamily="2" charset="0"/>
                <a:ea typeface="AvantGarde" panose="00000400000000000000" pitchFamily="2" charset="0"/>
                <a:cs typeface="AvantGarde" panose="00000400000000000000" pitchFamily="2" charset="0"/>
              </a:rPr>
              <a:t>  </a:t>
            </a:r>
            <a:r>
              <a:rPr lang="en-US" sz="2800">
                <a:solidFill>
                  <a:schemeClr val="bg1"/>
                </a:solidFill>
                <a:latin typeface="AvantGarde" panose="00000400000000000000" pitchFamily="2" charset="0"/>
                <a:ea typeface="AvantGarde" panose="00000400000000000000" pitchFamily="2" charset="0"/>
                <a:cs typeface="AvantGarde" panose="00000400000000000000" pitchFamily="2" charset="0"/>
              </a:rPr>
              <a:t>	</a:t>
            </a:r>
            <a:r>
              <a:rPr lang="vi-VN" sz="2800">
                <a:solidFill>
                  <a:schemeClr val="bg1"/>
                </a:solidFill>
                <a:latin typeface="AvantGarde" panose="00000400000000000000" pitchFamily="2" charset="0"/>
                <a:ea typeface="AvantGarde" panose="00000400000000000000" pitchFamily="2" charset="0"/>
                <a:cs typeface="AvantGarde" panose="00000400000000000000" pitchFamily="2" charset="0"/>
              </a:rPr>
              <a:t>Trong </a:t>
            </a:r>
            <a:r>
              <a:rPr lang="vi-VN" sz="2800" dirty="0">
                <a:solidFill>
                  <a:schemeClr val="bg1"/>
                </a:solidFill>
                <a:latin typeface="AvantGarde" panose="00000400000000000000" pitchFamily="2" charset="0"/>
                <a:ea typeface="AvantGarde" panose="00000400000000000000" pitchFamily="2" charset="0"/>
                <a:cs typeface="AvantGarde" panose="00000400000000000000" pitchFamily="2" charset="0"/>
              </a:rPr>
              <a:t>cuộc kháng chiến chống thực dân Pháp, ông đã chế ra nước lọc pê-ni-xi-lin để chữa cho thương binh</a:t>
            </a:r>
            <a:r>
              <a:rPr lang="vi-VN" sz="2800">
                <a:solidFill>
                  <a:schemeClr val="bg1"/>
                </a:solidFill>
                <a:latin typeface="AvantGarde" panose="00000400000000000000" pitchFamily="2" charset="0"/>
                <a:ea typeface="AvantGarde" panose="00000400000000000000" pitchFamily="2" charset="0"/>
                <a:cs typeface="AvantGarde" panose="00000400000000000000" pitchFamily="2" charset="0"/>
              </a:rPr>
              <a:t>.      </a:t>
            </a:r>
            <a:endParaRPr lang="en-US" sz="2800">
              <a:solidFill>
                <a:schemeClr val="bg1"/>
              </a:solidFill>
              <a:latin typeface="AvantGarde" panose="00000400000000000000" pitchFamily="2" charset="0"/>
              <a:ea typeface="AvantGarde" panose="00000400000000000000" pitchFamily="2" charset="0"/>
              <a:cs typeface="AvantGarde" panose="00000400000000000000" pitchFamily="2" charset="0"/>
            </a:endParaRPr>
          </a:p>
          <a:p>
            <a:pPr algn="just"/>
            <a:r>
              <a:rPr lang="en-US" sz="2800">
                <a:solidFill>
                  <a:schemeClr val="bg1"/>
                </a:solidFill>
                <a:latin typeface="AvantGarde" panose="00000400000000000000" pitchFamily="2" charset="0"/>
                <a:ea typeface="AvantGarde" panose="00000400000000000000" pitchFamily="2" charset="0"/>
                <a:cs typeface="AvantGarde" panose="00000400000000000000" pitchFamily="2" charset="0"/>
              </a:rPr>
              <a:t>	</a:t>
            </a:r>
            <a:r>
              <a:rPr lang="vi-VN" sz="2800">
                <a:solidFill>
                  <a:schemeClr val="bg1"/>
                </a:solidFill>
                <a:latin typeface="AvantGarde" panose="00000400000000000000" pitchFamily="2" charset="0"/>
                <a:ea typeface="AvantGarde" panose="00000400000000000000" pitchFamily="2" charset="0"/>
                <a:cs typeface="AvantGarde" panose="00000400000000000000" pitchFamily="2" charset="0"/>
              </a:rPr>
              <a:t>Trong </a:t>
            </a:r>
            <a:r>
              <a:rPr lang="vi-VN" sz="2800" dirty="0">
                <a:solidFill>
                  <a:schemeClr val="bg1"/>
                </a:solidFill>
                <a:latin typeface="AvantGarde" panose="00000400000000000000" pitchFamily="2" charset="0"/>
                <a:ea typeface="AvantGarde" panose="00000400000000000000" pitchFamily="2" charset="0"/>
                <a:cs typeface="AvantGarde" panose="00000400000000000000" pitchFamily="2" charset="0"/>
              </a:rPr>
              <a:t>cuộc kháng chiến chống đế quốc Mỹ, ông đã vào chiến trường, chế ra thuốc chống sốt rét để chữa bệnh cho chiến sĩ và đồng bào.</a:t>
            </a:r>
            <a:endParaRPr lang="en-US" sz="2800" dirty="0">
              <a:solidFill>
                <a:schemeClr val="bg1"/>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94985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4" presetClass="exit" presetSubtype="10" fill="hold" grpId="0" nodeType="with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074" y="936703"/>
            <a:ext cx="4430013" cy="4682402"/>
          </a:xfrm>
          <a:prstGeom prst="rect">
            <a:avLst/>
          </a:prstGeom>
        </p:spPr>
      </p:pic>
      <p:sp>
        <p:nvSpPr>
          <p:cNvPr id="3" name="Rectangle 2"/>
          <p:cNvSpPr/>
          <p:nvPr/>
        </p:nvSpPr>
        <p:spPr>
          <a:xfrm>
            <a:off x="6107889" y="2006549"/>
            <a:ext cx="3770584" cy="1754326"/>
          </a:xfrm>
          <a:prstGeom prst="rect">
            <a:avLst/>
          </a:prstGeom>
        </p:spPr>
        <p:txBody>
          <a:bodyPr wrap="none">
            <a:spAutoFit/>
          </a:bodyPr>
          <a:lstStyle/>
          <a:p>
            <a:pPr>
              <a:lnSpc>
                <a:spcPct val="150000"/>
              </a:lnSpc>
            </a:pPr>
            <a:r>
              <a:rPr lang="vi-VN" sz="3600" b="1" dirty="0">
                <a:solidFill>
                  <a:srgbClr val="202122"/>
                </a:solidFill>
              </a:rPr>
              <a:t>Nguyễn Sơn Hà</a:t>
            </a:r>
            <a:r>
              <a:rPr lang="vi-VN" sz="3600" dirty="0">
                <a:solidFill>
                  <a:srgbClr val="202122"/>
                </a:solidFill>
              </a:rPr>
              <a:t> </a:t>
            </a:r>
          </a:p>
          <a:p>
            <a:pPr>
              <a:lnSpc>
                <a:spcPct val="150000"/>
              </a:lnSpc>
            </a:pPr>
            <a:r>
              <a:rPr lang="vi-VN" sz="3600" dirty="0">
                <a:solidFill>
                  <a:srgbClr val="202122"/>
                </a:solidFill>
              </a:rPr>
              <a:t>    (1894 - 1980)</a:t>
            </a:r>
            <a:endParaRPr lang="en-US" sz="3600" dirty="0"/>
          </a:p>
        </p:txBody>
      </p:sp>
    </p:spTree>
    <p:extLst>
      <p:ext uri="{BB962C8B-B14F-4D97-AF65-F5344CB8AC3E}">
        <p14:creationId xmlns:p14="http://schemas.microsoft.com/office/powerpoint/2010/main" val="238877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7711" y="2147489"/>
            <a:ext cx="2553904" cy="830997"/>
          </a:xfrm>
          <a:prstGeom prst="rect">
            <a:avLst/>
          </a:prstGeom>
          <a:noFill/>
        </p:spPr>
        <p:txBody>
          <a:bodyPr wrap="none" lIns="91440" tIns="45720" rIns="91440" bIns="45720">
            <a:spAutoFit/>
          </a:bodyPr>
          <a:lstStyle/>
          <a:p>
            <a:pPr algn="ctr"/>
            <a:r>
              <a:rPr lang="vi-VN" sz="4800" b="1" dirty="0">
                <a:ln w="9525">
                  <a:solidFill>
                    <a:schemeClr val="bg1"/>
                  </a:solidFill>
                  <a:prstDash val="solid"/>
                </a:ln>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Bài đọc 4</a:t>
            </a:r>
            <a:endParaRPr lang="en-US" sz="4800" b="1" cap="none" spc="0" dirty="0">
              <a:ln w="9525">
                <a:solidFill>
                  <a:schemeClr val="bg1"/>
                </a:solidFill>
                <a:prstDash val="solid"/>
              </a:ln>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2327711" y="2978486"/>
            <a:ext cx="7528023" cy="1200329"/>
          </a:xfrm>
          <a:prstGeom prst="rect">
            <a:avLst/>
          </a:prstGeom>
          <a:noFill/>
        </p:spPr>
        <p:txBody>
          <a:bodyPr wrap="none" lIns="91440" tIns="45720" rIns="91440" bIns="45720">
            <a:spAutoFit/>
          </a:bodyPr>
          <a:lstStyle/>
          <a:p>
            <a:pPr algn="ctr"/>
            <a:r>
              <a:rPr lang="vi-VN" sz="7200" b="0" cap="none" spc="0" dirty="0">
                <a:ln w="0"/>
                <a:solidFill>
                  <a:srgbClr val="FF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Từ cậu bé làm thuê</a:t>
            </a:r>
            <a:endParaRPr lang="en-US" sz="7200" b="0" cap="none" spc="0" dirty="0">
              <a:ln w="0"/>
              <a:solidFill>
                <a:srgbClr val="FF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29028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73981" y="300712"/>
            <a:ext cx="10820400" cy="679673"/>
          </a:xfrm>
          <a:prstGeom prst="rect">
            <a:avLst/>
          </a:prstGeom>
        </p:spPr>
        <p:txBody>
          <a:bodyPr lIns="0" tIns="0" rIns="0" bIns="0" rtlCol="0" anchor="t">
            <a:spAutoFit/>
          </a:bodyPr>
          <a:lstStyle/>
          <a:p>
            <a:pPr algn="ctr">
              <a:lnSpc>
                <a:spcPts val="5280"/>
              </a:lnSpc>
              <a:spcBef>
                <a:spcPct val="0"/>
              </a:spcBef>
            </a:pPr>
            <a:r>
              <a:rPr lang="en-US" sz="4800" b="1">
                <a:solidFill>
                  <a:srgbClr val="000000"/>
                </a:solidFill>
                <a:latin typeface="Arial" panose="020B0604020202020204" pitchFamily="34" charset="0"/>
                <a:cs typeface="Arial" panose="020B0604020202020204" pitchFamily="34" charset="0"/>
              </a:rPr>
              <a:t>Yêu cầu cần đạt</a:t>
            </a:r>
          </a:p>
        </p:txBody>
      </p:sp>
      <p:pic>
        <p:nvPicPr>
          <p:cNvPr id="4" name="Picture 4"/>
          <p:cNvPicPr>
            <a:picLocks noChangeAspect="1"/>
          </p:cNvPicPr>
          <p:nvPr/>
        </p:nvPicPr>
        <p:blipFill>
          <a:blip r:embed="rId2"/>
          <a:srcRect l="13786" r="5189" b="67699"/>
          <a:stretch>
            <a:fillRect/>
          </a:stretch>
        </p:blipFill>
        <p:spPr>
          <a:xfrm>
            <a:off x="5993010" y="6076474"/>
            <a:ext cx="6198990" cy="781526"/>
          </a:xfrm>
          <a:prstGeom prst="rect">
            <a:avLst/>
          </a:prstGeom>
        </p:spPr>
      </p:pic>
      <p:pic>
        <p:nvPicPr>
          <p:cNvPr id="5" name="Picture 5"/>
          <p:cNvPicPr>
            <a:picLocks noChangeAspect="1"/>
          </p:cNvPicPr>
          <p:nvPr/>
        </p:nvPicPr>
        <p:blipFill>
          <a:blip r:embed="rId3"/>
          <a:srcRect l="13786" r="6535" b="67699"/>
          <a:stretch>
            <a:fillRect/>
          </a:stretch>
        </p:blipFill>
        <p:spPr>
          <a:xfrm>
            <a:off x="0" y="6076474"/>
            <a:ext cx="6096000" cy="781526"/>
          </a:xfrm>
          <a:prstGeom prst="rect">
            <a:avLst/>
          </a:prstGeom>
        </p:spPr>
      </p:pic>
      <p:grpSp>
        <p:nvGrpSpPr>
          <p:cNvPr id="6" name="Group 6"/>
          <p:cNvGrpSpPr/>
          <p:nvPr/>
        </p:nvGrpSpPr>
        <p:grpSpPr>
          <a:xfrm>
            <a:off x="1721748" y="1263879"/>
            <a:ext cx="8765826" cy="1644097"/>
            <a:chOff x="0" y="0"/>
            <a:chExt cx="2532170" cy="811764"/>
          </a:xfrm>
          <a:solidFill>
            <a:schemeClr val="accent1">
              <a:lumMod val="40000"/>
              <a:lumOff val="60000"/>
            </a:schemeClr>
          </a:solidFill>
        </p:grpSpPr>
        <p:sp>
          <p:nvSpPr>
            <p:cNvPr id="7" name="Freeform 7"/>
            <p:cNvSpPr/>
            <p:nvPr/>
          </p:nvSpPr>
          <p:spPr>
            <a:xfrm>
              <a:off x="0" y="0"/>
              <a:ext cx="2532170" cy="811765"/>
            </a:xfrm>
            <a:custGeom>
              <a:avLst/>
              <a:gdLst/>
              <a:ahLst/>
              <a:cxnLst/>
              <a:rect l="l" t="t" r="r" b="b"/>
              <a:pathLst>
                <a:path w="2532170" h="811765">
                  <a:moveTo>
                    <a:pt x="2407710" y="811764"/>
                  </a:moveTo>
                  <a:lnTo>
                    <a:pt x="124460" y="811764"/>
                  </a:lnTo>
                  <a:cubicBezTo>
                    <a:pt x="55880" y="811764"/>
                    <a:pt x="0" y="755884"/>
                    <a:pt x="0" y="687304"/>
                  </a:cubicBezTo>
                  <a:lnTo>
                    <a:pt x="0" y="124460"/>
                  </a:lnTo>
                  <a:cubicBezTo>
                    <a:pt x="0" y="55880"/>
                    <a:pt x="55880" y="0"/>
                    <a:pt x="124460" y="0"/>
                  </a:cubicBezTo>
                  <a:lnTo>
                    <a:pt x="2407710" y="0"/>
                  </a:lnTo>
                  <a:cubicBezTo>
                    <a:pt x="2476290" y="0"/>
                    <a:pt x="2532170" y="55880"/>
                    <a:pt x="2532170" y="124460"/>
                  </a:cubicBezTo>
                  <a:lnTo>
                    <a:pt x="2532170" y="687305"/>
                  </a:lnTo>
                  <a:cubicBezTo>
                    <a:pt x="2532170" y="755885"/>
                    <a:pt x="2476290" y="811765"/>
                    <a:pt x="2407710" y="811765"/>
                  </a:cubicBezTo>
                  <a:close/>
                </a:path>
              </a:pathLst>
            </a:custGeom>
            <a:grpFill/>
          </p:spPr>
        </p:sp>
      </p:grpSp>
      <p:grpSp>
        <p:nvGrpSpPr>
          <p:cNvPr id="8" name="Group 8"/>
          <p:cNvGrpSpPr/>
          <p:nvPr/>
        </p:nvGrpSpPr>
        <p:grpSpPr>
          <a:xfrm>
            <a:off x="1757660" y="3243488"/>
            <a:ext cx="8705105" cy="917944"/>
            <a:chOff x="0" y="0"/>
            <a:chExt cx="2532170" cy="811764"/>
          </a:xfrm>
          <a:solidFill>
            <a:schemeClr val="accent1">
              <a:lumMod val="40000"/>
              <a:lumOff val="60000"/>
            </a:schemeClr>
          </a:solidFill>
        </p:grpSpPr>
        <p:sp>
          <p:nvSpPr>
            <p:cNvPr id="9" name="Freeform 9"/>
            <p:cNvSpPr/>
            <p:nvPr/>
          </p:nvSpPr>
          <p:spPr>
            <a:xfrm>
              <a:off x="0" y="0"/>
              <a:ext cx="2532170" cy="811765"/>
            </a:xfrm>
            <a:custGeom>
              <a:avLst/>
              <a:gdLst/>
              <a:ahLst/>
              <a:cxnLst/>
              <a:rect l="l" t="t" r="r" b="b"/>
              <a:pathLst>
                <a:path w="2532170" h="811765">
                  <a:moveTo>
                    <a:pt x="2407710" y="811764"/>
                  </a:moveTo>
                  <a:lnTo>
                    <a:pt x="124460" y="811764"/>
                  </a:lnTo>
                  <a:cubicBezTo>
                    <a:pt x="55880" y="811764"/>
                    <a:pt x="0" y="755884"/>
                    <a:pt x="0" y="687304"/>
                  </a:cubicBezTo>
                  <a:lnTo>
                    <a:pt x="0" y="124460"/>
                  </a:lnTo>
                  <a:cubicBezTo>
                    <a:pt x="0" y="55880"/>
                    <a:pt x="55880" y="0"/>
                    <a:pt x="124460" y="0"/>
                  </a:cubicBezTo>
                  <a:lnTo>
                    <a:pt x="2407710" y="0"/>
                  </a:lnTo>
                  <a:cubicBezTo>
                    <a:pt x="2476290" y="0"/>
                    <a:pt x="2532170" y="55880"/>
                    <a:pt x="2532170" y="124460"/>
                  </a:cubicBezTo>
                  <a:lnTo>
                    <a:pt x="2532170" y="687305"/>
                  </a:lnTo>
                  <a:cubicBezTo>
                    <a:pt x="2532170" y="755885"/>
                    <a:pt x="2476290" y="811765"/>
                    <a:pt x="2407710" y="811765"/>
                  </a:cubicBezTo>
                  <a:close/>
                </a:path>
              </a:pathLst>
            </a:custGeom>
            <a:grpFill/>
          </p:spPr>
        </p:sp>
      </p:grpSp>
      <p:grpSp>
        <p:nvGrpSpPr>
          <p:cNvPr id="10" name="Group 10"/>
          <p:cNvGrpSpPr/>
          <p:nvPr/>
        </p:nvGrpSpPr>
        <p:grpSpPr>
          <a:xfrm>
            <a:off x="1721749" y="4648223"/>
            <a:ext cx="8770551" cy="968151"/>
            <a:chOff x="0" y="0"/>
            <a:chExt cx="2532170" cy="811764"/>
          </a:xfrm>
          <a:solidFill>
            <a:schemeClr val="accent1">
              <a:lumMod val="40000"/>
              <a:lumOff val="60000"/>
            </a:schemeClr>
          </a:solidFill>
        </p:grpSpPr>
        <p:sp>
          <p:nvSpPr>
            <p:cNvPr id="11" name="Freeform 11"/>
            <p:cNvSpPr/>
            <p:nvPr/>
          </p:nvSpPr>
          <p:spPr>
            <a:xfrm>
              <a:off x="0" y="0"/>
              <a:ext cx="2532170" cy="811765"/>
            </a:xfrm>
            <a:custGeom>
              <a:avLst/>
              <a:gdLst/>
              <a:ahLst/>
              <a:cxnLst/>
              <a:rect l="l" t="t" r="r" b="b"/>
              <a:pathLst>
                <a:path w="2532170" h="811765">
                  <a:moveTo>
                    <a:pt x="2407710" y="811764"/>
                  </a:moveTo>
                  <a:lnTo>
                    <a:pt x="124460" y="811764"/>
                  </a:lnTo>
                  <a:cubicBezTo>
                    <a:pt x="55880" y="811764"/>
                    <a:pt x="0" y="755884"/>
                    <a:pt x="0" y="687304"/>
                  </a:cubicBezTo>
                  <a:lnTo>
                    <a:pt x="0" y="124460"/>
                  </a:lnTo>
                  <a:cubicBezTo>
                    <a:pt x="0" y="55880"/>
                    <a:pt x="55880" y="0"/>
                    <a:pt x="124460" y="0"/>
                  </a:cubicBezTo>
                  <a:lnTo>
                    <a:pt x="2407710" y="0"/>
                  </a:lnTo>
                  <a:cubicBezTo>
                    <a:pt x="2476290" y="0"/>
                    <a:pt x="2532170" y="55880"/>
                    <a:pt x="2532170" y="124460"/>
                  </a:cubicBezTo>
                  <a:lnTo>
                    <a:pt x="2532170" y="687305"/>
                  </a:lnTo>
                  <a:cubicBezTo>
                    <a:pt x="2532170" y="755885"/>
                    <a:pt x="2476290" y="811765"/>
                    <a:pt x="2407710" y="811765"/>
                  </a:cubicBezTo>
                  <a:close/>
                </a:path>
              </a:pathLst>
            </a:custGeom>
            <a:grpFill/>
          </p:spPr>
        </p:sp>
      </p:grpSp>
      <p:sp>
        <p:nvSpPr>
          <p:cNvPr id="12" name="TextBox 12"/>
          <p:cNvSpPr txBox="1"/>
          <p:nvPr/>
        </p:nvSpPr>
        <p:spPr>
          <a:xfrm>
            <a:off x="2017388" y="1193800"/>
            <a:ext cx="8808202" cy="1661993"/>
          </a:xfrm>
          <a:prstGeom prst="rect">
            <a:avLst/>
          </a:prstGeom>
        </p:spPr>
        <p:txBody>
          <a:bodyPr wrap="square" lIns="0" tIns="0" rIns="0" bIns="0" rtlCol="0" anchor="t">
            <a:spAutoFit/>
          </a:bodyPr>
          <a:lstStyle/>
          <a:p>
            <a:pP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Đọc thành tiếng trôi chảy toàn bài, ngắt nghỉ hơi đúng.</a:t>
            </a:r>
            <a:endParaRPr lang="en-US" sz="3600">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4"/>
          <a:srcRect l="42989" b="4706"/>
          <a:stretch>
            <a:fillRect/>
          </a:stretch>
        </p:blipFill>
        <p:spPr>
          <a:xfrm>
            <a:off x="-16020" y="4140273"/>
            <a:ext cx="908268" cy="2800277"/>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85154" y="4243981"/>
            <a:ext cx="1340436" cy="1346200"/>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27795" y="2849687"/>
            <a:ext cx="881797" cy="1367128"/>
          </a:xfrm>
          <a:prstGeom prst="rect">
            <a:avLst/>
          </a:prstGeom>
        </p:spPr>
      </p:pic>
      <p:pic>
        <p:nvPicPr>
          <p:cNvPr id="18" name="Picture 18"/>
          <p:cNvPicPr>
            <a:picLocks noChangeAspect="1"/>
          </p:cNvPicPr>
          <p:nvPr/>
        </p:nvPicPr>
        <p:blipFill>
          <a:blip r:embed="rId9"/>
          <a:srcRect/>
          <a:stretch>
            <a:fillRect/>
          </a:stretch>
        </p:blipFill>
        <p:spPr>
          <a:xfrm>
            <a:off x="1246795" y="823330"/>
            <a:ext cx="843798" cy="788951"/>
          </a:xfrm>
          <a:prstGeom prst="rect">
            <a:avLst/>
          </a:prstGeom>
        </p:spPr>
      </p:pic>
      <p:pic>
        <p:nvPicPr>
          <p:cNvPr id="19" name="Picture 19"/>
          <p:cNvPicPr>
            <a:picLocks noChangeAspect="1"/>
          </p:cNvPicPr>
          <p:nvPr/>
        </p:nvPicPr>
        <p:blipFill>
          <a:blip r:embed="rId10"/>
          <a:srcRect b="4286"/>
          <a:stretch>
            <a:fillRect/>
          </a:stretch>
        </p:blipFill>
        <p:spPr>
          <a:xfrm>
            <a:off x="11196762" y="5913755"/>
            <a:ext cx="995238" cy="944245"/>
          </a:xfrm>
          <a:prstGeom prst="rect">
            <a:avLst/>
          </a:prstGeom>
        </p:spPr>
      </p:pic>
      <p:pic>
        <p:nvPicPr>
          <p:cNvPr id="20" name="Picture 20"/>
          <p:cNvPicPr>
            <a:picLocks noChangeAspect="1"/>
          </p:cNvPicPr>
          <p:nvPr/>
        </p:nvPicPr>
        <p:blipFill>
          <a:blip r:embed="rId11"/>
          <a:srcRect b="3270"/>
          <a:stretch>
            <a:fillRect/>
          </a:stretch>
        </p:blipFill>
        <p:spPr>
          <a:xfrm>
            <a:off x="938585" y="5658717"/>
            <a:ext cx="783163" cy="1199283"/>
          </a:xfrm>
          <a:prstGeom prst="rect">
            <a:avLst/>
          </a:prstGeom>
        </p:spPr>
      </p:pic>
      <p:sp>
        <p:nvSpPr>
          <p:cNvPr id="21" name="TextBox 12">
            <a:extLst>
              <a:ext uri="{FF2B5EF4-FFF2-40B4-BE49-F238E27FC236}">
                <a16:creationId xmlns:a16="http://schemas.microsoft.com/office/drawing/2014/main" id="{7091FED0-9D2C-DE28-9C9D-9720DBC27EB1}"/>
              </a:ext>
            </a:extLst>
          </p:cNvPr>
          <p:cNvSpPr txBox="1"/>
          <p:nvPr/>
        </p:nvSpPr>
        <p:spPr>
          <a:xfrm>
            <a:off x="707853" y="3248788"/>
            <a:ext cx="9418687" cy="830997"/>
          </a:xfrm>
          <a:prstGeom prst="rect">
            <a:avLst/>
          </a:prstGeom>
        </p:spPr>
        <p:txBody>
          <a:bodyPr wrap="square" lIns="0" tIns="0" rIns="0" bIns="0" rtlCol="0" anchor="t">
            <a:spAutoFit/>
          </a:bodyPr>
          <a:lstStyle/>
          <a:p>
            <a:pPr algn="ctr">
              <a:lnSpc>
                <a:spcPct val="150000"/>
              </a:lnSpc>
              <a:spcBef>
                <a:spcPct val="0"/>
              </a:spcBef>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Hiểu nội dung và ý nghĩa của bài.</a:t>
            </a:r>
            <a:endParaRPr lang="en-US" sz="3600">
              <a:latin typeface="Arial" panose="020B0604020202020204" pitchFamily="34" charset="0"/>
              <a:cs typeface="Arial" panose="020B0604020202020204" pitchFamily="34" charset="0"/>
            </a:endParaRPr>
          </a:p>
        </p:txBody>
      </p:sp>
      <p:sp>
        <p:nvSpPr>
          <p:cNvPr id="22" name="TextBox 12">
            <a:extLst>
              <a:ext uri="{FF2B5EF4-FFF2-40B4-BE49-F238E27FC236}">
                <a16:creationId xmlns:a16="http://schemas.microsoft.com/office/drawing/2014/main" id="{ABFCE664-7A45-E8D6-9079-A14B339AE144}"/>
              </a:ext>
            </a:extLst>
          </p:cNvPr>
          <p:cNvSpPr txBox="1"/>
          <p:nvPr/>
        </p:nvSpPr>
        <p:spPr>
          <a:xfrm>
            <a:off x="1975084" y="4837778"/>
            <a:ext cx="8241831" cy="553998"/>
          </a:xfrm>
          <a:prstGeom prst="rect">
            <a:avLst/>
          </a:prstGeom>
        </p:spPr>
        <p:txBody>
          <a:bodyPr wrap="square" lIns="0" tIns="0" rIns="0" bIns="0" rtlCol="0" anchor="t">
            <a:spAutoFit/>
          </a:bodyPr>
          <a:lstStyle/>
          <a:p>
            <a:pPr algn="just"/>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Xác định được từ chỉ địa điểm.</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6320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1481</TotalTime>
  <Words>1577</Words>
  <Application>Microsoft Office PowerPoint</Application>
  <PresentationFormat>Widescreen</PresentationFormat>
  <Paragraphs>104</Paragraphs>
  <Slides>31</Slides>
  <Notes>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Arial-Rounded</vt:lpstr>
      <vt:lpstr>AvantGarde</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Dung Nguyen</dc:creator>
  <cp:lastModifiedBy>An Thach</cp:lastModifiedBy>
  <cp:revision>70</cp:revision>
  <dcterms:created xsi:type="dcterms:W3CDTF">2022-09-30T08:01:37Z</dcterms:created>
  <dcterms:modified xsi:type="dcterms:W3CDTF">2022-11-30T08:46:11Z</dcterms:modified>
</cp:coreProperties>
</file>