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414" r:id="rId2"/>
    <p:sldId id="406" r:id="rId3"/>
    <p:sldId id="391" r:id="rId4"/>
    <p:sldId id="415" r:id="rId5"/>
    <p:sldId id="394" r:id="rId6"/>
    <p:sldId id="365" r:id="rId7"/>
    <p:sldId id="329" r:id="rId8"/>
    <p:sldId id="367" r:id="rId9"/>
    <p:sldId id="361" r:id="rId10"/>
    <p:sldId id="362" r:id="rId11"/>
    <p:sldId id="368" r:id="rId12"/>
    <p:sldId id="369" r:id="rId13"/>
    <p:sldId id="370" r:id="rId14"/>
    <p:sldId id="418" r:id="rId15"/>
    <p:sldId id="412" r:id="rId16"/>
    <p:sldId id="372" r:id="rId17"/>
    <p:sldId id="395" r:id="rId18"/>
    <p:sldId id="413" r:id="rId19"/>
    <p:sldId id="376" r:id="rId20"/>
    <p:sldId id="377" r:id="rId21"/>
    <p:sldId id="363" r:id="rId22"/>
    <p:sldId id="540" r:id="rId23"/>
    <p:sldId id="380" r:id="rId24"/>
    <p:sldId id="381" r:id="rId25"/>
    <p:sldId id="382" r:id="rId26"/>
    <p:sldId id="383" r:id="rId27"/>
    <p:sldId id="384" r:id="rId28"/>
    <p:sldId id="385" r:id="rId29"/>
    <p:sldId id="386" r:id="rId30"/>
    <p:sldId id="387" r:id="rId31"/>
    <p:sldId id="388" r:id="rId32"/>
    <p:sldId id="417" r:id="rId33"/>
    <p:sldId id="390" r:id="rId34"/>
    <p:sldId id="400" r:id="rId35"/>
    <p:sldId id="401" r:id="rId36"/>
    <p:sldId id="402" r:id="rId37"/>
    <p:sldId id="399" r:id="rId38"/>
    <p:sldId id="403" r:id="rId39"/>
    <p:sldId id="404" r:id="rId40"/>
    <p:sldId id="40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2" d="100"/>
          <a:sy n="82" d="100"/>
        </p:scale>
        <p:origin x="720" y="10"/>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4</a:t>
            </a:fld>
            <a:endParaRPr lang="zh-CN" altLang="en-US"/>
          </a:p>
        </p:txBody>
      </p:sp>
    </p:spTree>
    <p:extLst>
      <p:ext uri="{BB962C8B-B14F-4D97-AF65-F5344CB8AC3E}">
        <p14:creationId xmlns:p14="http://schemas.microsoft.com/office/powerpoint/2010/main" val="179435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730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58392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4914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02015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13213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3997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46716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1965488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423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6118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81628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7043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0608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7534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9811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1" y="6356350"/>
            <a:ext cx="2743200" cy="365125"/>
          </a:xfrm>
          <a:prstGeom prst="rect">
            <a:avLst/>
          </a:prstGeom>
        </p:spPr>
        <p:txBody>
          <a:bodyPr/>
          <a:lstStyle/>
          <a:p>
            <a:fld id="{96AD3D2B-98B1-496A-8030-CCF2D5215B8D}" type="datetimeFigureOut">
              <a:rPr lang="zh-CN" altLang="en-US" smtClean="0"/>
              <a:t>2023/9/13</a:t>
            </a:fld>
            <a:endParaRPr lang="zh-CN" altLang="en-US"/>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1612742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 id="214748370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TextBox 7"/>
          <p:cNvSpPr txBox="1"/>
          <p:nvPr/>
        </p:nvSpPr>
        <p:spPr>
          <a:xfrm>
            <a:off x="207073" y="1140024"/>
            <a:ext cx="11034447" cy="3323987"/>
          </a:xfrm>
          <a:prstGeom prst="rect">
            <a:avLst/>
          </a:prstGeom>
          <a:noFill/>
        </p:spPr>
        <p:txBody>
          <a:bodyPr wrap="square" rtlCol="0">
            <a:spAutoFit/>
          </a:bodyPr>
          <a:lstStyle/>
          <a:p>
            <a:pPr algn="ctr"/>
            <a:r>
              <a:rPr lang="en-US" sz="5400" b="1">
                <a:solidFill>
                  <a:srgbClr val="FF0000"/>
                </a:solidFill>
                <a:latin typeface="Times New Roman" panose="02020603050405020304" pitchFamily="18" charset="0"/>
                <a:ea typeface="Zilla Slab" pitchFamily="2" charset="0"/>
                <a:cs typeface="Times New Roman" panose="02020603050405020304" pitchFamily="18" charset="0"/>
              </a:rPr>
              <a:t>Tiếng Việt</a:t>
            </a:r>
          </a:p>
          <a:p>
            <a:pPr algn="ctr"/>
            <a:r>
              <a:rPr lang="en-US" sz="5400" b="1">
                <a:solidFill>
                  <a:srgbClr val="FF0000"/>
                </a:solidFill>
                <a:latin typeface="Times New Roman" panose="02020603050405020304" pitchFamily="18" charset="0"/>
                <a:ea typeface="Zilla Slab" pitchFamily="2" charset="0"/>
                <a:cs typeface="Times New Roman" panose="02020603050405020304" pitchFamily="18" charset="0"/>
              </a:rPr>
              <a:t>Bài 3:</a:t>
            </a:r>
          </a:p>
          <a:p>
            <a:pPr algn="ctr"/>
            <a:r>
              <a:rPr lang="en-US" sz="5400" b="1">
                <a:latin typeface="Zilla Slab" pitchFamily="2" charset="0"/>
                <a:ea typeface="Zilla Slab" pitchFamily="2" charset="0"/>
              </a:rPr>
              <a:t> </a:t>
            </a:r>
            <a:r>
              <a:rPr lang="en-US" sz="4800" b="1">
                <a:solidFill>
                  <a:schemeClr val="accent5">
                    <a:lumMod val="50000"/>
                  </a:schemeClr>
                </a:solidFill>
                <a:latin typeface="Zilla Slab" pitchFamily="2" charset="0"/>
                <a:ea typeface="Zilla Slab" pitchFamily="2" charset="0"/>
              </a:rPr>
              <a:t>Đọc: Cánh rừng trong nắng</a:t>
            </a:r>
          </a:p>
          <a:p>
            <a:pPr algn="ctr"/>
            <a:r>
              <a:rPr lang="en-US" sz="4800" b="1">
                <a:solidFill>
                  <a:schemeClr val="accent5">
                    <a:lumMod val="50000"/>
                  </a:schemeClr>
                </a:solidFill>
                <a:latin typeface="Zilla Slab" pitchFamily="2" charset="0"/>
                <a:ea typeface="Zilla Slab" pitchFamily="2" charset="0"/>
              </a:rPr>
              <a:t> Nói - nghe: Sự tích loài hoa của mùa hạ.</a:t>
            </a:r>
            <a:endParaRPr lang="vi-VN" sz="4800" b="1" dirty="0">
              <a:solidFill>
                <a:schemeClr val="accent5">
                  <a:lumMod val="50000"/>
                </a:schemeClr>
              </a:solidFill>
              <a:ea typeface="Zilla Slab" pitchFamily="2" charset="0"/>
            </a:endParaRPr>
          </a:p>
        </p:txBody>
      </p:sp>
      <p:sp>
        <p:nvSpPr>
          <p:cNvPr id="2" name="Hộp Văn bản 2">
            <a:extLst>
              <a:ext uri="{FF2B5EF4-FFF2-40B4-BE49-F238E27FC236}">
                <a16:creationId xmlns:a16="http://schemas.microsoft.com/office/drawing/2014/main" id="{600C1D6B-BAEF-C1BA-5812-701D889961A9}"/>
              </a:ext>
            </a:extLst>
          </p:cNvPr>
          <p:cNvSpPr txBox="1"/>
          <p:nvPr/>
        </p:nvSpPr>
        <p:spPr>
          <a:xfrm>
            <a:off x="2762109" y="428362"/>
            <a:ext cx="7317004" cy="677108"/>
          </a:xfrm>
          <a:prstGeom prst="rect">
            <a:avLst/>
          </a:prstGeom>
          <a:noFill/>
        </p:spPr>
        <p:txBody>
          <a:bodyPr wrap="none" lIns="0" tIns="0" rIns="0" bIns="0" rtlCol="0">
            <a:spAutoFit/>
          </a:bodyPr>
          <a:lstStyle/>
          <a:p>
            <a:pPr algn="ctr"/>
            <a:r>
              <a:rPr lang="en-US" sz="440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endParaRPr lang="en-US" sz="4400" dirty="0">
              <a:ln w="12700">
                <a:solidFill>
                  <a:schemeClr val="tx1">
                    <a:lumMod val="75000"/>
                    <a:lumOff val="25000"/>
                  </a:schemeClr>
                </a:solidFill>
              </a:ln>
              <a:solidFill>
                <a:srgbClr val="0070C0"/>
              </a:solidFill>
              <a:latin typeface="#9Slide03 AllRoundGothic" panose="020B0703020202020104" pitchFamily="34" charset="0"/>
            </a:endParaRPr>
          </a:p>
        </p:txBody>
      </p:sp>
      <p:pic>
        <p:nvPicPr>
          <p:cNvPr id="3" name="Picture 2" descr="Logo, company name&#10;&#10;Description automatically generated">
            <a:extLst>
              <a:ext uri="{FF2B5EF4-FFF2-40B4-BE49-F238E27FC236}">
                <a16:creationId xmlns:a16="http://schemas.microsoft.com/office/drawing/2014/main" id="{14B6C54E-50EC-5987-98FB-285E1C06A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39991" cy="1533832"/>
          </a:xfrm>
          <a:prstGeom prst="rect">
            <a:avLst/>
          </a:prstGeom>
        </p:spPr>
      </p:pic>
    </p:spTree>
    <p:extLst>
      <p:ext uri="{BB962C8B-B14F-4D97-AF65-F5344CB8AC3E}">
        <p14:creationId xmlns:p14="http://schemas.microsoft.com/office/powerpoint/2010/main" val="3194900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cxnSp>
        <p:nvCxnSpPr>
          <p:cNvPr id="11" name="Straight Connector 10">
            <a:extLst>
              <a:ext uri="{FF2B5EF4-FFF2-40B4-BE49-F238E27FC236}">
                <a16:creationId xmlns:a16="http://schemas.microsoft.com/office/drawing/2014/main" id="{DFEF988E-3F69-4403-8E5C-2FDFFC28E3EF}"/>
              </a:ext>
            </a:extLst>
          </p:cNvPr>
          <p:cNvCxnSpPr>
            <a:cxnSpLocks/>
          </p:cNvCxnSpPr>
          <p:nvPr/>
        </p:nvCxnSpPr>
        <p:spPr>
          <a:xfrm flipH="1">
            <a:off x="5431244" y="3935886"/>
            <a:ext cx="143859" cy="66066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DFEF988E-3F69-4403-8E5C-2FDFFC28E3EF}"/>
              </a:ext>
            </a:extLst>
          </p:cNvPr>
          <p:cNvCxnSpPr>
            <a:cxnSpLocks/>
          </p:cNvCxnSpPr>
          <p:nvPr/>
        </p:nvCxnSpPr>
        <p:spPr>
          <a:xfrm flipH="1">
            <a:off x="5511405" y="3935886"/>
            <a:ext cx="143859" cy="66066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F045EA-6889-8F5F-4118-6BD312384425}"/>
              </a:ext>
            </a:extLst>
          </p:cNvPr>
          <p:cNvGrpSpPr/>
          <p:nvPr/>
        </p:nvGrpSpPr>
        <p:grpSpPr>
          <a:xfrm>
            <a:off x="5785189" y="224513"/>
            <a:ext cx="6613992" cy="2800769"/>
            <a:chOff x="-376249" y="1362426"/>
            <a:chExt cx="9718996" cy="1416145"/>
          </a:xfrm>
        </p:grpSpPr>
        <p:sp>
          <p:nvSpPr>
            <p:cNvPr id="4" name="TextBox 3">
              <a:extLst>
                <a:ext uri="{FF2B5EF4-FFF2-40B4-BE49-F238E27FC236}">
                  <a16:creationId xmlns:a16="http://schemas.microsoft.com/office/drawing/2014/main" id="{CE87EDC8-91DF-5BED-B7FA-FAE77DB12095}"/>
                </a:ext>
              </a:extLst>
            </p:cNvPr>
            <p:cNvSpPr txBox="1"/>
            <p:nvPr/>
          </p:nvSpPr>
          <p:spPr>
            <a:xfrm>
              <a:off x="-376247" y="1362427"/>
              <a:ext cx="9718994" cy="1416144"/>
            </a:xfrm>
            <a:prstGeom prst="rect">
              <a:avLst/>
            </a:prstGeom>
            <a:noFill/>
            <a:ln>
              <a:noFill/>
            </a:ln>
          </p:spPr>
          <p:txBody>
            <a:bodyPr wrap="none" rtlCol="0">
              <a:spAutoFit/>
            </a:bodyPr>
            <a:lstStyle/>
            <a:p>
              <a:pPr algn="ctr"/>
              <a:r>
                <a:rPr lang="en-US" altLang="ko-KR" sz="88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LUYỆN ĐỌC </a:t>
              </a:r>
            </a:p>
            <a:p>
              <a:pPr algn="ctr"/>
              <a:r>
                <a:rPr lang="en-US" altLang="ko-KR" sz="88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NHÓM</a:t>
              </a:r>
            </a:p>
          </p:txBody>
        </p:sp>
        <p:sp>
          <p:nvSpPr>
            <p:cNvPr id="5" name="TextBox 4">
              <a:extLst>
                <a:ext uri="{FF2B5EF4-FFF2-40B4-BE49-F238E27FC236}">
                  <a16:creationId xmlns:a16="http://schemas.microsoft.com/office/drawing/2014/main" id="{4259BC41-3A35-3B0E-53AF-ECF34D25F4A0}"/>
                </a:ext>
              </a:extLst>
            </p:cNvPr>
            <p:cNvSpPr txBox="1"/>
            <p:nvPr/>
          </p:nvSpPr>
          <p:spPr>
            <a:xfrm>
              <a:off x="-376249" y="1362426"/>
              <a:ext cx="9718994" cy="1416144"/>
            </a:xfrm>
            <a:prstGeom prst="rect">
              <a:avLst/>
            </a:prstGeom>
            <a:noFill/>
          </p:spPr>
          <p:txBody>
            <a:bodyPr wrap="none" rtlCol="0">
              <a:spAutoFit/>
            </a:bodyPr>
            <a:lstStyle/>
            <a:p>
              <a:pPr algn="ctr"/>
              <a:r>
                <a:rPr lang="en-US" altLang="ko-KR" sz="8800" b="1" spc="600" dirty="0">
                  <a:solidFill>
                    <a:srgbClr val="FF0000"/>
                  </a:solidFill>
                  <a:latin typeface="UTM Showcard" panose="02040603050506020204" pitchFamily="18" charset="0"/>
                  <a:ea typeface="HY견고딕" pitchFamily="18" charset="-127"/>
                </a:rPr>
                <a:t>LUYỆN ĐỌC </a:t>
              </a:r>
            </a:p>
            <a:p>
              <a:pPr algn="ctr"/>
              <a:r>
                <a:rPr lang="en-US" altLang="ko-KR" sz="8800" b="1" spc="600" dirty="0">
                  <a:solidFill>
                    <a:srgbClr val="FF0000"/>
                  </a:solidFill>
                  <a:latin typeface="UTM Showcard" panose="02040603050506020204" pitchFamily="18" charset="0"/>
                  <a:ea typeface="HY견고딕" pitchFamily="18" charset="-127"/>
                </a:rPr>
                <a:t>NHÓM</a:t>
              </a:r>
            </a:p>
          </p:txBody>
        </p:sp>
      </p:grpSp>
      <p:pic>
        <p:nvPicPr>
          <p:cNvPr id="6" name="Picture 5">
            <a:extLst>
              <a:ext uri="{FF2B5EF4-FFF2-40B4-BE49-F238E27FC236}">
                <a16:creationId xmlns:a16="http://schemas.microsoft.com/office/drawing/2014/main" id="{6B0A1F03-3273-18A0-7BB0-F626ACC8411C}"/>
              </a:ext>
            </a:extLst>
          </p:cNvPr>
          <p:cNvPicPr>
            <a:picLocks noChangeAspect="1"/>
          </p:cNvPicPr>
          <p:nvPr/>
        </p:nvPicPr>
        <p:blipFill>
          <a:blip r:embed="rId2"/>
          <a:stretch>
            <a:fillRect/>
          </a:stretch>
        </p:blipFill>
        <p:spPr>
          <a:xfrm>
            <a:off x="1082766" y="2666181"/>
            <a:ext cx="9766516" cy="3747354"/>
          </a:xfrm>
          <a:prstGeom prst="rect">
            <a:avLst/>
          </a:prstGeom>
        </p:spPr>
      </p:pic>
      <p:pic>
        <p:nvPicPr>
          <p:cNvPr id="8" name="图片 7" descr="cf6a03843171e56c4b8f06e4c8cde872">
            <a:extLst>
              <a:ext uri="{FF2B5EF4-FFF2-40B4-BE49-F238E27FC236}">
                <a16:creationId xmlns:a16="http://schemas.microsoft.com/office/drawing/2014/main" id="{17173AA5-4D9B-B4F7-7AA6-D0B18136C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893" y="165125"/>
            <a:ext cx="1769745" cy="1663700"/>
          </a:xfrm>
          <a:prstGeom prst="rect">
            <a:avLst/>
          </a:prstGeom>
        </p:spPr>
      </p:pic>
      <p:pic>
        <p:nvPicPr>
          <p:cNvPr id="9" name="图片 4">
            <a:extLst>
              <a:ext uri="{FF2B5EF4-FFF2-40B4-BE49-F238E27FC236}">
                <a16:creationId xmlns:a16="http://schemas.microsoft.com/office/drawing/2014/main" id="{E2E4A7B2-9CEE-A140-7066-DAA5D8BC0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9336392" y="5396133"/>
            <a:ext cx="2622346" cy="1396552"/>
          </a:xfrm>
          <a:prstGeom prst="rect">
            <a:avLst/>
          </a:prstGeom>
        </p:spPr>
      </p:pic>
      <p:pic>
        <p:nvPicPr>
          <p:cNvPr id="10" name="图片 4">
            <a:extLst>
              <a:ext uri="{FF2B5EF4-FFF2-40B4-BE49-F238E27FC236}">
                <a16:creationId xmlns:a16="http://schemas.microsoft.com/office/drawing/2014/main" id="{062AA023-233D-F20A-353E-B104EC27B7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rot="10554467">
            <a:off x="1496908" y="-63834"/>
            <a:ext cx="3206476" cy="1396552"/>
          </a:xfrm>
          <a:prstGeom prst="rect">
            <a:avLst/>
          </a:prstGeom>
        </p:spPr>
      </p:pic>
    </p:spTree>
    <p:extLst>
      <p:ext uri="{BB962C8B-B14F-4D97-AF65-F5344CB8AC3E}">
        <p14:creationId xmlns:p14="http://schemas.microsoft.com/office/powerpoint/2010/main" val="97012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4707482" y="229215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6"/>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99783" y="1057285"/>
            <a:ext cx="5614416"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313717" y="3270416"/>
            <a:ext cx="5614416"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DD5FD32-D4B1-BB3C-687D-729B0B53FE7A}"/>
              </a:ext>
            </a:extLst>
          </p:cNvPr>
          <p:cNvGrpSpPr/>
          <p:nvPr/>
        </p:nvGrpSpPr>
        <p:grpSpPr>
          <a:xfrm>
            <a:off x="782696" y="1118229"/>
            <a:ext cx="4998817" cy="3631760"/>
            <a:chOff x="570193" y="1362427"/>
            <a:chExt cx="7342903" cy="1835653"/>
          </a:xfrm>
        </p:grpSpPr>
        <p:sp>
          <p:nvSpPr>
            <p:cNvPr id="8" name="TextBox 7">
              <a:extLst>
                <a:ext uri="{FF2B5EF4-FFF2-40B4-BE49-F238E27FC236}">
                  <a16:creationId xmlns:a16="http://schemas.microsoft.com/office/drawing/2014/main" id="{4FB45EFF-F29D-8D91-5871-A7ADB975F08C}"/>
                </a:ext>
              </a:extLst>
            </p:cNvPr>
            <p:cNvSpPr txBox="1"/>
            <p:nvPr/>
          </p:nvSpPr>
          <p:spPr>
            <a:xfrm>
              <a:off x="1053399" y="1362427"/>
              <a:ext cx="6859697" cy="1835653"/>
            </a:xfrm>
            <a:prstGeom prst="rect">
              <a:avLst/>
            </a:prstGeom>
            <a:noFill/>
            <a:ln>
              <a:noFill/>
            </a:ln>
          </p:spPr>
          <p:txBody>
            <a:bodyPr wrap="none" rtlCol="0">
              <a:spAutoFit/>
            </a:bodyPr>
            <a:lstStyle/>
            <a:p>
              <a:pPr algn="ctr"/>
              <a:r>
                <a:rPr lang="vi-VN" altLang="ko-KR" sz="115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KHỞI </a:t>
              </a:r>
            </a:p>
            <a:p>
              <a:pPr algn="ctr"/>
              <a:r>
                <a:rPr lang="vi-VN" altLang="ko-KR" sz="115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ĐỘNG</a:t>
              </a:r>
              <a:endParaRPr lang="en-US" altLang="ko-KR" sz="115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endParaRPr>
            </a:p>
          </p:txBody>
        </p:sp>
        <p:sp>
          <p:nvSpPr>
            <p:cNvPr id="10" name="TextBox 9">
              <a:extLst>
                <a:ext uri="{FF2B5EF4-FFF2-40B4-BE49-F238E27FC236}">
                  <a16:creationId xmlns:a16="http://schemas.microsoft.com/office/drawing/2014/main" id="{12BC69B5-E93E-BA8D-6E39-E82D661C7651}"/>
                </a:ext>
              </a:extLst>
            </p:cNvPr>
            <p:cNvSpPr txBox="1"/>
            <p:nvPr/>
          </p:nvSpPr>
          <p:spPr>
            <a:xfrm>
              <a:off x="570193" y="1362427"/>
              <a:ext cx="7229388" cy="1835653"/>
            </a:xfrm>
            <a:prstGeom prst="rect">
              <a:avLst/>
            </a:prstGeom>
            <a:noFill/>
          </p:spPr>
          <p:txBody>
            <a:bodyPr wrap="none" rtlCol="0">
              <a:spAutoFit/>
            </a:bodyPr>
            <a:lstStyle/>
            <a:p>
              <a:pPr algn="ctr"/>
              <a:r>
                <a:rPr lang="vi-VN" altLang="ko-KR" sz="11500" b="1" spc="600" dirty="0">
                  <a:solidFill>
                    <a:srgbClr val="FF6C6C"/>
                  </a:solidFill>
                  <a:effectLst/>
                  <a:latin typeface="UTM Showcard" panose="02040603050506020204" pitchFamily="18" charset="0"/>
                  <a:ea typeface="HY견고딕" pitchFamily="18" charset="-127"/>
                </a:rPr>
                <a:t>K</a:t>
              </a:r>
              <a:r>
                <a:rPr lang="vi-VN" altLang="ko-KR" sz="11500" b="1" spc="600" dirty="0">
                  <a:solidFill>
                    <a:srgbClr val="FCE76B"/>
                  </a:solidFill>
                  <a:effectLst/>
                  <a:latin typeface="UTM Showcard" panose="02040603050506020204" pitchFamily="18" charset="0"/>
                  <a:ea typeface="HY견고딕" pitchFamily="18" charset="-127"/>
                </a:rPr>
                <a:t>H</a:t>
              </a:r>
              <a:r>
                <a:rPr lang="vi-VN" altLang="ko-KR" sz="11500" b="1" spc="600" dirty="0">
                  <a:solidFill>
                    <a:srgbClr val="AAF492"/>
                  </a:solidFill>
                  <a:effectLst/>
                  <a:latin typeface="UTM Showcard" panose="02040603050506020204" pitchFamily="18" charset="0"/>
                  <a:ea typeface="HY견고딕" pitchFamily="18" charset="-127"/>
                </a:rPr>
                <a:t>Ở</a:t>
              </a:r>
              <a:r>
                <a:rPr lang="vi-VN" altLang="ko-KR" sz="11500" b="1" spc="600" dirty="0">
                  <a:solidFill>
                    <a:srgbClr val="79D0F2"/>
                  </a:solidFill>
                  <a:effectLst/>
                  <a:latin typeface="UTM Showcard" panose="02040603050506020204" pitchFamily="18" charset="0"/>
                  <a:ea typeface="HY견고딕" pitchFamily="18" charset="-127"/>
                </a:rPr>
                <a:t>I</a:t>
              </a:r>
            </a:p>
            <a:p>
              <a:pPr algn="ctr"/>
              <a:r>
                <a:rPr lang="vi-VN" altLang="ko-KR" sz="11500" b="1" spc="600" dirty="0">
                  <a:solidFill>
                    <a:srgbClr val="79D0F2"/>
                  </a:solidFill>
                  <a:effectLst/>
                  <a:latin typeface="UTM Showcard" panose="02040603050506020204" pitchFamily="18" charset="0"/>
                  <a:ea typeface="HY견고딕" pitchFamily="18" charset="-127"/>
                </a:rPr>
                <a:t> </a:t>
              </a:r>
              <a:r>
                <a:rPr lang="vi-VN" altLang="ko-KR" sz="11500" b="1" spc="600" dirty="0">
                  <a:solidFill>
                    <a:srgbClr val="AAF492"/>
                  </a:solidFill>
                  <a:effectLst/>
                  <a:latin typeface="UTM Showcard" panose="02040603050506020204" pitchFamily="18" charset="0"/>
                  <a:ea typeface="HY견고딕" pitchFamily="18" charset="-127"/>
                </a:rPr>
                <a:t>Đ</a:t>
              </a:r>
              <a:r>
                <a:rPr lang="vi-VN" altLang="ko-KR" sz="11500" b="1" spc="600" dirty="0">
                  <a:solidFill>
                    <a:srgbClr val="79D0F2"/>
                  </a:solidFill>
                  <a:effectLst/>
                  <a:latin typeface="UTM Showcard" panose="02040603050506020204" pitchFamily="18" charset="0"/>
                  <a:ea typeface="HY견고딕" pitchFamily="18" charset="-127"/>
                </a:rPr>
                <a:t>Ộ</a:t>
              </a:r>
              <a:r>
                <a:rPr lang="vi-VN" altLang="ko-KR" sz="11500" b="1" spc="600" dirty="0">
                  <a:solidFill>
                    <a:srgbClr val="FCE76B"/>
                  </a:solidFill>
                  <a:effectLst/>
                  <a:latin typeface="UTM Showcard" panose="02040603050506020204" pitchFamily="18" charset="0"/>
                  <a:ea typeface="HY견고딕" pitchFamily="18" charset="-127"/>
                </a:rPr>
                <a:t>N</a:t>
              </a:r>
              <a:r>
                <a:rPr lang="vi-VN" altLang="ko-KR" sz="11500" b="1" spc="600" dirty="0">
                  <a:solidFill>
                    <a:srgbClr val="FF6C6C"/>
                  </a:solidFill>
                  <a:effectLst/>
                  <a:latin typeface="UTM Showcard" panose="02040603050506020204" pitchFamily="18" charset="0"/>
                  <a:ea typeface="HY견고딕" pitchFamily="18" charset="-127"/>
                </a:rPr>
                <a:t>G</a:t>
              </a:r>
              <a:endParaRPr lang="en-US" altLang="ko-KR" sz="11500" b="1" spc="600" dirty="0">
                <a:solidFill>
                  <a:srgbClr val="FF6C6C"/>
                </a:solidFill>
                <a:effectLst/>
                <a:latin typeface="UTM Showcard" panose="02040603050506020204" pitchFamily="18" charset="0"/>
                <a:ea typeface="HY견고딕" pitchFamily="18" charset="-127"/>
              </a:endParaRPr>
            </a:p>
          </p:txBody>
        </p:sp>
      </p:grpSp>
    </p:spTree>
    <p:extLst>
      <p:ext uri="{BB962C8B-B14F-4D97-AF65-F5344CB8AC3E}">
        <p14:creationId xmlns:p14="http://schemas.microsoft.com/office/powerpoint/2010/main" val="4290631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F045EA-6889-8F5F-4118-6BD312384425}"/>
              </a:ext>
            </a:extLst>
          </p:cNvPr>
          <p:cNvGrpSpPr/>
          <p:nvPr/>
        </p:nvGrpSpPr>
        <p:grpSpPr>
          <a:xfrm>
            <a:off x="6373331" y="224515"/>
            <a:ext cx="5437708" cy="1446550"/>
            <a:chOff x="488000" y="1362427"/>
            <a:chExt cx="7990494" cy="731415"/>
          </a:xfrm>
        </p:grpSpPr>
        <p:sp>
          <p:nvSpPr>
            <p:cNvPr id="4" name="TextBox 3">
              <a:extLst>
                <a:ext uri="{FF2B5EF4-FFF2-40B4-BE49-F238E27FC236}">
                  <a16:creationId xmlns:a16="http://schemas.microsoft.com/office/drawing/2014/main" id="{CE87EDC8-91DF-5BED-B7FA-FAE77DB12095}"/>
                </a:ext>
              </a:extLst>
            </p:cNvPr>
            <p:cNvSpPr txBox="1"/>
            <p:nvPr/>
          </p:nvSpPr>
          <p:spPr>
            <a:xfrm>
              <a:off x="488001" y="1362427"/>
              <a:ext cx="7990493" cy="731415"/>
            </a:xfrm>
            <a:prstGeom prst="rect">
              <a:avLst/>
            </a:prstGeom>
            <a:noFill/>
            <a:ln>
              <a:noFill/>
            </a:ln>
          </p:spPr>
          <p:txBody>
            <a:bodyPr wrap="none" rtlCol="0">
              <a:spAutoFit/>
            </a:bodyPr>
            <a:lstStyle/>
            <a:p>
              <a:pPr algn="ctr"/>
              <a:r>
                <a:rPr lang="en-US" altLang="ko-KR" sz="88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ĐỌC HIỂU</a:t>
              </a:r>
            </a:p>
          </p:txBody>
        </p:sp>
        <p:sp>
          <p:nvSpPr>
            <p:cNvPr id="5" name="TextBox 4">
              <a:extLst>
                <a:ext uri="{FF2B5EF4-FFF2-40B4-BE49-F238E27FC236}">
                  <a16:creationId xmlns:a16="http://schemas.microsoft.com/office/drawing/2014/main" id="{4259BC41-3A35-3B0E-53AF-ECF34D25F4A0}"/>
                </a:ext>
              </a:extLst>
            </p:cNvPr>
            <p:cNvSpPr txBox="1"/>
            <p:nvPr/>
          </p:nvSpPr>
          <p:spPr>
            <a:xfrm>
              <a:off x="488000" y="1362427"/>
              <a:ext cx="7990492" cy="731415"/>
            </a:xfrm>
            <a:prstGeom prst="rect">
              <a:avLst/>
            </a:prstGeom>
            <a:noFill/>
          </p:spPr>
          <p:txBody>
            <a:bodyPr wrap="none" rtlCol="0">
              <a:spAutoFit/>
            </a:bodyPr>
            <a:lstStyle/>
            <a:p>
              <a:pPr algn="ctr"/>
              <a:r>
                <a:rPr lang="en-US" altLang="ko-KR" sz="8800" b="1" spc="600" dirty="0">
                  <a:solidFill>
                    <a:srgbClr val="FF0000"/>
                  </a:solidFill>
                  <a:latin typeface="UTM Showcard" panose="02040603050506020204" pitchFamily="18" charset="0"/>
                  <a:ea typeface="HY견고딕" pitchFamily="18" charset="-127"/>
                </a:rPr>
                <a:t>ĐỌC HIỂU</a:t>
              </a:r>
            </a:p>
          </p:txBody>
        </p:sp>
      </p:grpSp>
      <p:pic>
        <p:nvPicPr>
          <p:cNvPr id="2" name="Picture 1">
            <a:extLst>
              <a:ext uri="{FF2B5EF4-FFF2-40B4-BE49-F238E27FC236}">
                <a16:creationId xmlns:a16="http://schemas.microsoft.com/office/drawing/2014/main" id="{743FDE94-99D8-87E8-999C-A1127D1995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a:stretch/>
        </p:blipFill>
        <p:spPr>
          <a:xfrm>
            <a:off x="5390394" y="2239348"/>
            <a:ext cx="5804823" cy="4966052"/>
          </a:xfrm>
          <a:prstGeom prst="rect">
            <a:avLst/>
          </a:prstGeom>
        </p:spPr>
      </p:pic>
      <p:pic>
        <p:nvPicPr>
          <p:cNvPr id="6" name="Picture 2" descr="Hình ảnh Vẽ Tay Hoạt Hình Thế Giới đọc Sách Ngày đọc Sách Của Trẻ Em Có Thể  được Sử Dụng Cho Minh Họa Thương Mại PNG , Tính Cách, Con Trai,">
            <a:extLst>
              <a:ext uri="{FF2B5EF4-FFF2-40B4-BE49-F238E27FC236}">
                <a16:creationId xmlns:a16="http://schemas.microsoft.com/office/drawing/2014/main" id="{060BD0D8-21D5-BA9E-0CBE-DC4B4C135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551899" y="162489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88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55454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và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cảnh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sắc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cxnSp>
        <p:nvCxnSpPr>
          <p:cNvPr id="11" name="Straight Connector 10">
            <a:extLst>
              <a:ext uri="{FF2B5EF4-FFF2-40B4-BE49-F238E27FC236}">
                <a16:creationId xmlns:a16="http://schemas.microsoft.com/office/drawing/2014/main" id="{DFEF988E-3F69-4403-8E5C-2FDFFC28E3EF}"/>
              </a:ext>
            </a:extLst>
          </p:cNvPr>
          <p:cNvCxnSpPr>
            <a:cxnSpLocks/>
          </p:cNvCxnSpPr>
          <p:nvPr/>
        </p:nvCxnSpPr>
        <p:spPr>
          <a:xfrm flipH="1">
            <a:off x="5522985" y="3935886"/>
            <a:ext cx="143859" cy="66066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DFEF988E-3F69-4403-8E5C-2FDFFC28E3EF}"/>
              </a:ext>
            </a:extLst>
          </p:cNvPr>
          <p:cNvCxnSpPr>
            <a:cxnSpLocks/>
          </p:cNvCxnSpPr>
          <p:nvPr/>
        </p:nvCxnSpPr>
        <p:spPr>
          <a:xfrm flipH="1">
            <a:off x="5451056" y="3935886"/>
            <a:ext cx="143859" cy="66066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84014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1717952" y="242597"/>
            <a:ext cx="7640652" cy="634481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252120" y="1737896"/>
            <a:ext cx="1296858" cy="1691104"/>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8001" y="247157"/>
            <a:ext cx="4555063" cy="769441"/>
          </a:xfrm>
          <a:prstGeom prst="rect">
            <a:avLst/>
          </a:prstGeom>
          <a:noFill/>
        </p:spPr>
        <p:txBody>
          <a:bodyPr wrap="square" rtlCol="0">
            <a:spAutoFit/>
          </a:bodyPr>
          <a:lstStyle/>
          <a:p>
            <a:r>
              <a:rPr lang="en-US" sz="4400" b="1" dirty="0" err="1">
                <a:solidFill>
                  <a:srgbClr val="FF0000"/>
                </a:solidFill>
                <a:latin typeface="UVN Van Chuong Nang" panose="00000400000000000000" pitchFamily="2" charset="0"/>
              </a:rPr>
              <a:t>Yêu</a:t>
            </a:r>
            <a:r>
              <a:rPr lang="en-US" sz="4400" b="1" dirty="0">
                <a:solidFill>
                  <a:srgbClr val="FF0000"/>
                </a:solidFill>
                <a:latin typeface="UVN Van Chuong Nang" panose="00000400000000000000" pitchFamily="2" charset="0"/>
              </a:rPr>
              <a:t> </a:t>
            </a:r>
            <a:r>
              <a:rPr lang="en-US" sz="4400" b="1" dirty="0" err="1">
                <a:solidFill>
                  <a:srgbClr val="FF0000"/>
                </a:solidFill>
                <a:latin typeface="UVN Van Chuong Nang" panose="00000400000000000000" pitchFamily="2" charset="0"/>
              </a:rPr>
              <a:t>cầu</a:t>
            </a:r>
            <a:r>
              <a:rPr lang="en-US" sz="4400" b="1" dirty="0">
                <a:solidFill>
                  <a:srgbClr val="FF0000"/>
                </a:solidFill>
                <a:latin typeface="UVN Van Chuong Nang" panose="00000400000000000000" pitchFamily="2" charset="0"/>
              </a:rPr>
              <a:t> </a:t>
            </a:r>
            <a:r>
              <a:rPr lang="en-US" sz="4400" b="1" dirty="0" err="1">
                <a:solidFill>
                  <a:srgbClr val="FF0000"/>
                </a:solidFill>
                <a:latin typeface="UVN Van Chuong Nang" panose="00000400000000000000" pitchFamily="2" charset="0"/>
              </a:rPr>
              <a:t>cần</a:t>
            </a:r>
            <a:r>
              <a:rPr lang="en-US" sz="4400" b="1" dirty="0">
                <a:solidFill>
                  <a:srgbClr val="FF0000"/>
                </a:solidFill>
                <a:latin typeface="UVN Van Chuong Nang" panose="00000400000000000000" pitchFamily="2" charset="0"/>
              </a:rPr>
              <a:t> </a:t>
            </a:r>
            <a:r>
              <a:rPr lang="en-US" sz="4400" b="1" dirty="0" err="1">
                <a:solidFill>
                  <a:srgbClr val="FF0000"/>
                </a:solidFill>
                <a:latin typeface="UVN Van Chuong Nang" panose="00000400000000000000" pitchFamily="2" charset="0"/>
              </a:rPr>
              <a:t>đạt</a:t>
            </a:r>
            <a:endParaRPr lang="vi-VN" sz="4400" b="1" dirty="0">
              <a:solidFill>
                <a:srgbClr val="FF0000"/>
              </a:solidFill>
            </a:endParaRPr>
          </a:p>
        </p:txBody>
      </p:sp>
      <p:sp>
        <p:nvSpPr>
          <p:cNvPr id="5" name="Rectangle 4"/>
          <p:cNvSpPr/>
          <p:nvPr/>
        </p:nvSpPr>
        <p:spPr>
          <a:xfrm>
            <a:off x="420624" y="1695212"/>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85000"/>
                  <a:lumOff val="15000"/>
                </a:schemeClr>
              </a:solidFill>
            </a:endParaRPr>
          </a:p>
          <a:p>
            <a:r>
              <a:rPr lang="en-US" sz="3200" dirty="0">
                <a:solidFill>
                  <a:schemeClr val="tx1">
                    <a:lumMod val="85000"/>
                    <a:lumOff val="15000"/>
                  </a:schemeClr>
                </a:solidFill>
              </a:rPr>
              <a:t>1.</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đúng từ ngữ, câu, đoạn và toàn bộ câu chuyện “Cánh rừng trong nắng”.</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a:solidFill>
                  <a:schemeClr val="tx1">
                    <a:lumMod val="85000"/>
                    <a:lumOff val="15000"/>
                  </a:schemeClr>
                </a:solidFill>
              </a:rPr>
              <a:t> </a:t>
            </a:r>
            <a:endParaRPr lang="vi-VN" sz="3200" dirty="0">
              <a:solidFill>
                <a:schemeClr val="tx1">
                  <a:lumMod val="85000"/>
                  <a:lumOff val="15000"/>
                </a:schemeClr>
              </a:solidFill>
            </a:endParaRPr>
          </a:p>
        </p:txBody>
      </p:sp>
      <p:sp>
        <p:nvSpPr>
          <p:cNvPr id="8" name="Rectangle 7"/>
          <p:cNvSpPr/>
          <p:nvPr/>
        </p:nvSpPr>
        <p:spPr>
          <a:xfrm>
            <a:off x="420624" y="3027188"/>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85000"/>
                    <a:lumOff val="15000"/>
                  </a:schemeClr>
                </a:solidFill>
              </a:rPr>
              <a:t>2.</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nội dung bài đọc.</a:t>
            </a:r>
            <a:endParaRPr lang="vi-VN" sz="3200" dirty="0">
              <a:solidFill>
                <a:schemeClr val="tx1">
                  <a:lumMod val="85000"/>
                  <a:lumOff val="15000"/>
                </a:schemeClr>
              </a:solidFill>
            </a:endParaRPr>
          </a:p>
        </p:txBody>
      </p:sp>
      <p:sp>
        <p:nvSpPr>
          <p:cNvPr id="10" name="Rectangle 9"/>
          <p:cNvSpPr/>
          <p:nvPr/>
        </p:nvSpPr>
        <p:spPr>
          <a:xfrm>
            <a:off x="420624" y="4359164"/>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câu chuyện Sự tích loài hoa của mùa hạ.</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751023201"/>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F045EA-6889-8F5F-4118-6BD312384425}"/>
              </a:ext>
            </a:extLst>
          </p:cNvPr>
          <p:cNvGrpSpPr/>
          <p:nvPr/>
        </p:nvGrpSpPr>
        <p:grpSpPr>
          <a:xfrm>
            <a:off x="5778905" y="629955"/>
            <a:ext cx="6613990" cy="1446550"/>
            <a:chOff x="-330638" y="1633478"/>
            <a:chExt cx="9718994" cy="731415"/>
          </a:xfrm>
        </p:grpSpPr>
        <p:sp>
          <p:nvSpPr>
            <p:cNvPr id="4" name="TextBox 3">
              <a:extLst>
                <a:ext uri="{FF2B5EF4-FFF2-40B4-BE49-F238E27FC236}">
                  <a16:creationId xmlns:a16="http://schemas.microsoft.com/office/drawing/2014/main" id="{CE87EDC8-91DF-5BED-B7FA-FAE77DB12095}"/>
                </a:ext>
              </a:extLst>
            </p:cNvPr>
            <p:cNvSpPr txBox="1"/>
            <p:nvPr/>
          </p:nvSpPr>
          <p:spPr>
            <a:xfrm>
              <a:off x="-330637" y="1633478"/>
              <a:ext cx="9718993" cy="731415"/>
            </a:xfrm>
            <a:prstGeom prst="rect">
              <a:avLst/>
            </a:prstGeom>
            <a:noFill/>
            <a:ln>
              <a:noFill/>
            </a:ln>
          </p:spPr>
          <p:txBody>
            <a:bodyPr wrap="none" rtlCol="0">
              <a:spAutoFit/>
            </a:bodyPr>
            <a:lstStyle/>
            <a:p>
              <a:pPr algn="ctr"/>
              <a:r>
                <a:rPr lang="en-US" altLang="ko-KR" sz="8800" b="1" spc="600" dirty="0">
                  <a:ln w="177800">
                    <a:solidFill>
                      <a:schemeClr val="bg1"/>
                    </a:solidFill>
                  </a:ln>
                  <a:solidFill>
                    <a:schemeClr val="bg1"/>
                  </a:solidFill>
                  <a:effectLst>
                    <a:glow rad="101600">
                      <a:schemeClr val="bg1">
                        <a:alpha val="40000"/>
                      </a:schemeClr>
                    </a:glow>
                    <a:outerShdw blurRad="50800" dist="38100" dir="5400000" algn="t" rotWithShape="0">
                      <a:prstClr val="black">
                        <a:alpha val="40000"/>
                      </a:prstClr>
                    </a:outerShdw>
                  </a:effectLst>
                  <a:latin typeface="UTM Showcard" panose="02040603050506020204" pitchFamily="18" charset="0"/>
                  <a:ea typeface="HY견고딕" pitchFamily="18" charset="-127"/>
                </a:rPr>
                <a:t>LUYỆN ĐỌC </a:t>
              </a:r>
            </a:p>
          </p:txBody>
        </p:sp>
        <p:sp>
          <p:nvSpPr>
            <p:cNvPr id="5" name="TextBox 4">
              <a:extLst>
                <a:ext uri="{FF2B5EF4-FFF2-40B4-BE49-F238E27FC236}">
                  <a16:creationId xmlns:a16="http://schemas.microsoft.com/office/drawing/2014/main" id="{4259BC41-3A35-3B0E-53AF-ECF34D25F4A0}"/>
                </a:ext>
              </a:extLst>
            </p:cNvPr>
            <p:cNvSpPr txBox="1"/>
            <p:nvPr/>
          </p:nvSpPr>
          <p:spPr>
            <a:xfrm>
              <a:off x="-330638" y="1633478"/>
              <a:ext cx="9718994" cy="731415"/>
            </a:xfrm>
            <a:prstGeom prst="rect">
              <a:avLst/>
            </a:prstGeom>
            <a:noFill/>
          </p:spPr>
          <p:txBody>
            <a:bodyPr wrap="none" rtlCol="0">
              <a:spAutoFit/>
            </a:bodyPr>
            <a:lstStyle/>
            <a:p>
              <a:pPr algn="ctr"/>
              <a:r>
                <a:rPr lang="en-US" altLang="ko-KR" sz="8800" b="1" spc="600" dirty="0">
                  <a:solidFill>
                    <a:srgbClr val="FF0000"/>
                  </a:solidFill>
                  <a:latin typeface="UTM Showcard" panose="02040603050506020204" pitchFamily="18" charset="0"/>
                  <a:ea typeface="HY견고딕" pitchFamily="18" charset="-127"/>
                </a:rPr>
                <a:t>LUYỆN ĐỌC </a:t>
              </a:r>
            </a:p>
          </p:txBody>
        </p:sp>
      </p:grpSp>
      <p:pic>
        <p:nvPicPr>
          <p:cNvPr id="2" name="Picture 1">
            <a:extLst>
              <a:ext uri="{FF2B5EF4-FFF2-40B4-BE49-F238E27FC236}">
                <a16:creationId xmlns:a16="http://schemas.microsoft.com/office/drawing/2014/main" id="{743FDE94-99D8-87E8-999C-A1127D1995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600"/>
          <a:stretch/>
        </p:blipFill>
        <p:spPr>
          <a:xfrm>
            <a:off x="152545" y="1068799"/>
            <a:ext cx="5804823" cy="4989592"/>
          </a:xfrm>
          <a:prstGeom prst="rect">
            <a:avLst/>
          </a:prstGeom>
        </p:spPr>
      </p:pic>
      <p:pic>
        <p:nvPicPr>
          <p:cNvPr id="8" name="Picture 2" descr="Phương Nam Education">
            <a:extLst>
              <a:ext uri="{FF2B5EF4-FFF2-40B4-BE49-F238E27FC236}">
                <a16:creationId xmlns:a16="http://schemas.microsoft.com/office/drawing/2014/main" id="{3F156787-DD67-A4BB-8386-BB10171F3A1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6737415" y="2859833"/>
            <a:ext cx="3979291" cy="291552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5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TotalTime>
  <Words>2705</Words>
  <Application>Microsoft Office PowerPoint</Application>
  <PresentationFormat>Widescreen</PresentationFormat>
  <Paragraphs>157</Paragraphs>
  <Slides>40</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#9Slide03 AllRoundGothic</vt:lpstr>
      <vt:lpstr>Aarian</vt:lpstr>
      <vt:lpstr>Arial</vt:lpstr>
      <vt:lpstr>Calibri</vt:lpstr>
      <vt:lpstr>Calibri Light</vt:lpstr>
      <vt:lpstr>Inconsolata</vt:lpstr>
      <vt:lpstr>Montserrat</vt:lpstr>
      <vt:lpstr>Nunito</vt:lpstr>
      <vt:lpstr>Times New Roman</vt:lpstr>
      <vt:lpstr>UTM Showcard</vt:lpstr>
      <vt:lpstr>UVN Van Chuong Nang</vt:lpstr>
      <vt:lpstr>Zilla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 đọc</vt:lpstr>
      <vt:lpstr>PowerPoint Presentation</vt:lpstr>
      <vt:lpstr>PowerPoint Presentation</vt:lpstr>
      <vt:lpstr>Đọc toàn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40</cp:revision>
  <dcterms:created xsi:type="dcterms:W3CDTF">2022-07-23T06:59:00Z</dcterms:created>
  <dcterms:modified xsi:type="dcterms:W3CDTF">2023-09-13T14:24:24Z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