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6" r:id="rId3"/>
  </p:sldMasterIdLst>
  <p:notesMasterIdLst>
    <p:notesMasterId r:id="rId24"/>
  </p:notesMasterIdLst>
  <p:sldIdLst>
    <p:sldId id="349" r:id="rId4"/>
    <p:sldId id="345" r:id="rId5"/>
    <p:sldId id="343" r:id="rId6"/>
    <p:sldId id="350" r:id="rId7"/>
    <p:sldId id="260" r:id="rId8"/>
    <p:sldId id="329" r:id="rId9"/>
    <p:sldId id="258" r:id="rId10"/>
    <p:sldId id="332" r:id="rId11"/>
    <p:sldId id="333" r:id="rId12"/>
    <p:sldId id="344" r:id="rId13"/>
    <p:sldId id="328" r:id="rId14"/>
    <p:sldId id="347" r:id="rId15"/>
    <p:sldId id="334" r:id="rId16"/>
    <p:sldId id="335" r:id="rId17"/>
    <p:sldId id="337" r:id="rId18"/>
    <p:sldId id="336" r:id="rId19"/>
    <p:sldId id="340" r:id="rId20"/>
    <p:sldId id="341" r:id="rId21"/>
    <p:sldId id="348" r:id="rId22"/>
    <p:sldId id="342" r:id="rId23"/>
  </p:sldIdLst>
  <p:sldSz cx="12192000" cy="6858000"/>
  <p:notesSz cx="6858000" cy="9144000"/>
  <p:embeddedFontLst>
    <p:embeddedFont>
      <p:font typeface="等线" panose="02010600030101010101" pitchFamily="2" charset="-122"/>
      <p:regular r:id="rId25"/>
    </p:embeddedFont>
    <p:embeddedFont>
      <p:font typeface="等线 Light" panose="02010600030101010101" pitchFamily="2" charset="-122"/>
      <p:regular r:id="rId26"/>
    </p:embeddedFont>
    <p:embeddedFont>
      <p:font typeface="Calibri" panose="020F0502020204030204" pitchFamily="34" charset="0"/>
      <p:regular r:id="rId27"/>
      <p:bold r:id="rId28"/>
      <p:italic r:id="rId29"/>
      <p:boldItalic r:id="rId30"/>
    </p:embeddedFont>
    <p:embeddedFont>
      <p:font typeface="Coiny"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3164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1059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20633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89839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2060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67537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38164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9114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2748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9181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8698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6704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73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413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9638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015061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281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116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833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972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65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005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651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08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DBFBBC3-DC52-43D9-B2DD-0275893A5202}" type="datetimeFigureOut">
              <a:rPr lang="zh-CN" altLang="en-US" smtClean="0">
                <a:solidFill>
                  <a:prstClr val="black">
                    <a:tint val="75000"/>
                  </a:prstClr>
                </a:solidFill>
              </a:rPr>
              <a:pPr>
                <a:def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A9052B5-471B-4F9D-B8AC-7194FB67EAE7}"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84044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solidFill>
                  <a:prstClr val="black">
                    <a:tint val="75000"/>
                  </a:prstClr>
                </a:solidFill>
              </a:rPr>
              <a:pPr/>
              <a:t>2023/9/13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7489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image" Target="../media/image13.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2.gif"/><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jpeg"/><Relationship Id="rId7" Type="http://schemas.openxmlformats.org/officeDocument/2006/relationships/image" Target="../media/image22.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gif"/><Relationship Id="rId11" Type="http://schemas.openxmlformats.org/officeDocument/2006/relationships/image" Target="../media/image32.gif"/><Relationship Id="rId5" Type="http://schemas.openxmlformats.org/officeDocument/2006/relationships/image" Target="../media/image12.gif"/><Relationship Id="rId10"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3" Type="http://schemas.openxmlformats.org/officeDocument/2006/relationships/image" Target="../media/image7.jpe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9.png"/><Relationship Id="rId15" Type="http://schemas.openxmlformats.org/officeDocument/2006/relationships/audio" Target="../media/audio1.wav"/><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1.gif"/><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9.gif"/><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7.jpe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4.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gif"/><Relationship Id="rId3" Type="http://schemas.openxmlformats.org/officeDocument/2006/relationships/image" Target="../media/image7.jpe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21.gif"/><Relationship Id="rId4" Type="http://schemas.openxmlformats.org/officeDocument/2006/relationships/image" Target="../media/image13.png"/><Relationship Id="rId9" Type="http://schemas.openxmlformats.org/officeDocument/2006/relationships/image" Target="../media/image12.gif"/><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3" Type="http://schemas.openxmlformats.org/officeDocument/2006/relationships/image" Target="../media/image7.jpe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9.png"/><Relationship Id="rId15" Type="http://schemas.openxmlformats.org/officeDocument/2006/relationships/audio" Target="../media/audio1.wav"/><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1.gif"/><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extBox 6">
            <a:extLst>
              <a:ext uri="{FF2B5EF4-FFF2-40B4-BE49-F238E27FC236}">
                <a16:creationId xmlns:a16="http://schemas.microsoft.com/office/drawing/2014/main" id="{19C6FF74-A3CD-43E9-B936-B3D00B198B50}"/>
              </a:ext>
            </a:extLst>
          </p:cNvPr>
          <p:cNvSpPr txBox="1"/>
          <p:nvPr/>
        </p:nvSpPr>
        <p:spPr>
          <a:xfrm>
            <a:off x="3764526" y="1016339"/>
            <a:ext cx="4662945" cy="707886"/>
          </a:xfrm>
          <a:prstGeom prst="rect">
            <a:avLst/>
          </a:prstGeom>
          <a:noFill/>
        </p:spPr>
        <p:txBody>
          <a:bodyPr wrap="square" rtlCol="0">
            <a:spAutoFit/>
          </a:bodyPr>
          <a:lstStyle/>
          <a:p>
            <a:pPr algn="ctr">
              <a:defRPr/>
            </a:pPr>
            <a:r>
              <a:rPr lang="en-US" sz="4000" b="1" spc="-151">
                <a:solidFill>
                  <a:srgbClr val="135E98"/>
                </a:solidFill>
                <a:latin typeface="Times New Roman" pitchFamily="18" charset="0"/>
                <a:ea typeface="LNTH-Kids  Chinese Font 1" panose="02010600030101010101" pitchFamily="2" charset="-128"/>
                <a:cs typeface="Times New Roman" pitchFamily="18" charset="0"/>
              </a:rPr>
              <a:t>TUẦN 2</a:t>
            </a:r>
            <a:endParaRPr lang="en-US" sz="40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2" name="TextBox 1"/>
          <p:cNvSpPr txBox="1"/>
          <p:nvPr/>
        </p:nvSpPr>
        <p:spPr>
          <a:xfrm>
            <a:off x="135467" y="2404533"/>
            <a:ext cx="11904133" cy="1723549"/>
          </a:xfrm>
          <a:prstGeom prst="rect">
            <a:avLst/>
          </a:prstGeom>
          <a:noFill/>
        </p:spPr>
        <p:txBody>
          <a:bodyPr wrap="square" rtlCol="0">
            <a:spAutoFit/>
          </a:bodyPr>
          <a:lstStyle/>
          <a:p>
            <a:r>
              <a:rPr lang="en-US" sz="4400" b="1">
                <a:latin typeface="Times New Roman" pitchFamily="18" charset="0"/>
                <a:cs typeface="Times New Roman" pitchFamily="18" charset="0"/>
              </a:rPr>
              <a:t>                       </a:t>
            </a:r>
            <a:r>
              <a:rPr lang="en-US" sz="4400" b="1">
                <a:solidFill>
                  <a:srgbClr val="002060"/>
                </a:solidFill>
                <a:latin typeface="Times New Roman" pitchFamily="18" charset="0"/>
                <a:cs typeface="Times New Roman" pitchFamily="18" charset="0"/>
              </a:rPr>
              <a:t>Bài 4. Luyện tập</a:t>
            </a:r>
            <a:endParaRPr lang="vi-VN" sz="4400" b="1">
              <a:solidFill>
                <a:srgbClr val="002060"/>
              </a:solidFill>
              <a:latin typeface="Times New Roman" pitchFamily="18" charset="0"/>
              <a:cs typeface="Times New Roman" pitchFamily="18" charset="0"/>
            </a:endParaRPr>
          </a:p>
          <a:p>
            <a:r>
              <a:rPr lang="vi-VN" sz="4400" b="1" spc="-150">
                <a:solidFill>
                  <a:srgbClr val="FF2543"/>
                </a:solidFill>
                <a:latin typeface="Times New Roman" panose="02020603050405020304" pitchFamily="18" charset="0"/>
                <a:ea typeface="LNTH-Kids  Chinese Font 1" panose="02010600030101010101" pitchFamily="2" charset="-128"/>
                <a:cs typeface="Times New Roman" panose="02020603050405020304" pitchFamily="18" charset="0"/>
              </a:rPr>
              <a:t>Viết đoạn văn kể lại </a:t>
            </a:r>
            <a:r>
              <a:rPr lang="en-US" sz="4400" b="1" spc="-150">
                <a:solidFill>
                  <a:srgbClr val="FF2543"/>
                </a:solidFill>
                <a:latin typeface="Times New Roman" panose="02020603050405020304" pitchFamily="18" charset="0"/>
                <a:ea typeface="LNTH-Kids  Chinese Font 1" panose="02010600030101010101" pitchFamily="2" charset="-128"/>
                <a:cs typeface="Times New Roman" panose="02020603050405020304" pitchFamily="18" charset="0"/>
              </a:rPr>
              <a:t> sự việc đã làm cùng người thân</a:t>
            </a:r>
            <a:r>
              <a:rPr lang="vi-VN" sz="4400" b="1" spc="-150">
                <a:solidFill>
                  <a:srgbClr val="FF2543"/>
                </a:solidFill>
                <a:latin typeface="Times New Roman" panose="02020603050405020304" pitchFamily="18" charset="0"/>
                <a:ea typeface="LNTH-Kids  Chinese Font 1" panose="02010600030101010101" pitchFamily="2" charset="-128"/>
                <a:cs typeface="Times New Roman" panose="02020603050405020304" pitchFamily="18" charset="0"/>
              </a:rPr>
              <a:t>.</a:t>
            </a:r>
          </a:p>
          <a:p>
            <a:endParaRPr lang="vi-VN"/>
          </a:p>
        </p:txBody>
      </p:sp>
      <p:sp>
        <p:nvSpPr>
          <p:cNvPr id="3" name="Hộp Văn bản 2">
            <a:extLst>
              <a:ext uri="{FF2B5EF4-FFF2-40B4-BE49-F238E27FC236}">
                <a16:creationId xmlns:a16="http://schemas.microsoft.com/office/drawing/2014/main" id="{80CB929C-9CB0-1E28-7CE3-7E7ACE57A064}"/>
              </a:ext>
            </a:extLst>
          </p:cNvPr>
          <p:cNvSpPr txBox="1"/>
          <p:nvPr/>
        </p:nvSpPr>
        <p:spPr>
          <a:xfrm>
            <a:off x="2773520" y="390197"/>
            <a:ext cx="7317004" cy="67710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ln w="12700">
                  <a:solidFill>
                    <a:schemeClr val="tx1">
                      <a:lumMod val="75000"/>
                      <a:lumOff val="25000"/>
                    </a:schemeClr>
                  </a:solidFill>
                </a:ln>
                <a:solidFill>
                  <a:srgbClr val="0070C0"/>
                </a:solidFill>
                <a:latin typeface="#9Slide03 AllRoundGothic" panose="020B0703020202020104" pitchFamily="34" charset="0"/>
              </a:rPr>
              <a:t>TRƯỜNG TIỂU HỌC GIANG BIÊN</a:t>
            </a:r>
          </a:p>
        </p:txBody>
      </p:sp>
      <p:pic>
        <p:nvPicPr>
          <p:cNvPr id="5" name="Picture 4" descr="Logo, company name&#10;&#10;Description automatically generated">
            <a:extLst>
              <a:ext uri="{FF2B5EF4-FFF2-40B4-BE49-F238E27FC236}">
                <a16:creationId xmlns:a16="http://schemas.microsoft.com/office/drawing/2014/main" id="{48FE3B5E-BF2A-EF0B-C5FF-7025AD77F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2" y="-38165"/>
            <a:ext cx="1116488" cy="1112023"/>
          </a:xfrm>
          <a:prstGeom prst="rect">
            <a:avLst/>
          </a:prstGeom>
        </p:spPr>
      </p:pic>
    </p:spTree>
    <p:extLst>
      <p:ext uri="{BB962C8B-B14F-4D97-AF65-F5344CB8AC3E}">
        <p14:creationId xmlns:p14="http://schemas.microsoft.com/office/powerpoint/2010/main" val="529765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5CD"/>
                </a:solidFill>
                <a:effectLst/>
                <a:uLnTx/>
                <a:uFillTx/>
                <a:latin typeface="Times New Roman" panose="02020603050405020304" pitchFamily="18" charset="0"/>
                <a:cs typeface="Times New Roman" panose="02020603050405020304" pitchFamily="18" charset="0"/>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hoạt</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chung</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gia</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đình</a:t>
            </a:r>
            <a:r>
              <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endParaRPr kumimoji="0" lang="en-US" sz="32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endParaRPr>
          </a:p>
        </p:txBody>
      </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latin typeface="Times New Roman" panose="02020603050405020304" pitchFamily="18" charset="0"/>
                <a:cs typeface="Times New Roman" panose="02020603050405020304" pitchFamily="18" charset="0"/>
              </a:rPr>
              <a:t>5. </a:t>
            </a:r>
            <a:r>
              <a:rPr lang="en-US" sz="3200" b="1" dirty="0" err="1">
                <a:solidFill>
                  <a:srgbClr val="FF2543"/>
                </a:solidFill>
                <a:latin typeface="Times New Roman" panose="02020603050405020304" pitchFamily="18" charset="0"/>
                <a:cs typeface="Times New Roman" panose="02020603050405020304" pitchFamily="18" charset="0"/>
              </a:rPr>
              <a:t>Kể</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lại</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một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hoạt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động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chung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của</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gia</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đình</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em</a:t>
            </a:r>
            <a:endParaRPr lang="en-US" sz="3200" b="1" dirty="0">
              <a:solidFill>
                <a:srgbClr val="FF2543"/>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diễn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ra ở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Khi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biến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cuối</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ấn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6" name="TextBox 35">
            <a:extLst>
              <a:ext uri="{FF2B5EF4-FFF2-40B4-BE49-F238E27FC236}">
                <a16:creationId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THẢO LUẬN NHÓM BỐN</a:t>
            </a:r>
          </a:p>
        </p:txBody>
      </p:sp>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rả</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tư duy</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33926"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474236" y="1787866"/>
            <a:ext cx="2483001" cy="210795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Giới</a:t>
            </a:r>
            <a:r>
              <a:rPr kumimoji="0" lang="en-US" sz="28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thiệu</a:t>
            </a:r>
            <a:r>
              <a:rPr kumimoji="0" lang="en-US" sz="2800" b="1" i="0" u="none" strike="noStrike" kern="1200" cap="none" spc="0" normalizeH="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D4C8E"/>
                </a:solidFill>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D4C8E"/>
                </a:solidFill>
                <a:effectLst/>
                <a:uLnTx/>
                <a:uFillTx/>
                <a:latin typeface="Times New Roman" panose="02020603050405020304" pitchFamily="18" charset="0"/>
                <a:cs typeface="Times New Roman" panose="02020603050405020304" pitchFamily="18" charset="0"/>
              </a:rPr>
              <a:t>động</a:t>
            </a:r>
            <a:endParaRPr kumimoji="0" lang="en-US" sz="28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009066" y="1606757"/>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a:off x="7587466" y="2990897"/>
            <a:ext cx="788136" cy="13182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319986" y="1651825"/>
            <a:ext cx="2752714" cy="243062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latin typeface="Times New Roman" panose="02020603050405020304" pitchFamily="18" charset="0"/>
                <a:cs typeface="Times New Roman" panose="02020603050405020304" pitchFamily="18" charset="0"/>
              </a:rPr>
              <a:t>Nêu</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diễn</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biến</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của</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hoạt</a:t>
            </a:r>
            <a:r>
              <a:rPr lang="en-US" sz="3200" b="1" dirty="0">
                <a:solidFill>
                  <a:srgbClr val="0D4C8E"/>
                </a:solidFill>
                <a:latin typeface="Times New Roman" panose="02020603050405020304" pitchFamily="18" charset="0"/>
                <a:cs typeface="Times New Roman" panose="02020603050405020304" pitchFamily="18" charset="0"/>
              </a:rPr>
              <a:t> động</a:t>
            </a:r>
          </a:p>
        </p:txBody>
      </p:sp>
      <p:cxnSp>
        <p:nvCxnSpPr>
          <p:cNvPr id="39" name="Connector: Curved 38">
            <a:extLst>
              <a:ext uri="{FF2B5EF4-FFF2-40B4-BE49-F238E27FC236}">
                <a16:creationId xmlns:a16="http://schemas.microsoft.com/office/drawing/2014/main" id="{CC35B5BC-F415-466F-A022-237073CB7167}"/>
              </a:ext>
            </a:extLst>
          </p:cNvPr>
          <p:cNvCxnSpPr>
            <a:cxnSpLocks/>
          </p:cNvCxnSpPr>
          <p:nvPr/>
        </p:nvCxnSpPr>
        <p:spPr>
          <a:xfrm flipV="1">
            <a:off x="10502647" y="2017517"/>
            <a:ext cx="732158" cy="473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10398403" y="1051201"/>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đầu</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tiên</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10936625" y="2754610"/>
            <a:ext cx="490331" cy="21818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10948022" y="2921540"/>
            <a:ext cx="1433014"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tiếp</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theo</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5400000">
            <a:off x="5315694" y="4207973"/>
            <a:ext cx="696995" cy="55962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3509022" y="4777222"/>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latin typeface="Times New Roman" panose="02020603050405020304" pitchFamily="18" charset="0"/>
                <a:cs typeface="Times New Roman" panose="02020603050405020304" pitchFamily="18" charset="0"/>
              </a:rPr>
              <a:t>Cảm</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xúc</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của</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em</a:t>
            </a:r>
            <a:endParaRPr lang="en-US" sz="3200" b="1" dirty="0">
              <a:solidFill>
                <a:srgbClr val="0D4C8E"/>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3509022" y="2775560"/>
            <a:ext cx="768987" cy="16123"/>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p:cNvCxnSpPr>
          <p:nvPr/>
        </p:nvCxnSpPr>
        <p:spPr>
          <a:xfrm rot="16200000" flipH="1">
            <a:off x="10133153" y="3928606"/>
            <a:ext cx="461945" cy="276374"/>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9909197" y="4215775"/>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cuối</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cùng</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6200000" flipV="1">
            <a:off x="1493367" y="1794900"/>
            <a:ext cx="542901" cy="13022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500890" y="673367"/>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Thời</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gian</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V="1">
            <a:off x="1368896" y="2175684"/>
            <a:ext cx="483693" cy="27301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33926" y="1860010"/>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Times New Roman" panose="02020603050405020304" pitchFamily="18" charset="0"/>
                <a:cs typeface="Times New Roman" panose="02020603050405020304" pitchFamily="18" charset="0"/>
              </a:rPr>
              <a:t>Địa</a:t>
            </a:r>
            <a:r>
              <a:rPr lang="en-US" sz="2000" b="1" dirty="0">
                <a:solidFill>
                  <a:srgbClr val="B207B0"/>
                </a:solidFill>
                <a:latin typeface="Times New Roman" panose="02020603050405020304" pitchFamily="18" charset="0"/>
                <a:cs typeface="Times New Roman" panose="02020603050405020304" pitchFamily="18" charset="0"/>
              </a:rPr>
              <a:t> </a:t>
            </a:r>
            <a:r>
              <a:rPr lang="en-US" sz="2000" b="1" dirty="0" err="1">
                <a:solidFill>
                  <a:srgbClr val="B207B0"/>
                </a:solidFill>
                <a:latin typeface="Times New Roman" panose="02020603050405020304" pitchFamily="18" charset="0"/>
                <a:cs typeface="Times New Roman" panose="02020603050405020304" pitchFamily="18" charset="0"/>
              </a:rPr>
              <a:t>điểm</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rot="10800000" flipV="1">
            <a:off x="1306400" y="3587410"/>
            <a:ext cx="508397" cy="175844"/>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288329" y="3198932"/>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Times New Roman" panose="02020603050405020304" pitchFamily="18" charset="0"/>
                <a:cs typeface="Times New Roman" panose="02020603050405020304" pitchFamily="18" charset="0"/>
              </a:rPr>
              <a:t>Người</a:t>
            </a:r>
            <a:r>
              <a:rPr lang="en-US" sz="2000" b="1" dirty="0">
                <a:solidFill>
                  <a:srgbClr val="B207B0"/>
                </a:solidFill>
                <a:latin typeface="Times New Roman" panose="02020603050405020304" pitchFamily="18" charset="0"/>
                <a:cs typeface="Times New Roman" panose="02020603050405020304" pitchFamily="18" charset="0"/>
              </a:rPr>
              <a:t> </a:t>
            </a:r>
            <a:r>
              <a:rPr lang="en-US" sz="2000" b="1" dirty="0" err="1">
                <a:solidFill>
                  <a:srgbClr val="B207B0"/>
                </a:solidFill>
                <a:latin typeface="Times New Roman" panose="02020603050405020304" pitchFamily="18" charset="0"/>
                <a:cs typeface="Times New Roman" panose="02020603050405020304" pitchFamily="18" charset="0"/>
              </a:rPr>
              <a:t>tham</a:t>
            </a:r>
            <a:r>
              <a:rPr lang="en-US" sz="2000" b="1" dirty="0">
                <a:solidFill>
                  <a:srgbClr val="B207B0"/>
                </a:solidFill>
                <a:latin typeface="Times New Roman" panose="02020603050405020304" pitchFamily="18" charset="0"/>
                <a:cs typeface="Times New Roman" panose="02020603050405020304" pitchFamily="18" charset="0"/>
              </a:rPr>
              <a:t> </a:t>
            </a:r>
            <a:r>
              <a:rPr lang="en-US" sz="2000" b="1" dirty="0" err="1">
                <a:solidFill>
                  <a:srgbClr val="B207B0"/>
                </a:solidFill>
                <a:latin typeface="Times New Roman" panose="02020603050405020304" pitchFamily="18" charset="0"/>
                <a:cs typeface="Times New Roman" panose="02020603050405020304" pitchFamily="18" charset="0"/>
              </a:rPr>
              <a:t>gia</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8" y="2657913"/>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984541" y="4236563"/>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0367" y="3969841"/>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5" name="Trò-chơi-chíu.wav"/>
                                            </p:tgtEl>
                                          </p:cMediaNode>
                                        </p:audio>
                                      </p:sub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cầu</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301793" y="423194"/>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Về</a:t>
            </a: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nhà</a:t>
            </a:r>
            <a:r>
              <a:rPr kumimoji="0" lang="en-US" sz="8000" b="1"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 </a:t>
            </a:r>
            <a:endPar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dirty="0" err="1">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Khởi</a:t>
            </a:r>
            <a:r>
              <a:rPr kumimoji="0" lang="en-US" sz="9600" b="1" i="0" u="none" strike="noStrike" kern="1200" cap="none" spc="-150" normalizeH="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sz="9600" b="1" i="0" u="none" strike="noStrike" kern="1200" cap="none" spc="-150" normalizeH="0" noProof="0" dirty="0" err="1">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động</a:t>
            </a:r>
            <a:endParaRPr kumimoji="0" lang="vi-VN" sz="9600" b="1"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47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0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sp>
        <p:nvSpPr>
          <p:cNvPr id="27" name="TextBox 26">
            <a:extLst>
              <a:ext uri="{FF2B5EF4-FFF2-40B4-BE49-F238E27FC236}">
                <a16:creationId xmlns:a16="http://schemas.microsoft.com/office/drawing/2014/main" id="{5CFA8FC9-B8C2-4060-89CB-292BE005F718}"/>
              </a:ext>
            </a:extLst>
          </p:cNvPr>
          <p:cNvSpPr txBox="1"/>
          <p:nvPr/>
        </p:nvSpPr>
        <p:spPr>
          <a:xfrm>
            <a:off x="4346958" y="2878636"/>
            <a:ext cx="40314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096F7E"/>
                </a:solidFill>
                <a:effectLst/>
                <a:uLnTx/>
                <a:uFillTx/>
                <a:latin typeface="Times New Roman" panose="02020603050405020304" pitchFamily="18" charset="0"/>
                <a:cs typeface="Times New Roman" panose="02020603050405020304" pitchFamily="18" charset="0"/>
              </a:rPr>
              <a:t> 4 – </a:t>
            </a:r>
            <a:r>
              <a:rPr kumimoji="0" lang="en-US" sz="3600" b="0" i="0" u="none" strike="noStrike" kern="1200" cap="none" spc="0" normalizeH="0" baseline="0" noProof="0" dirty="0" err="1">
                <a:ln>
                  <a:noFill/>
                </a:ln>
                <a:solidFill>
                  <a:srgbClr val="096F7E"/>
                </a:solidFill>
                <a:effectLst/>
                <a:uLnTx/>
                <a:uFillTx/>
                <a:latin typeface="Times New Roman" panose="02020603050405020304" pitchFamily="18" charset="0"/>
                <a:cs typeface="Times New Roman" panose="02020603050405020304" pitchFamily="18" charset="0"/>
              </a:rPr>
              <a:t>Tiết</a:t>
            </a:r>
            <a:r>
              <a:rPr kumimoji="0" lang="en-US" sz="3600" b="0" i="0" u="none" strike="noStrike" kern="1200" cap="none" spc="0" normalizeH="0" baseline="0" noProof="0" dirty="0">
                <a:ln>
                  <a:noFill/>
                </a:ln>
                <a:solidFill>
                  <a:srgbClr val="096F7E"/>
                </a:solidFill>
                <a:effectLst/>
                <a:uLnTx/>
                <a:uFillTx/>
                <a:latin typeface="Times New Roman" panose="02020603050405020304" pitchFamily="18" charset="0"/>
                <a:cs typeface="Times New Roman" panose="02020603050405020304" pitchFamily="18" charset="0"/>
              </a:rPr>
              <a:t> 4 </a:t>
            </a:r>
          </a:p>
        </p:txBody>
      </p:sp>
      <p:sp>
        <p:nvSpPr>
          <p:cNvPr id="28" name="TextBox 27">
            <a:extLst>
              <a:ext uri="{FF2B5EF4-FFF2-40B4-BE49-F238E27FC236}">
                <a16:creationId xmlns:a16="http://schemas.microsoft.com/office/drawing/2014/main" id="{6CA0F6DF-5171-4B32-88FE-8A88697831F5}"/>
              </a:ext>
            </a:extLst>
          </p:cNvPr>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điểm</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Những</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9" name="TextBox 28">
            <a:extLst>
              <a:ext uri="{FF2B5EF4-FFF2-40B4-BE49-F238E27FC236}">
                <a16:creationId xmlns:a16="http://schemas.microsoft.com/office/drawing/2014/main" id="{626C9D12-9981-4602-9C4C-2A6DDEF69639}"/>
              </a:ext>
            </a:extLst>
          </p:cNvPr>
          <p:cNvSpPr txBox="1"/>
          <p:nvPr/>
        </p:nvSpPr>
        <p:spPr>
          <a:xfrm>
            <a:off x="1964723" y="3668282"/>
            <a:ext cx="882233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Luyện tập: Viết đoạn văn kể </a:t>
            </a:r>
            <a:r>
              <a:rPr kumimoji="0" lang="vi-VN" sz="3200" b="0" i="0" u="none" strike="noStrike" kern="1200" cap="none" spc="-150" normalizeH="0" baseline="0" noProof="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lại </a:t>
            </a:r>
            <a:r>
              <a:rPr lang="en-US" sz="3200" spc="-150">
                <a:solidFill>
                  <a:srgbClr val="FF2543"/>
                </a:solidFill>
                <a:latin typeface="Times New Roman" panose="02020603050405020304" pitchFamily="18" charset="0"/>
                <a:ea typeface="LNTH-Kids  Chinese Font 1" panose="02010600030101010101" pitchFamily="2" charset="-128"/>
                <a:cs typeface="Times New Roman" panose="02020603050405020304" pitchFamily="18" charset="0"/>
              </a:rPr>
              <a:t> sự việc đã làm cùng người thân</a:t>
            </a:r>
            <a:r>
              <a:rPr kumimoji="0" lang="vi-VN" sz="3200" b="0" i="0" u="none" strike="noStrike" kern="1200" cap="none" spc="-150" normalizeH="0" baseline="0" noProof="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vi-VN" sz="3200" b="0"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2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edge">
                                      <p:cBhvr>
                                        <p:cTn id="29" dur="500"/>
                                        <p:tgtEl>
                                          <p:spTgt spid="26"/>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2500"/>
                            </p:stCondLst>
                            <p:childTnLst>
                              <p:par>
                                <p:cTn id="37" presetID="47"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anim calcmode="lin" valueType="num">
                                      <p:cBhvr>
                                        <p:cTn id="40" dur="500" fill="hold"/>
                                        <p:tgtEl>
                                          <p:spTgt spid="27"/>
                                        </p:tgtEl>
                                        <p:attrNameLst>
                                          <p:attrName>ppt_x</p:attrName>
                                        </p:attrNameLst>
                                      </p:cBhvr>
                                      <p:tavLst>
                                        <p:tav tm="0">
                                          <p:val>
                                            <p:strVal val="#ppt_x"/>
                                          </p:val>
                                        </p:tav>
                                        <p:tav tm="100000">
                                          <p:val>
                                            <p:strVal val="#ppt_x"/>
                                          </p:val>
                                        </p:tav>
                                      </p:tavLst>
                                    </p:anim>
                                    <p:anim calcmode="lin" valueType="num">
                                      <p:cBhvr>
                                        <p:cTn id="41" dur="500" fill="hold"/>
                                        <p:tgtEl>
                                          <p:spTgt spid="27"/>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9" presetClass="entr" presetSubtype="0" fill="hold" grpId="0" nodeType="afterEffect">
                                  <p:stCondLst>
                                    <p:cond delay="0"/>
                                  </p:stCondLst>
                                  <p:iterate type="wd">
                                    <p:tmPct val="10000"/>
                                  </p:iterate>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childTnLst>
                          </p:cTn>
                        </p:par>
                        <p:par>
                          <p:cTn id="46" fill="hold">
                            <p:stCondLst>
                              <p:cond delay="4250"/>
                            </p:stCondLst>
                            <p:childTnLst>
                              <p:par>
                                <p:cTn id="47" presetID="22" presetClass="entr" presetSubtype="8"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36311"/>
            <a:ext cx="12192001" cy="6858001"/>
          </a:xfrm>
          <a:prstGeom prst="rect">
            <a:avLst/>
          </a:prstGeom>
        </p:spPr>
      </p:pic>
      <p:sp>
        <p:nvSpPr>
          <p:cNvPr id="8" name="TextBox 7"/>
          <p:cNvSpPr txBox="1"/>
          <p:nvPr/>
        </p:nvSpPr>
        <p:spPr>
          <a:xfrm>
            <a:off x="3056467" y="313267"/>
            <a:ext cx="6028266" cy="646331"/>
          </a:xfrm>
          <a:prstGeom prst="rect">
            <a:avLst/>
          </a:prstGeom>
          <a:noFill/>
        </p:spPr>
        <p:txBody>
          <a:bodyPr wrap="square" rtlCol="0">
            <a:spAutoFit/>
          </a:bodyPr>
          <a:lstStyle/>
          <a:p>
            <a:r>
              <a:rPr lang="en-US" sz="3600" b="1">
                <a:solidFill>
                  <a:srgbClr val="002060"/>
                </a:solidFill>
                <a:latin typeface="Times New Roman" pitchFamily="18" charset="0"/>
                <a:cs typeface="Times New Roman" pitchFamily="18" charset="0"/>
              </a:rPr>
              <a:t>YÊU CẦU CẦN ĐẠT</a:t>
            </a:r>
            <a:endParaRPr lang="vi-VN" sz="3600" b="1">
              <a:solidFill>
                <a:srgbClr val="002060"/>
              </a:solidFill>
              <a:latin typeface="Times New Roman" pitchFamily="18" charset="0"/>
              <a:cs typeface="Times New Roman" pitchFamily="18" charset="0"/>
            </a:endParaRPr>
          </a:p>
        </p:txBody>
      </p:sp>
      <p:sp>
        <p:nvSpPr>
          <p:cNvPr id="9" name="TextBox 8"/>
          <p:cNvSpPr txBox="1"/>
          <p:nvPr/>
        </p:nvSpPr>
        <p:spPr>
          <a:xfrm>
            <a:off x="965200" y="1185333"/>
            <a:ext cx="10778067" cy="1077218"/>
          </a:xfrm>
          <a:prstGeom prst="rect">
            <a:avLst/>
          </a:prstGeom>
          <a:noFill/>
        </p:spPr>
        <p:txBody>
          <a:bodyPr wrap="square" rtlCol="0">
            <a:spAutoFit/>
          </a:bodyPr>
          <a:lstStyle/>
          <a:p>
            <a:pPr marL="457200" indent="-457200" algn="just">
              <a:spcAft>
                <a:spcPts val="0"/>
              </a:spcAft>
              <a:buFontTx/>
              <a:buChar char="-"/>
            </a:pPr>
            <a:r>
              <a:rPr lang="vi-VN" sz="3200">
                <a:solidFill>
                  <a:srgbClr val="000000"/>
                </a:solidFill>
                <a:latin typeface="Times New Roman"/>
                <a:ea typeface="Calibri"/>
                <a:cs typeface="Times New Roman"/>
              </a:rPr>
              <a:t>Biết quan sát tranh và kể lại các hoạt động trong từng tranh.</a:t>
            </a:r>
          </a:p>
          <a:p>
            <a:pPr algn="just"/>
            <a:r>
              <a:rPr lang="vi-VN" sz="3200">
                <a:solidFill>
                  <a:srgbClr val="000000"/>
                </a:solidFill>
                <a:latin typeface="Times New Roman"/>
                <a:ea typeface="Calibri"/>
                <a:cs typeface="Times New Roman"/>
              </a:rPr>
              <a:t>- </a:t>
            </a:r>
            <a:r>
              <a:rPr lang="en-US" sz="3200">
                <a:latin typeface="Times New Roman"/>
                <a:ea typeface="Calibri"/>
              </a:rPr>
              <a:t>V</a:t>
            </a:r>
            <a:r>
              <a:rPr lang="en-US" sz="3200">
                <a:latin typeface="Times New Roman"/>
                <a:ea typeface="Times New Roman"/>
              </a:rPr>
              <a:t>iết được đoạn văn kể lại</a:t>
            </a:r>
            <a:r>
              <a:rPr lang="vi-VN" sz="3200">
                <a:solidFill>
                  <a:srgbClr val="000000"/>
                </a:solidFill>
                <a:latin typeface="Times New Roman"/>
                <a:ea typeface="Calibri"/>
                <a:cs typeface="Times New Roman"/>
              </a:rPr>
              <a:t> một hoạt động chung  gia đình.</a:t>
            </a:r>
            <a:endParaRPr lang="vi-VN" sz="3200">
              <a:latin typeface="Times New Roman"/>
              <a:ea typeface="Times New Roman"/>
            </a:endParaRPr>
          </a:p>
        </p:txBody>
      </p:sp>
      <p:sp>
        <p:nvSpPr>
          <p:cNvPr id="12" name="TextBox 11"/>
          <p:cNvSpPr txBox="1"/>
          <p:nvPr/>
        </p:nvSpPr>
        <p:spPr>
          <a:xfrm>
            <a:off x="1159933" y="2486756"/>
            <a:ext cx="10388600" cy="2062103"/>
          </a:xfrm>
          <a:prstGeom prst="rect">
            <a:avLst/>
          </a:prstGeom>
          <a:noFill/>
        </p:spPr>
        <p:txBody>
          <a:bodyPr wrap="square" rtlCol="0">
            <a:spAutoFit/>
          </a:bodyPr>
          <a:lstStyle/>
          <a:p>
            <a:pPr lvl="0" algn="just"/>
            <a:r>
              <a:rPr lang="vi-VN" sz="3200">
                <a:solidFill>
                  <a:prstClr val="black"/>
                </a:solidFill>
                <a:latin typeface="Times New Roman"/>
                <a:ea typeface="Times New Roman"/>
              </a:rPr>
              <a:t>- </a:t>
            </a:r>
            <a:r>
              <a:rPr lang="nl-NL" sz="3200">
                <a:solidFill>
                  <a:prstClr val="black"/>
                </a:solidFill>
                <a:latin typeface="Times New Roman"/>
                <a:ea typeface="Times New Roman"/>
              </a:rPr>
              <a:t>Hình thành và phát triển tình cảm yêu quê hương, sự quan tâm, yêu quý, biết ơn, đối với những người thân trong gia đình. Học sinh</a:t>
            </a:r>
            <a:r>
              <a:rPr lang="vi-VN" sz="3200">
                <a:solidFill>
                  <a:prstClr val="black"/>
                </a:solidFill>
                <a:latin typeface="Times New Roman"/>
                <a:ea typeface="Times New Roman"/>
              </a:rPr>
              <a:t> có thêm những hiểu </a:t>
            </a:r>
            <a:r>
              <a:rPr lang="vi-VN" sz="3200">
                <a:solidFill>
                  <a:srgbClr val="000000"/>
                </a:solidFill>
                <a:latin typeface="Times New Roman"/>
                <a:ea typeface="Calibri"/>
                <a:cs typeface="Times New Roman"/>
              </a:rPr>
              <a:t>biết thú vị về những vùng đất mới </a:t>
            </a:r>
            <a:r>
              <a:rPr lang="en-US" sz="3200">
                <a:solidFill>
                  <a:srgbClr val="000000"/>
                </a:solidFill>
                <a:latin typeface="Times New Roman"/>
                <a:ea typeface="Calibri"/>
                <a:cs typeface="Times New Roman"/>
              </a:rPr>
              <a:t>và biết cách làm quen v</a:t>
            </a:r>
            <a:r>
              <a:rPr lang="vi-VN" sz="3200">
                <a:solidFill>
                  <a:srgbClr val="000000"/>
                </a:solidFill>
                <a:latin typeface="Times New Roman"/>
                <a:ea typeface="Calibri"/>
                <a:cs typeface="Times New Roman"/>
              </a:rPr>
              <a:t>ới những người bạn mới.</a:t>
            </a:r>
            <a:endParaRPr lang="vi-VN" sz="3200">
              <a:solidFill>
                <a:prstClr val="black"/>
              </a:solidFill>
              <a:latin typeface="Times New Roman"/>
              <a:ea typeface="Times New Roman"/>
            </a:endParaRPr>
          </a:p>
        </p:txBody>
      </p:sp>
    </p:spTree>
    <p:extLst>
      <p:ext uri="{BB962C8B-B14F-4D97-AF65-F5344CB8AC3E}">
        <p14:creationId xmlns:p14="http://schemas.microsoft.com/office/powerpoint/2010/main" val="141880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5CD"/>
                </a:solidFill>
                <a:effectLst/>
                <a:uLnTx/>
                <a:uFillTx/>
                <a:latin typeface="Times New Roman" panose="02020603050405020304" pitchFamily="18" charset="0"/>
                <a:cs typeface="Times New Roman" panose="02020603050405020304" pitchFamily="18" charset="0"/>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latin typeface="Times New Roman" panose="02020603050405020304" pitchFamily="18" charset="0"/>
                <a:cs typeface="Times New Roman" panose="02020603050405020304" pitchFamily="18" charset="0"/>
              </a:rPr>
              <a:t>4. Quan </a:t>
            </a:r>
            <a:r>
              <a:rPr lang="en-US" sz="3200" b="1" dirty="0" err="1">
                <a:solidFill>
                  <a:srgbClr val="FF2543"/>
                </a:solidFill>
                <a:latin typeface="Times New Roman" panose="02020603050405020304" pitchFamily="18" charset="0"/>
                <a:cs typeface="Times New Roman" panose="02020603050405020304" pitchFamily="18" charset="0"/>
              </a:rPr>
              <a:t>sát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tranh</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kể</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lại</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các</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hoạt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động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trong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từng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tranh</a:t>
            </a:r>
            <a:endParaRPr lang="en-US" sz="3200" b="1" dirty="0">
              <a:solidFill>
                <a:srgbClr val="FF2543"/>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1388533" y="1510043"/>
            <a:ext cx="9406467"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tàu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du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lịch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kéo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vali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đựng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637</Words>
  <Application>Microsoft Office PowerPoint</Application>
  <PresentationFormat>Widescreen</PresentationFormat>
  <Paragraphs>62</Paragraphs>
  <Slides>20</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#9Slide03 AllRoundGothic</vt:lpstr>
      <vt:lpstr>Coiny</vt:lpstr>
      <vt:lpstr>等线</vt:lpstr>
      <vt:lpstr>Times New Roman</vt:lpstr>
      <vt:lpstr>SVN-Dumpling</vt:lpstr>
      <vt:lpstr>Arial</vt:lpstr>
      <vt:lpstr>等线 Light</vt:lpstr>
      <vt:lpstr>Calibri</vt:lpstr>
      <vt:lpstr>Office 主题</vt:lpstr>
      <vt:lpstr>Office 主题​​</vt:lpstr>
      <vt:lpstr>1_Office 主题​​</vt:lpstr>
      <vt:lpstr>PowerPoint Presentation</vt:lpstr>
      <vt:lpstr>PowerPoint Presentation</vt:lpstr>
      <vt:lpstr>PowerPoint Presentation</vt:lpstr>
      <vt:lpst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31</cp:revision>
  <dcterms:created xsi:type="dcterms:W3CDTF">2022-06-11T00:25:14Z</dcterms:created>
  <dcterms:modified xsi:type="dcterms:W3CDTF">2023-09-13T15:39:18Z</dcterms:modified>
</cp:coreProperties>
</file>