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2" r:id="rId2"/>
    <p:sldId id="275" r:id="rId3"/>
    <p:sldId id="262" r:id="rId4"/>
    <p:sldId id="274" r:id="rId5"/>
    <p:sldId id="290" r:id="rId6"/>
    <p:sldId id="292" r:id="rId7"/>
    <p:sldId id="291" r:id="rId8"/>
    <p:sldId id="293" r:id="rId9"/>
    <p:sldId id="294" r:id="rId10"/>
    <p:sldId id="295" r:id="rId11"/>
    <p:sldId id="296" r:id="rId12"/>
    <p:sldId id="297" r:id="rId13"/>
    <p:sldId id="298" r:id="rId14"/>
    <p:sldId id="299" r:id="rId15"/>
    <p:sldId id="300" r:id="rId16"/>
    <p:sldId id="301" r:id="rId17"/>
    <p:sldId id="260" r:id="rId18"/>
    <p:sldId id="288" r:id="rId19"/>
  </p:sldIdLst>
  <p:sldSz cx="18288000" cy="10287000"/>
  <p:notesSz cx="6858000" cy="91440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FB3214-0EFD-410A-86B3-14874106DBE4}">
          <p14:sldIdLst>
            <p14:sldId id="302"/>
            <p14:sldId id="275"/>
            <p14:sldId id="262"/>
            <p14:sldId id="274"/>
            <p14:sldId id="290"/>
            <p14:sldId id="292"/>
            <p14:sldId id="291"/>
            <p14:sldId id="293"/>
            <p14:sldId id="294"/>
            <p14:sldId id="295"/>
            <p14:sldId id="296"/>
            <p14:sldId id="297"/>
            <p14:sldId id="298"/>
            <p14:sldId id="299"/>
            <p14:sldId id="300"/>
            <p14:sldId id="301"/>
            <p14:sldId id="260"/>
            <p14:sldId id="288"/>
          </p14:sldIdLst>
        </p14:section>
        <p14:section name="Untitled Section" id="{367AB0A1-C73A-4B23-9B4B-2D657018B0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CEE9"/>
    <a:srgbClr val="FFCC66"/>
    <a:srgbClr val="FFFF66"/>
    <a:srgbClr val="FEAB8F"/>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1.svg"/><Relationship Id="rId7" Type="http://schemas.openxmlformats.org/officeDocument/2006/relationships/image" Target="../media/image44.svg"/><Relationship Id="rId12" Type="http://schemas.openxmlformats.org/officeDocument/2006/relationships/image" Target="../media/image700.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1.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4.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7" Type="http://schemas.openxmlformats.org/officeDocument/2006/relationships/image" Target="../media/image13.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6.sv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Layout" Target="../slideLayouts/slideLayout7.xml"/><Relationship Id="rId11" Type="http://schemas.openxmlformats.org/officeDocument/2006/relationships/image" Target="../media/image37.png"/><Relationship Id="rId6" Type="http://schemas.openxmlformats.org/officeDocument/2006/relationships/image" Target="../media/image68.svg"/><Relationship Id="rId10" Type="http://schemas.openxmlformats.org/officeDocument/2006/relationships/image" Target="../media/image36.png"/><Relationship Id="rId4" Type="http://schemas.openxmlformats.org/officeDocument/2006/relationships/image" Target="../media/image7.png"/><Relationship Id="rId9" Type="http://schemas.openxmlformats.org/officeDocument/2006/relationships/image" Target="../media/image17.svg"/></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3" Type="http://schemas.openxmlformats.org/officeDocument/2006/relationships/image" Target="../media/image10.png"/><Relationship Id="rId8" Type="http://schemas.openxmlformats.org/officeDocument/2006/relationships/image" Target="../media/image70.svg"/><Relationship Id="rId3" Type="http://schemas.openxmlformats.org/officeDocument/2006/relationships/image" Target="../media/image19.svg"/><Relationship Id="rId7" Type="http://schemas.openxmlformats.org/officeDocument/2006/relationships/image" Target="../media/image15.svg"/><Relationship Id="rId12" Type="http://schemas.openxmlformats.org/officeDocument/2006/relationships/image" Target="../media/image9.gif"/><Relationship Id="rId2" Type="http://schemas.openxmlformats.org/officeDocument/2006/relationships/image" Target="../media/image3.png"/><Relationship Id="rId1" Type="http://schemas.openxmlformats.org/officeDocument/2006/relationships/slideLayout" Target="../slideLayouts/slideLayout7.xml"/><Relationship Id="rId11" Type="http://schemas.openxmlformats.org/officeDocument/2006/relationships/image" Target="../media/image8.png"/><Relationship Id="rId5" Type="http://schemas.openxmlformats.org/officeDocument/2006/relationships/image" Target="../media/image23.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5.svg"/></Relationships>
</file>

<file path=ppt/slides/_rels/slide4.xml.rels><?xml version="1.0" encoding="UTF-8" standalone="yes"?>
<Relationships xmlns="http://schemas.openxmlformats.org/package/2006/relationships"><Relationship Id="rId13" Type="http://schemas.openxmlformats.org/officeDocument/2006/relationships/image" Target="../media/image50.svg"/><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3" Type="http://schemas.openxmlformats.org/officeDocument/2006/relationships/image" Target="../media/image50.svg"/><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15" Type="http://schemas.openxmlformats.org/officeDocument/2006/relationships/image" Target="../media/image15.png"/><Relationship Id="rId4" Type="http://schemas.openxmlformats.org/officeDocument/2006/relationships/image" Target="../media/image13.png"/><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13" Type="http://schemas.openxmlformats.org/officeDocument/2006/relationships/image" Target="../media/image50.svg"/><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15" Type="http://schemas.openxmlformats.org/officeDocument/2006/relationships/image" Target="../media/image17.png"/><Relationship Id="rId4" Type="http://schemas.openxmlformats.org/officeDocument/2006/relationships/image" Target="../media/image13.pn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13" Type="http://schemas.openxmlformats.org/officeDocument/2006/relationships/image" Target="../media/image50.svg"/><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13" Type="http://schemas.openxmlformats.org/officeDocument/2006/relationships/image" Target="../media/image50.svg"/><Relationship Id="rId3" Type="http://schemas.openxmlformats.org/officeDocument/2006/relationships/image" Target="../media/image11.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8.pn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1.png"/><Relationship Id="rId16" Type="http://schemas.openxmlformats.org/officeDocument/2006/relationships/image" Target="../media/image21.png"/><Relationship Id="rId1" Type="http://schemas.openxmlformats.org/officeDocument/2006/relationships/slideLayout" Target="../slideLayouts/slideLayout7.xml"/><Relationship Id="rId15" Type="http://schemas.openxmlformats.org/officeDocument/2006/relationships/image" Target="../media/image20.sv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ổng hợp hơn 60 hình nền slide đẹp nhất - Hình nền máy tính | Powerpoint  background design, Powerpoint background templates, Background for  powerpoint presentation">
            <a:extLst>
              <a:ext uri="{FF2B5EF4-FFF2-40B4-BE49-F238E27FC236}">
                <a16:creationId xmlns:a16="http://schemas.microsoft.com/office/drawing/2014/main" id="{49064009-EC7B-D43A-D9F7-756D7E251C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2" y="70075"/>
            <a:ext cx="16027373" cy="102104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3">
            <a:extLst>
              <a:ext uri="{FF2B5EF4-FFF2-40B4-BE49-F238E27FC236}">
                <a16:creationId xmlns:a16="http://schemas.microsoft.com/office/drawing/2014/main" id="{8B7771EF-3CD8-19A1-75EF-CE3B8C7D5939}"/>
              </a:ext>
            </a:extLst>
          </p:cNvPr>
          <p:cNvSpPr txBox="1">
            <a:spLocks noChangeArrowheads="1"/>
          </p:cNvSpPr>
          <p:nvPr/>
        </p:nvSpPr>
        <p:spPr bwMode="auto">
          <a:xfrm>
            <a:off x="2393631" y="959054"/>
            <a:ext cx="11263301" cy="76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1241" tIns="80620" rIns="161241" bIns="8062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928" b="1" dirty="0">
                <a:solidFill>
                  <a:srgbClr val="FF0066"/>
                </a:solidFill>
                <a:latin typeface="Times New Roman" pitchFamily="18" charset="0"/>
              </a:rPr>
              <a:t>TRƯỜNG TIỂU HỌC GIANG BIÊN</a:t>
            </a:r>
          </a:p>
        </p:txBody>
      </p:sp>
      <p:sp>
        <p:nvSpPr>
          <p:cNvPr id="6" name="Rectangle 5">
            <a:extLst>
              <a:ext uri="{FF2B5EF4-FFF2-40B4-BE49-F238E27FC236}">
                <a16:creationId xmlns:a16="http://schemas.microsoft.com/office/drawing/2014/main" id="{95B00CE2-AF4C-1751-F683-0863E4C5842E}"/>
              </a:ext>
            </a:extLst>
          </p:cNvPr>
          <p:cNvSpPr/>
          <p:nvPr/>
        </p:nvSpPr>
        <p:spPr>
          <a:xfrm>
            <a:off x="1267300" y="2142839"/>
            <a:ext cx="13099294" cy="1071977"/>
          </a:xfrm>
          <a:prstGeom prst="rect">
            <a:avLst/>
          </a:prstGeom>
          <a:noFill/>
        </p:spPr>
        <p:txBody>
          <a:bodyPr wrap="square" lIns="136986" tIns="68493" rIns="136986" bIns="68493">
            <a:spAutoFit/>
          </a:bodyPr>
          <a:lstStyle/>
          <a:p>
            <a:pPr algn="ctr"/>
            <a:r>
              <a:rPr lang="en-US" sz="6067" b="1" dirty="0">
                <a:ln w="12700">
                  <a:solidFill>
                    <a:schemeClr val="accent1"/>
                  </a:solidFill>
                  <a:prstDash val="solid"/>
                </a:ln>
                <a:solidFill>
                  <a:srgbClr val="6600CC"/>
                </a:solidFill>
                <a:effectLst>
                  <a:outerShdw dist="38100" dir="2640000" algn="bl" rotWithShape="0">
                    <a:schemeClr val="accent1"/>
                  </a:outerShdw>
                </a:effectLst>
              </a:rPr>
              <a:t>NHIỆT LIỆT CHÀO MỪNG CÁC EM</a:t>
            </a:r>
          </a:p>
        </p:txBody>
      </p:sp>
      <p:sp>
        <p:nvSpPr>
          <p:cNvPr id="8" name="Text Box 14">
            <a:extLst>
              <a:ext uri="{FF2B5EF4-FFF2-40B4-BE49-F238E27FC236}">
                <a16:creationId xmlns:a16="http://schemas.microsoft.com/office/drawing/2014/main" id="{0E942982-D1D8-620B-7D07-DD4E103E24C6}"/>
              </a:ext>
            </a:extLst>
          </p:cNvPr>
          <p:cNvSpPr txBox="1">
            <a:spLocks noChangeArrowheads="1"/>
          </p:cNvSpPr>
          <p:nvPr/>
        </p:nvSpPr>
        <p:spPr bwMode="auto">
          <a:xfrm>
            <a:off x="975610" y="7430563"/>
            <a:ext cx="7101399" cy="138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241" tIns="80620" rIns="161241" bIns="8062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ts val="2019"/>
              </a:spcBef>
              <a:defRPr/>
            </a:pPr>
            <a:r>
              <a:rPr lang="en-US" sz="3146"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Giáo</a:t>
            </a:r>
            <a:r>
              <a:rPr lang="en-US" sz="3146"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46"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viên</a:t>
            </a:r>
            <a:r>
              <a:rPr lang="en-US" sz="3146"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46"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thực</a:t>
            </a:r>
            <a:r>
              <a:rPr lang="en-US" sz="3146"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46"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hiện</a:t>
            </a:r>
            <a:r>
              <a:rPr lang="en-US" sz="3146"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46"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Nguyễn</a:t>
            </a:r>
            <a:r>
              <a:rPr lang="en-US" sz="3146"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46"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Thị</a:t>
            </a:r>
            <a:r>
              <a:rPr lang="en-US" sz="3146"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146"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Hương</a:t>
            </a:r>
            <a:endParaRPr lang="en-US" sz="3146"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a:p>
            <a:pPr algn="r" eaLnBrk="1" hangingPunct="1">
              <a:spcBef>
                <a:spcPts val="2019"/>
              </a:spcBef>
              <a:defRPr/>
            </a:pPr>
            <a:r>
              <a:rPr lang="en-US" sz="3146" b="1" i="1"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146" b="1" i="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3A1</a:t>
            </a:r>
          </a:p>
        </p:txBody>
      </p:sp>
      <p:sp>
        <p:nvSpPr>
          <p:cNvPr id="5" name="Text Box 14">
            <a:extLst>
              <a:ext uri="{FF2B5EF4-FFF2-40B4-BE49-F238E27FC236}">
                <a16:creationId xmlns:a16="http://schemas.microsoft.com/office/drawing/2014/main" id="{891AE500-4561-C6E7-4D52-3A4429CC62ED}"/>
              </a:ext>
            </a:extLst>
          </p:cNvPr>
          <p:cNvSpPr txBox="1">
            <a:spLocks noChangeArrowheads="1"/>
          </p:cNvSpPr>
          <p:nvPr/>
        </p:nvSpPr>
        <p:spPr bwMode="auto">
          <a:xfrm>
            <a:off x="905901" y="3195280"/>
            <a:ext cx="11974509" cy="3624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1445" tIns="80722" rIns="161445" bIns="8072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2022"/>
              </a:spcBef>
              <a:defRPr/>
            </a:pPr>
            <a:r>
              <a:rPr lang="en-US" sz="4494"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494"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94"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Đạo</a:t>
            </a:r>
            <a:r>
              <a:rPr lang="en-US" sz="4494"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94"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sz="4494"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494"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494"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a:lnSpc>
                <a:spcPct val="150000"/>
              </a:lnSpc>
            </a:pPr>
            <a:r>
              <a:rPr lang="en-US" sz="6000" b="1" dirty="0">
                <a:latin typeface="Arial" panose="020B0604020202020204" pitchFamily="34" charset="0"/>
                <a:cs typeface="Arial" panose="020B0604020202020204" pitchFamily="34" charset="0"/>
              </a:rPr>
              <a:t>BÀI </a:t>
            </a:r>
            <a:r>
              <a:rPr lang="en-US" sz="6000" b="1" dirty="0" smtClean="0">
                <a:latin typeface="Arial" panose="020B0604020202020204" pitchFamily="34" charset="0"/>
                <a:cs typeface="Arial" panose="020B0604020202020204" pitchFamily="34" charset="0"/>
              </a:rPr>
              <a:t>9. </a:t>
            </a:r>
            <a:r>
              <a:rPr lang="en-US" sz="6000" b="1" dirty="0">
                <a:latin typeface="Arial" panose="020B0604020202020204" pitchFamily="34" charset="0"/>
                <a:cs typeface="Arial" panose="020B0604020202020204" pitchFamily="34" charset="0"/>
              </a:rPr>
              <a:t>EM NHẬN BIẾT </a:t>
            </a:r>
          </a:p>
          <a:p>
            <a:pPr algn="ctr">
              <a:lnSpc>
                <a:spcPct val="150000"/>
              </a:lnSpc>
            </a:pPr>
            <a:r>
              <a:rPr lang="en-US" sz="6000" b="1" dirty="0">
                <a:latin typeface="Arial" panose="020B0604020202020204" pitchFamily="34" charset="0"/>
                <a:cs typeface="Arial" panose="020B0604020202020204" pitchFamily="34" charset="0"/>
              </a:rPr>
              <a:t>NHỮNG BẤT HOÀ VỚI BẠN</a:t>
            </a:r>
            <a:endParaRPr lang="en-US" sz="6000" dirty="0">
              <a:latin typeface="Arial" panose="020B0604020202020204" pitchFamily="34" charset="0"/>
              <a:cs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445A736B-E18F-C1DA-4B17-E347245D5A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64" y="-816"/>
            <a:ext cx="1958473" cy="1950639"/>
          </a:xfrm>
          <a:prstGeom prst="rect">
            <a:avLst/>
          </a:prstGeom>
        </p:spPr>
      </p:pic>
    </p:spTree>
    <p:extLst>
      <p:ext uri="{BB962C8B-B14F-4D97-AF65-F5344CB8AC3E}">
        <p14:creationId xmlns:p14="http://schemas.microsoft.com/office/powerpoint/2010/main" val="435552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840001"/>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13" name="TextBox 12"/>
          <p:cNvSpPr txBox="1"/>
          <p:nvPr/>
        </p:nvSpPr>
        <p:spPr>
          <a:xfrm>
            <a:off x="992320" y="1641442"/>
            <a:ext cx="109728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HĐ 1. Bày tỏ ý kiến </a:t>
            </a:r>
            <a:endParaRPr lang="en-US" sz="45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820" t="25098" r="49242" b="50894"/>
          <a:stretch/>
        </p:blipFill>
        <p:spPr>
          <a:xfrm>
            <a:off x="2421374" y="3334087"/>
            <a:ext cx="6026727" cy="2286000"/>
          </a:xfrm>
          <a:prstGeom prst="ellipse">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51665" t="25609" r="6064" b="51183"/>
          <a:stretch/>
        </p:blipFill>
        <p:spPr>
          <a:xfrm>
            <a:off x="8572920" y="3295156"/>
            <a:ext cx="5798127" cy="2209800"/>
          </a:xfrm>
          <a:prstGeom prst="ellipse">
            <a:avLst/>
          </a:prstGeom>
        </p:spPr>
      </p:pic>
      <p:pic>
        <p:nvPicPr>
          <p:cNvPr id="16" name="Picture 15"/>
          <p:cNvPicPr>
            <a:picLocks noChangeAspect="1"/>
          </p:cNvPicPr>
          <p:nvPr/>
        </p:nvPicPr>
        <p:blipFill rotWithShape="1">
          <a:blip r:embed="rId4">
            <a:extLst>
              <a:ext uri="{28A0092B-C50C-407E-A947-70E740481C1C}">
                <a14:useLocalDpi xmlns:a14="http://schemas.microsoft.com/office/drawing/2010/main" val="0"/>
              </a:ext>
            </a:extLst>
          </a:blip>
          <a:srcRect l="6899" t="48910" r="49163" b="27082"/>
          <a:stretch/>
        </p:blipFill>
        <p:spPr>
          <a:xfrm>
            <a:off x="10439400" y="5501238"/>
            <a:ext cx="6026727" cy="2286000"/>
          </a:xfrm>
          <a:prstGeom prst="ellipse">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51665" t="49091" r="6669" b="26901"/>
          <a:stretch/>
        </p:blipFill>
        <p:spPr>
          <a:xfrm>
            <a:off x="6107726" y="7113002"/>
            <a:ext cx="5715000" cy="2286000"/>
          </a:xfrm>
          <a:prstGeom prst="ellipse">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9443" t="71734" r="28892" b="4258"/>
          <a:stretch/>
        </p:blipFill>
        <p:spPr>
          <a:xfrm>
            <a:off x="1804491" y="5620087"/>
            <a:ext cx="5715000" cy="2286000"/>
          </a:xfrm>
          <a:prstGeom prst="ellipse">
            <a:avLst/>
          </a:prstGeom>
        </p:spPr>
      </p:pic>
      <p:sp>
        <p:nvSpPr>
          <p:cNvPr id="9" name="TextBox 8"/>
          <p:cNvSpPr txBox="1"/>
          <p:nvPr/>
        </p:nvSpPr>
        <p:spPr>
          <a:xfrm>
            <a:off x="895862" y="2318689"/>
            <a:ext cx="16670639" cy="901593"/>
          </a:xfrm>
          <a:prstGeom prst="rect">
            <a:avLst/>
          </a:prstGeom>
          <a:noFill/>
        </p:spPr>
        <p:txBody>
          <a:bodyPr wrap="square" rtlCol="0">
            <a:spAutoFit/>
          </a:bodyPr>
          <a:lstStyle/>
          <a:p>
            <a:pPr>
              <a:lnSpc>
                <a:spcPct val="150000"/>
              </a:lnSpc>
            </a:pPr>
            <a:r>
              <a:rPr lang="nl-NL" sz="4000" i="1">
                <a:latin typeface="Arial" panose="020B0604020202020204" pitchFamily="34" charset="0"/>
                <a:cs typeface="Arial" panose="020B0604020202020204" pitchFamily="34" charset="0"/>
              </a:rPr>
              <a:t>Em đồng tình hay không đồng tình với các ý kiến nào dưới đây? Vì sao</a:t>
            </a:r>
            <a:r>
              <a:rPr lang="nl-NL" sz="4000" i="1" smtClean="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19988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1028700"/>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14" name="Rounded Rectangle 13"/>
          <p:cNvSpPr/>
          <p:nvPr/>
        </p:nvSpPr>
        <p:spPr>
          <a:xfrm>
            <a:off x="1143000" y="2594010"/>
            <a:ext cx="5257800" cy="292116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a. Việc xử lí bất hoà giúp bạn bè hiểu và thông cảm cho nhau </a:t>
            </a:r>
            <a:endParaRPr lang="en-US" sz="3500">
              <a:solidFill>
                <a:schemeClr val="tx1"/>
              </a:solidFill>
              <a:latin typeface="Arial" panose="020B0604020202020204" pitchFamily="34" charset="0"/>
              <a:cs typeface="Arial" panose="020B0604020202020204" pitchFamily="34" charset="0"/>
            </a:endParaRPr>
          </a:p>
        </p:txBody>
      </p:sp>
      <p:sp>
        <p:nvSpPr>
          <p:cNvPr id="21" name="Rounded Rectangle 20"/>
          <p:cNvSpPr/>
          <p:nvPr/>
        </p:nvSpPr>
        <p:spPr>
          <a:xfrm>
            <a:off x="1143000" y="6064826"/>
            <a:ext cx="5257800" cy="292116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b. Khi xảy ra bất hoà không cần xử lí vì mọi chuyện rồi sẽ qua thôi</a:t>
            </a:r>
            <a:endParaRPr lang="en-US" sz="350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6726144" y="2594010"/>
            <a:ext cx="5410200" cy="292116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c. Việc xử lí bất hoà giúp em giữ được tình bạn</a:t>
            </a:r>
            <a:endParaRPr lang="en-US" sz="3500">
              <a:solidFill>
                <a:schemeClr val="tx1"/>
              </a:solidFill>
              <a:latin typeface="Arial" panose="020B0604020202020204" pitchFamily="34" charset="0"/>
              <a:cs typeface="Arial" panose="020B0604020202020204" pitchFamily="34" charset="0"/>
            </a:endParaRPr>
          </a:p>
        </p:txBody>
      </p:sp>
      <p:sp>
        <p:nvSpPr>
          <p:cNvPr id="26" name="Rounded Rectangle 25"/>
          <p:cNvSpPr/>
          <p:nvPr/>
        </p:nvSpPr>
        <p:spPr>
          <a:xfrm>
            <a:off x="6726144" y="6064826"/>
            <a:ext cx="5267960" cy="292116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d. Lớp học sẽ đoàn kết nếu các thành viên biết cách xử lí bất hoà </a:t>
            </a:r>
            <a:endParaRPr lang="en-US" sz="3500">
              <a:solidFill>
                <a:schemeClr val="tx1"/>
              </a:solidFill>
              <a:latin typeface="Arial" panose="020B0604020202020204" pitchFamily="34" charset="0"/>
              <a:cs typeface="Arial" panose="020B0604020202020204" pitchFamily="34" charset="0"/>
            </a:endParaRPr>
          </a:p>
        </p:txBody>
      </p:sp>
      <p:sp>
        <p:nvSpPr>
          <p:cNvPr id="27" name="Rounded Rectangle 26"/>
          <p:cNvSpPr/>
          <p:nvPr/>
        </p:nvSpPr>
        <p:spPr>
          <a:xfrm>
            <a:off x="12391699" y="2631391"/>
            <a:ext cx="4652831" cy="4343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lnSpc>
                <a:spcPct val="150000"/>
              </a:lnSpc>
            </a:pPr>
            <a:r>
              <a:rPr lang="en-US" sz="3500" smtClean="0">
                <a:solidFill>
                  <a:schemeClr val="tx1"/>
                </a:solidFill>
                <a:latin typeface="Arial" panose="020B0604020202020204" pitchFamily="34" charset="0"/>
                <a:cs typeface="Arial" panose="020B0604020202020204" pitchFamily="34" charset="0"/>
              </a:rPr>
              <a:t>e. Xử lí bất hoà là việc của bạn làm sai, em sẽ tha thứ khi bạn xin lỗi trước</a:t>
            </a:r>
            <a:endParaRPr lang="en-US" sz="3500">
              <a:solidFill>
                <a:schemeClr val="tx1"/>
              </a:solidFill>
              <a:latin typeface="Arial" panose="020B0604020202020204" pitchFamily="34" charset="0"/>
              <a:cs typeface="Arial" panose="020B0604020202020204" pitchFamily="34" charset="0"/>
            </a:endParaRPr>
          </a:p>
        </p:txBody>
      </p:sp>
      <p:pic>
        <p:nvPicPr>
          <p:cNvPr id="30"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4085" y="1955333"/>
            <a:ext cx="1361520" cy="1277353"/>
          </a:xfrm>
          <a:prstGeom prst="rect">
            <a:avLst/>
          </a:prstGeom>
        </p:spPr>
      </p:pic>
      <p:pic>
        <p:nvPicPr>
          <p:cNvPr id="31"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08019" y="2159506"/>
            <a:ext cx="1361520" cy="1277353"/>
          </a:xfrm>
          <a:prstGeom prst="rect">
            <a:avLst/>
          </a:prstGeom>
        </p:spPr>
      </p:pic>
      <p:pic>
        <p:nvPicPr>
          <p:cNvPr id="3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08019" y="5564764"/>
            <a:ext cx="1361520" cy="1277353"/>
          </a:xfrm>
          <a:prstGeom prst="rect">
            <a:avLst/>
          </a:prstGeom>
        </p:spPr>
      </p:pic>
      <p:pic>
        <p:nvPicPr>
          <p:cNvPr id="3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19485" y="5630322"/>
            <a:ext cx="1111898" cy="990600"/>
          </a:xfrm>
          <a:prstGeom prst="rect">
            <a:avLst/>
          </a:prstGeom>
        </p:spPr>
      </p:pic>
      <p:pic>
        <p:nvPicPr>
          <p:cNvPr id="34"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228937" y="2347144"/>
            <a:ext cx="1111898" cy="990600"/>
          </a:xfrm>
          <a:prstGeom prst="rect">
            <a:avLst/>
          </a:prstGeom>
        </p:spPr>
      </p:pic>
      <p:pic>
        <p:nvPicPr>
          <p:cNvPr id="36"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3755770" y="6577474"/>
            <a:ext cx="2538244" cy="2902358"/>
          </a:xfrm>
          <a:prstGeom prst="rect">
            <a:avLst/>
          </a:prstGeom>
        </p:spPr>
      </p:pic>
    </p:spTree>
    <p:extLst>
      <p:ext uri="{BB962C8B-B14F-4D97-AF65-F5344CB8AC3E}">
        <p14:creationId xmlns:p14="http://schemas.microsoft.com/office/powerpoint/2010/main" val="38288873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1104900"/>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20" name="TextBox 19"/>
          <p:cNvSpPr txBox="1"/>
          <p:nvPr/>
        </p:nvSpPr>
        <p:spPr>
          <a:xfrm>
            <a:off x="955045" y="2235706"/>
            <a:ext cx="13719361"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HĐ 2. Đọc tình huống và thực hiện theo yêu cầu </a:t>
            </a:r>
            <a:endParaRPr lang="en-US" sz="45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975" t="6793" r="8503" b="38524"/>
          <a:stretch/>
        </p:blipFill>
        <p:spPr>
          <a:xfrm>
            <a:off x="1114678" y="3766728"/>
            <a:ext cx="8483585" cy="4973136"/>
          </a:xfrm>
          <a:prstGeom prst="rect">
            <a:avLst/>
          </a:prstGeom>
        </p:spPr>
      </p:pic>
      <p:sp>
        <p:nvSpPr>
          <p:cNvPr id="9" name="Rounded Rectangle 8"/>
          <p:cNvSpPr/>
          <p:nvPr/>
        </p:nvSpPr>
        <p:spPr>
          <a:xfrm>
            <a:off x="9723082" y="3247198"/>
            <a:ext cx="7391400" cy="6012196"/>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3000" b="1">
                <a:solidFill>
                  <a:schemeClr val="tx1"/>
                </a:solidFill>
              </a:rPr>
              <a:t>Tình huống: </a:t>
            </a:r>
            <a:r>
              <a:rPr lang="vi-VN" sz="3000">
                <a:solidFill>
                  <a:schemeClr val="tx1"/>
                </a:solidFill>
              </a:rPr>
              <a:t>Linh và Quang ngồi cùng bàn từ đầu năm đến nay. Linh luôn gọn gàng, cẩn thận. Còn Quang hay bày bừa, không ngăn nắp. Khi Kinh góp ý, Quang tỏ ra khó chịu. Thấy vậy, Linh bảo: “Tớ muốn cậu gọn gàng, ngăn nắp hơn nên mới góp ý”. Quang dần hiểu ra. </a:t>
            </a:r>
            <a:endParaRPr lang="en-US" sz="3000">
              <a:solidFill>
                <a:schemeClr val="tx1"/>
              </a:solidFill>
            </a:endParaRPr>
          </a:p>
        </p:txBody>
      </p:sp>
    </p:spTree>
    <p:extLst>
      <p:ext uri="{BB962C8B-B14F-4D97-AF65-F5344CB8AC3E}">
        <p14:creationId xmlns:p14="http://schemas.microsoft.com/office/powerpoint/2010/main" val="29009532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1104900"/>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20" name="TextBox 19"/>
          <p:cNvSpPr txBox="1"/>
          <p:nvPr/>
        </p:nvSpPr>
        <p:spPr>
          <a:xfrm>
            <a:off x="955045" y="2235706"/>
            <a:ext cx="13719361"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HĐ 2. Đọc tình huống và thực hiện theo yêu cầu </a:t>
            </a:r>
            <a:endParaRPr lang="en-US" sz="45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6975" t="6793" r="8503" b="38524"/>
          <a:stretch/>
        </p:blipFill>
        <p:spPr>
          <a:xfrm>
            <a:off x="1371600" y="4287936"/>
            <a:ext cx="8436868" cy="4945750"/>
          </a:xfrm>
          <a:prstGeom prst="rect">
            <a:avLst/>
          </a:prstGeom>
        </p:spPr>
      </p:pic>
      <p:sp>
        <p:nvSpPr>
          <p:cNvPr id="10" name="TextBox 9"/>
          <p:cNvSpPr txBox="1"/>
          <p:nvPr/>
        </p:nvSpPr>
        <p:spPr>
          <a:xfrm>
            <a:off x="1143000" y="3300293"/>
            <a:ext cx="103632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smtClean="0">
                <a:latin typeface="Arial" panose="020B0604020202020204" pitchFamily="34" charset="0"/>
                <a:cs typeface="Arial" panose="020B0604020202020204" pitchFamily="34" charset="0"/>
              </a:rPr>
              <a:t>Các em hãy trả lời các câu hỏi sau: </a:t>
            </a:r>
            <a:endParaRPr lang="en-US" sz="4000">
              <a:latin typeface="Arial" panose="020B0604020202020204" pitchFamily="34" charset="0"/>
              <a:cs typeface="Arial" panose="020B0604020202020204" pitchFamily="34" charset="0"/>
            </a:endParaRPr>
          </a:p>
        </p:txBody>
      </p:sp>
      <p:sp>
        <p:nvSpPr>
          <p:cNvPr id="11" name="Rounded Rectangular Callout 10"/>
          <p:cNvSpPr/>
          <p:nvPr/>
        </p:nvSpPr>
        <p:spPr>
          <a:xfrm>
            <a:off x="10260583" y="4208368"/>
            <a:ext cx="6629400" cy="1870264"/>
          </a:xfrm>
          <a:prstGeom prst="wedgeRoundRectCallout">
            <a:avLst>
              <a:gd name="adj1" fmla="val -56083"/>
              <a:gd name="adj2" fmla="val 47289"/>
              <a:gd name="adj3" fmla="val 16667"/>
            </a:avLst>
          </a:prstGeom>
          <a:solidFill>
            <a:schemeClr val="accent6">
              <a:lumMod val="40000"/>
              <a:lumOff val="6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a. Em hãy cho biết giữa các bạn đã xảy ra bất hòa gì.</a:t>
            </a:r>
          </a:p>
        </p:txBody>
      </p:sp>
      <p:sp>
        <p:nvSpPr>
          <p:cNvPr id="14" name="Rounded Rectangular Callout 13"/>
          <p:cNvSpPr/>
          <p:nvPr/>
        </p:nvSpPr>
        <p:spPr>
          <a:xfrm>
            <a:off x="10260583" y="6853376"/>
            <a:ext cx="6629400" cy="1870264"/>
          </a:xfrm>
          <a:prstGeom prst="wedgeRoundRectCallout">
            <a:avLst>
              <a:gd name="adj1" fmla="val -57309"/>
              <a:gd name="adj2" fmla="val -40716"/>
              <a:gd name="adj3" fmla="val 16667"/>
            </a:avLst>
          </a:prstGeom>
          <a:solidFill>
            <a:schemeClr val="accent6">
              <a:lumMod val="40000"/>
              <a:lumOff val="60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500">
                <a:solidFill>
                  <a:schemeClr val="tx1"/>
                </a:solidFill>
                <a:latin typeface="Arial" panose="020B0604020202020204" pitchFamily="34" charset="0"/>
                <a:cs typeface="Arial" panose="020B0604020202020204" pitchFamily="34" charset="0"/>
              </a:rPr>
              <a:t>b. Em hãy nên lợi ích khi hai bạn đã xử lí bất hòa với nhau. </a:t>
            </a:r>
          </a:p>
        </p:txBody>
      </p:sp>
    </p:spTree>
    <p:extLst>
      <p:ext uri="{BB962C8B-B14F-4D97-AF65-F5344CB8AC3E}">
        <p14:creationId xmlns:p14="http://schemas.microsoft.com/office/powerpoint/2010/main" val="1590305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1104900"/>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LUYỆN TẬP </a:t>
            </a:r>
            <a:endParaRPr lang="en-US" sz="6000" b="1">
              <a:latin typeface="Arial" panose="020B0604020202020204" pitchFamily="34" charset="0"/>
              <a:cs typeface="Arial" panose="020B0604020202020204" pitchFamily="34" charset="0"/>
            </a:endParaRPr>
          </a:p>
        </p:txBody>
      </p:sp>
      <p:sp>
        <p:nvSpPr>
          <p:cNvPr id="20" name="TextBox 19"/>
          <p:cNvSpPr txBox="1"/>
          <p:nvPr/>
        </p:nvSpPr>
        <p:spPr>
          <a:xfrm>
            <a:off x="1143000" y="2120563"/>
            <a:ext cx="13719361"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HĐ 2. Đọc tình huống và thực hiện theo yêu cầu </a:t>
            </a:r>
            <a:endParaRPr lang="en-US" sz="4500" b="1">
              <a:solidFill>
                <a:srgbClr val="C00000"/>
              </a:solidFill>
              <a:latin typeface="Arial" panose="020B0604020202020204" pitchFamily="34" charset="0"/>
              <a:cs typeface="Arial" panose="020B0604020202020204" pitchFamily="34" charset="0"/>
            </a:endParaRPr>
          </a:p>
        </p:txBody>
      </p:sp>
      <p:sp>
        <p:nvSpPr>
          <p:cNvPr id="9" name="Pentagon 8"/>
          <p:cNvSpPr/>
          <p:nvPr/>
        </p:nvSpPr>
        <p:spPr>
          <a:xfrm>
            <a:off x="919485" y="2987516"/>
            <a:ext cx="3804915" cy="838200"/>
          </a:xfrm>
          <a:prstGeom prst="homePlate">
            <a:avLst/>
          </a:prstGeom>
          <a:solidFill>
            <a:schemeClr val="accent1">
              <a:lumMod val="20000"/>
              <a:lumOff val="80000"/>
            </a:schemeClr>
          </a:solidFill>
          <a:ln w="57150">
            <a:solidFill>
              <a:srgbClr val="9CCE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smtClean="0">
                <a:solidFill>
                  <a:schemeClr val="tx1"/>
                </a:solidFill>
                <a:latin typeface="Arial" panose="020B0604020202020204" pitchFamily="34" charset="0"/>
                <a:cs typeface="Arial" panose="020B0604020202020204" pitchFamily="34" charset="0"/>
              </a:rPr>
              <a:t>Gợi ý trả lời </a:t>
            </a:r>
            <a:endParaRPr lang="en-US" sz="4000" b="1">
              <a:solidFill>
                <a:schemeClr val="tx1"/>
              </a:solidFill>
              <a:latin typeface="Arial" panose="020B0604020202020204" pitchFamily="34" charset="0"/>
              <a:cs typeface="Arial" panose="020B0604020202020204" pitchFamily="34" charset="0"/>
            </a:endParaRPr>
          </a:p>
        </p:txBody>
      </p:sp>
      <p:pic>
        <p:nvPicPr>
          <p:cNvPr id="15"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0193" y="3970456"/>
            <a:ext cx="4316010" cy="5688315"/>
          </a:xfrm>
          <a:prstGeom prst="rect">
            <a:avLst/>
          </a:prstGeom>
        </p:spPr>
      </p:pic>
      <p:sp>
        <p:nvSpPr>
          <p:cNvPr id="13" name="TextBox 12"/>
          <p:cNvSpPr txBox="1"/>
          <p:nvPr/>
        </p:nvSpPr>
        <p:spPr>
          <a:xfrm>
            <a:off x="6326043" y="3543300"/>
            <a:ext cx="10468784" cy="5632311"/>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Lí do xảy ra bất hoà: </a:t>
            </a:r>
            <a:r>
              <a:rPr lang="en-US" sz="4000" smtClean="0">
                <a:latin typeface="Arial" panose="020B0604020202020204" pitchFamily="34" charset="0"/>
                <a:cs typeface="Arial" panose="020B0604020202020204" pitchFamily="34" charset="0"/>
              </a:rPr>
              <a:t>bạn Linh nhắc bạn Quang bày bừa ra bàn. </a:t>
            </a:r>
          </a:p>
          <a:p>
            <a:pPr marL="571500" indent="-571500" algn="just">
              <a:lnSpc>
                <a:spcPct val="150000"/>
              </a:lnSpc>
              <a:buFont typeface="Wingdings" panose="05000000000000000000" pitchFamily="2" charset="2"/>
              <a:buChar char="v"/>
            </a:pPr>
            <a:r>
              <a:rPr lang="en-US" sz="4000" b="1" smtClean="0">
                <a:latin typeface="Arial" panose="020B0604020202020204" pitchFamily="34" charset="0"/>
                <a:cs typeface="Arial" panose="020B0604020202020204" pitchFamily="34" charset="0"/>
              </a:rPr>
              <a:t>Ích lợi khi xử lí được việc bất hoà: </a:t>
            </a:r>
            <a:r>
              <a:rPr lang="en-US" sz="4000" smtClean="0">
                <a:latin typeface="Arial" panose="020B0604020202020204" pitchFamily="34" charset="0"/>
                <a:cs typeface="Arial" panose="020B0604020202020204" pitchFamily="34" charset="0"/>
              </a:rPr>
              <a:t>bạn Quang đã hiểu ra ý nghĩ của bạn Linh góp ý là vì muốn tốt cho mình và từ đó tình bạn của hai người trở nên tốt đẹp hơn.  </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02215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1104900"/>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VẬN DỤNG</a:t>
            </a:r>
            <a:endParaRPr lang="en-US" sz="6000" b="1">
              <a:latin typeface="Arial" panose="020B0604020202020204" pitchFamily="34" charset="0"/>
              <a:cs typeface="Arial" panose="020B0604020202020204" pitchFamily="34" charset="0"/>
            </a:endParaRPr>
          </a:p>
        </p:txBody>
      </p:sp>
      <p:sp>
        <p:nvSpPr>
          <p:cNvPr id="13" name="TextBox 12"/>
          <p:cNvSpPr txBox="1"/>
          <p:nvPr/>
        </p:nvSpPr>
        <p:spPr>
          <a:xfrm>
            <a:off x="7848600" y="2905393"/>
            <a:ext cx="8710490" cy="6555641"/>
          </a:xfrm>
          <a:prstGeom prst="rect">
            <a:avLst/>
          </a:prstGeom>
          <a:noFill/>
        </p:spPr>
        <p:txBody>
          <a:bodyPr wrap="square" rtlCol="0">
            <a:spAutoFit/>
          </a:bodyPr>
          <a:lstStyle/>
          <a:p>
            <a:pPr algn="just">
              <a:lnSpc>
                <a:spcPct val="150000"/>
              </a:lnSpc>
            </a:pPr>
            <a:r>
              <a:rPr lang="en-US" sz="4000" b="1" smtClean="0">
                <a:latin typeface="Arial" panose="020B0604020202020204" pitchFamily="34" charset="0"/>
                <a:cs typeface="Arial" panose="020B0604020202020204" pitchFamily="34" charset="0"/>
              </a:rPr>
              <a:t>Hướng dẫn:</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Em đã từng xảy ra bất hoà gì với bạn bè chưa?</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Em đã ứng xử với tình huống đó như thế nào?</a:t>
            </a:r>
          </a:p>
          <a:p>
            <a:pPr marL="571500" indent="-571500" algn="just">
              <a:lnSpc>
                <a:spcPct val="150000"/>
              </a:lnSpc>
              <a:buFont typeface="Wingdings" panose="05000000000000000000" pitchFamily="2" charset="2"/>
              <a:buChar char="§"/>
            </a:pPr>
            <a:r>
              <a:rPr lang="en-US" sz="4000" smtClean="0">
                <a:latin typeface="Arial" panose="020B0604020202020204" pitchFamily="34" charset="0"/>
                <a:cs typeface="Arial" panose="020B0604020202020204" pitchFamily="34" charset="0"/>
              </a:rPr>
              <a:t>Nêu cảm nghĩ của em sau khi xử lí được bất hoà với bạn.</a:t>
            </a:r>
            <a:endParaRPr lang="en-US" sz="4000">
              <a:latin typeface="Arial" panose="020B0604020202020204" pitchFamily="34" charset="0"/>
              <a:cs typeface="Arial" panose="020B0604020202020204" pitchFamily="34" charset="0"/>
            </a:endParaRPr>
          </a:p>
        </p:txBody>
      </p:sp>
      <p:sp>
        <p:nvSpPr>
          <p:cNvPr id="14" name="TextBox 13"/>
          <p:cNvSpPr txBox="1"/>
          <p:nvPr/>
        </p:nvSpPr>
        <p:spPr>
          <a:xfrm>
            <a:off x="1143000" y="2120563"/>
            <a:ext cx="13719361"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HĐ 1. Chia sẻ việc em xử lí bất hoà với bạn bè </a:t>
            </a:r>
            <a:endParaRPr lang="en-US" sz="4500" b="1">
              <a:solidFill>
                <a:srgbClr val="C00000"/>
              </a:solidFill>
              <a:latin typeface="Arial" panose="020B0604020202020204" pitchFamily="34" charset="0"/>
              <a:cs typeface="Arial" panose="020B0604020202020204" pitchFamily="34" charset="0"/>
            </a:endParaRPr>
          </a:p>
        </p:txBody>
      </p:sp>
      <p:pic>
        <p:nvPicPr>
          <p:cNvPr id="17" name="Picture 2"/>
          <p:cNvPicPr>
            <a:picLocks noChangeAspect="1"/>
          </p:cNvPicPr>
          <p:nvPr/>
        </p:nvPicPr>
        <p:blipFill>
          <a:blip r:embed="rId4"/>
          <a:srcRect/>
          <a:stretch>
            <a:fillRect/>
          </a:stretch>
        </p:blipFill>
        <p:spPr>
          <a:xfrm>
            <a:off x="794666" y="3543327"/>
            <a:ext cx="6498289" cy="5921566"/>
          </a:xfrm>
          <a:prstGeom prst="rect">
            <a:avLst/>
          </a:prstGeom>
        </p:spPr>
      </p:pic>
    </p:spTree>
    <p:extLst>
      <p:ext uri="{BB962C8B-B14F-4D97-AF65-F5344CB8AC3E}">
        <p14:creationId xmlns:p14="http://schemas.microsoft.com/office/powerpoint/2010/main" val="9957235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1104900"/>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VẬN DỤNG</a:t>
            </a:r>
            <a:endParaRPr lang="en-US" sz="6000" b="1">
              <a:latin typeface="Arial" panose="020B0604020202020204" pitchFamily="34" charset="0"/>
              <a:cs typeface="Arial" panose="020B0604020202020204" pitchFamily="34" charset="0"/>
            </a:endParaRPr>
          </a:p>
        </p:txBody>
      </p:sp>
      <p:sp>
        <p:nvSpPr>
          <p:cNvPr id="14" name="TextBox 13"/>
          <p:cNvSpPr txBox="1"/>
          <p:nvPr/>
        </p:nvSpPr>
        <p:spPr>
          <a:xfrm>
            <a:off x="1143000" y="2120563"/>
            <a:ext cx="13719361"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HĐ 2. Viết và trang trí thông điệp </a:t>
            </a:r>
            <a:endParaRPr lang="en-US" sz="45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740" y="2820257"/>
            <a:ext cx="6969757" cy="6969757"/>
          </a:xfrm>
          <a:prstGeom prst="rect">
            <a:avLst/>
          </a:prstGeom>
        </p:spPr>
      </p:pic>
      <p:grpSp>
        <p:nvGrpSpPr>
          <p:cNvPr id="16" name="Group 15"/>
          <p:cNvGrpSpPr/>
          <p:nvPr/>
        </p:nvGrpSpPr>
        <p:grpSpPr>
          <a:xfrm>
            <a:off x="6934200" y="4995671"/>
            <a:ext cx="9471163" cy="4230260"/>
            <a:chOff x="7193280" y="2905392"/>
            <a:chExt cx="9471163" cy="4230260"/>
          </a:xfrm>
        </p:grpSpPr>
        <p:pic>
          <p:nvPicPr>
            <p:cNvPr id="9" name="Picture 8"/>
            <p:cNvPicPr>
              <a:picLocks noChangeAspect="1"/>
            </p:cNvPicPr>
            <p:nvPr/>
          </p:nvPicPr>
          <p:blipFill rotWithShape="1">
            <a:blip r:embed="rId5"/>
            <a:srcRect l="15486" t="3778" r="12514" b="3778"/>
            <a:stretch/>
          </p:blipFill>
          <p:spPr>
            <a:xfrm>
              <a:off x="7193280" y="3159745"/>
              <a:ext cx="4128826" cy="3975907"/>
            </a:xfrm>
            <a:prstGeom prst="rect">
              <a:avLst/>
            </a:prstGeom>
          </p:spPr>
        </p:pic>
        <p:pic>
          <p:nvPicPr>
            <p:cNvPr id="10" name="Picture 9"/>
            <p:cNvPicPr>
              <a:picLocks noChangeAspect="1"/>
            </p:cNvPicPr>
            <p:nvPr/>
          </p:nvPicPr>
          <p:blipFill rotWithShape="1">
            <a:blip r:embed="rId6"/>
            <a:srcRect l="7635" t="8970" r="11032" b="9697"/>
            <a:stretch/>
          </p:blipFill>
          <p:spPr>
            <a:xfrm>
              <a:off x="12359467" y="3159745"/>
              <a:ext cx="3967510" cy="3967510"/>
            </a:xfrm>
            <a:prstGeom prst="rect">
              <a:avLst/>
            </a:prstGeom>
          </p:spPr>
        </p:pic>
        <p:pic>
          <p:nvPicPr>
            <p:cNvPr id="11" name="Picture 10"/>
            <p:cNvPicPr>
              <a:picLocks noChangeAspect="1"/>
            </p:cNvPicPr>
            <p:nvPr/>
          </p:nvPicPr>
          <p:blipFill>
            <a:blip r:embed="rId7"/>
            <a:stretch>
              <a:fillRect/>
            </a:stretch>
          </p:blipFill>
          <p:spPr>
            <a:xfrm>
              <a:off x="10934966" y="2905393"/>
              <a:ext cx="774279" cy="774279"/>
            </a:xfrm>
            <a:prstGeom prst="rect">
              <a:avLst/>
            </a:prstGeom>
          </p:spPr>
        </p:pic>
        <p:pic>
          <p:nvPicPr>
            <p:cNvPr id="18" name="Picture 17"/>
            <p:cNvPicPr>
              <a:picLocks noChangeAspect="1"/>
            </p:cNvPicPr>
            <p:nvPr/>
          </p:nvPicPr>
          <p:blipFill>
            <a:blip r:embed="rId7"/>
            <a:stretch>
              <a:fillRect/>
            </a:stretch>
          </p:blipFill>
          <p:spPr>
            <a:xfrm>
              <a:off x="15890164" y="2905392"/>
              <a:ext cx="774279" cy="774279"/>
            </a:xfrm>
            <a:prstGeom prst="rect">
              <a:avLst/>
            </a:prstGeom>
          </p:spPr>
        </p:pic>
      </p:grpSp>
      <p:sp>
        <p:nvSpPr>
          <p:cNvPr id="19" name="TextBox 18"/>
          <p:cNvSpPr txBox="1"/>
          <p:nvPr/>
        </p:nvSpPr>
        <p:spPr>
          <a:xfrm>
            <a:off x="6477000" y="2905393"/>
            <a:ext cx="10511787" cy="1708160"/>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Ø"/>
            </a:pPr>
            <a:r>
              <a:rPr lang="en-US" sz="3500" i="1" smtClean="0">
                <a:latin typeface="Arial" panose="020B0604020202020204" pitchFamily="34" charset="0"/>
                <a:cs typeface="Arial" panose="020B0604020202020204" pitchFamily="34" charset="0"/>
              </a:rPr>
              <a:t>Các em hãy viết các thông điệp về lợi ích của việc xử lí bất hoà và trang trí bằng các hoạ tiết:</a:t>
            </a:r>
            <a:endParaRPr lang="en-US" sz="35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14313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66995" y="475435"/>
            <a:ext cx="4883988" cy="1909195"/>
          </a:xfrm>
          <a:prstGeom prst="rect">
            <a:avLst/>
          </a:prstGeom>
        </p:spPr>
      </p:pic>
      <p:grpSp>
        <p:nvGrpSpPr>
          <p:cNvPr id="27" name="Group 26"/>
          <p:cNvGrpSpPr/>
          <p:nvPr/>
        </p:nvGrpSpPr>
        <p:grpSpPr>
          <a:xfrm>
            <a:off x="479763" y="475435"/>
            <a:ext cx="10817529" cy="3240130"/>
            <a:chOff x="479763" y="475435"/>
            <a:chExt cx="10817529" cy="3240130"/>
          </a:xfrm>
        </p:grpSpPr>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79763" y="475435"/>
              <a:ext cx="10368416" cy="3240130"/>
            </a:xfrm>
            <a:prstGeom prst="rect">
              <a:avLst/>
            </a:prstGeom>
          </p:spPr>
        </p:pic>
        <p:sp>
          <p:nvSpPr>
            <p:cNvPr id="20" name="TextBox 20"/>
            <p:cNvSpPr txBox="1"/>
            <p:nvPr/>
          </p:nvSpPr>
          <p:spPr>
            <a:xfrm>
              <a:off x="1563318" y="1407881"/>
              <a:ext cx="9733974" cy="1154162"/>
            </a:xfrm>
            <a:prstGeom prst="rect">
              <a:avLst/>
            </a:prstGeom>
          </p:spPr>
          <p:txBody>
            <a:bodyPr wrap="square" lIns="0" tIns="0" rIns="0" bIns="0" rtlCol="0" anchor="t">
              <a:spAutoFit/>
            </a:bodyPr>
            <a:lstStyle/>
            <a:p>
              <a:pPr>
                <a:lnSpc>
                  <a:spcPts val="8999"/>
                </a:lnSpc>
              </a:pPr>
              <a:r>
                <a:rPr lang="en-US" sz="6000" b="1" spc="374" smtClean="0">
                  <a:solidFill>
                    <a:srgbClr val="000000"/>
                  </a:solidFill>
                  <a:latin typeface="Arial" panose="020B0604020202020204" pitchFamily="34" charset="0"/>
                  <a:cs typeface="Arial" panose="020B0604020202020204" pitchFamily="34" charset="0"/>
                </a:rPr>
                <a:t>HƯỚNG DẪN VỀ NHÀ</a:t>
              </a:r>
              <a:endParaRPr lang="en-US" sz="6000" b="1" spc="374">
                <a:solidFill>
                  <a:srgbClr val="000000"/>
                </a:solidFill>
                <a:latin typeface="Arial" panose="020B0604020202020204" pitchFamily="34" charset="0"/>
                <a:cs typeface="Arial" panose="020B0604020202020204" pitchFamily="34" charset="0"/>
              </a:endParaRPr>
            </a:p>
          </p:txBody>
        </p:sp>
      </p:grpSp>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608383" y="1773612"/>
            <a:ext cx="1470907" cy="1758932"/>
          </a:xfrm>
          <a:prstGeom prst="rect">
            <a:avLst/>
          </a:prstGeom>
        </p:spPr>
      </p:pic>
      <p:grpSp>
        <p:nvGrpSpPr>
          <p:cNvPr id="28" name="Group 27"/>
          <p:cNvGrpSpPr/>
          <p:nvPr/>
        </p:nvGrpSpPr>
        <p:grpSpPr>
          <a:xfrm>
            <a:off x="800100" y="4077733"/>
            <a:ext cx="4928766" cy="5833000"/>
            <a:chOff x="800100" y="4077733"/>
            <a:chExt cx="4928766" cy="5833000"/>
          </a:xfrm>
        </p:grpSpPr>
        <p:grpSp>
          <p:nvGrpSpPr>
            <p:cNvPr id="3" name="Group 3"/>
            <p:cNvGrpSpPr/>
            <p:nvPr/>
          </p:nvGrpSpPr>
          <p:grpSpPr>
            <a:xfrm>
              <a:off x="800100" y="4077733"/>
              <a:ext cx="4928766" cy="5833000"/>
              <a:chOff x="0" y="0"/>
              <a:chExt cx="8753394" cy="10359296"/>
            </a:xfrm>
          </p:grpSpPr>
          <p:sp>
            <p:nvSpPr>
              <p:cNvPr id="4" name="Freeform 4"/>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AB8F"/>
              </a:solidFill>
            </p:spPr>
          </p:sp>
        </p:grpSp>
        <p:sp>
          <p:nvSpPr>
            <p:cNvPr id="5" name="TextBox 5"/>
            <p:cNvSpPr txBox="1"/>
            <p:nvPr/>
          </p:nvSpPr>
          <p:spPr>
            <a:xfrm>
              <a:off x="1560136" y="4365569"/>
              <a:ext cx="3406206" cy="615553"/>
            </a:xfrm>
            <a:prstGeom prst="rect">
              <a:avLst/>
            </a:prstGeom>
          </p:spPr>
          <p:txBody>
            <a:bodyPr lIns="0" tIns="0" rIns="0" bIns="0" rtlCol="0" anchor="t">
              <a:spAutoFit/>
            </a:bodyPr>
            <a:lstStyle/>
            <a:p>
              <a:pPr algn="ctr">
                <a:lnSpc>
                  <a:spcPts val="4799"/>
                </a:lnSpc>
              </a:pPr>
              <a:r>
                <a:rPr lang="en-US" sz="4500" b="1" spc="199" smtClean="0">
                  <a:solidFill>
                    <a:srgbClr val="000000"/>
                  </a:solidFill>
                  <a:latin typeface="Arial" panose="020B0604020202020204" pitchFamily="34" charset="0"/>
                  <a:cs typeface="Arial" panose="020B0604020202020204" pitchFamily="34" charset="0"/>
                </a:rPr>
                <a:t>Nhiệm vụ 1</a:t>
              </a:r>
              <a:endParaRPr lang="en-US" sz="4500" b="1" spc="199">
                <a:solidFill>
                  <a:srgbClr val="000000"/>
                </a:solidFill>
                <a:latin typeface="Arial" panose="020B0604020202020204" pitchFamily="34" charset="0"/>
                <a:cs typeface="Arial" panose="020B0604020202020204" pitchFamily="34" charset="0"/>
              </a:endParaRPr>
            </a:p>
          </p:txBody>
        </p:sp>
        <p:grpSp>
          <p:nvGrpSpPr>
            <p:cNvPr id="17" name="Group 17"/>
            <p:cNvGrpSpPr/>
            <p:nvPr/>
          </p:nvGrpSpPr>
          <p:grpSpPr>
            <a:xfrm>
              <a:off x="883247" y="5246632"/>
              <a:ext cx="4759983" cy="4576907"/>
              <a:chOff x="0" y="0"/>
              <a:chExt cx="8597719" cy="8267039"/>
            </a:xfrm>
          </p:grpSpPr>
          <p:sp>
            <p:nvSpPr>
              <p:cNvPr id="18" name="Freeform 18"/>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24" name="TextBox 23"/>
            <p:cNvSpPr txBox="1"/>
            <p:nvPr/>
          </p:nvSpPr>
          <p:spPr>
            <a:xfrm>
              <a:off x="1122840" y="6003251"/>
              <a:ext cx="4166074" cy="2862322"/>
            </a:xfrm>
            <a:prstGeom prst="rect">
              <a:avLst/>
            </a:prstGeom>
            <a:noFill/>
          </p:spPr>
          <p:txBody>
            <a:bodyPr wrap="square" rtlCol="0">
              <a:spAutoFit/>
            </a:bodyPr>
            <a:lstStyle/>
            <a:p>
              <a:pPr algn="ctr">
                <a:lnSpc>
                  <a:spcPct val="150000"/>
                </a:lnSpc>
              </a:pPr>
              <a:r>
                <a:rPr lang="en-US" sz="4000" smtClean="0">
                  <a:latin typeface="Arial" panose="020B0604020202020204" pitchFamily="34" charset="0"/>
                  <a:cs typeface="Arial" panose="020B0604020202020204" pitchFamily="34" charset="0"/>
                </a:rPr>
                <a:t>Ôn tập lại nội dung của bài học ngày hôm nay</a:t>
              </a:r>
              <a:endParaRPr lang="en-US" sz="4000">
                <a:latin typeface="Arial" panose="020B0604020202020204" pitchFamily="34" charset="0"/>
                <a:cs typeface="Arial" panose="020B0604020202020204" pitchFamily="34" charset="0"/>
              </a:endParaRPr>
            </a:p>
          </p:txBody>
        </p:sp>
      </p:grpSp>
      <p:grpSp>
        <p:nvGrpSpPr>
          <p:cNvPr id="29" name="Group 28"/>
          <p:cNvGrpSpPr/>
          <p:nvPr/>
        </p:nvGrpSpPr>
        <p:grpSpPr>
          <a:xfrm>
            <a:off x="6679617" y="4077733"/>
            <a:ext cx="4928766" cy="5833000"/>
            <a:chOff x="6679617" y="4077733"/>
            <a:chExt cx="4928766" cy="5833000"/>
          </a:xfrm>
        </p:grpSpPr>
        <p:grpSp>
          <p:nvGrpSpPr>
            <p:cNvPr id="6" name="Group 6"/>
            <p:cNvGrpSpPr/>
            <p:nvPr/>
          </p:nvGrpSpPr>
          <p:grpSpPr>
            <a:xfrm>
              <a:off x="6679617" y="4077733"/>
              <a:ext cx="4928766" cy="5833000"/>
              <a:chOff x="0" y="0"/>
              <a:chExt cx="8753394" cy="10359296"/>
            </a:xfrm>
          </p:grpSpPr>
          <p:sp>
            <p:nvSpPr>
              <p:cNvPr id="7" name="Freeform 7"/>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8" name="Group 8"/>
            <p:cNvGrpSpPr/>
            <p:nvPr/>
          </p:nvGrpSpPr>
          <p:grpSpPr>
            <a:xfrm>
              <a:off x="6762764" y="5246632"/>
              <a:ext cx="4759983" cy="4576907"/>
              <a:chOff x="0" y="0"/>
              <a:chExt cx="8597719" cy="8267039"/>
            </a:xfrm>
          </p:grpSpPr>
          <p:sp>
            <p:nvSpPr>
              <p:cNvPr id="9" name="Freeform 9"/>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22" name="TextBox 5"/>
            <p:cNvSpPr txBox="1"/>
            <p:nvPr/>
          </p:nvSpPr>
          <p:spPr>
            <a:xfrm>
              <a:off x="7441973" y="4339375"/>
              <a:ext cx="3406206" cy="615553"/>
            </a:xfrm>
            <a:prstGeom prst="rect">
              <a:avLst/>
            </a:prstGeom>
          </p:spPr>
          <p:txBody>
            <a:bodyPr lIns="0" tIns="0" rIns="0" bIns="0" rtlCol="0" anchor="t">
              <a:spAutoFit/>
            </a:bodyPr>
            <a:lstStyle/>
            <a:p>
              <a:pPr algn="ctr">
                <a:lnSpc>
                  <a:spcPts val="4799"/>
                </a:lnSpc>
              </a:pPr>
              <a:r>
                <a:rPr lang="en-US" sz="4500" b="1" spc="199" smtClean="0">
                  <a:solidFill>
                    <a:srgbClr val="000000"/>
                  </a:solidFill>
                  <a:latin typeface="Arial" panose="020B0604020202020204" pitchFamily="34" charset="0"/>
                  <a:cs typeface="Arial" panose="020B0604020202020204" pitchFamily="34" charset="0"/>
                </a:rPr>
                <a:t>Nhiệm vụ 2</a:t>
              </a:r>
              <a:endParaRPr lang="en-US" sz="4500" b="1" spc="199">
                <a:solidFill>
                  <a:srgbClr val="000000"/>
                </a:solidFill>
                <a:latin typeface="Arial" panose="020B0604020202020204" pitchFamily="34" charset="0"/>
                <a:cs typeface="Arial" panose="020B0604020202020204" pitchFamily="34" charset="0"/>
              </a:endParaRPr>
            </a:p>
          </p:txBody>
        </p:sp>
        <p:sp>
          <p:nvSpPr>
            <p:cNvPr id="25" name="TextBox 24"/>
            <p:cNvSpPr txBox="1"/>
            <p:nvPr/>
          </p:nvSpPr>
          <p:spPr>
            <a:xfrm>
              <a:off x="6871031" y="6003251"/>
              <a:ext cx="4541115" cy="3785652"/>
            </a:xfrm>
            <a:prstGeom prst="rect">
              <a:avLst/>
            </a:prstGeom>
            <a:noFill/>
          </p:spPr>
          <p:txBody>
            <a:bodyPr wrap="square" rtlCol="0">
              <a:spAutoFit/>
            </a:bodyPr>
            <a:lstStyle/>
            <a:p>
              <a:pPr algn="ctr">
                <a:lnSpc>
                  <a:spcPct val="150000"/>
                </a:lnSpc>
              </a:pPr>
              <a:r>
                <a:rPr lang="en-US" sz="4000" smtClean="0">
                  <a:latin typeface="Arial" panose="020B0604020202020204" pitchFamily="34" charset="0"/>
                  <a:cs typeface="Arial" panose="020B0604020202020204" pitchFamily="34" charset="0"/>
                </a:rPr>
                <a:t>Thực hành, hoàn thiện làm chiếc thiệp ý nghĩa về tình bạn</a:t>
              </a:r>
              <a:endParaRPr lang="en-US" sz="4000">
                <a:latin typeface="Arial" panose="020B0604020202020204" pitchFamily="34" charset="0"/>
                <a:cs typeface="Arial" panose="020B0604020202020204" pitchFamily="34" charset="0"/>
              </a:endParaRPr>
            </a:p>
          </p:txBody>
        </p:sp>
      </p:grpSp>
      <p:grpSp>
        <p:nvGrpSpPr>
          <p:cNvPr id="30" name="Group 29"/>
          <p:cNvGrpSpPr/>
          <p:nvPr/>
        </p:nvGrpSpPr>
        <p:grpSpPr>
          <a:xfrm>
            <a:off x="12561790" y="4077733"/>
            <a:ext cx="4928766" cy="5833000"/>
            <a:chOff x="12561790" y="4077733"/>
            <a:chExt cx="4928766" cy="5833000"/>
          </a:xfrm>
        </p:grpSpPr>
        <p:grpSp>
          <p:nvGrpSpPr>
            <p:cNvPr id="11" name="Group 11"/>
            <p:cNvGrpSpPr/>
            <p:nvPr/>
          </p:nvGrpSpPr>
          <p:grpSpPr>
            <a:xfrm>
              <a:off x="12561790" y="4077733"/>
              <a:ext cx="4928766" cy="5833000"/>
              <a:chOff x="0" y="0"/>
              <a:chExt cx="8753394" cy="10359296"/>
            </a:xfrm>
          </p:grpSpPr>
          <p:sp>
            <p:nvSpPr>
              <p:cNvPr id="12" name="Freeform 12"/>
              <p:cNvSpPr/>
              <p:nvPr/>
            </p:nvSpPr>
            <p:spPr>
              <a:xfrm>
                <a:off x="-4213" y="0"/>
                <a:ext cx="8757607" cy="10359296"/>
              </a:xfrm>
              <a:custGeom>
                <a:avLst/>
                <a:gdLst/>
                <a:ahLst/>
                <a:cxnLst/>
                <a:rect l="l" t="t" r="r" b="b"/>
                <a:pathLst>
                  <a:path w="8757607" h="10359296">
                    <a:moveTo>
                      <a:pt x="278431" y="16918"/>
                    </a:moveTo>
                    <a:cubicBezTo>
                      <a:pt x="278431" y="16918"/>
                      <a:pt x="604014" y="12258"/>
                      <a:pt x="1026019" y="12454"/>
                    </a:cubicBezTo>
                    <a:cubicBezTo>
                      <a:pt x="7011529" y="12671"/>
                      <a:pt x="8483539" y="0"/>
                      <a:pt x="8483539" y="0"/>
                    </a:cubicBezTo>
                    <a:cubicBezTo>
                      <a:pt x="8551002" y="0"/>
                      <a:pt x="8626939" y="0"/>
                      <a:pt x="8705712" y="85073"/>
                    </a:cubicBezTo>
                    <a:cubicBezTo>
                      <a:pt x="8748690" y="131488"/>
                      <a:pt x="8749758" y="240224"/>
                      <a:pt x="8750164" y="320281"/>
                    </a:cubicBezTo>
                    <a:cubicBezTo>
                      <a:pt x="8750164" y="320281"/>
                      <a:pt x="8748459" y="7948626"/>
                      <a:pt x="8748459" y="9596712"/>
                    </a:cubicBezTo>
                    <a:cubicBezTo>
                      <a:pt x="8748459" y="9810871"/>
                      <a:pt x="8757607" y="10110050"/>
                      <a:pt x="8757607" y="10110050"/>
                    </a:cubicBezTo>
                    <a:cubicBezTo>
                      <a:pt x="8757607" y="10238718"/>
                      <a:pt x="8753438" y="10359296"/>
                      <a:pt x="8500600" y="10351162"/>
                    </a:cubicBezTo>
                    <a:cubicBezTo>
                      <a:pt x="8500600" y="10351162"/>
                      <a:pt x="8124127" y="10330863"/>
                      <a:pt x="7225888" y="10338462"/>
                    </a:cubicBezTo>
                    <a:cubicBezTo>
                      <a:pt x="2172186" y="10346596"/>
                      <a:pt x="304023" y="10359296"/>
                      <a:pt x="304023" y="10359296"/>
                    </a:cubicBezTo>
                    <a:cubicBezTo>
                      <a:pt x="132548" y="10359296"/>
                      <a:pt x="4213" y="10258227"/>
                      <a:pt x="8532" y="10055680"/>
                    </a:cubicBezTo>
                    <a:cubicBezTo>
                      <a:pt x="8532" y="10055680"/>
                      <a:pt x="9630" y="9557139"/>
                      <a:pt x="4815" y="2127337"/>
                    </a:cubicBezTo>
                    <a:cubicBezTo>
                      <a:pt x="0" y="663668"/>
                      <a:pt x="25592" y="330596"/>
                      <a:pt x="25592" y="330596"/>
                    </a:cubicBezTo>
                    <a:cubicBezTo>
                      <a:pt x="27224" y="150571"/>
                      <a:pt x="143504" y="16918"/>
                      <a:pt x="278431" y="16918"/>
                    </a:cubicBezTo>
                    <a:close/>
                  </a:path>
                </a:pathLst>
              </a:custGeom>
              <a:solidFill>
                <a:srgbClr val="FEEAA9"/>
              </a:solidFill>
            </p:spPr>
          </p:sp>
        </p:grpSp>
        <p:grpSp>
          <p:nvGrpSpPr>
            <p:cNvPr id="13" name="Group 13"/>
            <p:cNvGrpSpPr/>
            <p:nvPr/>
          </p:nvGrpSpPr>
          <p:grpSpPr>
            <a:xfrm>
              <a:off x="12644937" y="5246632"/>
              <a:ext cx="4759983" cy="4576907"/>
              <a:chOff x="0" y="0"/>
              <a:chExt cx="8597719" cy="8267039"/>
            </a:xfrm>
          </p:grpSpPr>
          <p:sp>
            <p:nvSpPr>
              <p:cNvPr id="14" name="Freeform 14"/>
              <p:cNvSpPr/>
              <p:nvPr/>
            </p:nvSpPr>
            <p:spPr>
              <a:xfrm>
                <a:off x="-4213" y="0"/>
                <a:ext cx="8601931" cy="8267039"/>
              </a:xfrm>
              <a:custGeom>
                <a:avLst/>
                <a:gdLst/>
                <a:ahLst/>
                <a:cxnLst/>
                <a:rect l="l" t="t" r="r" b="b"/>
                <a:pathLst>
                  <a:path w="8601931" h="8267039">
                    <a:moveTo>
                      <a:pt x="278431" y="16918"/>
                    </a:moveTo>
                    <a:cubicBezTo>
                      <a:pt x="278431" y="16918"/>
                      <a:pt x="604014" y="12258"/>
                      <a:pt x="1023247" y="12454"/>
                    </a:cubicBezTo>
                    <a:cubicBezTo>
                      <a:pt x="6875544" y="12671"/>
                      <a:pt x="8327863" y="0"/>
                      <a:pt x="8327863" y="0"/>
                    </a:cubicBezTo>
                    <a:cubicBezTo>
                      <a:pt x="8395327" y="0"/>
                      <a:pt x="8471264" y="0"/>
                      <a:pt x="8550037" y="85073"/>
                    </a:cubicBezTo>
                    <a:cubicBezTo>
                      <a:pt x="8593015" y="131488"/>
                      <a:pt x="8594083" y="240224"/>
                      <a:pt x="8594488" y="320281"/>
                    </a:cubicBezTo>
                    <a:cubicBezTo>
                      <a:pt x="8594488" y="320281"/>
                      <a:pt x="8592784" y="6217533"/>
                      <a:pt x="8592784" y="7504454"/>
                    </a:cubicBezTo>
                    <a:cubicBezTo>
                      <a:pt x="8592784" y="7718613"/>
                      <a:pt x="8601932" y="8017792"/>
                      <a:pt x="8601932" y="8017792"/>
                    </a:cubicBezTo>
                    <a:cubicBezTo>
                      <a:pt x="8601932" y="8146461"/>
                      <a:pt x="8597762" y="8267039"/>
                      <a:pt x="8344924" y="8258904"/>
                    </a:cubicBezTo>
                    <a:cubicBezTo>
                      <a:pt x="8344924" y="8258904"/>
                      <a:pt x="7968452" y="8238606"/>
                      <a:pt x="7085132" y="8246204"/>
                    </a:cubicBezTo>
                    <a:cubicBezTo>
                      <a:pt x="2143905" y="8254339"/>
                      <a:pt x="304023" y="8267039"/>
                      <a:pt x="304023" y="8267039"/>
                    </a:cubicBezTo>
                    <a:cubicBezTo>
                      <a:pt x="132548" y="8267039"/>
                      <a:pt x="4213" y="8165970"/>
                      <a:pt x="8532" y="7963422"/>
                    </a:cubicBezTo>
                    <a:cubicBezTo>
                      <a:pt x="8532" y="7963422"/>
                      <a:pt x="9630" y="7464882"/>
                      <a:pt x="4815" y="1832556"/>
                    </a:cubicBezTo>
                    <a:cubicBezTo>
                      <a:pt x="0" y="663668"/>
                      <a:pt x="25592" y="330596"/>
                      <a:pt x="25592" y="330596"/>
                    </a:cubicBezTo>
                    <a:cubicBezTo>
                      <a:pt x="27224" y="150571"/>
                      <a:pt x="143504" y="16918"/>
                      <a:pt x="278431" y="16918"/>
                    </a:cubicBezTo>
                    <a:close/>
                  </a:path>
                </a:pathLst>
              </a:custGeom>
              <a:solidFill>
                <a:srgbClr val="FFFFFF"/>
              </a:solidFill>
            </p:spPr>
          </p:sp>
        </p:grpSp>
        <p:sp>
          <p:nvSpPr>
            <p:cNvPr id="23" name="TextBox 5"/>
            <p:cNvSpPr txBox="1"/>
            <p:nvPr/>
          </p:nvSpPr>
          <p:spPr>
            <a:xfrm>
              <a:off x="13320659" y="4365569"/>
              <a:ext cx="3406206" cy="615553"/>
            </a:xfrm>
            <a:prstGeom prst="rect">
              <a:avLst/>
            </a:prstGeom>
          </p:spPr>
          <p:txBody>
            <a:bodyPr lIns="0" tIns="0" rIns="0" bIns="0" rtlCol="0" anchor="t">
              <a:spAutoFit/>
            </a:bodyPr>
            <a:lstStyle/>
            <a:p>
              <a:pPr algn="ctr">
                <a:lnSpc>
                  <a:spcPts val="4799"/>
                </a:lnSpc>
              </a:pPr>
              <a:r>
                <a:rPr lang="en-US" sz="4500" b="1" spc="199" smtClean="0">
                  <a:solidFill>
                    <a:srgbClr val="000000"/>
                  </a:solidFill>
                  <a:latin typeface="Arial" panose="020B0604020202020204" pitchFamily="34" charset="0"/>
                  <a:cs typeface="Arial" panose="020B0604020202020204" pitchFamily="34" charset="0"/>
                </a:rPr>
                <a:t>Nhiệm vụ 3</a:t>
              </a:r>
              <a:endParaRPr lang="en-US" sz="4500" b="1" spc="199">
                <a:solidFill>
                  <a:srgbClr val="000000"/>
                </a:solidFill>
                <a:latin typeface="Arial" panose="020B0604020202020204" pitchFamily="34" charset="0"/>
                <a:cs typeface="Arial" panose="020B0604020202020204" pitchFamily="34" charset="0"/>
              </a:endParaRPr>
            </a:p>
          </p:txBody>
        </p:sp>
        <p:sp>
          <p:nvSpPr>
            <p:cNvPr id="26" name="TextBox 25"/>
            <p:cNvSpPr txBox="1"/>
            <p:nvPr/>
          </p:nvSpPr>
          <p:spPr>
            <a:xfrm>
              <a:off x="13043730" y="6000711"/>
              <a:ext cx="4166074" cy="2748253"/>
            </a:xfrm>
            <a:prstGeom prst="rect">
              <a:avLst/>
            </a:prstGeom>
            <a:noFill/>
          </p:spPr>
          <p:txBody>
            <a:bodyPr wrap="square" rtlCol="0">
              <a:spAutoFit/>
            </a:bodyPr>
            <a:lstStyle/>
            <a:p>
              <a:pPr algn="ctr">
                <a:lnSpc>
                  <a:spcPct val="150000"/>
                </a:lnSpc>
              </a:pPr>
              <a:r>
                <a:rPr lang="en-US" sz="4000" smtClean="0">
                  <a:latin typeface="Arial" panose="020B0604020202020204" pitchFamily="34" charset="0"/>
                  <a:cs typeface="Arial" panose="020B0604020202020204" pitchFamily="34" charset="0"/>
                </a:rPr>
                <a:t>Soạn bài mới: </a:t>
              </a:r>
              <a:r>
                <a:rPr lang="en-US" sz="4000" b="1" i="1" smtClean="0">
                  <a:latin typeface="Arial" panose="020B0604020202020204" pitchFamily="34" charset="0"/>
                  <a:cs typeface="Arial" panose="020B0604020202020204" pitchFamily="34" charset="0"/>
                </a:rPr>
                <a:t>Bài 10. Em xử lí bất hoà với bạn</a:t>
              </a:r>
              <a:endParaRPr lang="en-US" sz="4000" b="1" i="1">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03" y="-4674573"/>
            <a:ext cx="19636147" cy="19636147"/>
          </a:xfrm>
          <a:prstGeom prst="rect">
            <a:avLst/>
          </a:prstGeom>
        </p:spPr>
      </p:pic>
      <p:grpSp>
        <p:nvGrpSpPr>
          <p:cNvPr id="11" name="Group 10"/>
          <p:cNvGrpSpPr/>
          <p:nvPr/>
        </p:nvGrpSpPr>
        <p:grpSpPr>
          <a:xfrm>
            <a:off x="1327344" y="2006543"/>
            <a:ext cx="15633451" cy="6273913"/>
            <a:chOff x="1327345" y="3835899"/>
            <a:chExt cx="15633451" cy="6273913"/>
          </a:xfrm>
        </p:grpSpPr>
        <p:grpSp>
          <p:nvGrpSpPr>
            <p:cNvPr id="4" name="Group 4"/>
            <p:cNvGrpSpPr/>
            <p:nvPr/>
          </p:nvGrpSpPr>
          <p:grpSpPr>
            <a:xfrm>
              <a:off x="1327345" y="3835899"/>
              <a:ext cx="15633451" cy="6273913"/>
              <a:chOff x="0" y="0"/>
              <a:chExt cx="17659730" cy="7087086"/>
            </a:xfrm>
          </p:grpSpPr>
          <p:sp>
            <p:nvSpPr>
              <p:cNvPr id="5" name="Freeform 5"/>
              <p:cNvSpPr/>
              <p:nvPr/>
            </p:nvSpPr>
            <p:spPr>
              <a:xfrm>
                <a:off x="-4213" y="0"/>
                <a:ext cx="17663942" cy="7087086"/>
              </a:xfrm>
              <a:custGeom>
                <a:avLst/>
                <a:gdLst/>
                <a:ahLst/>
                <a:cxnLst/>
                <a:rect l="l" t="t" r="r" b="b"/>
                <a:pathLst>
                  <a:path w="17663942" h="7087086">
                    <a:moveTo>
                      <a:pt x="278431" y="16918"/>
                    </a:moveTo>
                    <a:cubicBezTo>
                      <a:pt x="278431" y="16918"/>
                      <a:pt x="604014" y="12258"/>
                      <a:pt x="1184590" y="12454"/>
                    </a:cubicBezTo>
                    <a:cubicBezTo>
                      <a:pt x="14791374" y="12671"/>
                      <a:pt x="17389874" y="0"/>
                      <a:pt x="17389874" y="0"/>
                    </a:cubicBezTo>
                    <a:cubicBezTo>
                      <a:pt x="17457338" y="0"/>
                      <a:pt x="17533276" y="0"/>
                      <a:pt x="17612048" y="85073"/>
                    </a:cubicBezTo>
                    <a:cubicBezTo>
                      <a:pt x="17655027" y="131488"/>
                      <a:pt x="17656095" y="240224"/>
                      <a:pt x="17656500" y="320281"/>
                    </a:cubicBezTo>
                    <a:cubicBezTo>
                      <a:pt x="17656500" y="320281"/>
                      <a:pt x="17654796" y="5241263"/>
                      <a:pt x="17654796" y="6324502"/>
                    </a:cubicBezTo>
                    <a:cubicBezTo>
                      <a:pt x="17654796" y="6538661"/>
                      <a:pt x="17663943" y="6837839"/>
                      <a:pt x="17663943" y="6837839"/>
                    </a:cubicBezTo>
                    <a:cubicBezTo>
                      <a:pt x="17663943" y="6966508"/>
                      <a:pt x="17659774" y="7087086"/>
                      <a:pt x="17406935" y="7078952"/>
                    </a:cubicBezTo>
                    <a:cubicBezTo>
                      <a:pt x="17406935" y="7078952"/>
                      <a:pt x="17030464" y="7058653"/>
                      <a:pt x="15278673" y="7066252"/>
                    </a:cubicBezTo>
                    <a:cubicBezTo>
                      <a:pt x="3790157"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6" name="Group 6"/>
            <p:cNvGrpSpPr/>
            <p:nvPr/>
          </p:nvGrpSpPr>
          <p:grpSpPr>
            <a:xfrm>
              <a:off x="1413015" y="3916927"/>
              <a:ext cx="15461970" cy="6111857"/>
              <a:chOff x="0" y="0"/>
              <a:chExt cx="17466023" cy="6904026"/>
            </a:xfrm>
          </p:grpSpPr>
          <p:sp>
            <p:nvSpPr>
              <p:cNvPr id="7" name="Freeform 7"/>
              <p:cNvSpPr/>
              <p:nvPr/>
            </p:nvSpPr>
            <p:spPr>
              <a:xfrm>
                <a:off x="-4213" y="0"/>
                <a:ext cx="17470236" cy="6904026"/>
              </a:xfrm>
              <a:custGeom>
                <a:avLst/>
                <a:gdLst/>
                <a:ahLst/>
                <a:cxnLst/>
                <a:rect l="l" t="t" r="r" b="b"/>
                <a:pathLst>
                  <a:path w="17470236" h="6904026">
                    <a:moveTo>
                      <a:pt x="278431" y="16918"/>
                    </a:moveTo>
                    <a:cubicBezTo>
                      <a:pt x="278431" y="16918"/>
                      <a:pt x="604014" y="12258"/>
                      <a:pt x="1181141" y="12454"/>
                    </a:cubicBezTo>
                    <a:cubicBezTo>
                      <a:pt x="14622167" y="12671"/>
                      <a:pt x="17196168" y="0"/>
                      <a:pt x="17196168" y="0"/>
                    </a:cubicBezTo>
                    <a:cubicBezTo>
                      <a:pt x="17263632" y="0"/>
                      <a:pt x="17339569" y="0"/>
                      <a:pt x="17418342" y="85073"/>
                    </a:cubicBezTo>
                    <a:cubicBezTo>
                      <a:pt x="17461320" y="131488"/>
                      <a:pt x="17462388" y="240224"/>
                      <a:pt x="17462792" y="320281"/>
                    </a:cubicBezTo>
                    <a:cubicBezTo>
                      <a:pt x="17462792" y="320281"/>
                      <a:pt x="17461089" y="5089802"/>
                      <a:pt x="17461089" y="6141441"/>
                    </a:cubicBezTo>
                    <a:cubicBezTo>
                      <a:pt x="17461089" y="6355600"/>
                      <a:pt x="17470237" y="6654779"/>
                      <a:pt x="17470237" y="6654779"/>
                    </a:cubicBezTo>
                    <a:cubicBezTo>
                      <a:pt x="17470237" y="6783448"/>
                      <a:pt x="17466067" y="6904026"/>
                      <a:pt x="17213229" y="6895891"/>
                    </a:cubicBezTo>
                    <a:cubicBezTo>
                      <a:pt x="17213229" y="6895891"/>
                      <a:pt x="16836756" y="6875593"/>
                      <a:pt x="15103530" y="6883191"/>
                    </a:cubicBezTo>
                    <a:cubicBezTo>
                      <a:pt x="3754967"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551501">
            <a:off x="13418421" y="1115753"/>
            <a:ext cx="4925169" cy="186260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90600" y="1008224"/>
            <a:ext cx="2369221" cy="1748065"/>
          </a:xfrm>
          <a:prstGeom prst="rect">
            <a:avLst/>
          </a:prstGeom>
        </p:spPr>
      </p:pic>
      <p:sp>
        <p:nvSpPr>
          <p:cNvPr id="12" name="TextBox 11"/>
          <p:cNvSpPr txBox="1"/>
          <p:nvPr/>
        </p:nvSpPr>
        <p:spPr>
          <a:xfrm>
            <a:off x="1803512" y="2944240"/>
            <a:ext cx="14677243" cy="5078313"/>
          </a:xfrm>
          <a:prstGeom prst="rect">
            <a:avLst/>
          </a:prstGeom>
          <a:noFill/>
        </p:spPr>
        <p:txBody>
          <a:bodyPr wrap="square" rtlCol="0">
            <a:spAutoFit/>
          </a:bodyPr>
          <a:lstStyle/>
          <a:p>
            <a:pPr algn="ctr">
              <a:lnSpc>
                <a:spcPct val="150000"/>
              </a:lnSpc>
            </a:pPr>
            <a:r>
              <a:rPr lang="en-US" sz="7200" b="1" smtClean="0">
                <a:latin typeface="Arial" panose="020B0604020202020204" pitchFamily="34" charset="0"/>
                <a:cs typeface="Arial" panose="020B0604020202020204" pitchFamily="34" charset="0"/>
              </a:rPr>
              <a:t>XIN CHÀO CÁC EM!</a:t>
            </a:r>
          </a:p>
          <a:p>
            <a:pPr algn="ctr">
              <a:lnSpc>
                <a:spcPct val="150000"/>
              </a:lnSpc>
            </a:pPr>
            <a:r>
              <a:rPr lang="en-US" sz="7200" b="1" smtClean="0">
                <a:latin typeface="Arial" panose="020B0604020202020204" pitchFamily="34" charset="0"/>
                <a:cs typeface="Arial" panose="020B0604020202020204" pitchFamily="34" charset="0"/>
              </a:rPr>
              <a:t>HẸN GẶP LẠI </a:t>
            </a:r>
          </a:p>
          <a:p>
            <a:pPr algn="ctr">
              <a:lnSpc>
                <a:spcPct val="150000"/>
              </a:lnSpc>
            </a:pPr>
            <a:r>
              <a:rPr lang="en-US" sz="7200" b="1" smtClean="0">
                <a:latin typeface="Arial" panose="020B0604020202020204" pitchFamily="34" charset="0"/>
                <a:cs typeface="Arial" panose="020B0604020202020204" pitchFamily="34" charset="0"/>
              </a:rPr>
              <a:t>VÀO TIẾT HỌC KẾT TIẾP!</a:t>
            </a:r>
            <a:endParaRPr lang="en-US" sz="7200" b="1">
              <a:latin typeface="Arial" panose="020B0604020202020204" pitchFamily="34" charset="0"/>
              <a:cs typeface="Arial" panose="020B0604020202020204" pitchFamily="34" charset="0"/>
            </a:endParaRPr>
          </a:p>
        </p:txBody>
      </p:sp>
      <p:pic>
        <p:nvPicPr>
          <p:cNvPr id="14" name="Picture 5"/>
          <p:cNvPicPr>
            <a:picLocks noChangeAspect="1"/>
          </p:cNvPicPr>
          <p:nvPr/>
        </p:nvPicPr>
        <p:blipFill>
          <a:blip r:embed="rId10"/>
          <a:srcRect/>
          <a:stretch>
            <a:fillRect/>
          </a:stretch>
        </p:blipFill>
        <p:spPr>
          <a:xfrm>
            <a:off x="228600" y="6191296"/>
            <a:ext cx="3666021" cy="4207772"/>
          </a:xfrm>
          <a:prstGeom prst="rect">
            <a:avLst/>
          </a:prstGeom>
        </p:spPr>
      </p:pic>
      <p:pic>
        <p:nvPicPr>
          <p:cNvPr id="16" name="Picture 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902535" y="6570448"/>
            <a:ext cx="2829467" cy="3179176"/>
          </a:xfrm>
          <a:prstGeom prst="rect">
            <a:avLst/>
          </a:prstGeom>
        </p:spPr>
      </p:pic>
    </p:spTree>
    <p:extLst>
      <p:ext uri="{BB962C8B-B14F-4D97-AF65-F5344CB8AC3E}">
        <p14:creationId xmlns:p14="http://schemas.microsoft.com/office/powerpoint/2010/main" val="3678500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22" name="Group 21"/>
          <p:cNvGrpSpPr/>
          <p:nvPr/>
        </p:nvGrpSpPr>
        <p:grpSpPr>
          <a:xfrm>
            <a:off x="609600" y="647700"/>
            <a:ext cx="17068800" cy="9372600"/>
            <a:chOff x="5723892" y="1038225"/>
            <a:chExt cx="4937714" cy="3990519"/>
          </a:xfrm>
        </p:grpSpPr>
        <p:grpSp>
          <p:nvGrpSpPr>
            <p:cNvPr id="11" name="Group 11"/>
            <p:cNvGrpSpPr/>
            <p:nvPr/>
          </p:nvGrpSpPr>
          <p:grpSpPr>
            <a:xfrm>
              <a:off x="5723892" y="1038225"/>
              <a:ext cx="4937714" cy="3990519"/>
              <a:chOff x="0" y="0"/>
              <a:chExt cx="8769286" cy="7087086"/>
            </a:xfrm>
          </p:grpSpPr>
          <p:sp>
            <p:nvSpPr>
              <p:cNvPr id="12" name="Freeform 12"/>
              <p:cNvSpPr/>
              <p:nvPr/>
            </p:nvSpPr>
            <p:spPr>
              <a:xfrm>
                <a:off x="-4213" y="0"/>
                <a:ext cx="8773499" cy="7087086"/>
              </a:xfrm>
              <a:custGeom>
                <a:avLst/>
                <a:gdLst/>
                <a:ahLst/>
                <a:cxnLst/>
                <a:rect l="l" t="t" r="r" b="b"/>
                <a:pathLst>
                  <a:path w="8773499" h="7087086">
                    <a:moveTo>
                      <a:pt x="278431" y="16918"/>
                    </a:moveTo>
                    <a:cubicBezTo>
                      <a:pt x="278431" y="16918"/>
                      <a:pt x="604014" y="12258"/>
                      <a:pt x="1026302" y="12454"/>
                    </a:cubicBezTo>
                    <a:cubicBezTo>
                      <a:pt x="7025412" y="12671"/>
                      <a:pt x="8499431" y="0"/>
                      <a:pt x="8499431" y="0"/>
                    </a:cubicBezTo>
                    <a:cubicBezTo>
                      <a:pt x="8566894" y="0"/>
                      <a:pt x="8642831" y="0"/>
                      <a:pt x="8721605" y="85073"/>
                    </a:cubicBezTo>
                    <a:cubicBezTo>
                      <a:pt x="8764583" y="131488"/>
                      <a:pt x="8765651" y="240224"/>
                      <a:pt x="8766056" y="320281"/>
                    </a:cubicBezTo>
                    <a:cubicBezTo>
                      <a:pt x="8766056" y="320281"/>
                      <a:pt x="8764352" y="5241263"/>
                      <a:pt x="8764352" y="6324502"/>
                    </a:cubicBezTo>
                    <a:cubicBezTo>
                      <a:pt x="8764352" y="6538661"/>
                      <a:pt x="8773499" y="6837839"/>
                      <a:pt x="8773499" y="6837839"/>
                    </a:cubicBezTo>
                    <a:cubicBezTo>
                      <a:pt x="8773499" y="6966508"/>
                      <a:pt x="8769330" y="7087086"/>
                      <a:pt x="8516492" y="7078952"/>
                    </a:cubicBezTo>
                    <a:cubicBezTo>
                      <a:pt x="8516492" y="7078952"/>
                      <a:pt x="8140020" y="7058653"/>
                      <a:pt x="7240257" y="7066252"/>
                    </a:cubicBezTo>
                    <a:cubicBezTo>
                      <a:pt x="217507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0CCB3"/>
              </a:solidFill>
            </p:spPr>
          </p:sp>
        </p:grpSp>
        <p:grpSp>
          <p:nvGrpSpPr>
            <p:cNvPr id="13" name="Group 13"/>
            <p:cNvGrpSpPr/>
            <p:nvPr/>
          </p:nvGrpSpPr>
          <p:grpSpPr>
            <a:xfrm>
              <a:off x="5809562" y="1119253"/>
              <a:ext cx="4768239" cy="3822298"/>
              <a:chOff x="0" y="0"/>
              <a:chExt cx="8612631" cy="6904026"/>
            </a:xfrm>
          </p:grpSpPr>
          <p:sp>
            <p:nvSpPr>
              <p:cNvPr id="14" name="Freeform 14"/>
              <p:cNvSpPr/>
              <p:nvPr/>
            </p:nvSpPr>
            <p:spPr>
              <a:xfrm>
                <a:off x="-4213" y="0"/>
                <a:ext cx="8616843" cy="6904026"/>
              </a:xfrm>
              <a:custGeom>
                <a:avLst/>
                <a:gdLst/>
                <a:ahLst/>
                <a:cxnLst/>
                <a:rect l="l" t="t" r="r" b="b"/>
                <a:pathLst>
                  <a:path w="8616843" h="6904026">
                    <a:moveTo>
                      <a:pt x="278431" y="16918"/>
                    </a:moveTo>
                    <a:cubicBezTo>
                      <a:pt x="278431" y="16918"/>
                      <a:pt x="604014" y="12258"/>
                      <a:pt x="1023513" y="12454"/>
                    </a:cubicBezTo>
                    <a:cubicBezTo>
                      <a:pt x="6888570" y="12671"/>
                      <a:pt x="8342775" y="0"/>
                      <a:pt x="8342775" y="0"/>
                    </a:cubicBezTo>
                    <a:cubicBezTo>
                      <a:pt x="8410239" y="0"/>
                      <a:pt x="8486176" y="0"/>
                      <a:pt x="8564949" y="85073"/>
                    </a:cubicBezTo>
                    <a:cubicBezTo>
                      <a:pt x="8607927" y="131488"/>
                      <a:pt x="8608996" y="240224"/>
                      <a:pt x="8609400" y="320281"/>
                    </a:cubicBezTo>
                    <a:cubicBezTo>
                      <a:pt x="8609400" y="320281"/>
                      <a:pt x="8607696" y="5089802"/>
                      <a:pt x="8607696" y="6141441"/>
                    </a:cubicBezTo>
                    <a:cubicBezTo>
                      <a:pt x="8607696" y="6355600"/>
                      <a:pt x="8616844" y="6654779"/>
                      <a:pt x="8616844" y="6654779"/>
                    </a:cubicBezTo>
                    <a:cubicBezTo>
                      <a:pt x="8616844" y="6783448"/>
                      <a:pt x="8612674" y="6904026"/>
                      <a:pt x="8359836" y="6895891"/>
                    </a:cubicBezTo>
                    <a:cubicBezTo>
                      <a:pt x="8359836" y="6895891"/>
                      <a:pt x="7983364" y="6875593"/>
                      <a:pt x="7098615" y="6883191"/>
                    </a:cubicBezTo>
                    <a:cubicBezTo>
                      <a:pt x="2146614"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23" name="TextBox 22"/>
          <p:cNvSpPr txBox="1"/>
          <p:nvPr/>
        </p:nvSpPr>
        <p:spPr>
          <a:xfrm>
            <a:off x="607982" y="1104900"/>
            <a:ext cx="6553200"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KHỞI ĐỘNG </a:t>
            </a:r>
            <a:endParaRPr lang="en-US" sz="6000" b="1">
              <a:latin typeface="Arial" panose="020B0604020202020204" pitchFamily="34" charset="0"/>
              <a:cs typeface="Arial" panose="020B0604020202020204" pitchFamily="34" charset="0"/>
            </a:endParaRPr>
          </a:p>
        </p:txBody>
      </p:sp>
      <p:pic>
        <p:nvPicPr>
          <p:cNvPr id="16" name="Picture 4"/>
          <p:cNvPicPr>
            <a:picLocks noChangeAspect="1"/>
          </p:cNvPicPr>
          <p:nvPr/>
        </p:nvPicPr>
        <p:blipFill>
          <a:blip r:embed="rId4"/>
          <a:srcRect/>
          <a:stretch>
            <a:fillRect/>
          </a:stretch>
        </p:blipFill>
        <p:spPr>
          <a:xfrm>
            <a:off x="9340489" y="3726311"/>
            <a:ext cx="7837460" cy="6191593"/>
          </a:xfrm>
          <a:prstGeom prst="rect">
            <a:avLst/>
          </a:prstGeom>
        </p:spPr>
      </p:pic>
      <p:sp>
        <p:nvSpPr>
          <p:cNvPr id="3" name="Rounded Rectangular Callout 2"/>
          <p:cNvSpPr/>
          <p:nvPr/>
        </p:nvSpPr>
        <p:spPr>
          <a:xfrm>
            <a:off x="1512351" y="2595543"/>
            <a:ext cx="7828138" cy="4368463"/>
          </a:xfrm>
          <a:prstGeom prst="wedgeRoundRectCallout">
            <a:avLst>
              <a:gd name="adj1" fmla="val 52859"/>
              <a:gd name="adj2" fmla="val 3271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4500">
                <a:solidFill>
                  <a:schemeClr val="tx1"/>
                </a:solidFill>
              </a:rPr>
              <a:t>Kể lại một lần em bất hòa với bạn. Khi đó, em đã ứng xử như thế nào?</a:t>
            </a:r>
            <a:endParaRPr lang="en-US" sz="4500">
              <a:solidFill>
                <a:schemeClr val="tx1"/>
              </a:solidFill>
            </a:endParaRPr>
          </a:p>
        </p:txBody>
      </p:sp>
      <p:pic>
        <p:nvPicPr>
          <p:cNvPr id="17"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27473">
            <a:off x="-504940" y="8393836"/>
            <a:ext cx="4883988" cy="1909195"/>
          </a:xfrm>
          <a:prstGeom prst="rect">
            <a:avLst/>
          </a:prstGeom>
        </p:spPr>
      </p:pic>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913673">
            <a:off x="14135640" y="206760"/>
            <a:ext cx="4883988" cy="1909195"/>
          </a:xfrm>
          <a:prstGeom prst="rect">
            <a:avLst/>
          </a:prstGeom>
        </p:spPr>
      </p:pic>
    </p:spTree>
    <p:extLst>
      <p:ext uri="{BB962C8B-B14F-4D97-AF65-F5344CB8AC3E}">
        <p14:creationId xmlns:p14="http://schemas.microsoft.com/office/powerpoint/2010/main" val="20623610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752600" y="1094675"/>
            <a:ext cx="14782799" cy="8229600"/>
          </a:xfrm>
          <a:prstGeom prst="rect">
            <a:avLst/>
          </a:prstGeom>
        </p:spPr>
      </p:pic>
      <p:pic>
        <p:nvPicPr>
          <p:cNvPr id="4" name="Picture 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25491">
            <a:off x="14468541" y="823905"/>
            <a:ext cx="4402095" cy="1664792"/>
          </a:xfrm>
          <a:prstGeom prst="rect">
            <a:avLst/>
          </a:prstGeom>
        </p:spPr>
      </p:pic>
      <p:pic>
        <p:nvPicPr>
          <p:cNvPr id="3" name="Picture 3"/>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20631">
            <a:off x="-1050752" y="154390"/>
            <a:ext cx="5758929" cy="1748620"/>
          </a:xfrm>
          <a:prstGeom prst="rect">
            <a:avLst/>
          </a:prstGeom>
        </p:spPr>
      </p:pic>
      <p:pic>
        <p:nvPicPr>
          <p:cNvPr id="10" name="Picture 2"/>
          <p:cNvPicPr>
            <a:picLocks noChangeAspect="1"/>
          </p:cNvPicPr>
          <p:nvPr/>
        </p:nvPicPr>
        <p:blipFill>
          <a:blip r:embed="rId12"/>
          <a:srcRect/>
          <a:stretch>
            <a:fillRect/>
          </a:stretch>
        </p:blipFill>
        <p:spPr>
          <a:xfrm>
            <a:off x="609600" y="6881444"/>
            <a:ext cx="3090676" cy="3013409"/>
          </a:xfrm>
          <a:prstGeom prst="rect">
            <a:avLst/>
          </a:prstGeom>
        </p:spPr>
      </p:pic>
      <p:pic>
        <p:nvPicPr>
          <p:cNvPr id="11"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268200" y="6878904"/>
            <a:ext cx="5875433" cy="3375704"/>
          </a:xfrm>
          <a:prstGeom prst="rect">
            <a:avLst/>
          </a:prstGeom>
        </p:spPr>
      </p:pic>
      <p:sp>
        <p:nvSpPr>
          <p:cNvPr id="12" name="TextBox 11"/>
          <p:cNvSpPr txBox="1"/>
          <p:nvPr/>
        </p:nvSpPr>
        <p:spPr>
          <a:xfrm>
            <a:off x="2434721" y="3983454"/>
            <a:ext cx="13418555" cy="3093154"/>
          </a:xfrm>
          <a:prstGeom prst="rect">
            <a:avLst/>
          </a:prstGeom>
          <a:noFill/>
        </p:spPr>
        <p:txBody>
          <a:bodyPr wrap="square" rtlCol="0">
            <a:spAutoFit/>
          </a:bodyPr>
          <a:lstStyle/>
          <a:p>
            <a:pPr algn="ctr">
              <a:lnSpc>
                <a:spcPct val="150000"/>
              </a:lnSpc>
            </a:pPr>
            <a:r>
              <a:rPr lang="en-US" sz="6500" b="1" dirty="0" smtClean="0">
                <a:latin typeface="Arial" panose="020B0604020202020204" pitchFamily="34" charset="0"/>
                <a:cs typeface="Arial" panose="020B0604020202020204" pitchFamily="34" charset="0"/>
              </a:rPr>
              <a:t>BÀI 8. EM NHẬN BIẾT </a:t>
            </a:r>
          </a:p>
          <a:p>
            <a:pPr algn="ctr">
              <a:lnSpc>
                <a:spcPct val="150000"/>
              </a:lnSpc>
            </a:pPr>
            <a:r>
              <a:rPr lang="en-US" sz="6500" b="1" dirty="0" smtClean="0">
                <a:latin typeface="Arial" panose="020B0604020202020204" pitchFamily="34" charset="0"/>
                <a:cs typeface="Arial" panose="020B0604020202020204" pitchFamily="34" charset="0"/>
              </a:rPr>
              <a:t>NHỮNG BẤT HOÀ VỚI BẠN</a:t>
            </a:r>
            <a:endParaRPr lang="en-US" sz="6500" dirty="0">
              <a:latin typeface="Arial" panose="020B0604020202020204" pitchFamily="34" charset="0"/>
              <a:cs typeface="Arial" panose="020B0604020202020204" pitchFamily="34" charset="0"/>
            </a:endParaRPr>
          </a:p>
        </p:txBody>
      </p:sp>
      <p:grpSp>
        <p:nvGrpSpPr>
          <p:cNvPr id="9" name="Group 8"/>
          <p:cNvGrpSpPr/>
          <p:nvPr/>
        </p:nvGrpSpPr>
        <p:grpSpPr>
          <a:xfrm>
            <a:off x="4245860" y="2095995"/>
            <a:ext cx="9796276" cy="1608439"/>
            <a:chOff x="4496259" y="1831051"/>
            <a:chExt cx="9796276" cy="1608439"/>
          </a:xfrm>
        </p:grpSpPr>
        <p:grpSp>
          <p:nvGrpSpPr>
            <p:cNvPr id="7" name="Group 6"/>
            <p:cNvGrpSpPr/>
            <p:nvPr/>
          </p:nvGrpSpPr>
          <p:grpSpPr>
            <a:xfrm>
              <a:off x="4496259" y="1831051"/>
              <a:ext cx="9796276" cy="1608439"/>
              <a:chOff x="4496259" y="1831051"/>
              <a:chExt cx="9796276" cy="1608439"/>
            </a:xfrm>
          </p:grpSpPr>
          <p:sp>
            <p:nvSpPr>
              <p:cNvPr id="6" name="Rounded Rectangle 5"/>
              <p:cNvSpPr/>
              <p:nvPr/>
            </p:nvSpPr>
            <p:spPr>
              <a:xfrm>
                <a:off x="4496259" y="1831051"/>
                <a:ext cx="9643876" cy="1456039"/>
              </a:xfrm>
              <a:prstGeom prst="roundRect">
                <a:avLst/>
              </a:prstGeom>
              <a:solidFill>
                <a:schemeClr val="accent6">
                  <a:lumMod val="60000"/>
                  <a:lumOff val="4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4648659" y="1983451"/>
                <a:ext cx="9643876" cy="1456039"/>
              </a:xfrm>
              <a:prstGeom prst="roundRect">
                <a:avLst/>
              </a:prstGeom>
              <a:solidFill>
                <a:schemeClr val="bg1"/>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5600698" y="2251944"/>
              <a:ext cx="7086600" cy="1092607"/>
            </a:xfrm>
            <a:prstGeom prst="rect">
              <a:avLst/>
            </a:prstGeom>
            <a:noFill/>
          </p:spPr>
          <p:txBody>
            <a:bodyPr wrap="square" rtlCol="0">
              <a:spAutoFit/>
            </a:bodyPr>
            <a:lstStyle/>
            <a:p>
              <a:pPr algn="ctr"/>
              <a:r>
                <a:rPr lang="en-US" sz="6500" b="1" smtClean="0">
                  <a:latin typeface="Arial" panose="020B0604020202020204" pitchFamily="34" charset="0"/>
                  <a:cs typeface="Arial" panose="020B0604020202020204" pitchFamily="34" charset="0"/>
                </a:rPr>
                <a:t>CHỦ ĐỀ 7</a:t>
              </a:r>
              <a:endParaRPr lang="en-US" sz="6500" b="1">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833963"/>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sp>
        <p:nvSpPr>
          <p:cNvPr id="8" name="TextBox 7"/>
          <p:cNvSpPr txBox="1"/>
          <p:nvPr/>
        </p:nvSpPr>
        <p:spPr>
          <a:xfrm>
            <a:off x="1070161" y="1849626"/>
            <a:ext cx="109728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HĐ 1. Quan sát tranh và trả lời câu hỏi</a:t>
            </a:r>
            <a:endParaRPr lang="en-US" sz="4500" b="1">
              <a:solidFill>
                <a:srgbClr val="C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7595" t="13093" r="5062" b="15338"/>
          <a:stretch/>
        </p:blipFill>
        <p:spPr>
          <a:xfrm>
            <a:off x="8411109" y="2522294"/>
            <a:ext cx="8706180" cy="6908166"/>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20631">
            <a:off x="14339655" y="8855175"/>
            <a:ext cx="4155508" cy="1261763"/>
          </a:xfrm>
          <a:prstGeom prst="rect">
            <a:avLst/>
          </a:prstGeom>
        </p:spPr>
      </p:pic>
      <p:sp>
        <p:nvSpPr>
          <p:cNvPr id="10" name="TextBox 9"/>
          <p:cNvSpPr txBox="1"/>
          <p:nvPr/>
        </p:nvSpPr>
        <p:spPr>
          <a:xfrm>
            <a:off x="1309707" y="2886243"/>
            <a:ext cx="6640061" cy="6832640"/>
          </a:xfrm>
          <a:prstGeom prst="rect">
            <a:avLst/>
          </a:prstGeom>
          <a:noFill/>
        </p:spPr>
        <p:txBody>
          <a:bodyPr wrap="square" rtlCol="0">
            <a:spAutoFit/>
          </a:bodyPr>
          <a:lstStyle/>
          <a:p>
            <a:pPr algn="just">
              <a:lnSpc>
                <a:spcPct val="150000"/>
              </a:lnSpc>
            </a:pPr>
            <a:r>
              <a:rPr lang="en-US" sz="3500" b="1" i="1" smtClean="0">
                <a:latin typeface="Arial" panose="020B0604020202020204" pitchFamily="34" charset="0"/>
                <a:cs typeface="Arial" panose="020B0604020202020204" pitchFamily="34" charset="0"/>
              </a:rPr>
              <a:t>Quan sát 4 tranh sau đây và trả lời câu hỏi:</a:t>
            </a:r>
          </a:p>
          <a:p>
            <a:pPr marL="457200" indent="-457200" algn="just">
              <a:lnSpc>
                <a:spcPct val="150000"/>
              </a:lnSpc>
              <a:buFont typeface="Wingdings" panose="05000000000000000000" pitchFamily="2" charset="2"/>
              <a:buChar char="ü"/>
            </a:pPr>
            <a:r>
              <a:rPr lang="en-US" sz="3500">
                <a:latin typeface="Arial" panose="020B0604020202020204" pitchFamily="34" charset="0"/>
                <a:cs typeface="Arial" panose="020B0604020202020204" pitchFamily="34" charset="0"/>
              </a:rPr>
              <a:t>a. Hành động của các bạn trong tranh nào thể hiện việc bất hòa với bạn bè?</a:t>
            </a:r>
          </a:p>
          <a:p>
            <a:pPr marL="457200" indent="-457200" algn="just">
              <a:lnSpc>
                <a:spcPct val="150000"/>
              </a:lnSpc>
              <a:buFont typeface="Wingdings" panose="05000000000000000000" pitchFamily="2" charset="2"/>
              <a:buChar char="ü"/>
            </a:pPr>
            <a:r>
              <a:rPr lang="en-US" sz="3500">
                <a:latin typeface="Arial" panose="020B0604020202020204" pitchFamily="34" charset="0"/>
                <a:cs typeface="Arial" panose="020B0604020202020204" pitchFamily="34" charset="0"/>
              </a:rPr>
              <a:t>b. Nêu những biểu hiện bất hòa với bạn bè trong các tranh trên. </a:t>
            </a:r>
          </a:p>
          <a:p>
            <a:endParaRPr lang="en-US"/>
          </a:p>
        </p:txBody>
      </p:sp>
    </p:spTree>
    <p:extLst>
      <p:ext uri="{BB962C8B-B14F-4D97-AF65-F5344CB8AC3E}">
        <p14:creationId xmlns:p14="http://schemas.microsoft.com/office/powerpoint/2010/main" val="2780329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833963"/>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pic>
        <p:nvPicPr>
          <p:cNvPr id="1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20631">
            <a:off x="14339655" y="8855175"/>
            <a:ext cx="4155508" cy="1261763"/>
          </a:xfrm>
          <a:prstGeom prst="rect">
            <a:avLst/>
          </a:prstGeom>
        </p:spPr>
      </p:pic>
      <p:pic>
        <p:nvPicPr>
          <p:cNvPr id="11" name="Picture 10"/>
          <p:cNvPicPr>
            <a:picLocks noChangeAspect="1"/>
          </p:cNvPicPr>
          <p:nvPr/>
        </p:nvPicPr>
        <p:blipFill>
          <a:blip r:embed="rId14"/>
          <a:stretch>
            <a:fillRect/>
          </a:stretch>
        </p:blipFill>
        <p:spPr>
          <a:xfrm>
            <a:off x="1676400" y="1964769"/>
            <a:ext cx="6419693" cy="4927023"/>
          </a:xfrm>
          <a:prstGeom prst="rect">
            <a:avLst/>
          </a:prstGeom>
        </p:spPr>
      </p:pic>
      <p:pic>
        <p:nvPicPr>
          <p:cNvPr id="14" name="Picture 13"/>
          <p:cNvPicPr>
            <a:picLocks noChangeAspect="1"/>
          </p:cNvPicPr>
          <p:nvPr/>
        </p:nvPicPr>
        <p:blipFill>
          <a:blip r:embed="rId15"/>
          <a:stretch>
            <a:fillRect/>
          </a:stretch>
        </p:blipFill>
        <p:spPr>
          <a:xfrm>
            <a:off x="10249374" y="2006906"/>
            <a:ext cx="6035066" cy="4927023"/>
          </a:xfrm>
          <a:prstGeom prst="rect">
            <a:avLst/>
          </a:prstGeom>
        </p:spPr>
      </p:pic>
      <p:sp>
        <p:nvSpPr>
          <p:cNvPr id="17" name="Down Arrow 16"/>
          <p:cNvSpPr/>
          <p:nvPr/>
        </p:nvSpPr>
        <p:spPr>
          <a:xfrm>
            <a:off x="4619546" y="7108290"/>
            <a:ext cx="533400" cy="55214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13000207" y="7105713"/>
            <a:ext cx="533400" cy="55214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2409746" y="7924577"/>
            <a:ext cx="4953000" cy="914400"/>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Tình huống bất hoà </a:t>
            </a:r>
            <a:endParaRPr lang="en-US" sz="400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10790407" y="7924577"/>
            <a:ext cx="4953000" cy="914400"/>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Tình huống bất hoà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3012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833963"/>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pic>
        <p:nvPicPr>
          <p:cNvPr id="1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20631">
            <a:off x="14339655" y="8855175"/>
            <a:ext cx="4155508" cy="1261763"/>
          </a:xfrm>
          <a:prstGeom prst="rect">
            <a:avLst/>
          </a:prstGeom>
        </p:spPr>
      </p:pic>
      <p:sp>
        <p:nvSpPr>
          <p:cNvPr id="17" name="Down Arrow 16"/>
          <p:cNvSpPr/>
          <p:nvPr/>
        </p:nvSpPr>
        <p:spPr>
          <a:xfrm>
            <a:off x="4722633" y="6970188"/>
            <a:ext cx="533400" cy="55214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13000206" y="7015543"/>
            <a:ext cx="533400" cy="552140"/>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1965106" y="7802808"/>
            <a:ext cx="6048454" cy="914400"/>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Tình huống bình thường</a:t>
            </a:r>
            <a:endParaRPr lang="en-US" sz="400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10795487" y="7802808"/>
            <a:ext cx="4953000" cy="914400"/>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smtClean="0">
                <a:solidFill>
                  <a:schemeClr val="tx1"/>
                </a:solidFill>
                <a:latin typeface="Arial" panose="020B0604020202020204" pitchFamily="34" charset="0"/>
                <a:cs typeface="Arial" panose="020B0604020202020204" pitchFamily="34" charset="0"/>
              </a:rPr>
              <a:t>Tình huống bất hoà </a:t>
            </a:r>
            <a:endParaRPr lang="en-US" sz="4000">
              <a:solidFill>
                <a:schemeClr val="tx1"/>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14"/>
          <a:stretch>
            <a:fillRect/>
          </a:stretch>
        </p:blipFill>
        <p:spPr>
          <a:xfrm>
            <a:off x="1965106" y="1791559"/>
            <a:ext cx="5842279" cy="5022113"/>
          </a:xfrm>
          <a:prstGeom prst="rect">
            <a:avLst/>
          </a:prstGeom>
        </p:spPr>
      </p:pic>
      <p:pic>
        <p:nvPicPr>
          <p:cNvPr id="21" name="Picture 20"/>
          <p:cNvPicPr>
            <a:picLocks noChangeAspect="1"/>
          </p:cNvPicPr>
          <p:nvPr/>
        </p:nvPicPr>
        <p:blipFill>
          <a:blip r:embed="rId15"/>
          <a:stretch>
            <a:fillRect/>
          </a:stretch>
        </p:blipFill>
        <p:spPr>
          <a:xfrm>
            <a:off x="10209930" y="2044565"/>
            <a:ext cx="6113953" cy="4735853"/>
          </a:xfrm>
          <a:prstGeom prst="rect">
            <a:avLst/>
          </a:prstGeom>
        </p:spPr>
      </p:pic>
    </p:spTree>
    <p:extLst>
      <p:ext uri="{BB962C8B-B14F-4D97-AF65-F5344CB8AC3E}">
        <p14:creationId xmlns:p14="http://schemas.microsoft.com/office/powerpoint/2010/main" val="3396848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833963"/>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pic>
        <p:nvPicPr>
          <p:cNvPr id="1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20631">
            <a:off x="14339655" y="8855175"/>
            <a:ext cx="4155508" cy="1261763"/>
          </a:xfrm>
          <a:prstGeom prst="rect">
            <a:avLst/>
          </a:prstGeom>
        </p:spPr>
      </p:pic>
      <p:sp>
        <p:nvSpPr>
          <p:cNvPr id="17" name="TextBox 16"/>
          <p:cNvSpPr txBox="1"/>
          <p:nvPr/>
        </p:nvSpPr>
        <p:spPr>
          <a:xfrm>
            <a:off x="1090481" y="1951779"/>
            <a:ext cx="10972800" cy="784830"/>
          </a:xfrm>
          <a:prstGeom prst="rect">
            <a:avLst/>
          </a:prstGeom>
          <a:noFill/>
        </p:spPr>
        <p:txBody>
          <a:bodyPr wrap="square" rtlCol="0">
            <a:spAutoFit/>
          </a:bodyPr>
          <a:lstStyle/>
          <a:p>
            <a:r>
              <a:rPr lang="en-US" sz="4500" b="1" smtClean="0">
                <a:solidFill>
                  <a:srgbClr val="C00000"/>
                </a:solidFill>
                <a:latin typeface="Arial" panose="020B0604020202020204" pitchFamily="34" charset="0"/>
                <a:cs typeface="Arial" panose="020B0604020202020204" pitchFamily="34" charset="0"/>
              </a:rPr>
              <a:t>HĐ 2. Quan sát tranh và thảo luận</a:t>
            </a:r>
            <a:endParaRPr lang="en-US" sz="4500" b="1">
              <a:solidFill>
                <a:srgbClr val="C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rotWithShape="1">
          <a:blip r:embed="rId14">
            <a:extLst>
              <a:ext uri="{28A0092B-C50C-407E-A947-70E740481C1C}">
                <a14:useLocalDpi xmlns:a14="http://schemas.microsoft.com/office/drawing/2010/main" val="0"/>
              </a:ext>
            </a:extLst>
          </a:blip>
          <a:srcRect l="5935" t="7371" r="5029" b="22540"/>
          <a:stretch/>
        </p:blipFill>
        <p:spPr>
          <a:xfrm>
            <a:off x="1145875" y="2947703"/>
            <a:ext cx="8964257" cy="6103412"/>
          </a:xfrm>
          <a:prstGeom prst="rect">
            <a:avLst/>
          </a:prstGeom>
        </p:spPr>
      </p:pic>
      <p:sp>
        <p:nvSpPr>
          <p:cNvPr id="10" name="Rounded Rectangular Callout 9"/>
          <p:cNvSpPr/>
          <p:nvPr/>
        </p:nvSpPr>
        <p:spPr>
          <a:xfrm>
            <a:off x="10361922" y="3282177"/>
            <a:ext cx="6771830" cy="5434463"/>
          </a:xfrm>
          <a:prstGeom prst="wedgeRoundRectCallout">
            <a:avLst>
              <a:gd name="adj1" fmla="val -53118"/>
              <a:gd name="adj2" fmla="val -8809"/>
              <a:gd name="adj3" fmla="val 16667"/>
            </a:avLst>
          </a:prstGeom>
          <a:solidFill>
            <a:srgbClr val="FFCC66"/>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AutoNum type="alphaLcPeriod"/>
            </a:pPr>
            <a:r>
              <a:rPr lang="en-US" sz="3500" smtClean="0">
                <a:solidFill>
                  <a:schemeClr val="tx1"/>
                </a:solidFill>
                <a:latin typeface="Arial" panose="020B0604020202020204" pitchFamily="34" charset="0"/>
                <a:cs typeface="Arial" panose="020B0604020202020204" pitchFamily="34" charset="0"/>
              </a:rPr>
              <a:t>Bất hoà nào đang xảy ra giữa các bạn? Vì sao?</a:t>
            </a:r>
          </a:p>
          <a:p>
            <a:pPr marL="342900" indent="-342900" algn="just">
              <a:lnSpc>
                <a:spcPct val="150000"/>
              </a:lnSpc>
              <a:buAutoNum type="alphaLcPeriod"/>
            </a:pPr>
            <a:r>
              <a:rPr lang="en-US" sz="3500" smtClean="0">
                <a:solidFill>
                  <a:schemeClr val="tx1"/>
                </a:solidFill>
                <a:latin typeface="Arial" panose="020B0604020202020204" pitchFamily="34" charset="0"/>
                <a:cs typeface="Arial" panose="020B0604020202020204" pitchFamily="34" charset="0"/>
              </a:rPr>
              <a:t>Điều gì xảy ra khi các bạn không xử lí bất hoà?</a:t>
            </a:r>
          </a:p>
          <a:p>
            <a:pPr marL="342900" indent="-342900" algn="just">
              <a:lnSpc>
                <a:spcPct val="150000"/>
              </a:lnSpc>
              <a:buAutoNum type="alphaLcPeriod"/>
            </a:pPr>
            <a:r>
              <a:rPr lang="en-US" sz="3500" smtClean="0">
                <a:solidFill>
                  <a:schemeClr val="tx1"/>
                </a:solidFill>
                <a:latin typeface="Arial" panose="020B0604020202020204" pitchFamily="34" charset="0"/>
                <a:cs typeface="Arial" panose="020B0604020202020204" pitchFamily="34" charset="0"/>
              </a:rPr>
              <a:t>Việc xử lí bất hoà mang lại lợi ích gì? </a:t>
            </a:r>
            <a:endParaRPr lang="en-US" sz="35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49428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833963"/>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935" t="7371" r="5029" b="58516"/>
          <a:stretch/>
        </p:blipFill>
        <p:spPr>
          <a:xfrm>
            <a:off x="2340059" y="1964769"/>
            <a:ext cx="13602448" cy="4507577"/>
          </a:xfrm>
          <a:prstGeom prst="rect">
            <a:avLst/>
          </a:prstGeom>
        </p:spPr>
      </p:pic>
      <p:pic>
        <p:nvPicPr>
          <p:cNvPr id="15"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912144">
            <a:off x="1811317" y="2303255"/>
            <a:ext cx="2256192" cy="685062"/>
          </a:xfrm>
          <a:prstGeom prst="rect">
            <a:avLst/>
          </a:prstGeom>
        </p:spPr>
      </p:pic>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9912144">
            <a:off x="14235375" y="5787322"/>
            <a:ext cx="2256192" cy="685062"/>
          </a:xfrm>
          <a:prstGeom prst="rect">
            <a:avLst/>
          </a:prstGeom>
        </p:spPr>
      </p:pic>
      <p:pic>
        <p:nvPicPr>
          <p:cNvPr id="18" name="Picture 2" descr="Right arrow"/>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6134" y="7361488"/>
            <a:ext cx="1792141" cy="179214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2340059" y="7209999"/>
            <a:ext cx="14179749" cy="1915692"/>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4000" smtClean="0">
                <a:solidFill>
                  <a:schemeClr val="tx1"/>
                </a:solidFill>
                <a:latin typeface="Arial" panose="020B0604020202020204" pitchFamily="34" charset="0"/>
                <a:cs typeface="Arial" panose="020B0604020202020204" pitchFamily="34" charset="0"/>
              </a:rPr>
              <a:t>Nguyên nhân dẫn đến việc bất hoà trong nhóm bạn là do các bạn không thống nhất được trò chơi mà mình muốn chơi. </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63536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5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74073" y="-4674573"/>
            <a:ext cx="19636147" cy="19636147"/>
          </a:xfrm>
          <a:prstGeom prst="rect">
            <a:avLst/>
          </a:prstGeom>
        </p:spPr>
      </p:pic>
      <p:grpSp>
        <p:nvGrpSpPr>
          <p:cNvPr id="12" name="Group 11"/>
          <p:cNvGrpSpPr/>
          <p:nvPr/>
        </p:nvGrpSpPr>
        <p:grpSpPr>
          <a:xfrm>
            <a:off x="800100" y="685800"/>
            <a:ext cx="16687800" cy="8915400"/>
            <a:chOff x="1028700" y="3835899"/>
            <a:chExt cx="11453738" cy="6273913"/>
          </a:xfrm>
        </p:grpSpPr>
        <p:grpSp>
          <p:nvGrpSpPr>
            <p:cNvPr id="3" name="Group 3"/>
            <p:cNvGrpSpPr/>
            <p:nvPr/>
          </p:nvGrpSpPr>
          <p:grpSpPr>
            <a:xfrm>
              <a:off x="1028700" y="3835899"/>
              <a:ext cx="11453738" cy="6273913"/>
              <a:chOff x="0" y="0"/>
              <a:chExt cx="12938277" cy="7087086"/>
            </a:xfrm>
          </p:grpSpPr>
          <p:sp>
            <p:nvSpPr>
              <p:cNvPr id="4" name="Freeform 4"/>
              <p:cNvSpPr/>
              <p:nvPr/>
            </p:nvSpPr>
            <p:spPr>
              <a:xfrm>
                <a:off x="-4213" y="0"/>
                <a:ext cx="12942490" cy="7087086"/>
              </a:xfrm>
              <a:custGeom>
                <a:avLst/>
                <a:gdLst/>
                <a:ahLst/>
                <a:cxnLst/>
                <a:rect l="l" t="t" r="r" b="b"/>
                <a:pathLst>
                  <a:path w="12942490" h="7087086">
                    <a:moveTo>
                      <a:pt x="278431" y="16918"/>
                    </a:moveTo>
                    <a:cubicBezTo>
                      <a:pt x="278431" y="16918"/>
                      <a:pt x="604014" y="12258"/>
                      <a:pt x="1100528" y="12454"/>
                    </a:cubicBezTo>
                    <a:cubicBezTo>
                      <a:pt x="10667100" y="12671"/>
                      <a:pt x="12668421" y="0"/>
                      <a:pt x="12668421" y="0"/>
                    </a:cubicBezTo>
                    <a:cubicBezTo>
                      <a:pt x="12735885" y="0"/>
                      <a:pt x="12811822" y="0"/>
                      <a:pt x="12890595" y="85073"/>
                    </a:cubicBezTo>
                    <a:cubicBezTo>
                      <a:pt x="12933573" y="131488"/>
                      <a:pt x="12934642" y="240224"/>
                      <a:pt x="12935046" y="320281"/>
                    </a:cubicBezTo>
                    <a:cubicBezTo>
                      <a:pt x="12935046" y="320281"/>
                      <a:pt x="12933342" y="5241263"/>
                      <a:pt x="12933342" y="6324502"/>
                    </a:cubicBezTo>
                    <a:cubicBezTo>
                      <a:pt x="12933342" y="6538661"/>
                      <a:pt x="12942490" y="6837839"/>
                      <a:pt x="12942490" y="6837839"/>
                    </a:cubicBezTo>
                    <a:cubicBezTo>
                      <a:pt x="12942490" y="6966508"/>
                      <a:pt x="12938320" y="7087086"/>
                      <a:pt x="12685482" y="7078952"/>
                    </a:cubicBezTo>
                    <a:cubicBezTo>
                      <a:pt x="12685482" y="7078952"/>
                      <a:pt x="12309010" y="7058653"/>
                      <a:pt x="11009706" y="7066252"/>
                    </a:cubicBezTo>
                    <a:cubicBezTo>
                      <a:pt x="2932433"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9CCEE9"/>
              </a:solidFill>
            </p:spPr>
          </p:sp>
        </p:grpSp>
        <p:grpSp>
          <p:nvGrpSpPr>
            <p:cNvPr id="5" name="Group 5"/>
            <p:cNvGrpSpPr/>
            <p:nvPr/>
          </p:nvGrpSpPr>
          <p:grpSpPr>
            <a:xfrm>
              <a:off x="1114370" y="3916927"/>
              <a:ext cx="11283261" cy="6111857"/>
              <a:chOff x="0" y="0"/>
              <a:chExt cx="12745704" cy="6904026"/>
            </a:xfrm>
          </p:grpSpPr>
          <p:sp>
            <p:nvSpPr>
              <p:cNvPr id="6" name="Freeform 6"/>
              <p:cNvSpPr/>
              <p:nvPr/>
            </p:nvSpPr>
            <p:spPr>
              <a:xfrm>
                <a:off x="-4213" y="0"/>
                <a:ext cx="12749917" cy="6904026"/>
              </a:xfrm>
              <a:custGeom>
                <a:avLst/>
                <a:gdLst/>
                <a:ahLst/>
                <a:cxnLst/>
                <a:rect l="l" t="t" r="r" b="b"/>
                <a:pathLst>
                  <a:path w="12749917" h="6904026">
                    <a:moveTo>
                      <a:pt x="278431" y="16918"/>
                    </a:moveTo>
                    <a:cubicBezTo>
                      <a:pt x="278431" y="16918"/>
                      <a:pt x="604014" y="12258"/>
                      <a:pt x="1097099" y="12454"/>
                    </a:cubicBezTo>
                    <a:cubicBezTo>
                      <a:pt x="10498884" y="12671"/>
                      <a:pt x="12475849" y="0"/>
                      <a:pt x="12475849" y="0"/>
                    </a:cubicBezTo>
                    <a:cubicBezTo>
                      <a:pt x="12543312" y="0"/>
                      <a:pt x="12619249" y="0"/>
                      <a:pt x="12698022" y="85073"/>
                    </a:cubicBezTo>
                    <a:cubicBezTo>
                      <a:pt x="12741001" y="131488"/>
                      <a:pt x="12742068" y="240224"/>
                      <a:pt x="12742473" y="320281"/>
                    </a:cubicBezTo>
                    <a:cubicBezTo>
                      <a:pt x="12742473" y="320281"/>
                      <a:pt x="12740769" y="5089802"/>
                      <a:pt x="12740769" y="6141441"/>
                    </a:cubicBezTo>
                    <a:cubicBezTo>
                      <a:pt x="12740769" y="6355600"/>
                      <a:pt x="12749917" y="6654779"/>
                      <a:pt x="12749917" y="6654779"/>
                    </a:cubicBezTo>
                    <a:cubicBezTo>
                      <a:pt x="12749917" y="6783448"/>
                      <a:pt x="12745748" y="6904026"/>
                      <a:pt x="12492910" y="6895891"/>
                    </a:cubicBezTo>
                    <a:cubicBezTo>
                      <a:pt x="12492910" y="6895891"/>
                      <a:pt x="12116437" y="6875593"/>
                      <a:pt x="10835589" y="6883191"/>
                    </a:cubicBezTo>
                    <a:cubicBezTo>
                      <a:pt x="2897450" y="6891326"/>
                      <a:pt x="304023" y="6904026"/>
                      <a:pt x="304023" y="6904026"/>
                    </a:cubicBezTo>
                    <a:cubicBezTo>
                      <a:pt x="132548" y="6904026"/>
                      <a:pt x="4213" y="6802956"/>
                      <a:pt x="8532" y="6600410"/>
                    </a:cubicBezTo>
                    <a:cubicBezTo>
                      <a:pt x="8532" y="6600410"/>
                      <a:pt x="9630" y="6101868"/>
                      <a:pt x="4815" y="1640519"/>
                    </a:cubicBezTo>
                    <a:cubicBezTo>
                      <a:pt x="0" y="663668"/>
                      <a:pt x="25592" y="330596"/>
                      <a:pt x="25592" y="330596"/>
                    </a:cubicBezTo>
                    <a:cubicBezTo>
                      <a:pt x="27224" y="150571"/>
                      <a:pt x="143504" y="16918"/>
                      <a:pt x="278431" y="16918"/>
                    </a:cubicBezTo>
                    <a:close/>
                  </a:path>
                </a:pathLst>
              </a:custGeom>
              <a:solidFill>
                <a:srgbClr val="FFFFFF"/>
              </a:solidFill>
            </p:spPr>
          </p:sp>
        </p:grpSp>
      </p:grpSp>
      <p:sp>
        <p:nvSpPr>
          <p:cNvPr id="7" name="TextBox 6"/>
          <p:cNvSpPr txBox="1"/>
          <p:nvPr/>
        </p:nvSpPr>
        <p:spPr>
          <a:xfrm>
            <a:off x="919485" y="833963"/>
            <a:ext cx="16444853" cy="1015663"/>
          </a:xfrm>
          <a:prstGeom prst="rect">
            <a:avLst/>
          </a:prstGeom>
          <a:noFill/>
        </p:spPr>
        <p:txBody>
          <a:bodyPr wrap="square" rtlCol="0">
            <a:spAutoFit/>
          </a:bodyPr>
          <a:lstStyle/>
          <a:p>
            <a:pPr algn="ctr"/>
            <a:r>
              <a:rPr lang="en-US" sz="6000" b="1" smtClean="0">
                <a:latin typeface="Arial" panose="020B0604020202020204" pitchFamily="34" charset="0"/>
                <a:cs typeface="Arial" panose="020B0604020202020204" pitchFamily="34" charset="0"/>
              </a:rPr>
              <a:t>KHÁM PHÁ </a:t>
            </a:r>
            <a:endParaRPr lang="en-US" sz="6000" b="1">
              <a:latin typeface="Arial" panose="020B0604020202020204" pitchFamily="34" charset="0"/>
              <a:cs typeface="Arial" panose="020B0604020202020204" pitchFamily="34" charset="0"/>
            </a:endParaRPr>
          </a:p>
        </p:txBody>
      </p:sp>
      <p:sp>
        <p:nvSpPr>
          <p:cNvPr id="11" name="Rounded Rectangle 10"/>
          <p:cNvSpPr/>
          <p:nvPr/>
        </p:nvSpPr>
        <p:spPr>
          <a:xfrm>
            <a:off x="6477000" y="2381517"/>
            <a:ext cx="9959794" cy="319777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4000" smtClean="0">
                <a:solidFill>
                  <a:schemeClr val="tx1"/>
                </a:solidFill>
                <a:latin typeface="Arial" panose="020B0604020202020204" pitchFamily="34" charset="0"/>
                <a:cs typeface="Arial" panose="020B0604020202020204" pitchFamily="34" charset="0"/>
              </a:rPr>
              <a:t>Nguyên nhân dẫn đến việc bất hoà trong nhóm bạn là do các bạn không thống nhất được trò chơi mà mình muốn chơi. </a:t>
            </a:r>
            <a:endParaRPr lang="en-US" sz="4000">
              <a:solidFill>
                <a:schemeClr val="tx1"/>
              </a:solidFill>
              <a:latin typeface="Arial" panose="020B0604020202020204" pitchFamily="34" charset="0"/>
              <a:cs typeface="Arial" panose="020B0604020202020204" pitchFamily="34" charset="0"/>
            </a:endParaRPr>
          </a:p>
        </p:txBody>
      </p:sp>
      <p:pic>
        <p:nvPicPr>
          <p:cNvPr id="21"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95400" y="1998094"/>
            <a:ext cx="4616741" cy="3964626"/>
          </a:xfrm>
          <a:prstGeom prst="rect">
            <a:avLst/>
          </a:prstGeom>
        </p:spPr>
      </p:pic>
      <p:pic>
        <p:nvPicPr>
          <p:cNvPr id="22" name="Picture 2"/>
          <p:cNvPicPr>
            <a:picLocks noChangeAspect="1"/>
          </p:cNvPicPr>
          <p:nvPr/>
        </p:nvPicPr>
        <p:blipFill>
          <a:blip r:embed="rId16"/>
          <a:srcRect/>
          <a:stretch>
            <a:fillRect/>
          </a:stretch>
        </p:blipFill>
        <p:spPr>
          <a:xfrm flipH="1">
            <a:off x="12400195" y="5161069"/>
            <a:ext cx="3700985" cy="4185579"/>
          </a:xfrm>
          <a:prstGeom prst="rect">
            <a:avLst/>
          </a:prstGeom>
        </p:spPr>
      </p:pic>
      <p:sp>
        <p:nvSpPr>
          <p:cNvPr id="23" name="Rounded Rectangle 22"/>
          <p:cNvSpPr/>
          <p:nvPr/>
        </p:nvSpPr>
        <p:spPr>
          <a:xfrm>
            <a:off x="1822481" y="6228605"/>
            <a:ext cx="10242100" cy="2608142"/>
          </a:xfrm>
          <a:prstGeom prst="roundRect">
            <a:avLst/>
          </a:prstGeom>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4000">
                <a:solidFill>
                  <a:schemeClr val="tx1"/>
                </a:solidFill>
                <a:cs typeface="Arial" panose="020B0604020202020204" pitchFamily="34" charset="0"/>
              </a:rPr>
              <a:t>Lợi ích của việc xử lí bất hòa như giữ được tình bạn, đoàn kết, hiểu nhau hơn,…</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20061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TotalTime>
  <Words>770</Words>
  <Application>Microsoft Office PowerPoint</Application>
  <PresentationFormat>Custom</PresentationFormat>
  <Paragraphs>74</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Times New Roman</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Pink Cute Illustration Cassie's Book Report Presentation</dc:title>
  <cp:lastModifiedBy>3A1_THGB</cp:lastModifiedBy>
  <cp:revision>33</cp:revision>
  <dcterms:created xsi:type="dcterms:W3CDTF">2006-08-16T00:00:00Z</dcterms:created>
  <dcterms:modified xsi:type="dcterms:W3CDTF">2023-03-21T05:59:52Z</dcterms:modified>
  <dc:identifier>DAFNsJabjH8</dc:identifier>
</cp:coreProperties>
</file>