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27" r:id="rId2"/>
    <p:sldId id="427" r:id="rId3"/>
    <p:sldId id="460" r:id="rId4"/>
    <p:sldId id="461" r:id="rId5"/>
    <p:sldId id="462" r:id="rId6"/>
    <p:sldId id="468" r:id="rId7"/>
    <p:sldId id="458" r:id="rId8"/>
    <p:sldId id="459" r:id="rId9"/>
    <p:sldId id="469" r:id="rId10"/>
    <p:sldId id="456" r:id="rId11"/>
    <p:sldId id="466" r:id="rId12"/>
    <p:sldId id="340" r:id="rId13"/>
  </p:sldIdLst>
  <p:sldSz cx="16276638" cy="9144000"/>
  <p:notesSz cx="6858000" cy="9144000"/>
  <p:custDataLst>
    <p:tags r:id="rId15"/>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FF"/>
    <a:srgbClr val="FF0066"/>
    <a:srgbClr val="C5F3F3"/>
    <a:srgbClr val="FF7C80"/>
    <a:srgbClr val="FF6600"/>
    <a:srgbClr val="6600CC"/>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60"/>
  </p:normalViewPr>
  <p:slideViewPr>
    <p:cSldViewPr>
      <p:cViewPr varScale="1">
        <p:scale>
          <a:sx n="62" d="100"/>
          <a:sy n="62" d="100"/>
        </p:scale>
        <p:origin x="610" y="62"/>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12</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1.png"/><Relationship Id="rId4" Type="http://schemas.microsoft.com/office/2007/relationships/hdphoto" Target="../media/hdphoto1.wdp"/><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1.png"/><Relationship Id="rId4" Type="http://schemas.microsoft.com/office/2007/relationships/hdphoto" Target="../media/hdphoto1.wdp"/><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image" Target="../media/image14.jp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1.png"/><Relationship Id="rId4" Type="http://schemas.microsoft.com/office/2007/relationships/hdphoto" Target="../media/hdphoto1.wdp"/><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1460924" y="1058863"/>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0066"/>
                </a:solidFill>
                <a:latin typeface="Times New Roman" pitchFamily="18" charset="0"/>
              </a:rPr>
              <a:t>TRƯỜNG TIỂU HỌC GIANG BIÊN</a:t>
            </a: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827200"/>
            <a:ext cx="1739080" cy="225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556624" y="2446696"/>
            <a:ext cx="7953295" cy="2453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40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40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12. GÓC SÁNG TẠO: </a:t>
            </a:r>
          </a:p>
          <a:p>
            <a:pPr algn="ctr" eaLnBrk="1" hangingPunct="1">
              <a:spcBef>
                <a:spcPts val="1800"/>
              </a:spcBef>
              <a:defRPr/>
            </a:pPr>
            <a:r>
              <a:rPr lang="en-US" sz="40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VIẾT TH</a:t>
            </a:r>
            <a:r>
              <a:rPr lang="vi-VN" sz="40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Ư</a:t>
            </a:r>
            <a:r>
              <a:rPr lang="en-US" sz="40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GỬI NG</a:t>
            </a:r>
            <a:r>
              <a:rPr lang="vi-VN" sz="40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ƯỜI THÂN</a:t>
            </a:r>
            <a:endParaRPr lang="en-US" sz="40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5960292"/>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0522550" y="459059"/>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3146954" y="1708065"/>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0621783" y="83086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1409" y="6100454"/>
            <a:ext cx="1211090" cy="8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043319" y="5329527"/>
            <a:ext cx="3396458" cy="2422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2347119" y="119460"/>
            <a:ext cx="6324602"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8. </a:t>
            </a:r>
            <a:r>
              <a:rPr lang="en-US" sz="3800" b="1" dirty="0" err="1">
                <a:solidFill>
                  <a:srgbClr val="FF0066"/>
                </a:solidFill>
                <a:latin typeface="Times New Roman" pitchFamily="18" charset="0"/>
                <a:cs typeface="Times New Roman" pitchFamily="18" charset="0"/>
              </a:rPr>
              <a:t>Tập</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ghi</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phong</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bì</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thư</a:t>
            </a:r>
            <a:r>
              <a:rPr lang="en-US" sz="3800" b="1" dirty="0">
                <a:solidFill>
                  <a:srgbClr val="FF0066"/>
                </a:solidFill>
                <a:latin typeface="Times New Roman" pitchFamily="18" charset="0"/>
                <a:cs typeface="Times New Roman" pitchFamily="18" charset="0"/>
              </a:rPr>
              <a:t>. </a:t>
            </a:r>
          </a:p>
        </p:txBody>
      </p:sp>
      <p:sp>
        <p:nvSpPr>
          <p:cNvPr id="25" name="Text Box 11">
            <a:extLst>
              <a:ext uri="{FF2B5EF4-FFF2-40B4-BE49-F238E27FC236}">
                <a16:creationId xmlns:a16="http://schemas.microsoft.com/office/drawing/2014/main" id="{F356EF88-52B4-443B-938D-F9091163A38F}"/>
              </a:ext>
            </a:extLst>
          </p:cNvPr>
          <p:cNvSpPr txBox="1">
            <a:spLocks noChangeArrowheads="1"/>
          </p:cNvSpPr>
          <p:nvPr/>
        </p:nvSpPr>
        <p:spPr bwMode="auto">
          <a:xfrm>
            <a:off x="724995" y="7147103"/>
            <a:ext cx="1150619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Góc</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bên</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phải</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phía</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trên</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Dành</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để</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dán</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tem</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trước</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khi</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bỏ</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vào</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hòm</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thư</a:t>
            </a:r>
            <a:r>
              <a:rPr lang="en-US" altLang="en-US" sz="3600" b="1" dirty="0">
                <a:solidFill>
                  <a:srgbClr val="0000CC"/>
                </a:solidFill>
                <a:latin typeface="Times New Roman" panose="02020603050405020304" pitchFamily="18" charset="0"/>
                <a:cs typeface="Times New Roman" panose="02020603050405020304" pitchFamily="18" charset="0"/>
              </a:rPr>
              <a:t>.</a:t>
            </a:r>
          </a:p>
        </p:txBody>
      </p:sp>
      <p:pic>
        <p:nvPicPr>
          <p:cNvPr id="5" name="Picture 4">
            <a:extLst>
              <a:ext uri="{FF2B5EF4-FFF2-40B4-BE49-F238E27FC236}">
                <a16:creationId xmlns:a16="http://schemas.microsoft.com/office/drawing/2014/main" id="{F99BFE70-5886-4AEC-9046-102939A971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6983" y="983530"/>
            <a:ext cx="8922671" cy="5984529"/>
          </a:xfrm>
          <a:prstGeom prst="rect">
            <a:avLst/>
          </a:prstGeom>
        </p:spPr>
      </p:pic>
      <p:sp>
        <p:nvSpPr>
          <p:cNvPr id="2" name="Rectangle 1">
            <a:extLst>
              <a:ext uri="{FF2B5EF4-FFF2-40B4-BE49-F238E27FC236}">
                <a16:creationId xmlns:a16="http://schemas.microsoft.com/office/drawing/2014/main" id="{D9A58D84-2CFD-4BC4-A4CF-2BF01EA5A5F8}"/>
              </a:ext>
            </a:extLst>
          </p:cNvPr>
          <p:cNvSpPr/>
          <p:nvPr/>
        </p:nvSpPr>
        <p:spPr>
          <a:xfrm>
            <a:off x="746920" y="882960"/>
            <a:ext cx="2819399" cy="3416320"/>
          </a:xfrm>
          <a:prstGeom prst="rect">
            <a:avLst/>
          </a:prstGeom>
        </p:spPr>
        <p:txBody>
          <a:bodyPr wrap="square">
            <a:spAutoFit/>
          </a:bodyPr>
          <a:lstStyle/>
          <a:p>
            <a:pPr lvl="0" algn="just" eaLnBrk="1" hangingPunct="1"/>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Góc</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bên</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trái</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phía</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trên</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Ghi</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họ</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và</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tên</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địa</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chỉ</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của</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người</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gửi</a:t>
            </a:r>
            <a:r>
              <a:rPr lang="en-US" altLang="en-US" sz="3600" b="1" dirty="0">
                <a:solidFill>
                  <a:srgbClr val="0000CC"/>
                </a:solidFill>
                <a:latin typeface="Times New Roman" panose="02020603050405020304" pitchFamily="18" charset="0"/>
                <a:cs typeface="Times New Roman" panose="02020603050405020304" pitchFamily="18" charset="0"/>
              </a:rPr>
              <a:t>.</a:t>
            </a:r>
          </a:p>
        </p:txBody>
      </p:sp>
      <p:sp>
        <p:nvSpPr>
          <p:cNvPr id="3" name="Rectangle 2">
            <a:extLst>
              <a:ext uri="{FF2B5EF4-FFF2-40B4-BE49-F238E27FC236}">
                <a16:creationId xmlns:a16="http://schemas.microsoft.com/office/drawing/2014/main" id="{4944BFE4-A6FD-4F3B-8739-772BAEEE18FA}"/>
              </a:ext>
            </a:extLst>
          </p:cNvPr>
          <p:cNvSpPr/>
          <p:nvPr/>
        </p:nvSpPr>
        <p:spPr>
          <a:xfrm>
            <a:off x="711244" y="4091321"/>
            <a:ext cx="2908987" cy="2862322"/>
          </a:xfrm>
          <a:prstGeom prst="rect">
            <a:avLst/>
          </a:prstGeom>
        </p:spPr>
        <p:txBody>
          <a:bodyPr wrap="square">
            <a:spAutoFit/>
          </a:bodyPr>
          <a:lstStyle/>
          <a:p>
            <a:pPr lvl="0" algn="just" eaLnBrk="1" hangingPunct="1"/>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Góc</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bên</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phải</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phía</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dưới</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Ghi</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họ</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và</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tên</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địa</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chỉ</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người</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nhận</a:t>
            </a:r>
            <a:r>
              <a:rPr lang="en-US" altLang="en-US" sz="3600" b="1" dirty="0">
                <a:solidFill>
                  <a:srgbClr val="0000CC"/>
                </a:solidFill>
                <a:latin typeface="Times New Roman" panose="02020603050405020304" pitchFamily="18" charset="0"/>
                <a:cs typeface="Times New Roman" panose="02020603050405020304" pitchFamily="18" charset="0"/>
              </a:rPr>
              <a:t>.</a:t>
            </a:r>
          </a:p>
        </p:txBody>
      </p:sp>
      <p:pic>
        <p:nvPicPr>
          <p:cNvPr id="4" name="Picture 3">
            <a:extLst>
              <a:ext uri="{FF2B5EF4-FFF2-40B4-BE49-F238E27FC236}">
                <a16:creationId xmlns:a16="http://schemas.microsoft.com/office/drawing/2014/main" id="{D3340A1D-1D8A-4D95-D9EA-F2CA016FA2E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97" b="99338" l="257" r="98458">
                        <a14:foregroundMark x1="90488" y1="93212" x2="92288" y2="97351"/>
                      </a14:backgroundRemoval>
                    </a14:imgEffect>
                  </a14:imgLayer>
                </a14:imgProps>
              </a:ext>
            </a:extLst>
          </a:blip>
          <a:stretch>
            <a:fillRect/>
          </a:stretch>
        </p:blipFill>
        <p:spPr>
          <a:xfrm rot="1006818">
            <a:off x="12444056" y="1017104"/>
            <a:ext cx="3345142" cy="7109794"/>
          </a:xfrm>
          <a:prstGeom prst="rect">
            <a:avLst/>
          </a:prstGeom>
        </p:spPr>
      </p:pic>
      <p:pic>
        <p:nvPicPr>
          <p:cNvPr id="7" name="Picture 6">
            <a:extLst>
              <a:ext uri="{FF2B5EF4-FFF2-40B4-BE49-F238E27FC236}">
                <a16:creationId xmlns:a16="http://schemas.microsoft.com/office/drawing/2014/main" id="{C78A8824-1EF0-74CB-3021-C3F14DB1281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861" b="100000" l="355" r="100000">
                        <a14:foregroundMark x1="23050" y1="14114" x2="72163" y2="11360"/>
                        <a14:foregroundMark x1="86702" y1="34079" x2="81383" y2="77453"/>
                        <a14:foregroundMark x1="65603" y1="19449" x2="82624" y2="38898"/>
                        <a14:foregroundMark x1="71454" y1="23752" x2="71454" y2="23752"/>
                        <a14:foregroundMark x1="76064" y1="27367" x2="76064" y2="27367"/>
                        <a14:foregroundMark x1="73759" y1="24785" x2="80674" y2="34079"/>
                        <a14:foregroundMark x1="4078" y1="28399" x2="15426" y2="75043"/>
                        <a14:foregroundMark x1="35461" y1="83993" x2="65603" y2="88812"/>
                        <a14:foregroundMark x1="22872" y1="68330" x2="45745" y2="82444"/>
                        <a14:foregroundMark x1="54965" y1="80895" x2="75709" y2="72633"/>
                        <a14:foregroundMark x1="25887" y1="72806" x2="36702" y2="79518"/>
                        <a14:foregroundMark x1="9752" y1="41997" x2="16667" y2="55766"/>
                        <a14:foregroundMark x1="33865" y1="20310" x2="17021" y2="38898"/>
                        <a14:foregroundMark x1="26950" y1="24441" x2="26950" y2="24441"/>
                        <a14:foregroundMark x1="25887" y1="26334" x2="25887" y2="26334"/>
                        <a14:foregroundMark x1="22163" y1="29432" x2="22163" y2="29432"/>
                        <a14:foregroundMark x1="24113" y1="27022" x2="26773" y2="25301"/>
                      </a14:backgroundRemoval>
                    </a14:imgEffect>
                  </a14:imgLayer>
                </a14:imgProps>
              </a:ext>
            </a:extLst>
          </a:blip>
          <a:stretch>
            <a:fillRect/>
          </a:stretch>
        </p:blipFill>
        <p:spPr>
          <a:xfrm>
            <a:off x="-284841" y="-109096"/>
            <a:ext cx="1842194" cy="1897721"/>
          </a:xfrm>
          <a:prstGeom prst="rect">
            <a:avLst/>
          </a:prstGeom>
        </p:spPr>
      </p:pic>
      <p:pic>
        <p:nvPicPr>
          <p:cNvPr id="8" name="Picture 7">
            <a:extLst>
              <a:ext uri="{FF2B5EF4-FFF2-40B4-BE49-F238E27FC236}">
                <a16:creationId xmlns:a16="http://schemas.microsoft.com/office/drawing/2014/main" id="{B73B4883-8301-F06E-F616-192B1411E4AE}"/>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0" b="96653" l="0" r="98723"/>
                    </a14:imgEffect>
                  </a14:imgLayer>
                </a14:imgProps>
              </a:ext>
            </a:extLst>
          </a:blip>
          <a:stretch>
            <a:fillRect/>
          </a:stretch>
        </p:blipFill>
        <p:spPr>
          <a:xfrm>
            <a:off x="173035" y="7720169"/>
            <a:ext cx="1147770" cy="1081741"/>
          </a:xfrm>
          <a:prstGeom prst="rect">
            <a:avLst/>
          </a:prstGeom>
        </p:spPr>
      </p:pic>
      <p:pic>
        <p:nvPicPr>
          <p:cNvPr id="9" name="Picture 8">
            <a:extLst>
              <a:ext uri="{FF2B5EF4-FFF2-40B4-BE49-F238E27FC236}">
                <a16:creationId xmlns:a16="http://schemas.microsoft.com/office/drawing/2014/main" id="{BACF539B-ED53-9863-FA6D-84488BF539FC}"/>
              </a:ext>
            </a:extLst>
          </p:cNvPr>
          <p:cNvPicPr>
            <a:picLocks noChangeAspect="1"/>
          </p:cNvPicPr>
          <p:nvPr/>
        </p:nvPicPr>
        <p:blipFill rotWithShape="1">
          <a:blip r:embed="rId9"/>
          <a:srcRect l="51858" t="16048" b="26751"/>
          <a:stretch/>
        </p:blipFill>
        <p:spPr>
          <a:xfrm>
            <a:off x="12150643" y="6455844"/>
            <a:ext cx="2866240" cy="2700093"/>
          </a:xfrm>
          <a:prstGeom prst="rect">
            <a:avLst/>
          </a:prstGeom>
        </p:spPr>
      </p:pic>
    </p:spTree>
    <p:extLst>
      <p:ext uri="{BB962C8B-B14F-4D97-AF65-F5344CB8AC3E}">
        <p14:creationId xmlns:p14="http://schemas.microsoft.com/office/powerpoint/2010/main" val="376400052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313982" y="1755542"/>
            <a:ext cx="12874257" cy="683053"/>
            <a:chOff x="1466635" y="1700014"/>
            <a:chExt cx="7671838" cy="683053"/>
          </a:xfrm>
        </p:grpSpPr>
        <p:sp>
          <p:nvSpPr>
            <p:cNvPr id="5" name="Rectangle 4"/>
            <p:cNvSpPr/>
            <p:nvPr/>
          </p:nvSpPr>
          <p:spPr>
            <a:xfrm>
              <a:off x="1466635" y="1700014"/>
              <a:ext cx="7671838" cy="677108"/>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800"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rPr>
                <a:t>9. </a:t>
              </a:r>
              <a:r>
                <a:rPr kumimoji="0" lang="en-US" sz="3800" b="1" i="0" u="none" strike="noStrike" kern="1200" cap="none" spc="0" normalizeH="0" baseline="0" noProof="0" dirty="0" err="1">
                  <a:ln>
                    <a:noFill/>
                  </a:ln>
                  <a:solidFill>
                    <a:srgbClr val="FF0066"/>
                  </a:solidFill>
                  <a:effectLst/>
                  <a:uLnTx/>
                  <a:uFillTx/>
                  <a:latin typeface="Times New Roman" pitchFamily="18" charset="0"/>
                  <a:ea typeface="+mn-ea"/>
                  <a:cs typeface="Times New Roman" pitchFamily="18" charset="0"/>
                </a:rPr>
                <a:t>Giới</a:t>
              </a:r>
              <a:r>
                <a:rPr kumimoji="0" lang="en-US" sz="3800" b="1" i="0" u="none" strike="noStrike" kern="1200" cap="none" spc="0" normalizeH="0" baseline="0" noProof="0" dirty="0">
                  <a:ln>
                    <a:noFill/>
                  </a:ln>
                  <a:solidFill>
                    <a:srgbClr val="FF0066"/>
                  </a:solidFill>
                  <a:effectLst/>
                  <a:uLnTx/>
                  <a:uFillTx/>
                  <a:latin typeface="Times New Roman" pitchFamily="18" charset="0"/>
                  <a:ea typeface="+mn-ea"/>
                  <a:cs typeface="Times New Roman" pitchFamily="18" charset="0"/>
                </a:rPr>
                <a:t> </a:t>
              </a:r>
              <a:r>
                <a:rPr kumimoji="0" lang="en-US" sz="3800" b="1" i="0" u="none" strike="noStrike" kern="1200" cap="none" spc="0" normalizeH="0" baseline="0" noProof="0" dirty="0" err="1">
                  <a:ln>
                    <a:noFill/>
                  </a:ln>
                  <a:solidFill>
                    <a:srgbClr val="FF0066"/>
                  </a:solidFill>
                  <a:effectLst/>
                  <a:uLnTx/>
                  <a:uFillTx/>
                  <a:latin typeface="Times New Roman" pitchFamily="18" charset="0"/>
                  <a:ea typeface="+mn-ea"/>
                  <a:cs typeface="Times New Roman" pitchFamily="18" charset="0"/>
                </a:rPr>
                <a:t>thiệu</a:t>
              </a:r>
              <a:r>
                <a:rPr kumimoji="0" lang="en-US" sz="3800" b="1" i="0" u="none" strike="noStrike" kern="1200" cap="none" spc="0" normalizeH="0" baseline="0" noProof="0" dirty="0">
                  <a:ln>
                    <a:noFill/>
                  </a:ln>
                  <a:solidFill>
                    <a:srgbClr val="FF0066"/>
                  </a:solidFill>
                  <a:effectLst/>
                  <a:uLnTx/>
                  <a:uFillTx/>
                  <a:latin typeface="Times New Roman" pitchFamily="18" charset="0"/>
                  <a:ea typeface="+mn-ea"/>
                  <a:cs typeface="Times New Roman" pitchFamily="18" charset="0"/>
                </a:rPr>
                <a:t> </a:t>
              </a:r>
              <a:r>
                <a:rPr kumimoji="0" lang="en-US" sz="3800" b="1" i="0" u="none" strike="noStrike" kern="1200" cap="none" spc="0" normalizeH="0" baseline="0" noProof="0" dirty="0" err="1">
                  <a:ln>
                    <a:noFill/>
                  </a:ln>
                  <a:solidFill>
                    <a:srgbClr val="FF0066"/>
                  </a:solidFill>
                  <a:effectLst/>
                  <a:uLnTx/>
                  <a:uFillTx/>
                  <a:latin typeface="Times New Roman" pitchFamily="18" charset="0"/>
                  <a:ea typeface="+mn-ea"/>
                  <a:cs typeface="Times New Roman" pitchFamily="18" charset="0"/>
                </a:rPr>
                <a:t>và</a:t>
              </a:r>
              <a:r>
                <a:rPr kumimoji="0" lang="en-US" sz="3800" b="1" i="0" u="none" strike="noStrike" kern="1200" cap="none" spc="0" normalizeH="0" baseline="0" noProof="0" dirty="0">
                  <a:ln>
                    <a:noFill/>
                  </a:ln>
                  <a:solidFill>
                    <a:srgbClr val="FF0066"/>
                  </a:solidFill>
                  <a:effectLst/>
                  <a:uLnTx/>
                  <a:uFillTx/>
                  <a:latin typeface="Times New Roman" pitchFamily="18" charset="0"/>
                  <a:ea typeface="+mn-ea"/>
                  <a:cs typeface="Times New Roman" pitchFamily="18" charset="0"/>
                </a:rPr>
                <a:t> </a:t>
              </a:r>
              <a:r>
                <a:rPr kumimoji="0" lang="en-US" sz="3800" b="1" i="0" u="none" strike="noStrike" kern="1200" cap="none" spc="0" normalizeH="0" baseline="0" noProof="0" dirty="0" err="1">
                  <a:ln>
                    <a:noFill/>
                  </a:ln>
                  <a:solidFill>
                    <a:srgbClr val="FF0066"/>
                  </a:solidFill>
                  <a:effectLst/>
                  <a:uLnTx/>
                  <a:uFillTx/>
                  <a:latin typeface="Times New Roman" pitchFamily="18" charset="0"/>
                  <a:ea typeface="+mn-ea"/>
                  <a:cs typeface="Times New Roman" pitchFamily="18" charset="0"/>
                </a:rPr>
                <a:t>bình</a:t>
              </a:r>
              <a:r>
                <a:rPr kumimoji="0" lang="en-US" sz="3800" b="1" i="0" u="none" strike="noStrike" kern="1200" cap="none" spc="0" normalizeH="0" baseline="0" noProof="0" dirty="0">
                  <a:ln>
                    <a:noFill/>
                  </a:ln>
                  <a:solidFill>
                    <a:srgbClr val="FF0066"/>
                  </a:solidFill>
                  <a:effectLst/>
                  <a:uLnTx/>
                  <a:uFillTx/>
                  <a:latin typeface="Times New Roman" pitchFamily="18" charset="0"/>
                  <a:ea typeface="+mn-ea"/>
                  <a:cs typeface="Times New Roman" pitchFamily="18" charset="0"/>
                </a:rPr>
                <a:t> </a:t>
              </a:r>
              <a:r>
                <a:rPr kumimoji="0" lang="en-US" sz="3800" b="1" i="0" u="none" strike="noStrike" kern="1200" cap="none" spc="0" normalizeH="0" baseline="0" noProof="0" err="1">
                  <a:ln>
                    <a:noFill/>
                  </a:ln>
                  <a:solidFill>
                    <a:srgbClr val="FF0066"/>
                  </a:solidFill>
                  <a:effectLst/>
                  <a:uLnTx/>
                  <a:uFillTx/>
                  <a:latin typeface="Times New Roman" pitchFamily="18" charset="0"/>
                  <a:ea typeface="+mn-ea"/>
                  <a:cs typeface="Times New Roman" pitchFamily="18" charset="0"/>
                </a:rPr>
                <a:t>chọn</a:t>
              </a:r>
              <a:r>
                <a:rPr kumimoji="0" lang="en-US" sz="3800"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rPr>
                <a:t> b</a:t>
              </a:r>
              <a:r>
                <a:rPr lang="en-US" sz="3800" b="1">
                  <a:solidFill>
                    <a:srgbClr val="FF0066"/>
                  </a:solidFill>
                  <a:latin typeface="Times New Roman" pitchFamily="18" charset="0"/>
                  <a:cs typeface="Times New Roman" pitchFamily="18" charset="0"/>
                </a:rPr>
                <a:t>ức thư viết </a:t>
              </a:r>
              <a:r>
                <a:rPr kumimoji="0" lang="en-US" sz="3800"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rPr>
                <a:t>hay</a:t>
              </a:r>
              <a:r>
                <a:rPr kumimoji="0" lang="en-US" sz="3800" b="1" i="0" u="none" strike="noStrike" kern="1200" cap="none" spc="0" normalizeH="0" baseline="0" noProof="0" dirty="0">
                  <a:ln>
                    <a:noFill/>
                  </a:ln>
                  <a:solidFill>
                    <a:srgbClr val="FF0066"/>
                  </a:solidFill>
                  <a:effectLst/>
                  <a:uLnTx/>
                  <a:uFillTx/>
                  <a:latin typeface="Times New Roman" pitchFamily="18" charset="0"/>
                  <a:ea typeface="+mn-ea"/>
                  <a:cs typeface="Times New Roman" pitchFamily="18" charset="0"/>
                </a:rPr>
                <a:t>.</a:t>
              </a:r>
            </a:p>
          </p:txBody>
        </p:sp>
        <p:cxnSp>
          <p:nvCxnSpPr>
            <p:cNvPr id="6" name="Straight Connector 5"/>
            <p:cNvCxnSpPr/>
            <p:nvPr/>
          </p:nvCxnSpPr>
          <p:spPr>
            <a:xfrm flipV="1">
              <a:off x="1730648" y="2346345"/>
              <a:ext cx="4567625" cy="36722"/>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8" name="Rectangle 17"/>
          <p:cNvSpPr/>
          <p:nvPr/>
        </p:nvSpPr>
        <p:spPr>
          <a:xfrm>
            <a:off x="1757027" y="2719828"/>
            <a:ext cx="8202117" cy="67710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8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800" b="1" i="0" u="none" strike="noStrike" kern="1200" cap="none" spc="0" normalizeH="0" baseline="0" noProof="0" err="1">
                <a:ln>
                  <a:noFill/>
                </a:ln>
                <a:solidFill>
                  <a:srgbClr val="0000CC"/>
                </a:solidFill>
                <a:effectLst/>
                <a:uLnTx/>
                <a:uFillTx/>
                <a:latin typeface="Times New Roman" pitchFamily="18" charset="0"/>
                <a:ea typeface="+mn-ea"/>
                <a:cs typeface="Times New Roman" pitchFamily="18" charset="0"/>
              </a:rPr>
              <a:t>Đọc</a:t>
            </a:r>
            <a:r>
              <a:rPr kumimoji="0" lang="en-US" sz="3800" b="1"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rPr>
              <a:t> b</a:t>
            </a:r>
            <a:r>
              <a:rPr lang="en-US" sz="3800" b="1">
                <a:solidFill>
                  <a:srgbClr val="0000CC"/>
                </a:solidFill>
                <a:latin typeface="Times New Roman" pitchFamily="18" charset="0"/>
                <a:cs typeface="Times New Roman" pitchFamily="18" charset="0"/>
              </a:rPr>
              <a:t>ức thư </a:t>
            </a:r>
            <a:r>
              <a:rPr kumimoji="0" lang="en-US" sz="3800" b="1"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rPr>
              <a:t>và </a:t>
            </a:r>
            <a:r>
              <a:rPr kumimoji="0" lang="en-US" sz="38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trao</a:t>
            </a:r>
            <a:r>
              <a:rPr kumimoji="0" lang="en-US" sz="38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8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đổi</a:t>
            </a:r>
            <a:r>
              <a:rPr kumimoji="0" lang="en-US" sz="38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8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trong</a:t>
            </a:r>
            <a:r>
              <a:rPr kumimoji="0" lang="en-US" sz="38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8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nhóm</a:t>
            </a:r>
            <a:r>
              <a:rPr kumimoji="0" lang="en-US" sz="38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p>
        </p:txBody>
      </p:sp>
      <p:sp>
        <p:nvSpPr>
          <p:cNvPr id="20" name="Rectangle 19"/>
          <p:cNvSpPr/>
          <p:nvPr/>
        </p:nvSpPr>
        <p:spPr>
          <a:xfrm>
            <a:off x="1757027" y="3417505"/>
            <a:ext cx="9429292" cy="1277914"/>
          </a:xfrm>
          <a:prstGeom prst="rect">
            <a:avLst/>
          </a:prstGeom>
        </p:spPr>
        <p:txBody>
          <a:bodyPr wrap="square">
            <a:spAutoFit/>
          </a:bodyPr>
          <a:lstStyle/>
          <a:p>
            <a:pPr marL="0" marR="0" lvl="0" indent="0" algn="just" defTabSz="914400" rtl="0" eaLnBrk="0" fontAlgn="base" latinLnBrk="0" hangingPunct="0">
              <a:lnSpc>
                <a:spcPct val="107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rPr>
              <a:t>Bình</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rPr>
              <a:t>chọn</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rPr>
              <a:t> 1, 2 </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rPr>
              <a:t>sản</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rPr>
              <a:t>phẩm</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rPr>
              <a:t>tốt</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rPr>
              <a:t>viết</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rPr>
              <a:t> hay, </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rPr>
              <a:t>trình</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rPr>
              <a:t>bày</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rPr>
              <a:t>đẹp</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rPr>
              <a:t>trước</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rPr>
              <a:t>lớp</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p:txBody>
      </p:sp>
      <p:sp>
        <p:nvSpPr>
          <p:cNvPr id="22" name="Rectangle 21"/>
          <p:cNvSpPr/>
          <p:nvPr/>
        </p:nvSpPr>
        <p:spPr>
          <a:xfrm>
            <a:off x="1768846" y="4687218"/>
            <a:ext cx="8430193" cy="646331"/>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rPr>
              <a:t>Từng</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rPr>
              <a:t>nhóm</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rPr>
              <a:t>tiếp</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rPr>
              <a:t>nối</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rPr>
              <a:t>nhau</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rPr>
              <a:t>đoạn</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4" name="Rectangle 23"/>
          <p:cNvSpPr/>
          <p:nvPr/>
        </p:nvSpPr>
        <p:spPr>
          <a:xfrm>
            <a:off x="1765392" y="5424500"/>
            <a:ext cx="10221027" cy="120032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Calibri" panose="020F0502020204030204" pitchFamily="34" charset="0"/>
                <a:cs typeface="+mn-cs"/>
              </a:rPr>
              <a:t>- </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Calibri" panose="020F0502020204030204" pitchFamily="34" charset="0"/>
                <a:cs typeface="+mn-cs"/>
              </a:rPr>
              <a:t>Cả</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Calibri" panose="020F0502020204030204" pitchFamily="34" charset="0"/>
                <a:cs typeface="+mn-cs"/>
              </a:rPr>
              <a:t> </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Calibri" panose="020F0502020204030204" pitchFamily="34" charset="0"/>
                <a:cs typeface="+mn-cs"/>
              </a:rPr>
              <a:t>lớp</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Calibri" panose="020F0502020204030204" pitchFamily="34" charset="0"/>
                <a:cs typeface="+mn-cs"/>
              </a:rPr>
              <a:t> </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Calibri" panose="020F0502020204030204" pitchFamily="34" charset="0"/>
                <a:cs typeface="+mn-cs"/>
              </a:rPr>
              <a:t>lắng</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Calibri" panose="020F0502020204030204" pitchFamily="34" charset="0"/>
                <a:cs typeface="+mn-cs"/>
              </a:rPr>
              <a:t> </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Calibri" panose="020F0502020204030204" pitchFamily="34" charset="0"/>
                <a:cs typeface="+mn-cs"/>
              </a:rPr>
              <a:t>nghe</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Calibri" panose="020F0502020204030204" pitchFamily="34" charset="0"/>
                <a:cs typeface="+mn-cs"/>
              </a:rPr>
              <a:t> </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Calibri" panose="020F0502020204030204" pitchFamily="34" charset="0"/>
                <a:cs typeface="+mn-cs"/>
              </a:rPr>
              <a:t>bình</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Calibri" panose="020F0502020204030204" pitchFamily="34" charset="0"/>
                <a:cs typeface="+mn-cs"/>
              </a:rPr>
              <a:t> </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Calibri" panose="020F0502020204030204" pitchFamily="34" charset="0"/>
                <a:cs typeface="+mn-cs"/>
              </a:rPr>
              <a:t>chọn</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Calibri" panose="020F0502020204030204" pitchFamily="34" charset="0"/>
                <a:cs typeface="+mn-cs"/>
              </a:rPr>
              <a:t> </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Calibri" panose="020F0502020204030204" pitchFamily="34" charset="0"/>
                <a:cs typeface="+mn-cs"/>
              </a:rPr>
              <a:t>những</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Calibri" panose="020F0502020204030204" pitchFamily="34" charset="0"/>
                <a:cs typeface="+mn-cs"/>
              </a:rPr>
              <a:t> </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Calibri" panose="020F0502020204030204" pitchFamily="34" charset="0"/>
                <a:cs typeface="+mn-cs"/>
              </a:rPr>
              <a:t>sản</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Calibri" panose="020F0502020204030204" pitchFamily="34" charset="0"/>
                <a:cs typeface="+mn-cs"/>
              </a:rPr>
              <a:t> </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Calibri" panose="020F0502020204030204" pitchFamily="34" charset="0"/>
                <a:cs typeface="+mn-cs"/>
              </a:rPr>
              <a:t>phẩm</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Calibri" panose="020F0502020204030204" pitchFamily="34" charset="0"/>
                <a:cs typeface="+mn-cs"/>
              </a:rPr>
              <a:t> hay, </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Calibri" panose="020F0502020204030204" pitchFamily="34" charset="0"/>
                <a:cs typeface="+mn-cs"/>
              </a:rPr>
              <a:t>trang</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Calibri" panose="020F0502020204030204" pitchFamily="34" charset="0"/>
                <a:cs typeface="+mn-cs"/>
              </a:rPr>
              <a:t> </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Calibri" panose="020F0502020204030204" pitchFamily="34" charset="0"/>
                <a:cs typeface="+mn-cs"/>
              </a:rPr>
              <a:t>trí</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Calibri" panose="020F0502020204030204" pitchFamily="34" charset="0"/>
                <a:cs typeface="+mn-cs"/>
              </a:rPr>
              <a:t> </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Calibri" panose="020F0502020204030204" pitchFamily="34" charset="0"/>
                <a:cs typeface="+mn-cs"/>
              </a:rPr>
              <a:t>đẹp</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Calibri" panose="020F0502020204030204" pitchFamily="34" charset="0"/>
                <a:cs typeface="+mn-cs"/>
              </a:rPr>
              <a:t>.</a:t>
            </a:r>
            <a:endParaRPr kumimoji="0" lang="en-US" sz="3600" b="1" i="0" u="none" strike="noStrike" kern="1200" cap="none" spc="0" normalizeH="0" baseline="0" noProof="0" dirty="0">
              <a:ln>
                <a:noFill/>
              </a:ln>
              <a:solidFill>
                <a:srgbClr val="0000CC"/>
              </a:solidFill>
              <a:effectLst/>
              <a:uLnTx/>
              <a:uFillTx/>
              <a:latin typeface="Arial" charset="0"/>
              <a:ea typeface="+mn-ea"/>
              <a:cs typeface="+mn-cs"/>
            </a:endParaRPr>
          </a:p>
        </p:txBody>
      </p:sp>
      <p:sp>
        <p:nvSpPr>
          <p:cNvPr id="15" name="Text Box 14">
            <a:extLst>
              <a:ext uri="{FF2B5EF4-FFF2-40B4-BE49-F238E27FC236}">
                <a16:creationId xmlns:a16="http://schemas.microsoft.com/office/drawing/2014/main" id="{F16D3839-421F-4B85-B07E-998664501CDB}"/>
              </a:ext>
            </a:extLst>
          </p:cNvPr>
          <p:cNvSpPr txBox="1">
            <a:spLocks noChangeArrowheads="1"/>
          </p:cNvSpPr>
          <p:nvPr/>
        </p:nvSpPr>
        <p:spPr bwMode="auto">
          <a:xfrm>
            <a:off x="4290219" y="1097893"/>
            <a:ext cx="76962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Góc sáng tạo: VIẾT TH</a:t>
            </a:r>
            <a:r>
              <a:rPr lang="vi-VN" sz="2800" b="1">
                <a:solidFill>
                  <a:srgbClr val="0000CC"/>
                </a:solidFill>
                <a:effectLst>
                  <a:outerShdw blurRad="38100" dist="38100" dir="2700000" algn="tl">
                    <a:srgbClr val="000000">
                      <a:alpha val="43137"/>
                    </a:srgbClr>
                  </a:outerShdw>
                </a:effectLst>
                <a:latin typeface="Times New Roman" pitchFamily="18" charset="0"/>
              </a:rPr>
              <a:t>Ư</a:t>
            </a:r>
            <a:r>
              <a:rPr lang="en-US" sz="2800" b="1">
                <a:solidFill>
                  <a:srgbClr val="0000CC"/>
                </a:solidFill>
                <a:effectLst>
                  <a:outerShdw blurRad="38100" dist="38100" dir="2700000" algn="tl">
                    <a:srgbClr val="000000">
                      <a:alpha val="43137"/>
                    </a:srgbClr>
                  </a:outerShdw>
                </a:effectLst>
                <a:latin typeface="Times New Roman" pitchFamily="18" charset="0"/>
              </a:rPr>
              <a:t> GỬI NG</a:t>
            </a:r>
            <a:r>
              <a:rPr lang="vi-VN" sz="2800" b="1">
                <a:solidFill>
                  <a:srgbClr val="0000CC"/>
                </a:solidFill>
                <a:effectLst>
                  <a:outerShdw blurRad="38100" dist="38100" dir="2700000" algn="tl">
                    <a:srgbClr val="000000">
                      <a:alpha val="43137"/>
                    </a:srgbClr>
                  </a:outerShdw>
                </a:effectLst>
                <a:latin typeface="Times New Roman" pitchFamily="18" charset="0"/>
              </a:rPr>
              <a:t>ƯỜI THÂN</a:t>
            </a:r>
            <a:endParaRPr lang="en-US" sz="2800" b="1">
              <a:solidFill>
                <a:srgbClr val="0000CC"/>
              </a:solidFill>
              <a:effectLst>
                <a:outerShdw blurRad="38100" dist="38100" dir="2700000" algn="tl">
                  <a:srgbClr val="000000">
                    <a:alpha val="43137"/>
                  </a:srgbClr>
                </a:outerShdw>
              </a:effectLst>
              <a:latin typeface="Times New Roman" pitchFamily="18" charset="0"/>
            </a:endParaRPr>
          </a:p>
        </p:txBody>
      </p:sp>
      <p:pic>
        <p:nvPicPr>
          <p:cNvPr id="2" name="Picture 1">
            <a:extLst>
              <a:ext uri="{FF2B5EF4-FFF2-40B4-BE49-F238E27FC236}">
                <a16:creationId xmlns:a16="http://schemas.microsoft.com/office/drawing/2014/main" id="{F883CCF8-9E66-DC10-954D-A5796313902A}"/>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97" b="99338" l="257" r="98458">
                        <a14:foregroundMark x1="90488" y1="93212" x2="92288" y2="97351"/>
                      </a14:backgroundRemoval>
                    </a14:imgEffect>
                  </a14:imgLayer>
                </a14:imgProps>
              </a:ext>
            </a:extLst>
          </a:blip>
          <a:stretch>
            <a:fillRect/>
          </a:stretch>
        </p:blipFill>
        <p:spPr>
          <a:xfrm rot="1006818">
            <a:off x="10899150" y="1505830"/>
            <a:ext cx="3345142" cy="7109794"/>
          </a:xfrm>
          <a:prstGeom prst="rect">
            <a:avLst/>
          </a:prstGeom>
        </p:spPr>
      </p:pic>
      <p:pic>
        <p:nvPicPr>
          <p:cNvPr id="3" name="Picture 2">
            <a:extLst>
              <a:ext uri="{FF2B5EF4-FFF2-40B4-BE49-F238E27FC236}">
                <a16:creationId xmlns:a16="http://schemas.microsoft.com/office/drawing/2014/main" id="{8AF13D27-6B49-0E9A-07E1-650F1B09F47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861" b="100000" l="355" r="100000">
                        <a14:foregroundMark x1="23050" y1="14114" x2="72163" y2="11360"/>
                        <a14:foregroundMark x1="86702" y1="34079" x2="81383" y2="77453"/>
                        <a14:foregroundMark x1="65603" y1="19449" x2="82624" y2="38898"/>
                        <a14:foregroundMark x1="71454" y1="23752" x2="71454" y2="23752"/>
                        <a14:foregroundMark x1="76064" y1="27367" x2="76064" y2="27367"/>
                        <a14:foregroundMark x1="73759" y1="24785" x2="80674" y2="34079"/>
                        <a14:foregroundMark x1="4078" y1="28399" x2="15426" y2="75043"/>
                        <a14:foregroundMark x1="35461" y1="83993" x2="65603" y2="88812"/>
                        <a14:foregroundMark x1="22872" y1="68330" x2="45745" y2="82444"/>
                        <a14:foregroundMark x1="54965" y1="80895" x2="75709" y2="72633"/>
                        <a14:foregroundMark x1="25887" y1="72806" x2="36702" y2="79518"/>
                        <a14:foregroundMark x1="9752" y1="41997" x2="16667" y2="55766"/>
                        <a14:foregroundMark x1="33865" y1="20310" x2="17021" y2="38898"/>
                        <a14:foregroundMark x1="26950" y1="24441" x2="26950" y2="24441"/>
                        <a14:foregroundMark x1="25887" y1="26334" x2="25887" y2="26334"/>
                        <a14:foregroundMark x1="22163" y1="29432" x2="22163" y2="29432"/>
                        <a14:foregroundMark x1="24113" y1="27022" x2="26773" y2="25301"/>
                      </a14:backgroundRemoval>
                    </a14:imgEffect>
                  </a14:imgLayer>
                </a14:imgProps>
              </a:ext>
            </a:extLst>
          </a:blip>
          <a:stretch>
            <a:fillRect/>
          </a:stretch>
        </p:blipFill>
        <p:spPr>
          <a:xfrm>
            <a:off x="1225251" y="225465"/>
            <a:ext cx="1842194" cy="1897721"/>
          </a:xfrm>
          <a:prstGeom prst="rect">
            <a:avLst/>
          </a:prstGeom>
        </p:spPr>
      </p:pic>
      <p:pic>
        <p:nvPicPr>
          <p:cNvPr id="12" name="Picture 11">
            <a:extLst>
              <a:ext uri="{FF2B5EF4-FFF2-40B4-BE49-F238E27FC236}">
                <a16:creationId xmlns:a16="http://schemas.microsoft.com/office/drawing/2014/main" id="{8ADFFAA3-2FB9-6DE4-8314-3EE79C2A0BCA}"/>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0" b="96653" l="0" r="98723"/>
                    </a14:imgEffect>
                  </a14:imgLayer>
                </a14:imgProps>
              </a:ext>
            </a:extLst>
          </a:blip>
          <a:stretch>
            <a:fillRect/>
          </a:stretch>
        </p:blipFill>
        <p:spPr>
          <a:xfrm>
            <a:off x="1449081" y="7517454"/>
            <a:ext cx="1147770" cy="1081741"/>
          </a:xfrm>
          <a:prstGeom prst="rect">
            <a:avLst/>
          </a:prstGeom>
        </p:spPr>
      </p:pic>
      <p:pic>
        <p:nvPicPr>
          <p:cNvPr id="13" name="Picture 12">
            <a:extLst>
              <a:ext uri="{FF2B5EF4-FFF2-40B4-BE49-F238E27FC236}">
                <a16:creationId xmlns:a16="http://schemas.microsoft.com/office/drawing/2014/main" id="{60EE0BBF-D10D-39EF-4F40-F68B00F7ECBA}"/>
              </a:ext>
            </a:extLst>
          </p:cNvPr>
          <p:cNvPicPr>
            <a:picLocks noChangeAspect="1"/>
          </p:cNvPicPr>
          <p:nvPr/>
        </p:nvPicPr>
        <p:blipFill rotWithShape="1">
          <a:blip r:embed="rId8"/>
          <a:srcRect l="51858" t="16048" b="26751"/>
          <a:stretch/>
        </p:blipFill>
        <p:spPr>
          <a:xfrm>
            <a:off x="6254451" y="6167121"/>
            <a:ext cx="2866240" cy="2700093"/>
          </a:xfrm>
          <a:prstGeom prst="rect">
            <a:avLst/>
          </a:prstGeom>
        </p:spPr>
      </p:pic>
    </p:spTree>
    <p:extLst>
      <p:ext uri="{BB962C8B-B14F-4D97-AF65-F5344CB8AC3E}">
        <p14:creationId xmlns:p14="http://schemas.microsoft.com/office/powerpoint/2010/main" val="1180899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3337719" y="4114800"/>
            <a:ext cx="96012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508918" y="1905000"/>
            <a:ext cx="11353801" cy="1261884"/>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1. </a:t>
            </a:r>
            <a:r>
              <a:rPr lang="vi-VN" sz="3800" b="1" dirty="0">
                <a:solidFill>
                  <a:srgbClr val="FF0066"/>
                </a:solidFill>
                <a:latin typeface="Times New Roman" pitchFamily="18" charset="0"/>
                <a:cs typeface="Times New Roman" pitchFamily="18" charset="0"/>
              </a:rPr>
              <a:t>Viết một bức thư gửi người thân (ông, bà, cô, chú, bác, dì, cậu,...) theo một trong hai đề sau:</a:t>
            </a:r>
          </a:p>
        </p:txBody>
      </p:sp>
      <p:sp>
        <p:nvSpPr>
          <p:cNvPr id="22" name="Rectangle 21">
            <a:extLst>
              <a:ext uri="{FF2B5EF4-FFF2-40B4-BE49-F238E27FC236}">
                <a16:creationId xmlns:a16="http://schemas.microsoft.com/office/drawing/2014/main" id="{4A0574E2-F997-4EC3-A4DE-16C3F6AA6359}"/>
              </a:ext>
            </a:extLst>
          </p:cNvPr>
          <p:cNvSpPr/>
          <p:nvPr/>
        </p:nvSpPr>
        <p:spPr>
          <a:xfrm>
            <a:off x="670718" y="1066799"/>
            <a:ext cx="6858000" cy="646331"/>
          </a:xfrm>
          <a:prstGeom prst="rect">
            <a:avLst/>
          </a:prstGeom>
          <a:noFill/>
        </p:spPr>
        <p:txBody>
          <a:bodyPr wrap="square">
            <a:spAutoFit/>
          </a:bodyPr>
          <a:lstStyle/>
          <a:p>
            <a:pPr algn="just"/>
            <a:endParaRPr lang="vi-VN" sz="3600"/>
          </a:p>
        </p:txBody>
      </p:sp>
      <p:grpSp>
        <p:nvGrpSpPr>
          <p:cNvPr id="2" name="Group 1">
            <a:extLst>
              <a:ext uri="{FF2B5EF4-FFF2-40B4-BE49-F238E27FC236}">
                <a16:creationId xmlns:a16="http://schemas.microsoft.com/office/drawing/2014/main" id="{5DB10097-4DE9-405C-AC44-1FF4DE5C52ED}"/>
              </a:ext>
            </a:extLst>
          </p:cNvPr>
          <p:cNvGrpSpPr/>
          <p:nvPr/>
        </p:nvGrpSpPr>
        <p:grpSpPr>
          <a:xfrm>
            <a:off x="1522669" y="3402149"/>
            <a:ext cx="11721050" cy="4804081"/>
            <a:chOff x="1508918" y="3591857"/>
            <a:chExt cx="11254393" cy="4804081"/>
          </a:xfrm>
        </p:grpSpPr>
        <p:sp>
          <p:nvSpPr>
            <p:cNvPr id="3" name="Rectangle: Rounded Corners 2">
              <a:extLst>
                <a:ext uri="{FF2B5EF4-FFF2-40B4-BE49-F238E27FC236}">
                  <a16:creationId xmlns:a16="http://schemas.microsoft.com/office/drawing/2014/main" id="{9FAAC6DE-B3D2-4F20-9819-71915AAD704D}"/>
                </a:ext>
              </a:extLst>
            </p:cNvPr>
            <p:cNvSpPr/>
            <p:nvPr/>
          </p:nvSpPr>
          <p:spPr>
            <a:xfrm>
              <a:off x="1508918" y="3591857"/>
              <a:ext cx="8730965" cy="4681417"/>
            </a:xfrm>
            <a:prstGeom prst="roundRect">
              <a:avLst>
                <a:gd name="adj" fmla="val 710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vi-VN" sz="3600" b="1">
                  <a:solidFill>
                    <a:srgbClr val="0000CC"/>
                  </a:solidFill>
                  <a:latin typeface="Times New Roman" panose="02020603050405020304" pitchFamily="18" charset="0"/>
                  <a:cs typeface="Times New Roman" panose="02020603050405020304" pitchFamily="18" charset="0"/>
                </a:rPr>
                <a:t>a) Nêu cảm xúc của em về con người (hoặc cảnh vật) ở nông thôn sau một chuyến về thăm quê (hoặc một kì nghỉ ở nông thôn).</a:t>
              </a:r>
            </a:p>
            <a:p>
              <a:pPr lvl="0" algn="just">
                <a:lnSpc>
                  <a:spcPct val="150000"/>
                </a:lnSpc>
              </a:pPr>
              <a:r>
                <a:rPr lang="vi-VN" sz="3600" b="1">
                  <a:solidFill>
                    <a:srgbClr val="0000CC"/>
                  </a:solidFill>
                  <a:latin typeface="Times New Roman" panose="02020603050405020304" pitchFamily="18" charset="0"/>
                  <a:cs typeface="Times New Roman" panose="02020603050405020304" pitchFamily="18" charset="0"/>
                </a:rPr>
                <a:t>b) Kể về những thay đổi tốt đẹp gần đây ở địa phương em. </a:t>
              </a:r>
            </a:p>
          </p:txBody>
        </p:sp>
        <p:pic>
          <p:nvPicPr>
            <p:cNvPr id="24" name="Picture 2">
              <a:extLst>
                <a:ext uri="{FF2B5EF4-FFF2-40B4-BE49-F238E27FC236}">
                  <a16:creationId xmlns:a16="http://schemas.microsoft.com/office/drawing/2014/main" id="{2476A06F-D8E9-4977-B2AE-E28AECD164A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9714" t="54303" r="28609" b="14222"/>
            <a:stretch/>
          </p:blipFill>
          <p:spPr bwMode="auto">
            <a:xfrm>
              <a:off x="10239883" y="4569954"/>
              <a:ext cx="2523428" cy="3825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1" name="Group 20">
            <a:extLst>
              <a:ext uri="{FF2B5EF4-FFF2-40B4-BE49-F238E27FC236}">
                <a16:creationId xmlns:a16="http://schemas.microsoft.com/office/drawing/2014/main" id="{4346F891-A77C-40BF-95B0-9DD82C998263}"/>
              </a:ext>
            </a:extLst>
          </p:cNvPr>
          <p:cNvGrpSpPr/>
          <p:nvPr/>
        </p:nvGrpSpPr>
        <p:grpSpPr>
          <a:xfrm>
            <a:off x="1781966" y="226099"/>
            <a:ext cx="7696200" cy="1140471"/>
            <a:chOff x="3337719" y="533400"/>
            <a:chExt cx="7696200" cy="1140471"/>
          </a:xfrm>
        </p:grpSpPr>
        <p:grpSp>
          <p:nvGrpSpPr>
            <p:cNvPr id="23" name="Group 22">
              <a:extLst>
                <a:ext uri="{FF2B5EF4-FFF2-40B4-BE49-F238E27FC236}">
                  <a16:creationId xmlns:a16="http://schemas.microsoft.com/office/drawing/2014/main" id="{5F9CF255-56EE-40C8-BD3B-ED58FD1FAACC}"/>
                </a:ext>
              </a:extLst>
            </p:cNvPr>
            <p:cNvGrpSpPr/>
            <p:nvPr/>
          </p:nvGrpSpPr>
          <p:grpSpPr>
            <a:xfrm>
              <a:off x="5547519" y="533400"/>
              <a:ext cx="3570721" cy="523220"/>
              <a:chOff x="5453915" y="594359"/>
              <a:chExt cx="3510472" cy="523220"/>
            </a:xfrm>
          </p:grpSpPr>
          <p:sp>
            <p:nvSpPr>
              <p:cNvPr id="29" name="TextBox 28">
                <a:extLst>
                  <a:ext uri="{FF2B5EF4-FFF2-40B4-BE49-F238E27FC236}">
                    <a16:creationId xmlns:a16="http://schemas.microsoft.com/office/drawing/2014/main" id="{898EA4C5-7C22-4476-91BC-92B39F7FE3DE}"/>
                  </a:ext>
                </a:extLst>
              </p:cNvPr>
              <p:cNvSpPr txBox="1"/>
              <p:nvPr/>
            </p:nvSpPr>
            <p:spPr>
              <a:xfrm>
                <a:off x="5453915" y="594359"/>
                <a:ext cx="3510472"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 BÀI 12</a:t>
                </a:r>
              </a:p>
            </p:txBody>
          </p:sp>
          <p:cxnSp>
            <p:nvCxnSpPr>
              <p:cNvPr id="27" name="Straight Connector 26">
                <a:extLst>
                  <a:ext uri="{FF2B5EF4-FFF2-40B4-BE49-F238E27FC236}">
                    <a16:creationId xmlns:a16="http://schemas.microsoft.com/office/drawing/2014/main" id="{A2031250-277F-4067-8041-4F2574A26718}"/>
                  </a:ext>
                </a:extLst>
              </p:cNvPr>
              <p:cNvCxnSpPr>
                <a:cxnSpLocks/>
              </p:cNvCxnSpPr>
              <p:nvPr/>
            </p:nvCxnSpPr>
            <p:spPr>
              <a:xfrm>
                <a:off x="5644015" y="1082039"/>
                <a:ext cx="312253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5" name="Text Box 14">
              <a:extLst>
                <a:ext uri="{FF2B5EF4-FFF2-40B4-BE49-F238E27FC236}">
                  <a16:creationId xmlns:a16="http://schemas.microsoft.com/office/drawing/2014/main" id="{8AA06A4B-0951-4B69-B712-A4F3F0A3B0AC}"/>
                </a:ext>
              </a:extLst>
            </p:cNvPr>
            <p:cNvSpPr txBox="1">
              <a:spLocks noChangeArrowheads="1"/>
            </p:cNvSpPr>
            <p:nvPr/>
          </p:nvSpPr>
          <p:spPr bwMode="auto">
            <a:xfrm>
              <a:off x="3337719" y="1097893"/>
              <a:ext cx="76962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rPr>
                <a:t>Góc</a:t>
              </a:r>
              <a:r>
                <a:rPr lang="en-US" sz="2800" b="1" dirty="0">
                  <a:solidFill>
                    <a:srgbClr val="0000CC"/>
                  </a:solidFill>
                  <a:effectLst>
                    <a:outerShdw blurRad="38100" dist="38100" dir="2700000" algn="tl">
                      <a:srgbClr val="000000">
                        <a:alpha val="43137"/>
                      </a:srgbClr>
                    </a:outerShdw>
                  </a:effectLst>
                  <a:latin typeface="Times New Roman" pitchFamily="18" charset="0"/>
                </a:rPr>
                <a:t> </a:t>
              </a:r>
              <a:r>
                <a:rPr lang="en-US" sz="2800" b="1" dirty="0" err="1">
                  <a:solidFill>
                    <a:srgbClr val="0000CC"/>
                  </a:solidFill>
                  <a:effectLst>
                    <a:outerShdw blurRad="38100" dist="38100" dir="2700000" algn="tl">
                      <a:srgbClr val="000000">
                        <a:alpha val="43137"/>
                      </a:srgbClr>
                    </a:outerShdw>
                  </a:effectLst>
                  <a:latin typeface="Times New Roman" pitchFamily="18" charset="0"/>
                </a:rPr>
                <a:t>sáng</a:t>
              </a:r>
              <a:r>
                <a:rPr lang="en-US" sz="2800" b="1" dirty="0">
                  <a:solidFill>
                    <a:srgbClr val="0000CC"/>
                  </a:solidFill>
                  <a:effectLst>
                    <a:outerShdw blurRad="38100" dist="38100" dir="2700000" algn="tl">
                      <a:srgbClr val="000000">
                        <a:alpha val="43137"/>
                      </a:srgbClr>
                    </a:outerShdw>
                  </a:effectLst>
                  <a:latin typeface="Times New Roman" pitchFamily="18" charset="0"/>
                </a:rPr>
                <a:t> </a:t>
              </a:r>
              <a:r>
                <a:rPr lang="en-US" sz="2800" b="1" dirty="0" err="1">
                  <a:solidFill>
                    <a:srgbClr val="0000CC"/>
                  </a:solidFill>
                  <a:effectLst>
                    <a:outerShdw blurRad="38100" dist="38100" dir="2700000" algn="tl">
                      <a:srgbClr val="000000">
                        <a:alpha val="43137"/>
                      </a:srgbClr>
                    </a:outerShdw>
                  </a:effectLst>
                  <a:latin typeface="Times New Roman" pitchFamily="18" charset="0"/>
                </a:rPr>
                <a:t>tạo</a:t>
              </a:r>
              <a:r>
                <a:rPr lang="en-US" sz="2800" b="1" dirty="0">
                  <a:solidFill>
                    <a:srgbClr val="0000CC"/>
                  </a:solidFill>
                  <a:effectLst>
                    <a:outerShdw blurRad="38100" dist="38100" dir="2700000" algn="tl">
                      <a:srgbClr val="000000">
                        <a:alpha val="43137"/>
                      </a:srgbClr>
                    </a:outerShdw>
                  </a:effectLst>
                  <a:latin typeface="Times New Roman" pitchFamily="18" charset="0"/>
                </a:rPr>
                <a:t>: VIẾT TH</a:t>
              </a:r>
              <a:r>
                <a:rPr lang="vi-VN" sz="2800" b="1" dirty="0">
                  <a:solidFill>
                    <a:srgbClr val="0000CC"/>
                  </a:solidFill>
                  <a:effectLst>
                    <a:outerShdw blurRad="38100" dist="38100" dir="2700000" algn="tl">
                      <a:srgbClr val="000000">
                        <a:alpha val="43137"/>
                      </a:srgbClr>
                    </a:outerShdw>
                  </a:effectLst>
                  <a:latin typeface="Times New Roman" pitchFamily="18" charset="0"/>
                </a:rPr>
                <a:t>Ư</a:t>
              </a:r>
              <a:r>
                <a:rPr lang="en-US" sz="2800" b="1" dirty="0">
                  <a:solidFill>
                    <a:srgbClr val="0000CC"/>
                  </a:solidFill>
                  <a:effectLst>
                    <a:outerShdw blurRad="38100" dist="38100" dir="2700000" algn="tl">
                      <a:srgbClr val="000000">
                        <a:alpha val="43137"/>
                      </a:srgbClr>
                    </a:outerShdw>
                  </a:effectLst>
                  <a:latin typeface="Times New Roman" pitchFamily="18" charset="0"/>
                </a:rPr>
                <a:t> GỬI NG</a:t>
              </a:r>
              <a:r>
                <a:rPr lang="vi-VN" sz="2800" b="1" dirty="0">
                  <a:solidFill>
                    <a:srgbClr val="0000CC"/>
                  </a:solidFill>
                  <a:effectLst>
                    <a:outerShdw blurRad="38100" dist="38100" dir="2700000" algn="tl">
                      <a:srgbClr val="000000">
                        <a:alpha val="43137"/>
                      </a:srgbClr>
                    </a:outerShdw>
                  </a:effectLst>
                  <a:latin typeface="Times New Roman" pitchFamily="18" charset="0"/>
                </a:rPr>
                <a:t>ƯỜI THÂN</a:t>
              </a:r>
              <a:endParaRPr lang="en-US" sz="2800" b="1" dirty="0">
                <a:solidFill>
                  <a:srgbClr val="0000CC"/>
                </a:solidFill>
                <a:effectLst>
                  <a:outerShdw blurRad="38100" dist="38100" dir="2700000" algn="tl">
                    <a:srgbClr val="000000">
                      <a:alpha val="43137"/>
                    </a:srgbClr>
                  </a:outerShdw>
                </a:effectLst>
                <a:latin typeface="Times New Roman" pitchFamily="18" charset="0"/>
              </a:endParaRPr>
            </a:p>
          </p:txBody>
        </p:sp>
      </p:grpSp>
      <p:pic>
        <p:nvPicPr>
          <p:cNvPr id="4" name="Picture 3">
            <a:extLst>
              <a:ext uri="{FF2B5EF4-FFF2-40B4-BE49-F238E27FC236}">
                <a16:creationId xmlns:a16="http://schemas.microsoft.com/office/drawing/2014/main" id="{777B6A32-A4B0-35BA-20CC-6212307E89A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97" b="99338" l="257" r="98458">
                        <a14:foregroundMark x1="90488" y1="93212" x2="92288" y2="97351"/>
                      </a14:backgroundRemoval>
                    </a14:imgEffect>
                  </a14:imgLayer>
                </a14:imgProps>
              </a:ext>
            </a:extLst>
          </a:blip>
          <a:stretch>
            <a:fillRect/>
          </a:stretch>
        </p:blipFill>
        <p:spPr>
          <a:xfrm rot="1006818">
            <a:off x="11885647" y="331504"/>
            <a:ext cx="3345142" cy="7109794"/>
          </a:xfrm>
          <a:prstGeom prst="rect">
            <a:avLst/>
          </a:prstGeom>
        </p:spPr>
      </p:pic>
      <p:pic>
        <p:nvPicPr>
          <p:cNvPr id="5" name="Picture 4">
            <a:extLst>
              <a:ext uri="{FF2B5EF4-FFF2-40B4-BE49-F238E27FC236}">
                <a16:creationId xmlns:a16="http://schemas.microsoft.com/office/drawing/2014/main" id="{ADEDAF31-8D31-AE52-ADC4-4FE016FBBB8A}"/>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861" b="100000" l="355" r="100000">
                        <a14:foregroundMark x1="23050" y1="14114" x2="72163" y2="11360"/>
                        <a14:foregroundMark x1="86702" y1="34079" x2="81383" y2="77453"/>
                        <a14:foregroundMark x1="65603" y1="19449" x2="82624" y2="38898"/>
                        <a14:foregroundMark x1="71454" y1="23752" x2="71454" y2="23752"/>
                        <a14:foregroundMark x1="76064" y1="27367" x2="76064" y2="27367"/>
                        <a14:foregroundMark x1="73759" y1="24785" x2="80674" y2="34079"/>
                        <a14:foregroundMark x1="4078" y1="28399" x2="15426" y2="75043"/>
                        <a14:foregroundMark x1="35461" y1="83993" x2="65603" y2="88812"/>
                        <a14:foregroundMark x1="22872" y1="68330" x2="45745" y2="82444"/>
                        <a14:foregroundMark x1="54965" y1="80895" x2="75709" y2="72633"/>
                        <a14:foregroundMark x1="25887" y1="72806" x2="36702" y2="79518"/>
                        <a14:foregroundMark x1="9752" y1="41997" x2="16667" y2="55766"/>
                        <a14:foregroundMark x1="33865" y1="20310" x2="17021" y2="38898"/>
                        <a14:foregroundMark x1="26950" y1="24441" x2="26950" y2="24441"/>
                        <a14:foregroundMark x1="25887" y1="26334" x2="25887" y2="26334"/>
                        <a14:foregroundMark x1="22163" y1="29432" x2="22163" y2="29432"/>
                        <a14:foregroundMark x1="24113" y1="27022" x2="26773" y2="25301"/>
                      </a14:backgroundRemoval>
                    </a14:imgEffect>
                  </a14:imgLayer>
                </a14:imgProps>
              </a:ext>
            </a:extLst>
          </a:blip>
          <a:stretch>
            <a:fillRect/>
          </a:stretch>
        </p:blipFill>
        <p:spPr>
          <a:xfrm>
            <a:off x="-38969" y="378268"/>
            <a:ext cx="1842194" cy="1897721"/>
          </a:xfrm>
          <a:prstGeom prst="rect">
            <a:avLst/>
          </a:prstGeom>
        </p:spPr>
      </p:pic>
      <p:pic>
        <p:nvPicPr>
          <p:cNvPr id="6" name="Picture 5">
            <a:extLst>
              <a:ext uri="{FF2B5EF4-FFF2-40B4-BE49-F238E27FC236}">
                <a16:creationId xmlns:a16="http://schemas.microsoft.com/office/drawing/2014/main" id="{BABCE010-5801-D4F2-9E06-BBECBA5F4540}"/>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0" b="96653" l="0" r="98723"/>
                    </a14:imgEffect>
                  </a14:imgLayer>
                </a14:imgProps>
              </a:ext>
            </a:extLst>
          </a:blip>
          <a:stretch>
            <a:fillRect/>
          </a:stretch>
        </p:blipFill>
        <p:spPr>
          <a:xfrm>
            <a:off x="184861" y="7670257"/>
            <a:ext cx="1147770" cy="1081741"/>
          </a:xfrm>
          <a:prstGeom prst="rect">
            <a:avLst/>
          </a:prstGeom>
        </p:spPr>
      </p:pic>
      <p:pic>
        <p:nvPicPr>
          <p:cNvPr id="7" name="Picture 6">
            <a:extLst>
              <a:ext uri="{FF2B5EF4-FFF2-40B4-BE49-F238E27FC236}">
                <a16:creationId xmlns:a16="http://schemas.microsoft.com/office/drawing/2014/main" id="{7F7FCA07-57B3-4833-FA13-CB2E6569C12A}"/>
              </a:ext>
            </a:extLst>
          </p:cNvPr>
          <p:cNvPicPr>
            <a:picLocks noChangeAspect="1"/>
          </p:cNvPicPr>
          <p:nvPr/>
        </p:nvPicPr>
        <p:blipFill rotWithShape="1">
          <a:blip r:embed="rId9"/>
          <a:srcRect l="51858" t="16048" b="26751"/>
          <a:stretch/>
        </p:blipFill>
        <p:spPr>
          <a:xfrm>
            <a:off x="8398290" y="6606519"/>
            <a:ext cx="2866240" cy="2700093"/>
          </a:xfrm>
          <a:prstGeom prst="rect">
            <a:avLst/>
          </a:prstGeom>
        </p:spPr>
      </p:pic>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A0574E2-F997-4EC3-A4DE-16C3F6AA6359}"/>
              </a:ext>
            </a:extLst>
          </p:cNvPr>
          <p:cNvSpPr/>
          <p:nvPr/>
        </p:nvSpPr>
        <p:spPr>
          <a:xfrm>
            <a:off x="670718" y="1066799"/>
            <a:ext cx="6858000" cy="646331"/>
          </a:xfrm>
          <a:prstGeom prst="rect">
            <a:avLst/>
          </a:prstGeom>
          <a:noFill/>
        </p:spPr>
        <p:txBody>
          <a:bodyPr wrap="square">
            <a:spAutoFit/>
          </a:bodyPr>
          <a:lstStyle/>
          <a:p>
            <a:pPr algn="just"/>
            <a:endParaRPr lang="vi-VN" sz="3600"/>
          </a:p>
        </p:txBody>
      </p:sp>
      <p:sp>
        <p:nvSpPr>
          <p:cNvPr id="21" name="Text Box 11">
            <a:extLst>
              <a:ext uri="{FF2B5EF4-FFF2-40B4-BE49-F238E27FC236}">
                <a16:creationId xmlns:a16="http://schemas.microsoft.com/office/drawing/2014/main" id="{E63201E4-C18D-49E8-8D15-EAD08AD7C16E}"/>
              </a:ext>
            </a:extLst>
          </p:cNvPr>
          <p:cNvSpPr txBox="1">
            <a:spLocks noChangeArrowheads="1"/>
          </p:cNvSpPr>
          <p:nvPr/>
        </p:nvSpPr>
        <p:spPr bwMode="auto">
          <a:xfrm>
            <a:off x="938962" y="3791118"/>
            <a:ext cx="12914357" cy="459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50000"/>
              </a:lnSpc>
              <a:spcBef>
                <a:spcPct val="0"/>
              </a:spcBef>
              <a:buFontTx/>
              <a:buNone/>
            </a:pPr>
            <a:r>
              <a:rPr lang="en-US" altLang="en-US" sz="4000" b="1" dirty="0">
                <a:solidFill>
                  <a:srgbClr val="0000CC"/>
                </a:solidFill>
                <a:latin typeface="Times New Roman" panose="02020603050405020304" pitchFamily="18" charset="0"/>
                <a:cs typeface="Times New Roman" panose="02020603050405020304" pitchFamily="18" charset="0"/>
              </a:rPr>
              <a:t>+ </a:t>
            </a:r>
            <a:r>
              <a:rPr lang="en-US" altLang="en-US" sz="4000" b="1" dirty="0" err="1">
                <a:solidFill>
                  <a:srgbClr val="0000CC"/>
                </a:solidFill>
                <a:latin typeface="Times New Roman" panose="02020603050405020304" pitchFamily="18" charset="0"/>
                <a:cs typeface="Times New Roman" panose="02020603050405020304" pitchFamily="18" charset="0"/>
              </a:rPr>
              <a:t>Dòng</a:t>
            </a:r>
            <a:r>
              <a:rPr lang="en-US" altLang="en-US" sz="4000" b="1" dirty="0">
                <a:solidFill>
                  <a:srgbClr val="0000CC"/>
                </a:solidFill>
                <a:latin typeface="Times New Roman" panose="02020603050405020304" pitchFamily="18" charset="0"/>
                <a:cs typeface="Times New Roman" panose="02020603050405020304" pitchFamily="18" charset="0"/>
              </a:rPr>
              <a:t> </a:t>
            </a:r>
            <a:r>
              <a:rPr lang="en-US" altLang="en-US" sz="4000" b="1" dirty="0" err="1">
                <a:solidFill>
                  <a:srgbClr val="0000CC"/>
                </a:solidFill>
                <a:latin typeface="Times New Roman" panose="02020603050405020304" pitchFamily="18" charset="0"/>
                <a:cs typeface="Times New Roman" panose="02020603050405020304" pitchFamily="18" charset="0"/>
              </a:rPr>
              <a:t>đầu</a:t>
            </a:r>
            <a:r>
              <a:rPr lang="en-US" altLang="en-US" sz="4000" b="1" dirty="0">
                <a:solidFill>
                  <a:srgbClr val="0000CC"/>
                </a:solidFill>
                <a:latin typeface="Times New Roman" panose="02020603050405020304" pitchFamily="18" charset="0"/>
                <a:cs typeface="Times New Roman" panose="02020603050405020304" pitchFamily="18" charset="0"/>
              </a:rPr>
              <a:t> </a:t>
            </a:r>
            <a:r>
              <a:rPr lang="en-US" altLang="en-US" sz="4000" b="1" dirty="0" err="1">
                <a:solidFill>
                  <a:srgbClr val="0000CC"/>
                </a:solidFill>
                <a:latin typeface="Times New Roman" panose="02020603050405020304" pitchFamily="18" charset="0"/>
                <a:cs typeface="Times New Roman" panose="02020603050405020304" pitchFamily="18" charset="0"/>
              </a:rPr>
              <a:t>thư</a:t>
            </a:r>
            <a:r>
              <a:rPr lang="en-US" altLang="en-US" sz="4000" b="1" dirty="0">
                <a:solidFill>
                  <a:srgbClr val="0000CC"/>
                </a:solidFill>
                <a:latin typeface="Times New Roman" panose="02020603050405020304" pitchFamily="18" charset="0"/>
                <a:cs typeface="Times New Roman" panose="02020603050405020304" pitchFamily="18" charset="0"/>
              </a:rPr>
              <a:t>: </a:t>
            </a:r>
            <a:r>
              <a:rPr lang="en-US" altLang="en-US" sz="4000" b="1" dirty="0" err="1">
                <a:solidFill>
                  <a:srgbClr val="0000CC"/>
                </a:solidFill>
                <a:latin typeface="Times New Roman" panose="02020603050405020304" pitchFamily="18" charset="0"/>
                <a:cs typeface="Times New Roman" panose="02020603050405020304" pitchFamily="18" charset="0"/>
              </a:rPr>
              <a:t>nơi</a:t>
            </a:r>
            <a:r>
              <a:rPr lang="en-US" altLang="en-US" sz="4000" b="1" dirty="0">
                <a:solidFill>
                  <a:srgbClr val="0000CC"/>
                </a:solidFill>
                <a:latin typeface="Times New Roman" panose="02020603050405020304" pitchFamily="18" charset="0"/>
                <a:cs typeface="Times New Roman" panose="02020603050405020304" pitchFamily="18" charset="0"/>
              </a:rPr>
              <a:t> </a:t>
            </a:r>
            <a:r>
              <a:rPr lang="en-US" altLang="en-US" sz="4000" b="1" dirty="0" err="1">
                <a:solidFill>
                  <a:srgbClr val="0000CC"/>
                </a:solidFill>
                <a:latin typeface="Times New Roman" panose="02020603050405020304" pitchFamily="18" charset="0"/>
                <a:cs typeface="Times New Roman" panose="02020603050405020304" pitchFamily="18" charset="0"/>
              </a:rPr>
              <a:t>gửi</a:t>
            </a:r>
            <a:r>
              <a:rPr lang="en-US" altLang="en-US" sz="4000" b="1" dirty="0">
                <a:solidFill>
                  <a:srgbClr val="0000CC"/>
                </a:solidFill>
                <a:latin typeface="Times New Roman" panose="02020603050405020304" pitchFamily="18" charset="0"/>
                <a:cs typeface="Times New Roman" panose="02020603050405020304" pitchFamily="18" charset="0"/>
              </a:rPr>
              <a:t>, </a:t>
            </a:r>
            <a:r>
              <a:rPr lang="en-US" altLang="en-US" sz="4000" b="1" dirty="0" err="1">
                <a:solidFill>
                  <a:srgbClr val="0000CC"/>
                </a:solidFill>
                <a:latin typeface="Times New Roman" panose="02020603050405020304" pitchFamily="18" charset="0"/>
                <a:cs typeface="Times New Roman" panose="02020603050405020304" pitchFamily="18" charset="0"/>
              </a:rPr>
              <a:t>ngày</a:t>
            </a:r>
            <a:r>
              <a:rPr lang="en-US" altLang="en-US" sz="4000" b="1" dirty="0">
                <a:solidFill>
                  <a:srgbClr val="0000CC"/>
                </a:solidFill>
                <a:latin typeface="Times New Roman" panose="02020603050405020304" pitchFamily="18" charset="0"/>
                <a:cs typeface="Times New Roman" panose="02020603050405020304" pitchFamily="18" charset="0"/>
              </a:rPr>
              <a:t>…</a:t>
            </a:r>
            <a:r>
              <a:rPr lang="en-US" altLang="en-US" sz="4000" b="1" dirty="0" err="1">
                <a:solidFill>
                  <a:srgbClr val="0000CC"/>
                </a:solidFill>
                <a:latin typeface="Times New Roman" panose="02020603050405020304" pitchFamily="18" charset="0"/>
                <a:cs typeface="Times New Roman" panose="02020603050405020304" pitchFamily="18" charset="0"/>
              </a:rPr>
              <a:t>tháng</a:t>
            </a:r>
            <a:r>
              <a:rPr lang="en-US" altLang="en-US" sz="4000" b="1" dirty="0">
                <a:solidFill>
                  <a:srgbClr val="0000CC"/>
                </a:solidFill>
                <a:latin typeface="Times New Roman" panose="02020603050405020304" pitchFamily="18" charset="0"/>
                <a:cs typeface="Times New Roman" panose="02020603050405020304" pitchFamily="18" charset="0"/>
              </a:rPr>
              <a:t>…</a:t>
            </a:r>
            <a:r>
              <a:rPr lang="en-US" altLang="en-US" sz="4000" b="1" dirty="0" err="1">
                <a:solidFill>
                  <a:srgbClr val="0000CC"/>
                </a:solidFill>
                <a:latin typeface="Times New Roman" panose="02020603050405020304" pitchFamily="18" charset="0"/>
                <a:cs typeface="Times New Roman" panose="02020603050405020304" pitchFamily="18" charset="0"/>
              </a:rPr>
              <a:t>năm</a:t>
            </a:r>
            <a:r>
              <a:rPr lang="en-US" altLang="en-US" sz="4000" b="1" dirty="0">
                <a:solidFill>
                  <a:srgbClr val="0000CC"/>
                </a:solidFill>
                <a:latin typeface="Times New Roman" panose="02020603050405020304" pitchFamily="18" charset="0"/>
                <a:cs typeface="Times New Roman" panose="02020603050405020304" pitchFamily="18" charset="0"/>
              </a:rPr>
              <a:t>…</a:t>
            </a:r>
          </a:p>
          <a:p>
            <a:pPr eaLnBrk="1" hangingPunct="1">
              <a:lnSpc>
                <a:spcPct val="150000"/>
              </a:lnSpc>
              <a:spcBef>
                <a:spcPct val="0"/>
              </a:spcBef>
              <a:buFontTx/>
              <a:buNone/>
            </a:pPr>
            <a:r>
              <a:rPr lang="en-US" altLang="en-US" sz="4000" b="1" dirty="0">
                <a:solidFill>
                  <a:srgbClr val="0000CC"/>
                </a:solidFill>
                <a:latin typeface="Times New Roman" panose="02020603050405020304" pitchFamily="18" charset="0"/>
                <a:cs typeface="Times New Roman" panose="02020603050405020304" pitchFamily="18" charset="0"/>
              </a:rPr>
              <a:t>+ </a:t>
            </a:r>
            <a:r>
              <a:rPr lang="en-US" altLang="en-US" sz="4000" b="1" dirty="0" err="1">
                <a:solidFill>
                  <a:srgbClr val="0000CC"/>
                </a:solidFill>
                <a:latin typeface="Times New Roman" panose="02020603050405020304" pitchFamily="18" charset="0"/>
                <a:cs typeface="Times New Roman" panose="02020603050405020304" pitchFamily="18" charset="0"/>
              </a:rPr>
              <a:t>Lời</a:t>
            </a:r>
            <a:r>
              <a:rPr lang="en-US" altLang="en-US" sz="4000" b="1" dirty="0">
                <a:solidFill>
                  <a:srgbClr val="0000CC"/>
                </a:solidFill>
                <a:latin typeface="Times New Roman" panose="02020603050405020304" pitchFamily="18" charset="0"/>
                <a:cs typeface="Times New Roman" panose="02020603050405020304" pitchFamily="18" charset="0"/>
              </a:rPr>
              <a:t> </a:t>
            </a:r>
            <a:r>
              <a:rPr lang="en-US" altLang="en-US" sz="4000" b="1" dirty="0" err="1">
                <a:solidFill>
                  <a:srgbClr val="0000CC"/>
                </a:solidFill>
                <a:latin typeface="Times New Roman" panose="02020603050405020304" pitchFamily="18" charset="0"/>
                <a:cs typeface="Times New Roman" panose="02020603050405020304" pitchFamily="18" charset="0"/>
              </a:rPr>
              <a:t>xưng</a:t>
            </a:r>
            <a:r>
              <a:rPr lang="en-US" altLang="en-US" sz="4000" b="1" dirty="0">
                <a:solidFill>
                  <a:srgbClr val="0000CC"/>
                </a:solidFill>
                <a:latin typeface="Times New Roman" panose="02020603050405020304" pitchFamily="18" charset="0"/>
                <a:cs typeface="Times New Roman" panose="02020603050405020304" pitchFamily="18" charset="0"/>
              </a:rPr>
              <a:t> </a:t>
            </a:r>
            <a:r>
              <a:rPr lang="en-US" altLang="en-US" sz="4000" b="1" dirty="0" err="1">
                <a:solidFill>
                  <a:srgbClr val="0000CC"/>
                </a:solidFill>
                <a:latin typeface="Times New Roman" panose="02020603050405020304" pitchFamily="18" charset="0"/>
                <a:cs typeface="Times New Roman" panose="02020603050405020304" pitchFamily="18" charset="0"/>
              </a:rPr>
              <a:t>hô</a:t>
            </a:r>
            <a:r>
              <a:rPr lang="en-US" altLang="en-US" sz="4000" b="1" dirty="0">
                <a:solidFill>
                  <a:srgbClr val="0000CC"/>
                </a:solidFill>
                <a:latin typeface="Times New Roman" panose="02020603050405020304" pitchFamily="18" charset="0"/>
                <a:cs typeface="Times New Roman" panose="02020603050405020304" pitchFamily="18" charset="0"/>
              </a:rPr>
              <a:t> </a:t>
            </a:r>
            <a:r>
              <a:rPr lang="en-US" altLang="en-US" sz="4000" b="1" dirty="0" err="1">
                <a:solidFill>
                  <a:srgbClr val="0000CC"/>
                </a:solidFill>
                <a:latin typeface="Times New Roman" panose="02020603050405020304" pitchFamily="18" charset="0"/>
                <a:cs typeface="Times New Roman" panose="02020603050405020304" pitchFamily="18" charset="0"/>
              </a:rPr>
              <a:t>với</a:t>
            </a:r>
            <a:r>
              <a:rPr lang="en-US" altLang="en-US" sz="4000" b="1" dirty="0">
                <a:solidFill>
                  <a:srgbClr val="0000CC"/>
                </a:solidFill>
                <a:latin typeface="Times New Roman" panose="02020603050405020304" pitchFamily="18" charset="0"/>
                <a:cs typeface="Times New Roman" panose="02020603050405020304" pitchFamily="18" charset="0"/>
              </a:rPr>
              <a:t> </a:t>
            </a:r>
            <a:r>
              <a:rPr lang="en-US" altLang="en-US" sz="4000" b="1" dirty="0" err="1">
                <a:solidFill>
                  <a:srgbClr val="0000CC"/>
                </a:solidFill>
                <a:latin typeface="Times New Roman" panose="02020603050405020304" pitchFamily="18" charset="0"/>
                <a:cs typeface="Times New Roman" panose="02020603050405020304" pitchFamily="18" charset="0"/>
              </a:rPr>
              <a:t>người</a:t>
            </a:r>
            <a:r>
              <a:rPr lang="en-US" altLang="en-US" sz="4000" b="1" dirty="0">
                <a:solidFill>
                  <a:srgbClr val="0000CC"/>
                </a:solidFill>
                <a:latin typeface="Times New Roman" panose="02020603050405020304" pitchFamily="18" charset="0"/>
                <a:cs typeface="Times New Roman" panose="02020603050405020304" pitchFamily="18" charset="0"/>
              </a:rPr>
              <a:t> </a:t>
            </a:r>
            <a:r>
              <a:rPr lang="en-US" altLang="en-US" sz="4000" b="1" dirty="0" err="1">
                <a:solidFill>
                  <a:srgbClr val="0000CC"/>
                </a:solidFill>
                <a:latin typeface="Times New Roman" panose="02020603050405020304" pitchFamily="18" charset="0"/>
                <a:cs typeface="Times New Roman" panose="02020603050405020304" pitchFamily="18" charset="0"/>
              </a:rPr>
              <a:t>nhận</a:t>
            </a:r>
            <a:r>
              <a:rPr lang="en-US" altLang="en-US" sz="4000" b="1" dirty="0">
                <a:solidFill>
                  <a:srgbClr val="0000CC"/>
                </a:solidFill>
                <a:latin typeface="Times New Roman" panose="02020603050405020304" pitchFamily="18" charset="0"/>
                <a:cs typeface="Times New Roman" panose="02020603050405020304" pitchFamily="18" charset="0"/>
              </a:rPr>
              <a:t> </a:t>
            </a:r>
            <a:r>
              <a:rPr lang="en-US" altLang="en-US" sz="4000" b="1" dirty="0" err="1">
                <a:solidFill>
                  <a:srgbClr val="0000CC"/>
                </a:solidFill>
                <a:latin typeface="Times New Roman" panose="02020603050405020304" pitchFamily="18" charset="0"/>
                <a:cs typeface="Times New Roman" panose="02020603050405020304" pitchFamily="18" charset="0"/>
              </a:rPr>
              <a:t>thư</a:t>
            </a:r>
            <a:r>
              <a:rPr lang="en-US" altLang="en-US" sz="4000" b="1" dirty="0">
                <a:solidFill>
                  <a:srgbClr val="0000CC"/>
                </a:solidFill>
                <a:latin typeface="Times New Roman" panose="02020603050405020304" pitchFamily="18" charset="0"/>
                <a:cs typeface="Times New Roman" panose="02020603050405020304" pitchFamily="18" charset="0"/>
              </a:rPr>
              <a:t> (</a:t>
            </a:r>
            <a:r>
              <a:rPr lang="en-US" altLang="en-US" sz="4000" b="1" dirty="0" err="1">
                <a:solidFill>
                  <a:srgbClr val="0000CC"/>
                </a:solidFill>
                <a:latin typeface="Times New Roman" panose="02020603050405020304" pitchFamily="18" charset="0"/>
                <a:cs typeface="Times New Roman" panose="02020603050405020304" pitchFamily="18" charset="0"/>
              </a:rPr>
              <a:t>Ông</a:t>
            </a:r>
            <a:r>
              <a:rPr lang="en-US" altLang="en-US" sz="4000" b="1" dirty="0">
                <a:solidFill>
                  <a:srgbClr val="0000CC"/>
                </a:solidFill>
                <a:latin typeface="Times New Roman" panose="02020603050405020304" pitchFamily="18" charset="0"/>
                <a:cs typeface="Times New Roman" panose="02020603050405020304" pitchFamily="18" charset="0"/>
              </a:rPr>
              <a:t>, </a:t>
            </a:r>
            <a:r>
              <a:rPr lang="en-US" altLang="en-US" sz="4000" b="1" dirty="0" err="1">
                <a:solidFill>
                  <a:srgbClr val="0000CC"/>
                </a:solidFill>
                <a:latin typeface="Times New Roman" panose="02020603050405020304" pitchFamily="18" charset="0"/>
                <a:cs typeface="Times New Roman" panose="02020603050405020304" pitchFamily="18" charset="0"/>
              </a:rPr>
              <a:t>bà</a:t>
            </a:r>
            <a:r>
              <a:rPr lang="en-US" altLang="en-US" sz="4000" b="1" dirty="0">
                <a:solidFill>
                  <a:srgbClr val="0000CC"/>
                </a:solidFill>
                <a:latin typeface="Times New Roman" panose="02020603050405020304" pitchFamily="18" charset="0"/>
                <a:cs typeface="Times New Roman" panose="02020603050405020304" pitchFamily="18" charset="0"/>
              </a:rPr>
              <a:t>, </a:t>
            </a:r>
            <a:r>
              <a:rPr lang="en-US" altLang="en-US" sz="4000" b="1" dirty="0" err="1">
                <a:solidFill>
                  <a:srgbClr val="0000CC"/>
                </a:solidFill>
                <a:latin typeface="Times New Roman" panose="02020603050405020304" pitchFamily="18" charset="0"/>
                <a:cs typeface="Times New Roman" panose="02020603050405020304" pitchFamily="18" charset="0"/>
              </a:rPr>
              <a:t>chú</a:t>
            </a:r>
            <a:r>
              <a:rPr lang="en-US" altLang="en-US" sz="4000" b="1" dirty="0">
                <a:solidFill>
                  <a:srgbClr val="0000CC"/>
                </a:solidFill>
                <a:latin typeface="Times New Roman" panose="02020603050405020304" pitchFamily="18" charset="0"/>
                <a:cs typeface="Times New Roman" panose="02020603050405020304" pitchFamily="18" charset="0"/>
              </a:rPr>
              <a:t>, </a:t>
            </a:r>
            <a:r>
              <a:rPr lang="en-US" altLang="en-US" sz="4000" b="1" dirty="0" err="1">
                <a:solidFill>
                  <a:srgbClr val="0000CC"/>
                </a:solidFill>
                <a:latin typeface="Times New Roman" panose="02020603050405020304" pitchFamily="18" charset="0"/>
                <a:cs typeface="Times New Roman" panose="02020603050405020304" pitchFamily="18" charset="0"/>
              </a:rPr>
              <a:t>bác</a:t>
            </a:r>
            <a:r>
              <a:rPr lang="en-US" altLang="en-US" sz="4000" b="1" dirty="0">
                <a:solidFill>
                  <a:srgbClr val="0000CC"/>
                </a:solidFill>
                <a:latin typeface="Times New Roman" panose="02020603050405020304" pitchFamily="18" charset="0"/>
                <a:cs typeface="Times New Roman" panose="02020603050405020304" pitchFamily="18" charset="0"/>
              </a:rPr>
              <a:t>…)</a:t>
            </a:r>
          </a:p>
          <a:p>
            <a:pPr eaLnBrk="1" hangingPunct="1">
              <a:lnSpc>
                <a:spcPct val="150000"/>
              </a:lnSpc>
              <a:spcBef>
                <a:spcPct val="0"/>
              </a:spcBef>
              <a:buFontTx/>
              <a:buNone/>
            </a:pPr>
            <a:r>
              <a:rPr lang="en-US" altLang="en-US" sz="4000" b="1" dirty="0">
                <a:solidFill>
                  <a:srgbClr val="0000CC"/>
                </a:solidFill>
                <a:latin typeface="Times New Roman" panose="02020603050405020304" pitchFamily="18" charset="0"/>
                <a:cs typeface="Times New Roman" panose="02020603050405020304" pitchFamily="18" charset="0"/>
              </a:rPr>
              <a:t>+ </a:t>
            </a:r>
            <a:r>
              <a:rPr lang="en-US" altLang="en-US" sz="4000" b="1" dirty="0" err="1">
                <a:solidFill>
                  <a:srgbClr val="0000CC"/>
                </a:solidFill>
                <a:latin typeface="Times New Roman" panose="02020603050405020304" pitchFamily="18" charset="0"/>
                <a:cs typeface="Times New Roman" panose="02020603050405020304" pitchFamily="18" charset="0"/>
              </a:rPr>
              <a:t>Nội</a:t>
            </a:r>
            <a:r>
              <a:rPr lang="en-US" altLang="en-US" sz="4000" b="1" dirty="0">
                <a:solidFill>
                  <a:srgbClr val="0000CC"/>
                </a:solidFill>
                <a:latin typeface="Times New Roman" panose="02020603050405020304" pitchFamily="18" charset="0"/>
                <a:cs typeface="Times New Roman" panose="02020603050405020304" pitchFamily="18" charset="0"/>
              </a:rPr>
              <a:t> dung </a:t>
            </a:r>
            <a:r>
              <a:rPr lang="en-US" altLang="en-US" sz="4000" b="1" dirty="0" err="1">
                <a:solidFill>
                  <a:srgbClr val="0000CC"/>
                </a:solidFill>
                <a:latin typeface="Times New Roman" panose="02020603050405020304" pitchFamily="18" charset="0"/>
                <a:cs typeface="Times New Roman" panose="02020603050405020304" pitchFamily="18" charset="0"/>
              </a:rPr>
              <a:t>thư</a:t>
            </a:r>
            <a:r>
              <a:rPr lang="en-US" altLang="en-US" sz="4000" b="1" dirty="0">
                <a:solidFill>
                  <a:srgbClr val="0000CC"/>
                </a:solidFill>
                <a:latin typeface="Times New Roman" panose="02020603050405020304" pitchFamily="18" charset="0"/>
                <a:cs typeface="Times New Roman" panose="02020603050405020304" pitchFamily="18" charset="0"/>
              </a:rPr>
              <a:t>: </a:t>
            </a:r>
            <a:r>
              <a:rPr lang="en-US" altLang="en-US" sz="4000" b="1" dirty="0" err="1">
                <a:solidFill>
                  <a:srgbClr val="0000CC"/>
                </a:solidFill>
                <a:latin typeface="Times New Roman" panose="02020603050405020304" pitchFamily="18" charset="0"/>
                <a:cs typeface="Times New Roman" panose="02020603050405020304" pitchFamily="18" charset="0"/>
              </a:rPr>
              <a:t>Thăm</a:t>
            </a:r>
            <a:r>
              <a:rPr lang="en-US" altLang="en-US" sz="4000" b="1" dirty="0">
                <a:solidFill>
                  <a:srgbClr val="0000CC"/>
                </a:solidFill>
                <a:latin typeface="Times New Roman" panose="02020603050405020304" pitchFamily="18" charset="0"/>
                <a:cs typeface="Times New Roman" panose="02020603050405020304" pitchFamily="18" charset="0"/>
              </a:rPr>
              <a:t> </a:t>
            </a:r>
            <a:r>
              <a:rPr lang="en-US" altLang="en-US" sz="4000" b="1" dirty="0" err="1">
                <a:solidFill>
                  <a:srgbClr val="0000CC"/>
                </a:solidFill>
                <a:latin typeface="Times New Roman" panose="02020603050405020304" pitchFamily="18" charset="0"/>
                <a:cs typeface="Times New Roman" panose="02020603050405020304" pitchFamily="18" charset="0"/>
              </a:rPr>
              <a:t>hỏi</a:t>
            </a:r>
            <a:r>
              <a:rPr lang="en-US" altLang="en-US" sz="4000" b="1" dirty="0">
                <a:solidFill>
                  <a:srgbClr val="0000CC"/>
                </a:solidFill>
                <a:latin typeface="Times New Roman" panose="02020603050405020304" pitchFamily="18" charset="0"/>
                <a:cs typeface="Times New Roman" panose="02020603050405020304" pitchFamily="18" charset="0"/>
              </a:rPr>
              <a:t>, </a:t>
            </a:r>
            <a:r>
              <a:rPr lang="en-US" altLang="en-US" sz="4000" b="1" dirty="0" err="1">
                <a:solidFill>
                  <a:srgbClr val="0000CC"/>
                </a:solidFill>
                <a:latin typeface="Times New Roman" panose="02020603050405020304" pitchFamily="18" charset="0"/>
                <a:cs typeface="Times New Roman" panose="02020603050405020304" pitchFamily="18" charset="0"/>
              </a:rPr>
              <a:t>báo</a:t>
            </a:r>
            <a:r>
              <a:rPr lang="en-US" altLang="en-US" sz="4000" b="1" dirty="0">
                <a:solidFill>
                  <a:srgbClr val="0000CC"/>
                </a:solidFill>
                <a:latin typeface="Times New Roman" panose="02020603050405020304" pitchFamily="18" charset="0"/>
                <a:cs typeface="Times New Roman" panose="02020603050405020304" pitchFamily="18" charset="0"/>
              </a:rPr>
              <a:t> tin </a:t>
            </a:r>
            <a:r>
              <a:rPr lang="en-US" altLang="en-US" sz="4000" b="1" dirty="0" err="1">
                <a:solidFill>
                  <a:srgbClr val="0000CC"/>
                </a:solidFill>
                <a:latin typeface="Times New Roman" panose="02020603050405020304" pitchFamily="18" charset="0"/>
                <a:cs typeface="Times New Roman" panose="02020603050405020304" pitchFamily="18" charset="0"/>
              </a:rPr>
              <a:t>cho</a:t>
            </a:r>
            <a:r>
              <a:rPr lang="en-US" altLang="en-US" sz="4000" b="1" dirty="0">
                <a:solidFill>
                  <a:srgbClr val="0000CC"/>
                </a:solidFill>
                <a:latin typeface="Times New Roman" panose="02020603050405020304" pitchFamily="18" charset="0"/>
                <a:cs typeface="Times New Roman" panose="02020603050405020304" pitchFamily="18" charset="0"/>
              </a:rPr>
              <a:t>  </a:t>
            </a:r>
            <a:r>
              <a:rPr lang="en-US" altLang="en-US" sz="4000" b="1" dirty="0" err="1">
                <a:solidFill>
                  <a:srgbClr val="0000CC"/>
                </a:solidFill>
                <a:latin typeface="Times New Roman" panose="02020603050405020304" pitchFamily="18" charset="0"/>
                <a:cs typeface="Times New Roman" panose="02020603050405020304" pitchFamily="18" charset="0"/>
              </a:rPr>
              <a:t>người</a:t>
            </a:r>
            <a:r>
              <a:rPr lang="en-US" altLang="en-US" sz="4000" b="1" dirty="0">
                <a:solidFill>
                  <a:srgbClr val="0000CC"/>
                </a:solidFill>
                <a:latin typeface="Times New Roman" panose="02020603050405020304" pitchFamily="18" charset="0"/>
                <a:cs typeface="Times New Roman" panose="02020603050405020304" pitchFamily="18" charset="0"/>
              </a:rPr>
              <a:t> </a:t>
            </a:r>
            <a:r>
              <a:rPr lang="en-US" altLang="en-US" sz="4000" b="1" dirty="0" err="1">
                <a:solidFill>
                  <a:srgbClr val="0000CC"/>
                </a:solidFill>
                <a:latin typeface="Times New Roman" panose="02020603050405020304" pitchFamily="18" charset="0"/>
                <a:cs typeface="Times New Roman" panose="02020603050405020304" pitchFamily="18" charset="0"/>
              </a:rPr>
              <a:t>nhận</a:t>
            </a:r>
            <a:r>
              <a:rPr lang="en-US" altLang="en-US" sz="4000" b="1" dirty="0">
                <a:solidFill>
                  <a:srgbClr val="0000CC"/>
                </a:solidFill>
                <a:latin typeface="Times New Roman" panose="02020603050405020304" pitchFamily="18" charset="0"/>
                <a:cs typeface="Times New Roman" panose="02020603050405020304" pitchFamily="18" charset="0"/>
              </a:rPr>
              <a:t> </a:t>
            </a:r>
            <a:r>
              <a:rPr lang="en-US" altLang="en-US" sz="4000" b="1" dirty="0" err="1">
                <a:solidFill>
                  <a:srgbClr val="0000CC"/>
                </a:solidFill>
                <a:latin typeface="Times New Roman" panose="02020603050405020304" pitchFamily="18" charset="0"/>
                <a:cs typeface="Times New Roman" panose="02020603050405020304" pitchFamily="18" charset="0"/>
              </a:rPr>
              <a:t>thư</a:t>
            </a:r>
            <a:r>
              <a:rPr lang="en-US" altLang="en-US" sz="4000" b="1" dirty="0">
                <a:solidFill>
                  <a:srgbClr val="0000CC"/>
                </a:solidFill>
                <a:latin typeface="Times New Roman" panose="02020603050405020304" pitchFamily="18" charset="0"/>
                <a:cs typeface="Times New Roman" panose="02020603050405020304" pitchFamily="18" charset="0"/>
              </a:rPr>
              <a:t>. </a:t>
            </a:r>
            <a:r>
              <a:rPr lang="en-US" altLang="en-US" sz="4000" b="1" dirty="0" err="1">
                <a:solidFill>
                  <a:srgbClr val="0000CC"/>
                </a:solidFill>
                <a:latin typeface="Times New Roman" panose="02020603050405020304" pitchFamily="18" charset="0"/>
                <a:cs typeface="Times New Roman" panose="02020603050405020304" pitchFamily="18" charset="0"/>
              </a:rPr>
              <a:t>Lời</a:t>
            </a:r>
            <a:r>
              <a:rPr lang="en-US" altLang="en-US" sz="4000" b="1" dirty="0">
                <a:solidFill>
                  <a:srgbClr val="0000CC"/>
                </a:solidFill>
                <a:latin typeface="Times New Roman" panose="02020603050405020304" pitchFamily="18" charset="0"/>
                <a:cs typeface="Times New Roman" panose="02020603050405020304" pitchFamily="18" charset="0"/>
              </a:rPr>
              <a:t> </a:t>
            </a:r>
            <a:r>
              <a:rPr lang="en-US" altLang="en-US" sz="4000" b="1" dirty="0" err="1">
                <a:solidFill>
                  <a:srgbClr val="0000CC"/>
                </a:solidFill>
                <a:latin typeface="Times New Roman" panose="02020603050405020304" pitchFamily="18" charset="0"/>
                <a:cs typeface="Times New Roman" panose="02020603050405020304" pitchFamily="18" charset="0"/>
              </a:rPr>
              <a:t>chúc</a:t>
            </a:r>
            <a:r>
              <a:rPr lang="en-US" altLang="en-US" sz="4000" b="1" dirty="0">
                <a:solidFill>
                  <a:srgbClr val="0000CC"/>
                </a:solidFill>
                <a:latin typeface="Times New Roman" panose="02020603050405020304" pitchFamily="18" charset="0"/>
                <a:cs typeface="Times New Roman" panose="02020603050405020304" pitchFamily="18" charset="0"/>
              </a:rPr>
              <a:t> </a:t>
            </a:r>
            <a:r>
              <a:rPr lang="en-US" altLang="en-US" sz="4000" b="1" dirty="0" err="1">
                <a:solidFill>
                  <a:srgbClr val="0000CC"/>
                </a:solidFill>
                <a:latin typeface="Times New Roman" panose="02020603050405020304" pitchFamily="18" charset="0"/>
                <a:cs typeface="Times New Roman" panose="02020603050405020304" pitchFamily="18" charset="0"/>
              </a:rPr>
              <a:t>và</a:t>
            </a:r>
            <a:r>
              <a:rPr lang="en-US" altLang="en-US" sz="4000" b="1" dirty="0">
                <a:solidFill>
                  <a:srgbClr val="0000CC"/>
                </a:solidFill>
                <a:latin typeface="Times New Roman" panose="02020603050405020304" pitchFamily="18" charset="0"/>
                <a:cs typeface="Times New Roman" panose="02020603050405020304" pitchFamily="18" charset="0"/>
              </a:rPr>
              <a:t> </a:t>
            </a:r>
            <a:r>
              <a:rPr lang="en-US" altLang="en-US" sz="4000" b="1" dirty="0" err="1">
                <a:solidFill>
                  <a:srgbClr val="0000CC"/>
                </a:solidFill>
                <a:latin typeface="Times New Roman" panose="02020603050405020304" pitchFamily="18" charset="0"/>
                <a:cs typeface="Times New Roman" panose="02020603050405020304" pitchFamily="18" charset="0"/>
              </a:rPr>
              <a:t>hứa</a:t>
            </a:r>
            <a:r>
              <a:rPr lang="en-US" altLang="en-US" sz="4000" b="1" dirty="0">
                <a:solidFill>
                  <a:srgbClr val="0000CC"/>
                </a:solidFill>
                <a:latin typeface="Times New Roman" panose="02020603050405020304" pitchFamily="18" charset="0"/>
                <a:cs typeface="Times New Roman" panose="02020603050405020304" pitchFamily="18" charset="0"/>
              </a:rPr>
              <a:t> </a:t>
            </a:r>
            <a:r>
              <a:rPr lang="en-US" altLang="en-US" sz="4000" b="1" dirty="0" err="1">
                <a:solidFill>
                  <a:srgbClr val="0000CC"/>
                </a:solidFill>
                <a:latin typeface="Times New Roman" panose="02020603050405020304" pitchFamily="18" charset="0"/>
                <a:cs typeface="Times New Roman" panose="02020603050405020304" pitchFamily="18" charset="0"/>
              </a:rPr>
              <a:t>hẹn</a:t>
            </a:r>
            <a:r>
              <a:rPr lang="en-US" altLang="en-US" sz="4000" b="1" dirty="0">
                <a:solidFill>
                  <a:srgbClr val="0000CC"/>
                </a:solidFill>
                <a:latin typeface="Times New Roman" panose="02020603050405020304" pitchFamily="18" charset="0"/>
                <a:cs typeface="Times New Roman" panose="02020603050405020304" pitchFamily="18" charset="0"/>
              </a:rPr>
              <a:t>… </a:t>
            </a:r>
          </a:p>
          <a:p>
            <a:pPr eaLnBrk="1" hangingPunct="1">
              <a:lnSpc>
                <a:spcPct val="150000"/>
              </a:lnSpc>
              <a:spcBef>
                <a:spcPct val="0"/>
              </a:spcBef>
              <a:buFontTx/>
              <a:buNone/>
            </a:pPr>
            <a:r>
              <a:rPr lang="en-US" altLang="en-US" sz="4000" b="1" dirty="0">
                <a:solidFill>
                  <a:srgbClr val="0000CC"/>
                </a:solidFill>
                <a:latin typeface="Times New Roman" panose="02020603050405020304" pitchFamily="18" charset="0"/>
                <a:cs typeface="Times New Roman" panose="02020603050405020304" pitchFamily="18" charset="0"/>
              </a:rPr>
              <a:t>+ </a:t>
            </a:r>
            <a:r>
              <a:rPr lang="en-US" altLang="en-US" sz="4000" b="1" dirty="0" err="1">
                <a:solidFill>
                  <a:srgbClr val="0000CC"/>
                </a:solidFill>
                <a:latin typeface="Times New Roman" panose="02020603050405020304" pitchFamily="18" charset="0"/>
                <a:cs typeface="Times New Roman" panose="02020603050405020304" pitchFamily="18" charset="0"/>
              </a:rPr>
              <a:t>Cuối</a:t>
            </a:r>
            <a:r>
              <a:rPr lang="en-US" altLang="en-US" sz="4000" b="1" dirty="0">
                <a:solidFill>
                  <a:srgbClr val="0000CC"/>
                </a:solidFill>
                <a:latin typeface="Times New Roman" panose="02020603050405020304" pitchFamily="18" charset="0"/>
                <a:cs typeface="Times New Roman" panose="02020603050405020304" pitchFamily="18" charset="0"/>
              </a:rPr>
              <a:t> </a:t>
            </a:r>
            <a:r>
              <a:rPr lang="en-US" altLang="en-US" sz="4000" b="1" dirty="0" err="1">
                <a:solidFill>
                  <a:srgbClr val="0000CC"/>
                </a:solidFill>
                <a:latin typeface="Times New Roman" panose="02020603050405020304" pitchFamily="18" charset="0"/>
                <a:cs typeface="Times New Roman" panose="02020603050405020304" pitchFamily="18" charset="0"/>
              </a:rPr>
              <a:t>thư</a:t>
            </a:r>
            <a:r>
              <a:rPr lang="en-US" altLang="en-US" sz="4000" b="1" dirty="0">
                <a:solidFill>
                  <a:srgbClr val="0000CC"/>
                </a:solidFill>
                <a:latin typeface="Times New Roman" panose="02020603050405020304" pitchFamily="18" charset="0"/>
                <a:cs typeface="Times New Roman" panose="02020603050405020304" pitchFamily="18" charset="0"/>
              </a:rPr>
              <a:t>: </a:t>
            </a:r>
            <a:r>
              <a:rPr lang="en-US" altLang="en-US" sz="4000" b="1" dirty="0" err="1">
                <a:solidFill>
                  <a:srgbClr val="0000CC"/>
                </a:solidFill>
                <a:latin typeface="Times New Roman" panose="02020603050405020304" pitchFamily="18" charset="0"/>
                <a:cs typeface="Times New Roman" panose="02020603050405020304" pitchFamily="18" charset="0"/>
              </a:rPr>
              <a:t>Lời</a:t>
            </a:r>
            <a:r>
              <a:rPr lang="en-US" altLang="en-US" sz="4000" b="1" dirty="0">
                <a:solidFill>
                  <a:srgbClr val="0000CC"/>
                </a:solidFill>
                <a:latin typeface="Times New Roman" panose="02020603050405020304" pitchFamily="18" charset="0"/>
                <a:cs typeface="Times New Roman" panose="02020603050405020304" pitchFamily="18" charset="0"/>
              </a:rPr>
              <a:t> </a:t>
            </a:r>
            <a:r>
              <a:rPr lang="en-US" altLang="en-US" sz="4000" b="1" dirty="0" err="1">
                <a:solidFill>
                  <a:srgbClr val="0000CC"/>
                </a:solidFill>
                <a:latin typeface="Times New Roman" panose="02020603050405020304" pitchFamily="18" charset="0"/>
                <a:cs typeface="Times New Roman" panose="02020603050405020304" pitchFamily="18" charset="0"/>
              </a:rPr>
              <a:t>chào</a:t>
            </a:r>
            <a:r>
              <a:rPr lang="en-US" altLang="en-US" sz="4000" b="1" dirty="0">
                <a:solidFill>
                  <a:srgbClr val="0000CC"/>
                </a:solidFill>
                <a:latin typeface="Times New Roman" panose="02020603050405020304" pitchFamily="18" charset="0"/>
                <a:cs typeface="Times New Roman" panose="02020603050405020304" pitchFamily="18" charset="0"/>
              </a:rPr>
              <a:t>, </a:t>
            </a:r>
            <a:r>
              <a:rPr lang="en-US" altLang="en-US" sz="4000" b="1" dirty="0" err="1">
                <a:solidFill>
                  <a:srgbClr val="0000CC"/>
                </a:solidFill>
                <a:latin typeface="Times New Roman" panose="02020603050405020304" pitchFamily="18" charset="0"/>
                <a:cs typeface="Times New Roman" panose="02020603050405020304" pitchFamily="18" charset="0"/>
              </a:rPr>
              <a:t>chữ</a:t>
            </a:r>
            <a:r>
              <a:rPr lang="en-US" altLang="en-US" sz="4000" b="1" dirty="0">
                <a:solidFill>
                  <a:srgbClr val="0000CC"/>
                </a:solidFill>
                <a:latin typeface="Times New Roman" panose="02020603050405020304" pitchFamily="18" charset="0"/>
                <a:cs typeface="Times New Roman" panose="02020603050405020304" pitchFamily="18" charset="0"/>
              </a:rPr>
              <a:t> </a:t>
            </a:r>
            <a:r>
              <a:rPr lang="en-US" altLang="en-US" sz="4000" b="1" dirty="0" err="1">
                <a:solidFill>
                  <a:srgbClr val="0000CC"/>
                </a:solidFill>
                <a:latin typeface="Times New Roman" panose="02020603050405020304" pitchFamily="18" charset="0"/>
                <a:cs typeface="Times New Roman" panose="02020603050405020304" pitchFamily="18" charset="0"/>
              </a:rPr>
              <a:t>kí</a:t>
            </a:r>
            <a:r>
              <a:rPr lang="en-US" altLang="en-US" sz="4000" b="1" dirty="0">
                <a:solidFill>
                  <a:srgbClr val="0000CC"/>
                </a:solidFill>
                <a:latin typeface="Times New Roman" panose="02020603050405020304" pitchFamily="18" charset="0"/>
                <a:cs typeface="Times New Roman" panose="02020603050405020304" pitchFamily="18" charset="0"/>
              </a:rPr>
              <a:t> </a:t>
            </a:r>
            <a:r>
              <a:rPr lang="en-US" altLang="en-US" sz="4000" b="1" dirty="0" err="1">
                <a:solidFill>
                  <a:srgbClr val="0000CC"/>
                </a:solidFill>
                <a:latin typeface="Times New Roman" panose="02020603050405020304" pitchFamily="18" charset="0"/>
                <a:cs typeface="Times New Roman" panose="02020603050405020304" pitchFamily="18" charset="0"/>
              </a:rPr>
              <a:t>và</a:t>
            </a:r>
            <a:r>
              <a:rPr lang="en-US" altLang="en-US" sz="4000" b="1" dirty="0">
                <a:solidFill>
                  <a:srgbClr val="0000CC"/>
                </a:solidFill>
                <a:latin typeface="Times New Roman" panose="02020603050405020304" pitchFamily="18" charset="0"/>
                <a:cs typeface="Times New Roman" panose="02020603050405020304" pitchFamily="18" charset="0"/>
              </a:rPr>
              <a:t> </a:t>
            </a:r>
            <a:r>
              <a:rPr lang="en-US" altLang="en-US" sz="4000" b="1" dirty="0" err="1">
                <a:solidFill>
                  <a:srgbClr val="0000CC"/>
                </a:solidFill>
                <a:latin typeface="Times New Roman" panose="02020603050405020304" pitchFamily="18" charset="0"/>
                <a:cs typeface="Times New Roman" panose="02020603050405020304" pitchFamily="18" charset="0"/>
              </a:rPr>
              <a:t>tên</a:t>
            </a:r>
            <a:r>
              <a:rPr lang="en-US" altLang="en-US" sz="4000" b="1" dirty="0">
                <a:solidFill>
                  <a:srgbClr val="0000CC"/>
                </a:solidFill>
                <a:latin typeface="Times New Roman" panose="02020603050405020304" pitchFamily="18" charset="0"/>
                <a:cs typeface="Times New Roman" panose="02020603050405020304" pitchFamily="18" charset="0"/>
              </a:rPr>
              <a:t>.</a:t>
            </a:r>
          </a:p>
        </p:txBody>
      </p:sp>
      <p:sp>
        <p:nvSpPr>
          <p:cNvPr id="23" name="Rectangle 22">
            <a:extLst>
              <a:ext uri="{FF2B5EF4-FFF2-40B4-BE49-F238E27FC236}">
                <a16:creationId xmlns:a16="http://schemas.microsoft.com/office/drawing/2014/main" id="{6621756D-7F43-4403-B159-C1E97BB00D3D}"/>
              </a:ext>
            </a:extLst>
          </p:cNvPr>
          <p:cNvSpPr/>
          <p:nvPr/>
        </p:nvSpPr>
        <p:spPr>
          <a:xfrm>
            <a:off x="943746" y="1852126"/>
            <a:ext cx="11233173" cy="1261884"/>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1. </a:t>
            </a:r>
            <a:r>
              <a:rPr lang="vi-VN" sz="3800" b="1" dirty="0">
                <a:solidFill>
                  <a:srgbClr val="FF0066"/>
                </a:solidFill>
                <a:latin typeface="Times New Roman" pitchFamily="18" charset="0"/>
                <a:cs typeface="Times New Roman" pitchFamily="18" charset="0"/>
              </a:rPr>
              <a:t>Viết một bức thư gửi người thân (ông, bà, cô, chú, bác, dì, cậu,...) theo một trong hai đề sau:</a:t>
            </a:r>
          </a:p>
        </p:txBody>
      </p:sp>
      <p:sp>
        <p:nvSpPr>
          <p:cNvPr id="25" name="Rectangle 24">
            <a:extLst>
              <a:ext uri="{FF2B5EF4-FFF2-40B4-BE49-F238E27FC236}">
                <a16:creationId xmlns:a16="http://schemas.microsoft.com/office/drawing/2014/main" id="{E7559DDF-566B-43C1-99B5-89AB8722939D}"/>
              </a:ext>
            </a:extLst>
          </p:cNvPr>
          <p:cNvSpPr/>
          <p:nvPr/>
        </p:nvSpPr>
        <p:spPr>
          <a:xfrm>
            <a:off x="943746" y="3114010"/>
            <a:ext cx="14020801" cy="677108"/>
          </a:xfrm>
          <a:prstGeom prst="rect">
            <a:avLst/>
          </a:prstGeom>
        </p:spPr>
        <p:txBody>
          <a:bodyPr wrap="square">
            <a:spAutoFit/>
          </a:bodyPr>
          <a:lstStyle/>
          <a:p>
            <a:r>
              <a:rPr lang="en-US" sz="3800" b="1">
                <a:solidFill>
                  <a:srgbClr val="0000CC"/>
                </a:solidFill>
                <a:latin typeface="Times New Roman" pitchFamily="18" charset="0"/>
                <a:cs typeface="Times New Roman" pitchFamily="18" charset="0"/>
              </a:rPr>
              <a:t>Gợi ý bố cục của một bức thư:</a:t>
            </a:r>
            <a:endParaRPr lang="vi-VN" sz="3800" b="1">
              <a:solidFill>
                <a:srgbClr val="0000CC"/>
              </a:solidFill>
              <a:latin typeface="Times New Roman" pitchFamily="18" charset="0"/>
              <a:cs typeface="Times New Roman" pitchFamily="18" charset="0"/>
            </a:endParaRPr>
          </a:p>
        </p:txBody>
      </p:sp>
      <p:grpSp>
        <p:nvGrpSpPr>
          <p:cNvPr id="13" name="Group 12">
            <a:extLst>
              <a:ext uri="{FF2B5EF4-FFF2-40B4-BE49-F238E27FC236}">
                <a16:creationId xmlns:a16="http://schemas.microsoft.com/office/drawing/2014/main" id="{952EFA11-7169-4CB2-8BA7-C3511A373395}"/>
              </a:ext>
            </a:extLst>
          </p:cNvPr>
          <p:cNvGrpSpPr/>
          <p:nvPr/>
        </p:nvGrpSpPr>
        <p:grpSpPr>
          <a:xfrm>
            <a:off x="4328319" y="533400"/>
            <a:ext cx="7696200" cy="1140471"/>
            <a:chOff x="3337719" y="533400"/>
            <a:chExt cx="7696200" cy="1140471"/>
          </a:xfrm>
        </p:grpSpPr>
        <p:grpSp>
          <p:nvGrpSpPr>
            <p:cNvPr id="20" name="Group 19">
              <a:extLst>
                <a:ext uri="{FF2B5EF4-FFF2-40B4-BE49-F238E27FC236}">
                  <a16:creationId xmlns:a16="http://schemas.microsoft.com/office/drawing/2014/main" id="{DB2F8C31-4BA1-4819-81BA-94D5C4900597}"/>
                </a:ext>
              </a:extLst>
            </p:cNvPr>
            <p:cNvGrpSpPr/>
            <p:nvPr/>
          </p:nvGrpSpPr>
          <p:grpSpPr>
            <a:xfrm>
              <a:off x="5547519" y="533400"/>
              <a:ext cx="3570721" cy="523220"/>
              <a:chOff x="5453915" y="594359"/>
              <a:chExt cx="3510472" cy="523220"/>
            </a:xfrm>
          </p:grpSpPr>
          <p:sp>
            <p:nvSpPr>
              <p:cNvPr id="29" name="TextBox 28">
                <a:extLst>
                  <a:ext uri="{FF2B5EF4-FFF2-40B4-BE49-F238E27FC236}">
                    <a16:creationId xmlns:a16="http://schemas.microsoft.com/office/drawing/2014/main" id="{F037B177-340F-4180-8AAF-AAE4D6B28453}"/>
                  </a:ext>
                </a:extLst>
              </p:cNvPr>
              <p:cNvSpPr txBox="1"/>
              <p:nvPr/>
            </p:nvSpPr>
            <p:spPr>
              <a:xfrm>
                <a:off x="5453915" y="594359"/>
                <a:ext cx="3510472"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 BÀI 12</a:t>
                </a:r>
              </a:p>
            </p:txBody>
          </p:sp>
          <p:cxnSp>
            <p:nvCxnSpPr>
              <p:cNvPr id="27" name="Straight Connector 26">
                <a:extLst>
                  <a:ext uri="{FF2B5EF4-FFF2-40B4-BE49-F238E27FC236}">
                    <a16:creationId xmlns:a16="http://schemas.microsoft.com/office/drawing/2014/main" id="{FBD0BBDA-39F8-4ACF-B04C-526A9DA8F416}"/>
                  </a:ext>
                </a:extLst>
              </p:cNvPr>
              <p:cNvCxnSpPr>
                <a:cxnSpLocks/>
              </p:cNvCxnSpPr>
              <p:nvPr/>
            </p:nvCxnSpPr>
            <p:spPr>
              <a:xfrm>
                <a:off x="5644015" y="1082039"/>
                <a:ext cx="312253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4" name="Text Box 14">
              <a:extLst>
                <a:ext uri="{FF2B5EF4-FFF2-40B4-BE49-F238E27FC236}">
                  <a16:creationId xmlns:a16="http://schemas.microsoft.com/office/drawing/2014/main" id="{679ECE7A-C420-4DE6-90CB-1FF998DA0C97}"/>
                </a:ext>
              </a:extLst>
            </p:cNvPr>
            <p:cNvSpPr txBox="1">
              <a:spLocks noChangeArrowheads="1"/>
            </p:cNvSpPr>
            <p:nvPr/>
          </p:nvSpPr>
          <p:spPr bwMode="auto">
            <a:xfrm>
              <a:off x="3337719" y="1097893"/>
              <a:ext cx="76962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Góc sáng tạo: VIẾT TH</a:t>
              </a:r>
              <a:r>
                <a:rPr lang="vi-VN" sz="2800" b="1">
                  <a:solidFill>
                    <a:srgbClr val="0000CC"/>
                  </a:solidFill>
                  <a:effectLst>
                    <a:outerShdw blurRad="38100" dist="38100" dir="2700000" algn="tl">
                      <a:srgbClr val="000000">
                        <a:alpha val="43137"/>
                      </a:srgbClr>
                    </a:outerShdw>
                  </a:effectLst>
                  <a:latin typeface="Times New Roman" pitchFamily="18" charset="0"/>
                </a:rPr>
                <a:t>Ư</a:t>
              </a:r>
              <a:r>
                <a:rPr lang="en-US" sz="2800" b="1">
                  <a:solidFill>
                    <a:srgbClr val="0000CC"/>
                  </a:solidFill>
                  <a:effectLst>
                    <a:outerShdw blurRad="38100" dist="38100" dir="2700000" algn="tl">
                      <a:srgbClr val="000000">
                        <a:alpha val="43137"/>
                      </a:srgbClr>
                    </a:outerShdw>
                  </a:effectLst>
                  <a:latin typeface="Times New Roman" pitchFamily="18" charset="0"/>
                </a:rPr>
                <a:t> GỬI NG</a:t>
              </a:r>
              <a:r>
                <a:rPr lang="vi-VN" sz="2800" b="1">
                  <a:solidFill>
                    <a:srgbClr val="0000CC"/>
                  </a:solidFill>
                  <a:effectLst>
                    <a:outerShdw blurRad="38100" dist="38100" dir="2700000" algn="tl">
                      <a:srgbClr val="000000">
                        <a:alpha val="43137"/>
                      </a:srgbClr>
                    </a:outerShdw>
                  </a:effectLst>
                  <a:latin typeface="Times New Roman" pitchFamily="18" charset="0"/>
                </a:rPr>
                <a:t>ƯỜI THÂN</a:t>
              </a:r>
              <a:endParaRPr lang="en-US" sz="2800" b="1">
                <a:solidFill>
                  <a:srgbClr val="0000CC"/>
                </a:solidFill>
                <a:effectLst>
                  <a:outerShdw blurRad="38100" dist="38100" dir="2700000" algn="tl">
                    <a:srgbClr val="000000">
                      <a:alpha val="43137"/>
                    </a:srgbClr>
                  </a:outerShdw>
                </a:effectLst>
                <a:latin typeface="Times New Roman" pitchFamily="18" charset="0"/>
              </a:endParaRPr>
            </a:p>
          </p:txBody>
        </p:sp>
      </p:grpSp>
      <p:pic>
        <p:nvPicPr>
          <p:cNvPr id="2" name="Picture 1">
            <a:extLst>
              <a:ext uri="{FF2B5EF4-FFF2-40B4-BE49-F238E27FC236}">
                <a16:creationId xmlns:a16="http://schemas.microsoft.com/office/drawing/2014/main" id="{9F5905B4-0170-B489-8686-B48F6FA1776D}"/>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97" b="99338" l="257" r="98458">
                        <a14:foregroundMark x1="90488" y1="93212" x2="92288" y2="97351"/>
                      </a14:backgroundRemoval>
                    </a14:imgEffect>
                  </a14:imgLayer>
                </a14:imgProps>
              </a:ext>
            </a:extLst>
          </a:blip>
          <a:stretch>
            <a:fillRect/>
          </a:stretch>
        </p:blipFill>
        <p:spPr>
          <a:xfrm rot="1006818">
            <a:off x="12200364" y="1083953"/>
            <a:ext cx="3345142" cy="7109794"/>
          </a:xfrm>
          <a:prstGeom prst="rect">
            <a:avLst/>
          </a:prstGeom>
        </p:spPr>
      </p:pic>
      <p:pic>
        <p:nvPicPr>
          <p:cNvPr id="3" name="Picture 2">
            <a:extLst>
              <a:ext uri="{FF2B5EF4-FFF2-40B4-BE49-F238E27FC236}">
                <a16:creationId xmlns:a16="http://schemas.microsoft.com/office/drawing/2014/main" id="{C3ED5391-09A0-B07A-6FE1-B45195B35A7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861" b="100000" l="355" r="100000">
                        <a14:foregroundMark x1="23050" y1="14114" x2="72163" y2="11360"/>
                        <a14:foregroundMark x1="86702" y1="34079" x2="81383" y2="77453"/>
                        <a14:foregroundMark x1="65603" y1="19449" x2="82624" y2="38898"/>
                        <a14:foregroundMark x1="71454" y1="23752" x2="71454" y2="23752"/>
                        <a14:foregroundMark x1="76064" y1="27367" x2="76064" y2="27367"/>
                        <a14:foregroundMark x1="73759" y1="24785" x2="80674" y2="34079"/>
                        <a14:foregroundMark x1="4078" y1="28399" x2="15426" y2="75043"/>
                        <a14:foregroundMark x1="35461" y1="83993" x2="65603" y2="88812"/>
                        <a14:foregroundMark x1="22872" y1="68330" x2="45745" y2="82444"/>
                        <a14:foregroundMark x1="54965" y1="80895" x2="75709" y2="72633"/>
                        <a14:foregroundMark x1="25887" y1="72806" x2="36702" y2="79518"/>
                        <a14:foregroundMark x1="9752" y1="41997" x2="16667" y2="55766"/>
                        <a14:foregroundMark x1="33865" y1="20310" x2="17021" y2="38898"/>
                        <a14:foregroundMark x1="26950" y1="24441" x2="26950" y2="24441"/>
                        <a14:foregroundMark x1="25887" y1="26334" x2="25887" y2="26334"/>
                        <a14:foregroundMark x1="22163" y1="29432" x2="22163" y2="29432"/>
                        <a14:foregroundMark x1="24113" y1="27022" x2="26773" y2="25301"/>
                      </a14:backgroundRemoval>
                    </a14:imgEffect>
                  </a14:imgLayer>
                </a14:imgProps>
              </a:ext>
            </a:extLst>
          </a:blip>
          <a:stretch>
            <a:fillRect/>
          </a:stretch>
        </p:blipFill>
        <p:spPr>
          <a:xfrm>
            <a:off x="219850" y="225466"/>
            <a:ext cx="1842194" cy="1897721"/>
          </a:xfrm>
          <a:prstGeom prst="rect">
            <a:avLst/>
          </a:prstGeom>
        </p:spPr>
      </p:pic>
      <p:pic>
        <p:nvPicPr>
          <p:cNvPr id="4" name="Picture 3">
            <a:extLst>
              <a:ext uri="{FF2B5EF4-FFF2-40B4-BE49-F238E27FC236}">
                <a16:creationId xmlns:a16="http://schemas.microsoft.com/office/drawing/2014/main" id="{36643FA0-C02C-8DD6-A881-321885A1F390}"/>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0" b="96653" l="0" r="98723"/>
                    </a14:imgEffect>
                  </a14:imgLayer>
                </a14:imgProps>
              </a:ext>
            </a:extLst>
          </a:blip>
          <a:stretch>
            <a:fillRect/>
          </a:stretch>
        </p:blipFill>
        <p:spPr>
          <a:xfrm>
            <a:off x="174734" y="7678827"/>
            <a:ext cx="1147770" cy="1081741"/>
          </a:xfrm>
          <a:prstGeom prst="rect">
            <a:avLst/>
          </a:prstGeom>
        </p:spPr>
      </p:pic>
      <p:pic>
        <p:nvPicPr>
          <p:cNvPr id="5" name="Picture 4">
            <a:extLst>
              <a:ext uri="{FF2B5EF4-FFF2-40B4-BE49-F238E27FC236}">
                <a16:creationId xmlns:a16="http://schemas.microsoft.com/office/drawing/2014/main" id="{17B6897D-97F4-C961-63B3-8A8F3DB15660}"/>
              </a:ext>
            </a:extLst>
          </p:cNvPr>
          <p:cNvPicPr>
            <a:picLocks noChangeAspect="1"/>
          </p:cNvPicPr>
          <p:nvPr/>
        </p:nvPicPr>
        <p:blipFill rotWithShape="1">
          <a:blip r:embed="rId8"/>
          <a:srcRect l="51858" t="16048" b="26751"/>
          <a:stretch/>
        </p:blipFill>
        <p:spPr>
          <a:xfrm>
            <a:off x="9158279" y="6431550"/>
            <a:ext cx="2866240" cy="2700093"/>
          </a:xfrm>
          <a:prstGeom prst="rect">
            <a:avLst/>
          </a:prstGeom>
        </p:spPr>
      </p:pic>
    </p:spTree>
    <p:extLst>
      <p:ext uri="{BB962C8B-B14F-4D97-AF65-F5344CB8AC3E}">
        <p14:creationId xmlns:p14="http://schemas.microsoft.com/office/powerpoint/2010/main" val="345240694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972140" y="1029537"/>
            <a:ext cx="2484298" cy="584775"/>
          </a:xfrm>
          <a:prstGeom prst="rect">
            <a:avLst/>
          </a:prstGeom>
        </p:spPr>
        <p:txBody>
          <a:bodyPr wrap="square">
            <a:spAutoFit/>
          </a:bodyPr>
          <a:lstStyle/>
          <a:p>
            <a:r>
              <a:rPr lang="en-US" sz="3200" b="1" dirty="0">
                <a:solidFill>
                  <a:srgbClr val="FF0000"/>
                </a:solidFill>
                <a:latin typeface="Times New Roman" pitchFamily="18" charset="0"/>
                <a:cs typeface="Times New Roman" pitchFamily="18" charset="0"/>
              </a:rPr>
              <a:t>2. </a:t>
            </a:r>
            <a:r>
              <a:rPr lang="vi-VN" sz="3200" b="1" dirty="0">
                <a:solidFill>
                  <a:srgbClr val="FF0000"/>
                </a:solidFill>
                <a:latin typeface="Times New Roman" pitchFamily="18" charset="0"/>
                <a:cs typeface="Times New Roman" pitchFamily="18" charset="0"/>
              </a:rPr>
              <a:t>Lập dàn ý</a:t>
            </a:r>
          </a:p>
        </p:txBody>
      </p:sp>
      <p:sp>
        <p:nvSpPr>
          <p:cNvPr id="22" name="Rectangle 21">
            <a:extLst>
              <a:ext uri="{FF2B5EF4-FFF2-40B4-BE49-F238E27FC236}">
                <a16:creationId xmlns:a16="http://schemas.microsoft.com/office/drawing/2014/main" id="{4A0574E2-F997-4EC3-A4DE-16C3F6AA6359}"/>
              </a:ext>
            </a:extLst>
          </p:cNvPr>
          <p:cNvSpPr/>
          <p:nvPr/>
        </p:nvSpPr>
        <p:spPr>
          <a:xfrm>
            <a:off x="670718" y="1066799"/>
            <a:ext cx="6858000" cy="646331"/>
          </a:xfrm>
          <a:prstGeom prst="rect">
            <a:avLst/>
          </a:prstGeom>
          <a:noFill/>
        </p:spPr>
        <p:txBody>
          <a:bodyPr wrap="square">
            <a:spAutoFit/>
          </a:bodyPr>
          <a:lstStyle/>
          <a:p>
            <a:pPr algn="just"/>
            <a:endParaRPr lang="vi-VN" sz="3600"/>
          </a:p>
        </p:txBody>
      </p:sp>
      <p:sp>
        <p:nvSpPr>
          <p:cNvPr id="12" name="Text Box 11">
            <a:extLst>
              <a:ext uri="{FF2B5EF4-FFF2-40B4-BE49-F238E27FC236}">
                <a16:creationId xmlns:a16="http://schemas.microsoft.com/office/drawing/2014/main" id="{B331FCED-C1F6-42D9-8105-7EE922F68DA5}"/>
              </a:ext>
            </a:extLst>
          </p:cNvPr>
          <p:cNvSpPr txBox="1">
            <a:spLocks noChangeArrowheads="1"/>
          </p:cNvSpPr>
          <p:nvPr/>
        </p:nvSpPr>
        <p:spPr bwMode="auto">
          <a:xfrm>
            <a:off x="1344108" y="1443292"/>
            <a:ext cx="10680411" cy="2785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0"/>
              </a:spcBef>
              <a:spcAft>
                <a:spcPts val="600"/>
              </a:spcAft>
              <a:buFontTx/>
              <a:buNone/>
            </a:pP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Em</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sẽ</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viết</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thư</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cho</a:t>
            </a:r>
            <a:r>
              <a:rPr lang="en-US" altLang="en-US" b="1" dirty="0">
                <a:solidFill>
                  <a:srgbClr val="0000CC"/>
                </a:solidFill>
                <a:latin typeface="Times New Roman" panose="02020603050405020304" pitchFamily="18" charset="0"/>
                <a:cs typeface="Times New Roman" panose="02020603050405020304" pitchFamily="18" charset="0"/>
              </a:rPr>
              <a:t> ai ?</a:t>
            </a:r>
          </a:p>
          <a:p>
            <a:pPr eaLnBrk="1" hangingPunct="1">
              <a:spcBef>
                <a:spcPts val="0"/>
              </a:spcBef>
              <a:spcAft>
                <a:spcPts val="600"/>
              </a:spcAft>
              <a:buFontTx/>
              <a:buNone/>
            </a:pPr>
            <a:r>
              <a:rPr lang="en-US" altLang="en-US" b="1" dirty="0">
                <a:solidFill>
                  <a:srgbClr val="FF0000"/>
                </a:solidFill>
                <a:latin typeface="Times New Roman" panose="02020603050405020304" pitchFamily="18" charset="0"/>
                <a:cs typeface="Times New Roman" panose="02020603050405020304" pitchFamily="18" charset="0"/>
              </a:rPr>
              <a:t>a) </a:t>
            </a:r>
            <a:r>
              <a:rPr lang="en-US" altLang="en-US" b="1" dirty="0" err="1">
                <a:solidFill>
                  <a:srgbClr val="FF0000"/>
                </a:solidFill>
                <a:latin typeface="Times New Roman" panose="02020603050405020304" pitchFamily="18" charset="0"/>
                <a:cs typeface="Times New Roman" panose="02020603050405020304" pitchFamily="18" charset="0"/>
              </a:rPr>
              <a:t>Đầu</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thư</a:t>
            </a:r>
            <a:r>
              <a:rPr lang="en-US" altLang="en-US" b="1" dirty="0">
                <a:solidFill>
                  <a:srgbClr val="FF0000"/>
                </a:solidFill>
                <a:latin typeface="Times New Roman" panose="02020603050405020304" pitchFamily="18" charset="0"/>
                <a:cs typeface="Times New Roman" panose="02020603050405020304" pitchFamily="18" charset="0"/>
              </a:rPr>
              <a:t>:</a:t>
            </a:r>
          </a:p>
          <a:p>
            <a:pPr marL="0" indent="0" eaLnBrk="1" hangingPunct="1">
              <a:spcBef>
                <a:spcPts val="0"/>
              </a:spcBef>
              <a:spcAft>
                <a:spcPts val="600"/>
              </a:spcAft>
              <a:buNone/>
            </a:pP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Dòng</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đầu</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thư</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em</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viết</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thế</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nào</a:t>
            </a:r>
            <a:r>
              <a:rPr lang="en-US" altLang="en-US" b="1" dirty="0">
                <a:solidFill>
                  <a:srgbClr val="0000CC"/>
                </a:solidFill>
                <a:latin typeface="Times New Roman" panose="02020603050405020304" pitchFamily="18" charset="0"/>
                <a:cs typeface="Times New Roman" panose="02020603050405020304" pitchFamily="18" charset="0"/>
              </a:rPr>
              <a:t> ?</a:t>
            </a:r>
          </a:p>
          <a:p>
            <a:pPr eaLnBrk="1" hangingPunct="1">
              <a:spcBef>
                <a:spcPts val="0"/>
              </a:spcBef>
              <a:spcAft>
                <a:spcPts val="600"/>
              </a:spcAft>
              <a:buFontTx/>
              <a:buNone/>
            </a:pP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Em</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viết</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lời</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xưng</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hô</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với</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người</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nhận</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thư</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như</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thế</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nào</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cho</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tình</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cảm</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lịch</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sự</a:t>
            </a:r>
            <a:r>
              <a:rPr lang="en-US" altLang="en-US" b="1" dirty="0">
                <a:solidFill>
                  <a:srgbClr val="0000CC"/>
                </a:solidFill>
                <a:latin typeface="Times New Roman" panose="02020603050405020304" pitchFamily="18" charset="0"/>
                <a:cs typeface="Times New Roman" panose="02020603050405020304" pitchFamily="18" charset="0"/>
              </a:rPr>
              <a:t> ?</a:t>
            </a:r>
          </a:p>
        </p:txBody>
      </p:sp>
      <p:sp>
        <p:nvSpPr>
          <p:cNvPr id="13" name="Rectangle 12">
            <a:extLst>
              <a:ext uri="{FF2B5EF4-FFF2-40B4-BE49-F238E27FC236}">
                <a16:creationId xmlns:a16="http://schemas.microsoft.com/office/drawing/2014/main" id="{7DF0771B-BF6B-4C5C-9AE2-CB755B8CC473}"/>
              </a:ext>
            </a:extLst>
          </p:cNvPr>
          <p:cNvSpPr>
            <a:spLocks noChangeArrowheads="1"/>
          </p:cNvSpPr>
          <p:nvPr/>
        </p:nvSpPr>
        <p:spPr bwMode="auto">
          <a:xfrm>
            <a:off x="1329028" y="4086015"/>
            <a:ext cx="26182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dirty="0">
                <a:solidFill>
                  <a:srgbClr val="FF0000"/>
                </a:solidFill>
                <a:latin typeface="Times New Roman" panose="02020603050405020304" pitchFamily="18" charset="0"/>
                <a:cs typeface="Times New Roman" panose="02020603050405020304" pitchFamily="18" charset="0"/>
              </a:rPr>
              <a:t>b) </a:t>
            </a:r>
            <a:r>
              <a:rPr lang="en-US" altLang="en-US" b="1" dirty="0" err="1">
                <a:solidFill>
                  <a:srgbClr val="FF0000"/>
                </a:solidFill>
                <a:latin typeface="Times New Roman" panose="02020603050405020304" pitchFamily="18" charset="0"/>
                <a:cs typeface="Times New Roman" panose="02020603050405020304" pitchFamily="18" charset="0"/>
              </a:rPr>
              <a:t>Nội</a:t>
            </a:r>
            <a:r>
              <a:rPr lang="en-US" altLang="en-US" b="1" dirty="0">
                <a:solidFill>
                  <a:srgbClr val="FF0000"/>
                </a:solidFill>
                <a:latin typeface="Times New Roman" panose="02020603050405020304" pitchFamily="18" charset="0"/>
                <a:cs typeface="Times New Roman" panose="02020603050405020304" pitchFamily="18" charset="0"/>
              </a:rPr>
              <a:t> dung: </a:t>
            </a:r>
            <a:endParaRPr lang="en-US" altLang="en-US" b="1" dirty="0">
              <a:solidFill>
                <a:srgbClr val="0000CC"/>
              </a:solidFill>
              <a:latin typeface="Times New Roman" panose="02020603050405020304" pitchFamily="18" charset="0"/>
              <a:cs typeface="Times New Roman" panose="02020603050405020304" pitchFamily="18" charset="0"/>
            </a:endParaRPr>
          </a:p>
        </p:txBody>
      </p:sp>
      <p:sp>
        <p:nvSpPr>
          <p:cNvPr id="23" name="Rectangle 22">
            <a:extLst>
              <a:ext uri="{FF2B5EF4-FFF2-40B4-BE49-F238E27FC236}">
                <a16:creationId xmlns:a16="http://schemas.microsoft.com/office/drawing/2014/main" id="{D82561EC-B290-48AB-B267-932BAF207EB1}"/>
              </a:ext>
            </a:extLst>
          </p:cNvPr>
          <p:cNvSpPr>
            <a:spLocks noChangeArrowheads="1"/>
          </p:cNvSpPr>
          <p:nvPr/>
        </p:nvSpPr>
        <p:spPr bwMode="auto">
          <a:xfrm>
            <a:off x="1585120" y="5413273"/>
            <a:ext cx="108204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Em</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sẽ</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thông</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báo</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những</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gì</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về</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tình</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hình</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gia</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đình</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và</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bản</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thân</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cho</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người</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nhận</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thư</a:t>
            </a:r>
            <a:r>
              <a:rPr lang="en-US" altLang="en-US" b="1" dirty="0">
                <a:solidFill>
                  <a:srgbClr val="0000CC"/>
                </a:solidFill>
                <a:latin typeface="Times New Roman" panose="02020603050405020304" pitchFamily="18" charset="0"/>
                <a:cs typeface="Times New Roman" panose="02020603050405020304" pitchFamily="18" charset="0"/>
              </a:rPr>
              <a:t> ?</a:t>
            </a:r>
          </a:p>
        </p:txBody>
      </p:sp>
      <p:sp>
        <p:nvSpPr>
          <p:cNvPr id="24" name="Rectangle 23">
            <a:extLst>
              <a:ext uri="{FF2B5EF4-FFF2-40B4-BE49-F238E27FC236}">
                <a16:creationId xmlns:a16="http://schemas.microsoft.com/office/drawing/2014/main" id="{E908423C-9B6F-4BFD-9CBF-1EFDE90443B3}"/>
              </a:ext>
            </a:extLst>
          </p:cNvPr>
          <p:cNvSpPr>
            <a:spLocks noChangeArrowheads="1"/>
          </p:cNvSpPr>
          <p:nvPr/>
        </p:nvSpPr>
        <p:spPr bwMode="auto">
          <a:xfrm>
            <a:off x="1127919" y="7492426"/>
            <a:ext cx="74691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dirty="0">
                <a:solidFill>
                  <a:srgbClr val="FF0000"/>
                </a:solidFill>
                <a:latin typeface="Times New Roman" panose="02020603050405020304" pitchFamily="18" charset="0"/>
                <a:cs typeface="Times New Roman" panose="02020603050405020304" pitchFamily="18" charset="0"/>
              </a:rPr>
              <a:t>c) </a:t>
            </a:r>
            <a:r>
              <a:rPr lang="en-US" altLang="en-US" b="1" dirty="0" err="1">
                <a:solidFill>
                  <a:srgbClr val="FF0000"/>
                </a:solidFill>
                <a:latin typeface="Times New Roman" panose="02020603050405020304" pitchFamily="18" charset="0"/>
                <a:cs typeface="Times New Roman" panose="02020603050405020304" pitchFamily="18" charset="0"/>
              </a:rPr>
              <a:t>Cuối</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thư</a:t>
            </a:r>
            <a:r>
              <a:rPr lang="en-US" altLang="en-US" b="1" dirty="0">
                <a:solidFill>
                  <a:srgbClr val="FF0000"/>
                </a:solidFill>
                <a:latin typeface="Times New Roman" panose="02020603050405020304" pitchFamily="18" charset="0"/>
                <a:cs typeface="Times New Roman" panose="02020603050405020304" pitchFamily="18" charset="0"/>
              </a:rPr>
              <a:t>:  </a:t>
            </a:r>
          </a:p>
        </p:txBody>
      </p:sp>
      <p:sp>
        <p:nvSpPr>
          <p:cNvPr id="25" name="Rectangle 24">
            <a:extLst>
              <a:ext uri="{FF2B5EF4-FFF2-40B4-BE49-F238E27FC236}">
                <a16:creationId xmlns:a16="http://schemas.microsoft.com/office/drawing/2014/main" id="{AF5B00CE-C0A3-4A39-875F-972E49AFF908}"/>
              </a:ext>
            </a:extLst>
          </p:cNvPr>
          <p:cNvSpPr>
            <a:spLocks noChangeArrowheads="1"/>
          </p:cNvSpPr>
          <p:nvPr/>
        </p:nvSpPr>
        <p:spPr bwMode="auto">
          <a:xfrm>
            <a:off x="1585119" y="6903162"/>
            <a:ext cx="79930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Em</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có</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hứa</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với</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người</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thân</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điều</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gì</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không</a:t>
            </a:r>
            <a:r>
              <a:rPr lang="en-US" altLang="en-US" b="1" dirty="0">
                <a:solidFill>
                  <a:srgbClr val="0000CC"/>
                </a:solidFill>
                <a:latin typeface="Times New Roman" panose="02020603050405020304" pitchFamily="18" charset="0"/>
                <a:cs typeface="Times New Roman" panose="02020603050405020304" pitchFamily="18" charset="0"/>
              </a:rPr>
              <a:t>? </a:t>
            </a:r>
          </a:p>
        </p:txBody>
      </p:sp>
      <p:sp>
        <p:nvSpPr>
          <p:cNvPr id="26" name="Rectangle 25">
            <a:extLst>
              <a:ext uri="{FF2B5EF4-FFF2-40B4-BE49-F238E27FC236}">
                <a16:creationId xmlns:a16="http://schemas.microsoft.com/office/drawing/2014/main" id="{F693BBDA-1218-47D3-ABE2-B27DABFDC377}"/>
              </a:ext>
            </a:extLst>
          </p:cNvPr>
          <p:cNvSpPr>
            <a:spLocks noChangeArrowheads="1"/>
          </p:cNvSpPr>
          <p:nvPr/>
        </p:nvSpPr>
        <p:spPr bwMode="auto">
          <a:xfrm>
            <a:off x="1409700" y="8016604"/>
            <a:ext cx="69056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Kết</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thúc</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lá</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thư</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em</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viết</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những</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gì</a:t>
            </a:r>
            <a:r>
              <a:rPr lang="en-US" altLang="en-US" b="1" dirty="0">
                <a:solidFill>
                  <a:srgbClr val="0000CC"/>
                </a:solidFill>
                <a:latin typeface="Times New Roman" panose="02020603050405020304" pitchFamily="18" charset="0"/>
                <a:cs typeface="Times New Roman" panose="02020603050405020304" pitchFamily="18" charset="0"/>
              </a:rPr>
              <a:t> ?</a:t>
            </a:r>
          </a:p>
        </p:txBody>
      </p:sp>
      <p:sp>
        <p:nvSpPr>
          <p:cNvPr id="27" name="Rectangle 26">
            <a:extLst>
              <a:ext uri="{FF2B5EF4-FFF2-40B4-BE49-F238E27FC236}">
                <a16:creationId xmlns:a16="http://schemas.microsoft.com/office/drawing/2014/main" id="{144FC30B-A1B4-4520-9A48-FA3B4FBC222F}"/>
              </a:ext>
            </a:extLst>
          </p:cNvPr>
          <p:cNvSpPr>
            <a:spLocks noChangeArrowheads="1"/>
          </p:cNvSpPr>
          <p:nvPr/>
        </p:nvSpPr>
        <p:spPr bwMode="auto">
          <a:xfrm>
            <a:off x="1585120" y="6409298"/>
            <a:ext cx="10287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Em</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muốn</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chúc</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người</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thân</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của</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mình</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những</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gì</a:t>
            </a:r>
            <a:r>
              <a:rPr lang="en-US" altLang="en-US" b="1" dirty="0">
                <a:solidFill>
                  <a:srgbClr val="0000CC"/>
                </a:solidFill>
                <a:latin typeface="Times New Roman" panose="02020603050405020304" pitchFamily="18" charset="0"/>
                <a:cs typeface="Times New Roman" panose="02020603050405020304" pitchFamily="18" charset="0"/>
              </a:rPr>
              <a:t> ? </a:t>
            </a:r>
          </a:p>
        </p:txBody>
      </p:sp>
      <p:sp>
        <p:nvSpPr>
          <p:cNvPr id="2" name="Rectangle 1">
            <a:extLst>
              <a:ext uri="{FF2B5EF4-FFF2-40B4-BE49-F238E27FC236}">
                <a16:creationId xmlns:a16="http://schemas.microsoft.com/office/drawing/2014/main" id="{36369CC7-6283-4527-80ED-D71D7926D62C}"/>
              </a:ext>
            </a:extLst>
          </p:cNvPr>
          <p:cNvSpPr/>
          <p:nvPr/>
        </p:nvSpPr>
        <p:spPr>
          <a:xfrm>
            <a:off x="1585119" y="4516246"/>
            <a:ext cx="11068201" cy="1077218"/>
          </a:xfrm>
          <a:prstGeom prst="rect">
            <a:avLst/>
          </a:prstGeom>
        </p:spPr>
        <p:txBody>
          <a:bodyPr wrap="square">
            <a:spAutoFit/>
          </a:bodyPr>
          <a:lstStyle/>
          <a:p>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Trong</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phần</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hỏi</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thăm</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tình</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hình</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người</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nhận</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thư</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em</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sẽ</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viết</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những</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gì</a:t>
            </a:r>
            <a:r>
              <a:rPr lang="en-US" altLang="en-US" sz="3200" b="1" dirty="0">
                <a:solidFill>
                  <a:srgbClr val="0000CC"/>
                </a:solidFill>
                <a:latin typeface="Times New Roman" panose="02020603050405020304" pitchFamily="18" charset="0"/>
                <a:cs typeface="Times New Roman" panose="02020603050405020304" pitchFamily="18" charset="0"/>
              </a:rPr>
              <a:t> ?</a:t>
            </a:r>
            <a:endParaRPr lang="vi-VN" sz="3200" b="1" dirty="0"/>
          </a:p>
        </p:txBody>
      </p:sp>
      <p:grpSp>
        <p:nvGrpSpPr>
          <p:cNvPr id="21" name="Group 20">
            <a:extLst>
              <a:ext uri="{FF2B5EF4-FFF2-40B4-BE49-F238E27FC236}">
                <a16:creationId xmlns:a16="http://schemas.microsoft.com/office/drawing/2014/main" id="{345E584A-EA5E-4658-B29A-EEE48486F639}"/>
              </a:ext>
            </a:extLst>
          </p:cNvPr>
          <p:cNvGrpSpPr/>
          <p:nvPr/>
        </p:nvGrpSpPr>
        <p:grpSpPr>
          <a:xfrm>
            <a:off x="3379903" y="249493"/>
            <a:ext cx="7696200" cy="1140471"/>
            <a:chOff x="3337719" y="533400"/>
            <a:chExt cx="7696200" cy="1140471"/>
          </a:xfrm>
        </p:grpSpPr>
        <p:grpSp>
          <p:nvGrpSpPr>
            <p:cNvPr id="28" name="Group 27">
              <a:extLst>
                <a:ext uri="{FF2B5EF4-FFF2-40B4-BE49-F238E27FC236}">
                  <a16:creationId xmlns:a16="http://schemas.microsoft.com/office/drawing/2014/main" id="{399B2947-B536-4877-AA26-7109448F5E12}"/>
                </a:ext>
              </a:extLst>
            </p:cNvPr>
            <p:cNvGrpSpPr/>
            <p:nvPr/>
          </p:nvGrpSpPr>
          <p:grpSpPr>
            <a:xfrm>
              <a:off x="5547519" y="533400"/>
              <a:ext cx="3570721" cy="523220"/>
              <a:chOff x="5453915" y="594359"/>
              <a:chExt cx="3510472" cy="523220"/>
            </a:xfrm>
          </p:grpSpPr>
          <p:sp>
            <p:nvSpPr>
              <p:cNvPr id="33" name="TextBox 32">
                <a:extLst>
                  <a:ext uri="{FF2B5EF4-FFF2-40B4-BE49-F238E27FC236}">
                    <a16:creationId xmlns:a16="http://schemas.microsoft.com/office/drawing/2014/main" id="{0838309D-C024-4B0A-A2B4-5CEDA7777EC4}"/>
                  </a:ext>
                </a:extLst>
              </p:cNvPr>
              <p:cNvSpPr txBox="1"/>
              <p:nvPr/>
            </p:nvSpPr>
            <p:spPr>
              <a:xfrm>
                <a:off x="5453915" y="594359"/>
                <a:ext cx="3510472"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 BÀI 12</a:t>
                </a:r>
              </a:p>
            </p:txBody>
          </p:sp>
          <p:cxnSp>
            <p:nvCxnSpPr>
              <p:cNvPr id="31" name="Straight Connector 30">
                <a:extLst>
                  <a:ext uri="{FF2B5EF4-FFF2-40B4-BE49-F238E27FC236}">
                    <a16:creationId xmlns:a16="http://schemas.microsoft.com/office/drawing/2014/main" id="{A34D1A11-2D66-4A9A-9C02-FACC624805BD}"/>
                  </a:ext>
                </a:extLst>
              </p:cNvPr>
              <p:cNvCxnSpPr>
                <a:cxnSpLocks/>
              </p:cNvCxnSpPr>
              <p:nvPr/>
            </p:nvCxnSpPr>
            <p:spPr>
              <a:xfrm>
                <a:off x="5644015" y="1082039"/>
                <a:ext cx="312253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9" name="Text Box 14">
              <a:extLst>
                <a:ext uri="{FF2B5EF4-FFF2-40B4-BE49-F238E27FC236}">
                  <a16:creationId xmlns:a16="http://schemas.microsoft.com/office/drawing/2014/main" id="{BB1A1693-ECDE-41C7-9EB1-B2979802C55E}"/>
                </a:ext>
              </a:extLst>
            </p:cNvPr>
            <p:cNvSpPr txBox="1">
              <a:spLocks noChangeArrowheads="1"/>
            </p:cNvSpPr>
            <p:nvPr/>
          </p:nvSpPr>
          <p:spPr bwMode="auto">
            <a:xfrm>
              <a:off x="3337719" y="1097893"/>
              <a:ext cx="76962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rPr>
                <a:t>Góc</a:t>
              </a:r>
              <a:r>
                <a:rPr lang="en-US" sz="2800" b="1" dirty="0">
                  <a:solidFill>
                    <a:srgbClr val="0000CC"/>
                  </a:solidFill>
                  <a:effectLst>
                    <a:outerShdw blurRad="38100" dist="38100" dir="2700000" algn="tl">
                      <a:srgbClr val="000000">
                        <a:alpha val="43137"/>
                      </a:srgbClr>
                    </a:outerShdw>
                  </a:effectLst>
                  <a:latin typeface="Times New Roman" pitchFamily="18" charset="0"/>
                </a:rPr>
                <a:t> </a:t>
              </a:r>
              <a:r>
                <a:rPr lang="en-US" sz="2800" b="1" dirty="0" err="1">
                  <a:solidFill>
                    <a:srgbClr val="0000CC"/>
                  </a:solidFill>
                  <a:effectLst>
                    <a:outerShdw blurRad="38100" dist="38100" dir="2700000" algn="tl">
                      <a:srgbClr val="000000">
                        <a:alpha val="43137"/>
                      </a:srgbClr>
                    </a:outerShdw>
                  </a:effectLst>
                  <a:latin typeface="Times New Roman" pitchFamily="18" charset="0"/>
                </a:rPr>
                <a:t>sáng</a:t>
              </a:r>
              <a:r>
                <a:rPr lang="en-US" sz="2800" b="1" dirty="0">
                  <a:solidFill>
                    <a:srgbClr val="0000CC"/>
                  </a:solidFill>
                  <a:effectLst>
                    <a:outerShdw blurRad="38100" dist="38100" dir="2700000" algn="tl">
                      <a:srgbClr val="000000">
                        <a:alpha val="43137"/>
                      </a:srgbClr>
                    </a:outerShdw>
                  </a:effectLst>
                  <a:latin typeface="Times New Roman" pitchFamily="18" charset="0"/>
                </a:rPr>
                <a:t> </a:t>
              </a:r>
              <a:r>
                <a:rPr lang="en-US" sz="2800" b="1" dirty="0" err="1">
                  <a:solidFill>
                    <a:srgbClr val="0000CC"/>
                  </a:solidFill>
                  <a:effectLst>
                    <a:outerShdw blurRad="38100" dist="38100" dir="2700000" algn="tl">
                      <a:srgbClr val="000000">
                        <a:alpha val="43137"/>
                      </a:srgbClr>
                    </a:outerShdw>
                  </a:effectLst>
                  <a:latin typeface="Times New Roman" pitchFamily="18" charset="0"/>
                </a:rPr>
                <a:t>tạo</a:t>
              </a:r>
              <a:r>
                <a:rPr lang="en-US" sz="2800" b="1" dirty="0">
                  <a:solidFill>
                    <a:srgbClr val="0000CC"/>
                  </a:solidFill>
                  <a:effectLst>
                    <a:outerShdw blurRad="38100" dist="38100" dir="2700000" algn="tl">
                      <a:srgbClr val="000000">
                        <a:alpha val="43137"/>
                      </a:srgbClr>
                    </a:outerShdw>
                  </a:effectLst>
                  <a:latin typeface="Times New Roman" pitchFamily="18" charset="0"/>
                </a:rPr>
                <a:t>: VIẾT TH</a:t>
              </a:r>
              <a:r>
                <a:rPr lang="vi-VN" sz="2800" b="1" dirty="0">
                  <a:solidFill>
                    <a:srgbClr val="0000CC"/>
                  </a:solidFill>
                  <a:effectLst>
                    <a:outerShdw blurRad="38100" dist="38100" dir="2700000" algn="tl">
                      <a:srgbClr val="000000">
                        <a:alpha val="43137"/>
                      </a:srgbClr>
                    </a:outerShdw>
                  </a:effectLst>
                  <a:latin typeface="Times New Roman" pitchFamily="18" charset="0"/>
                </a:rPr>
                <a:t>Ư</a:t>
              </a:r>
              <a:r>
                <a:rPr lang="en-US" sz="2800" b="1" dirty="0">
                  <a:solidFill>
                    <a:srgbClr val="0000CC"/>
                  </a:solidFill>
                  <a:effectLst>
                    <a:outerShdw blurRad="38100" dist="38100" dir="2700000" algn="tl">
                      <a:srgbClr val="000000">
                        <a:alpha val="43137"/>
                      </a:srgbClr>
                    </a:outerShdw>
                  </a:effectLst>
                  <a:latin typeface="Times New Roman" pitchFamily="18" charset="0"/>
                </a:rPr>
                <a:t> GỬI NG</a:t>
              </a:r>
              <a:r>
                <a:rPr lang="vi-VN" sz="2800" b="1" dirty="0">
                  <a:solidFill>
                    <a:srgbClr val="0000CC"/>
                  </a:solidFill>
                  <a:effectLst>
                    <a:outerShdw blurRad="38100" dist="38100" dir="2700000" algn="tl">
                      <a:srgbClr val="000000">
                        <a:alpha val="43137"/>
                      </a:srgbClr>
                    </a:outerShdw>
                  </a:effectLst>
                  <a:latin typeface="Times New Roman" pitchFamily="18" charset="0"/>
                </a:rPr>
                <a:t>ƯỜI THÂN</a:t>
              </a:r>
              <a:endParaRPr lang="en-US" sz="2800" b="1" dirty="0">
                <a:solidFill>
                  <a:srgbClr val="0000CC"/>
                </a:solidFill>
                <a:effectLst>
                  <a:outerShdw blurRad="38100" dist="38100" dir="2700000" algn="tl">
                    <a:srgbClr val="000000">
                      <a:alpha val="43137"/>
                    </a:srgbClr>
                  </a:outerShdw>
                </a:effectLst>
                <a:latin typeface="Times New Roman" pitchFamily="18" charset="0"/>
              </a:endParaRPr>
            </a:p>
          </p:txBody>
        </p:sp>
      </p:grpSp>
      <p:pic>
        <p:nvPicPr>
          <p:cNvPr id="3" name="Picture 2">
            <a:extLst>
              <a:ext uri="{FF2B5EF4-FFF2-40B4-BE49-F238E27FC236}">
                <a16:creationId xmlns:a16="http://schemas.microsoft.com/office/drawing/2014/main" id="{559BA29C-B5FE-DF99-597B-A853A163F93C}"/>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97" b="99338" l="257" r="98458">
                        <a14:foregroundMark x1="90488" y1="93212" x2="92288" y2="97351"/>
                      </a14:backgroundRemoval>
                    </a14:imgEffect>
                  </a14:imgLayer>
                </a14:imgProps>
              </a:ext>
            </a:extLst>
          </a:blip>
          <a:stretch>
            <a:fillRect/>
          </a:stretch>
        </p:blipFill>
        <p:spPr>
          <a:xfrm rot="1006818">
            <a:off x="11819573" y="1702703"/>
            <a:ext cx="3345142" cy="7109794"/>
          </a:xfrm>
          <a:prstGeom prst="rect">
            <a:avLst/>
          </a:prstGeom>
        </p:spPr>
      </p:pic>
      <p:pic>
        <p:nvPicPr>
          <p:cNvPr id="4" name="Picture 3">
            <a:extLst>
              <a:ext uri="{FF2B5EF4-FFF2-40B4-BE49-F238E27FC236}">
                <a16:creationId xmlns:a16="http://schemas.microsoft.com/office/drawing/2014/main" id="{DC5125B6-3B71-2475-1692-61250FB27C4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861" b="100000" l="355" r="100000">
                        <a14:foregroundMark x1="23050" y1="14114" x2="72163" y2="11360"/>
                        <a14:foregroundMark x1="86702" y1="34079" x2="81383" y2="77453"/>
                        <a14:foregroundMark x1="65603" y1="19449" x2="82624" y2="38898"/>
                        <a14:foregroundMark x1="71454" y1="23752" x2="71454" y2="23752"/>
                        <a14:foregroundMark x1="76064" y1="27367" x2="76064" y2="27367"/>
                        <a14:foregroundMark x1="73759" y1="24785" x2="80674" y2="34079"/>
                        <a14:foregroundMark x1="4078" y1="28399" x2="15426" y2="75043"/>
                        <a14:foregroundMark x1="35461" y1="83993" x2="65603" y2="88812"/>
                        <a14:foregroundMark x1="22872" y1="68330" x2="45745" y2="82444"/>
                        <a14:foregroundMark x1="54965" y1="80895" x2="75709" y2="72633"/>
                        <a14:foregroundMark x1="25887" y1="72806" x2="36702" y2="79518"/>
                        <a14:foregroundMark x1="9752" y1="41997" x2="16667" y2="55766"/>
                        <a14:foregroundMark x1="33865" y1="20310" x2="17021" y2="38898"/>
                        <a14:foregroundMark x1="26950" y1="24441" x2="26950" y2="24441"/>
                        <a14:foregroundMark x1="25887" y1="26334" x2="25887" y2="26334"/>
                        <a14:foregroundMark x1="22163" y1="29432" x2="22163" y2="29432"/>
                        <a14:foregroundMark x1="24113" y1="27022" x2="26773" y2="25301"/>
                      </a14:backgroundRemoval>
                    </a14:imgEffect>
                  </a14:imgLayer>
                </a14:imgProps>
              </a:ext>
            </a:extLst>
          </a:blip>
          <a:stretch>
            <a:fillRect/>
          </a:stretch>
        </p:blipFill>
        <p:spPr>
          <a:xfrm>
            <a:off x="222287" y="-237732"/>
            <a:ext cx="1842194" cy="1897721"/>
          </a:xfrm>
          <a:prstGeom prst="rect">
            <a:avLst/>
          </a:prstGeom>
        </p:spPr>
      </p:pic>
      <p:pic>
        <p:nvPicPr>
          <p:cNvPr id="5" name="Picture 4">
            <a:extLst>
              <a:ext uri="{FF2B5EF4-FFF2-40B4-BE49-F238E27FC236}">
                <a16:creationId xmlns:a16="http://schemas.microsoft.com/office/drawing/2014/main" id="{1B14D027-9F4B-BE37-6DC8-376D91BEBBD3}"/>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0" b="96653" l="0" r="98723"/>
                    </a14:imgEffect>
                  </a14:imgLayer>
                </a14:imgProps>
              </a:ext>
            </a:extLst>
          </a:blip>
          <a:stretch>
            <a:fillRect/>
          </a:stretch>
        </p:blipFill>
        <p:spPr>
          <a:xfrm>
            <a:off x="443680" y="7517455"/>
            <a:ext cx="1147770" cy="1081741"/>
          </a:xfrm>
          <a:prstGeom prst="rect">
            <a:avLst/>
          </a:prstGeom>
        </p:spPr>
      </p:pic>
      <p:pic>
        <p:nvPicPr>
          <p:cNvPr id="6" name="Picture 5">
            <a:extLst>
              <a:ext uri="{FF2B5EF4-FFF2-40B4-BE49-F238E27FC236}">
                <a16:creationId xmlns:a16="http://schemas.microsoft.com/office/drawing/2014/main" id="{55213D82-D6BD-19A1-006E-115BAB713F38}"/>
              </a:ext>
            </a:extLst>
          </p:cNvPr>
          <p:cNvPicPr>
            <a:picLocks noChangeAspect="1"/>
          </p:cNvPicPr>
          <p:nvPr/>
        </p:nvPicPr>
        <p:blipFill rotWithShape="1">
          <a:blip r:embed="rId8"/>
          <a:srcRect l="51858" t="16048" b="26751"/>
          <a:stretch/>
        </p:blipFill>
        <p:spPr>
          <a:xfrm>
            <a:off x="10271726" y="6038418"/>
            <a:ext cx="2866240" cy="2700093"/>
          </a:xfrm>
          <a:prstGeom prst="rect">
            <a:avLst/>
          </a:prstGeom>
        </p:spPr>
      </p:pic>
    </p:spTree>
    <p:extLst>
      <p:ext uri="{BB962C8B-B14F-4D97-AF65-F5344CB8AC3E}">
        <p14:creationId xmlns:p14="http://schemas.microsoft.com/office/powerpoint/2010/main" val="202386196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6">
                                            <p:txEl>
                                              <p:pRg st="0" end="0"/>
                                            </p:txEl>
                                          </p:spTgt>
                                        </p:tgtEl>
                                        <p:attrNameLst>
                                          <p:attrName>style.visibility</p:attrName>
                                        </p:attrNameLst>
                                      </p:cBhvr>
                                      <p:to>
                                        <p:strVal val="visible"/>
                                      </p:to>
                                    </p:set>
                                    <p:animEffect transition="in" filter="fade">
                                      <p:cBhvr>
                                        <p:cTn id="46"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3" grpId="0"/>
      <p:bldP spid="24" grpId="0"/>
      <p:bldP spid="25" grpId="0"/>
      <p:bldP spid="27"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995922" y="1375395"/>
            <a:ext cx="14020801" cy="584775"/>
          </a:xfrm>
          <a:prstGeom prst="rect">
            <a:avLst/>
          </a:prstGeom>
        </p:spPr>
        <p:txBody>
          <a:bodyPr wrap="square">
            <a:spAutoFit/>
          </a:bodyPr>
          <a:lstStyle/>
          <a:p>
            <a:r>
              <a:rPr lang="en-US" sz="3200" b="1" dirty="0">
                <a:solidFill>
                  <a:srgbClr val="FF0000"/>
                </a:solidFill>
                <a:latin typeface="Times New Roman" pitchFamily="18" charset="0"/>
                <a:cs typeface="Times New Roman" pitchFamily="18" charset="0"/>
              </a:rPr>
              <a:t>2. </a:t>
            </a:r>
            <a:r>
              <a:rPr lang="vi-VN" sz="3200" b="1" dirty="0">
                <a:solidFill>
                  <a:srgbClr val="FF0000"/>
                </a:solidFill>
                <a:latin typeface="Times New Roman" pitchFamily="18" charset="0"/>
                <a:cs typeface="Times New Roman" pitchFamily="18" charset="0"/>
              </a:rPr>
              <a:t>Cách trình bày</a:t>
            </a:r>
          </a:p>
        </p:txBody>
      </p:sp>
      <p:sp>
        <p:nvSpPr>
          <p:cNvPr id="22" name="Rectangle 21">
            <a:extLst>
              <a:ext uri="{FF2B5EF4-FFF2-40B4-BE49-F238E27FC236}">
                <a16:creationId xmlns:a16="http://schemas.microsoft.com/office/drawing/2014/main" id="{4A0574E2-F997-4EC3-A4DE-16C3F6AA6359}"/>
              </a:ext>
            </a:extLst>
          </p:cNvPr>
          <p:cNvSpPr/>
          <p:nvPr/>
        </p:nvSpPr>
        <p:spPr>
          <a:xfrm>
            <a:off x="670718" y="1066799"/>
            <a:ext cx="6858000" cy="646331"/>
          </a:xfrm>
          <a:prstGeom prst="rect">
            <a:avLst/>
          </a:prstGeom>
          <a:noFill/>
        </p:spPr>
        <p:txBody>
          <a:bodyPr wrap="square">
            <a:spAutoFit/>
          </a:bodyPr>
          <a:lstStyle/>
          <a:p>
            <a:pPr algn="just"/>
            <a:endParaRPr lang="vi-VN" sz="3600"/>
          </a:p>
        </p:txBody>
      </p:sp>
      <p:sp>
        <p:nvSpPr>
          <p:cNvPr id="21" name="Text Box 11">
            <a:extLst>
              <a:ext uri="{FF2B5EF4-FFF2-40B4-BE49-F238E27FC236}">
                <a16:creationId xmlns:a16="http://schemas.microsoft.com/office/drawing/2014/main" id="{19E61940-61BC-495A-948D-ACBD51286365}"/>
              </a:ext>
            </a:extLst>
          </p:cNvPr>
          <p:cNvSpPr txBox="1">
            <a:spLocks noChangeArrowheads="1"/>
          </p:cNvSpPr>
          <p:nvPr/>
        </p:nvSpPr>
        <p:spPr bwMode="auto">
          <a:xfrm>
            <a:off x="1204119" y="1794578"/>
            <a:ext cx="13868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eaLnBrk="1" hangingPunct="1">
              <a:spcBef>
                <a:spcPct val="0"/>
              </a:spcBef>
              <a:buNone/>
            </a:pPr>
            <a:r>
              <a:rPr lang="en-US" altLang="en-US" b="1" dirty="0">
                <a:solidFill>
                  <a:srgbClr val="FF0000"/>
                </a:solidFill>
                <a:latin typeface="Times New Roman" panose="02020603050405020304" pitchFamily="18" charset="0"/>
                <a:cs typeface="Times New Roman" panose="02020603050405020304" pitchFamily="18" charset="0"/>
              </a:rPr>
              <a:t>a) </a:t>
            </a:r>
            <a:r>
              <a:rPr lang="en-US" altLang="en-US" b="1" dirty="0" err="1">
                <a:solidFill>
                  <a:srgbClr val="FF0000"/>
                </a:solidFill>
                <a:latin typeface="Times New Roman" panose="02020603050405020304" pitchFamily="18" charset="0"/>
                <a:cs typeface="Times New Roman" panose="02020603050405020304" pitchFamily="18" charset="0"/>
              </a:rPr>
              <a:t>Đầu</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thư</a:t>
            </a:r>
            <a:r>
              <a:rPr lang="en-US" altLang="en-US" b="1" dirty="0">
                <a:solidFill>
                  <a:srgbClr val="FF0000"/>
                </a:solidFill>
                <a:latin typeface="Times New Roman" panose="02020603050405020304" pitchFamily="18" charset="0"/>
                <a:cs typeface="Times New Roman" panose="02020603050405020304" pitchFamily="18" charset="0"/>
              </a:rPr>
              <a:t>:  </a:t>
            </a:r>
          </a:p>
        </p:txBody>
      </p:sp>
      <p:sp>
        <p:nvSpPr>
          <p:cNvPr id="28" name="Rectangle 27">
            <a:extLst>
              <a:ext uri="{FF2B5EF4-FFF2-40B4-BE49-F238E27FC236}">
                <a16:creationId xmlns:a16="http://schemas.microsoft.com/office/drawing/2014/main" id="{E37F52EE-2D3F-4C4C-BBDB-660638CC158D}"/>
              </a:ext>
            </a:extLst>
          </p:cNvPr>
          <p:cNvSpPr>
            <a:spLocks noChangeArrowheads="1"/>
          </p:cNvSpPr>
          <p:nvPr/>
        </p:nvSpPr>
        <p:spPr bwMode="auto">
          <a:xfrm>
            <a:off x="1236406" y="3421486"/>
            <a:ext cx="1363133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dirty="0">
                <a:solidFill>
                  <a:srgbClr val="FF0000"/>
                </a:solidFill>
                <a:latin typeface="Times New Roman" panose="02020603050405020304" pitchFamily="18" charset="0"/>
                <a:cs typeface="Times New Roman" panose="02020603050405020304" pitchFamily="18" charset="0"/>
              </a:rPr>
              <a:t>b) </a:t>
            </a:r>
            <a:r>
              <a:rPr lang="en-US" altLang="en-US" b="1" dirty="0" err="1">
                <a:solidFill>
                  <a:srgbClr val="FF0000"/>
                </a:solidFill>
                <a:latin typeface="Times New Roman" panose="02020603050405020304" pitchFamily="18" charset="0"/>
                <a:cs typeface="Times New Roman" panose="02020603050405020304" pitchFamily="18" charset="0"/>
              </a:rPr>
              <a:t>Nội</a:t>
            </a:r>
            <a:r>
              <a:rPr lang="en-US" altLang="en-US" b="1" dirty="0">
                <a:solidFill>
                  <a:srgbClr val="FF0000"/>
                </a:solidFill>
                <a:latin typeface="Times New Roman" panose="02020603050405020304" pitchFamily="18" charset="0"/>
                <a:cs typeface="Times New Roman" panose="02020603050405020304" pitchFamily="18" charset="0"/>
              </a:rPr>
              <a:t> dung:</a:t>
            </a:r>
          </a:p>
        </p:txBody>
      </p:sp>
      <p:sp>
        <p:nvSpPr>
          <p:cNvPr id="29" name="Rectangle 28">
            <a:extLst>
              <a:ext uri="{FF2B5EF4-FFF2-40B4-BE49-F238E27FC236}">
                <a16:creationId xmlns:a16="http://schemas.microsoft.com/office/drawing/2014/main" id="{FBB4B834-75C9-4446-9720-088AAAC6BFB7}"/>
              </a:ext>
            </a:extLst>
          </p:cNvPr>
          <p:cNvSpPr>
            <a:spLocks noChangeArrowheads="1"/>
          </p:cNvSpPr>
          <p:nvPr/>
        </p:nvSpPr>
        <p:spPr bwMode="auto">
          <a:xfrm>
            <a:off x="995922" y="7178794"/>
            <a:ext cx="116187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dirty="0">
                <a:solidFill>
                  <a:srgbClr val="FF0000"/>
                </a:solidFill>
                <a:latin typeface="Times New Roman" panose="02020603050405020304" pitchFamily="18" charset="0"/>
                <a:cs typeface="Times New Roman" panose="02020603050405020304" pitchFamily="18" charset="0"/>
              </a:rPr>
              <a:t>c) </a:t>
            </a:r>
            <a:r>
              <a:rPr lang="en-US" altLang="en-US" b="1" dirty="0" err="1">
                <a:solidFill>
                  <a:srgbClr val="FF0000"/>
                </a:solidFill>
                <a:latin typeface="Times New Roman" panose="02020603050405020304" pitchFamily="18" charset="0"/>
                <a:cs typeface="Times New Roman" panose="02020603050405020304" pitchFamily="18" charset="0"/>
              </a:rPr>
              <a:t>Cuối</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thư</a:t>
            </a:r>
            <a:r>
              <a:rPr lang="en-US" altLang="en-US" b="1" dirty="0">
                <a:solidFill>
                  <a:srgbClr val="FF0000"/>
                </a:solidFill>
                <a:latin typeface="Times New Roman" panose="02020603050405020304" pitchFamily="18" charset="0"/>
                <a:cs typeface="Times New Roman" panose="02020603050405020304" pitchFamily="18" charset="0"/>
              </a:rPr>
              <a:t>:  </a:t>
            </a:r>
          </a:p>
        </p:txBody>
      </p:sp>
      <p:sp>
        <p:nvSpPr>
          <p:cNvPr id="30" name="Text Box 5">
            <a:extLst>
              <a:ext uri="{FF2B5EF4-FFF2-40B4-BE49-F238E27FC236}">
                <a16:creationId xmlns:a16="http://schemas.microsoft.com/office/drawing/2014/main" id="{9E964BE0-7AD3-4D28-AE95-5932B7DF7731}"/>
              </a:ext>
            </a:extLst>
          </p:cNvPr>
          <p:cNvSpPr txBox="1">
            <a:spLocks noChangeArrowheads="1"/>
          </p:cNvSpPr>
          <p:nvPr/>
        </p:nvSpPr>
        <p:spPr bwMode="auto">
          <a:xfrm>
            <a:off x="1373914" y="2285535"/>
            <a:ext cx="829733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10000"/>
              </a:spcBef>
              <a:buFontTx/>
              <a:buNone/>
            </a:pP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Nơi</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gửi</a:t>
            </a:r>
            <a:r>
              <a:rPr lang="en-US" altLang="en-US" b="1" dirty="0">
                <a:solidFill>
                  <a:srgbClr val="0000CC"/>
                </a:solidFill>
                <a:latin typeface="Times New Roman" panose="02020603050405020304" pitchFamily="18" charset="0"/>
                <a:cs typeface="Times New Roman" panose="02020603050405020304" pitchFamily="18" charset="0"/>
              </a:rPr>
              <a:t>,...</a:t>
            </a:r>
            <a:r>
              <a:rPr lang="en-US" altLang="en-US" b="1" dirty="0" err="1">
                <a:solidFill>
                  <a:srgbClr val="0000CC"/>
                </a:solidFill>
                <a:latin typeface="Times New Roman" panose="02020603050405020304" pitchFamily="18" charset="0"/>
                <a:cs typeface="Times New Roman" panose="02020603050405020304" pitchFamily="18" charset="0"/>
              </a:rPr>
              <a:t>ngày</a:t>
            </a:r>
            <a:r>
              <a:rPr lang="en-US" altLang="en-US" b="1" dirty="0">
                <a:solidFill>
                  <a:srgbClr val="0000CC"/>
                </a:solidFill>
                <a:latin typeface="Times New Roman" panose="02020603050405020304" pitchFamily="18" charset="0"/>
                <a:cs typeface="Times New Roman" panose="02020603050405020304" pitchFamily="18" charset="0"/>
              </a:rPr>
              <a:t> .... </a:t>
            </a:r>
            <a:r>
              <a:rPr lang="en-US" altLang="en-US" b="1" dirty="0" err="1">
                <a:solidFill>
                  <a:srgbClr val="0000CC"/>
                </a:solidFill>
                <a:latin typeface="Times New Roman" panose="02020603050405020304" pitchFamily="18" charset="0"/>
                <a:cs typeface="Times New Roman" panose="02020603050405020304" pitchFamily="18" charset="0"/>
              </a:rPr>
              <a:t>Tháng</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năm</a:t>
            </a:r>
            <a:r>
              <a:rPr lang="en-US" altLang="en-US" b="1" dirty="0">
                <a:solidFill>
                  <a:srgbClr val="0000CC"/>
                </a:solidFill>
                <a:latin typeface="Times New Roman" panose="02020603050405020304" pitchFamily="18" charset="0"/>
                <a:cs typeface="Times New Roman" panose="02020603050405020304" pitchFamily="18" charset="0"/>
              </a:rPr>
              <a:t> ...</a:t>
            </a:r>
          </a:p>
        </p:txBody>
      </p:sp>
      <p:sp>
        <p:nvSpPr>
          <p:cNvPr id="31" name="Text Box 7">
            <a:extLst>
              <a:ext uri="{FF2B5EF4-FFF2-40B4-BE49-F238E27FC236}">
                <a16:creationId xmlns:a16="http://schemas.microsoft.com/office/drawing/2014/main" id="{F2C3840D-ED73-4DC2-941E-767BEDA9770C}"/>
              </a:ext>
            </a:extLst>
          </p:cNvPr>
          <p:cNvSpPr txBox="1">
            <a:spLocks noChangeArrowheads="1"/>
          </p:cNvSpPr>
          <p:nvPr/>
        </p:nvSpPr>
        <p:spPr bwMode="auto">
          <a:xfrm>
            <a:off x="1176681" y="4933222"/>
            <a:ext cx="10391303" cy="1618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10000"/>
              </a:spcBef>
              <a:buFontTx/>
              <a:buChar char="-"/>
            </a:pPr>
            <a:r>
              <a:rPr lang="en-US" altLang="en-US" b="1" dirty="0" err="1">
                <a:solidFill>
                  <a:srgbClr val="0000CC"/>
                </a:solidFill>
                <a:latin typeface="Times New Roman" panose="02020603050405020304" pitchFamily="18" charset="0"/>
                <a:cs typeface="Times New Roman" panose="02020603050405020304" pitchFamily="18" charset="0"/>
              </a:rPr>
              <a:t>Thăm</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hỏi</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sức</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khỏe</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của</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người</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nhận</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thư</a:t>
            </a:r>
            <a:r>
              <a:rPr lang="en-US" altLang="en-US" b="1" dirty="0">
                <a:solidFill>
                  <a:srgbClr val="0000CC"/>
                </a:solidFill>
                <a:latin typeface="Times New Roman" panose="02020603050405020304" pitchFamily="18" charset="0"/>
                <a:cs typeface="Times New Roman" panose="02020603050405020304" pitchFamily="18" charset="0"/>
              </a:rPr>
              <a:t>­.</a:t>
            </a:r>
          </a:p>
          <a:p>
            <a:pPr algn="just" eaLnBrk="1" hangingPunct="1">
              <a:spcBef>
                <a:spcPct val="10000"/>
              </a:spcBef>
              <a:buFontTx/>
              <a:buChar char="-"/>
            </a:pPr>
            <a:r>
              <a:rPr lang="en-US" altLang="en-US" b="1" dirty="0" err="1">
                <a:solidFill>
                  <a:srgbClr val="0000CC"/>
                </a:solidFill>
                <a:latin typeface="Times New Roman" panose="02020603050405020304" pitchFamily="18" charset="0"/>
                <a:cs typeface="Times New Roman" panose="02020603050405020304" pitchFamily="18" charset="0"/>
              </a:rPr>
              <a:t>Báo</a:t>
            </a:r>
            <a:r>
              <a:rPr lang="en-US" altLang="en-US" b="1" dirty="0">
                <a:solidFill>
                  <a:srgbClr val="0000CC"/>
                </a:solidFill>
                <a:latin typeface="Times New Roman" panose="02020603050405020304" pitchFamily="18" charset="0"/>
                <a:cs typeface="Times New Roman" panose="02020603050405020304" pitchFamily="18" charset="0"/>
              </a:rPr>
              <a:t> tin </a:t>
            </a:r>
            <a:r>
              <a:rPr lang="en-US" altLang="en-US" b="1" dirty="0" err="1">
                <a:solidFill>
                  <a:srgbClr val="0000CC"/>
                </a:solidFill>
                <a:latin typeface="Times New Roman" panose="02020603050405020304" pitchFamily="18" charset="0"/>
                <a:cs typeface="Times New Roman" panose="02020603050405020304" pitchFamily="18" charset="0"/>
              </a:rPr>
              <a:t>cho</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người</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nhận</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thư</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biết</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về</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sức</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khỏe</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Công</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việc</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học</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tập</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của</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mình</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và</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những</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người</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trong</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gia</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đình</a:t>
            </a:r>
            <a:r>
              <a:rPr lang="en-US" altLang="en-US" b="1" dirty="0">
                <a:solidFill>
                  <a:srgbClr val="0000CC"/>
                </a:solidFill>
                <a:latin typeface="Times New Roman" panose="02020603050405020304" pitchFamily="18" charset="0"/>
                <a:cs typeface="Times New Roman" panose="02020603050405020304" pitchFamily="18" charset="0"/>
              </a:rPr>
              <a:t>.</a:t>
            </a:r>
          </a:p>
        </p:txBody>
      </p:sp>
      <p:sp>
        <p:nvSpPr>
          <p:cNvPr id="32" name="Text Box 9">
            <a:extLst>
              <a:ext uri="{FF2B5EF4-FFF2-40B4-BE49-F238E27FC236}">
                <a16:creationId xmlns:a16="http://schemas.microsoft.com/office/drawing/2014/main" id="{201577E1-8F58-4A30-B19A-80085FC9B4E1}"/>
              </a:ext>
            </a:extLst>
          </p:cNvPr>
          <p:cNvSpPr txBox="1">
            <a:spLocks noChangeArrowheads="1"/>
          </p:cNvSpPr>
          <p:nvPr/>
        </p:nvSpPr>
        <p:spPr bwMode="auto">
          <a:xfrm>
            <a:off x="1112907" y="7747317"/>
            <a:ext cx="9956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10000"/>
              </a:spcBef>
              <a:buFontTx/>
              <a:buChar char="-"/>
            </a:pPr>
            <a:r>
              <a:rPr lang="en-US" altLang="en-US" b="1" dirty="0" err="1">
                <a:solidFill>
                  <a:srgbClr val="0000CC"/>
                </a:solidFill>
                <a:latin typeface="Times New Roman" panose="02020603050405020304" pitchFamily="18" charset="0"/>
                <a:cs typeface="Times New Roman" panose="02020603050405020304" pitchFamily="18" charset="0"/>
              </a:rPr>
              <a:t>Ký</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tên</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và</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ghi</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rõ</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họ</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tên</a:t>
            </a:r>
            <a:r>
              <a:rPr lang="en-US" altLang="en-US" b="1" dirty="0">
                <a:solidFill>
                  <a:srgbClr val="0000CC"/>
                </a:solidFill>
                <a:latin typeface="Times New Roman" panose="02020603050405020304" pitchFamily="18" charset="0"/>
                <a:cs typeface="Times New Roman" panose="02020603050405020304" pitchFamily="18" charset="0"/>
              </a:rPr>
              <a:t>.</a:t>
            </a:r>
          </a:p>
        </p:txBody>
      </p:sp>
      <p:sp>
        <p:nvSpPr>
          <p:cNvPr id="33" name="Rectangle 6">
            <a:extLst>
              <a:ext uri="{FF2B5EF4-FFF2-40B4-BE49-F238E27FC236}">
                <a16:creationId xmlns:a16="http://schemas.microsoft.com/office/drawing/2014/main" id="{E41EE7F6-59BE-42CD-ACB5-EEACCEB5D257}"/>
              </a:ext>
            </a:extLst>
          </p:cNvPr>
          <p:cNvSpPr>
            <a:spLocks noChangeArrowheads="1"/>
          </p:cNvSpPr>
          <p:nvPr/>
        </p:nvSpPr>
        <p:spPr bwMode="auto">
          <a:xfrm>
            <a:off x="1358833" y="2852022"/>
            <a:ext cx="848007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Lời</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xưng</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hô</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với</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người</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nhận</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thư</a:t>
            </a:r>
            <a:r>
              <a:rPr lang="en-US" altLang="en-US" b="1" dirty="0">
                <a:solidFill>
                  <a:srgbClr val="0000CC"/>
                </a:solidFill>
                <a:latin typeface="Times New Roman" panose="02020603050405020304" pitchFamily="18" charset="0"/>
                <a:cs typeface="Times New Roman" panose="02020603050405020304" pitchFamily="18" charset="0"/>
              </a:rPr>
              <a:t> ?</a:t>
            </a:r>
          </a:p>
        </p:txBody>
      </p:sp>
      <p:sp>
        <p:nvSpPr>
          <p:cNvPr id="34" name="Rectangle 33">
            <a:extLst>
              <a:ext uri="{FF2B5EF4-FFF2-40B4-BE49-F238E27FC236}">
                <a16:creationId xmlns:a16="http://schemas.microsoft.com/office/drawing/2014/main" id="{870496DB-7D0A-4E46-9FB7-FD44935DDF2B}"/>
              </a:ext>
            </a:extLst>
          </p:cNvPr>
          <p:cNvSpPr>
            <a:spLocks noChangeArrowheads="1"/>
          </p:cNvSpPr>
          <p:nvPr/>
        </p:nvSpPr>
        <p:spPr bwMode="auto">
          <a:xfrm>
            <a:off x="1146523" y="6477872"/>
            <a:ext cx="117891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10000"/>
              </a:spcBef>
              <a:buFontTx/>
              <a:buChar char="-"/>
            </a:pP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Lời</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chúc</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hứa</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hẹn</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của</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người</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viết</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thư</a:t>
            </a:r>
            <a:r>
              <a:rPr lang="en-US" altLang="en-US" b="1" dirty="0">
                <a:solidFill>
                  <a:srgbClr val="0000CC"/>
                </a:solidFill>
                <a:latin typeface="Times New Roman" panose="02020603050405020304" pitchFamily="18" charset="0"/>
                <a:cs typeface="Times New Roman" panose="02020603050405020304" pitchFamily="18" charset="0"/>
              </a:rPr>
              <a:t>­.</a:t>
            </a:r>
          </a:p>
        </p:txBody>
      </p:sp>
      <p:sp>
        <p:nvSpPr>
          <p:cNvPr id="3" name="Rectangle 2">
            <a:extLst>
              <a:ext uri="{FF2B5EF4-FFF2-40B4-BE49-F238E27FC236}">
                <a16:creationId xmlns:a16="http://schemas.microsoft.com/office/drawing/2014/main" id="{48EADA3E-8D4C-49FE-A00F-34B7626ED1B8}"/>
              </a:ext>
            </a:extLst>
          </p:cNvPr>
          <p:cNvSpPr/>
          <p:nvPr/>
        </p:nvSpPr>
        <p:spPr>
          <a:xfrm>
            <a:off x="1176681" y="3968970"/>
            <a:ext cx="9736205" cy="1077218"/>
          </a:xfrm>
          <a:prstGeom prst="rect">
            <a:avLst/>
          </a:prstGeom>
        </p:spPr>
        <p:txBody>
          <a:bodyPr wrap="square">
            <a:spAutoFit/>
          </a:bodyPr>
          <a:lstStyle/>
          <a:p>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Trong</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phần</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hỏi</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thăm</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tình</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hình</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người</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nhận</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thư</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em</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sẽ</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viết</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những</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gì</a:t>
            </a:r>
            <a:r>
              <a:rPr lang="en-US" altLang="en-US" sz="3200" b="1" dirty="0">
                <a:solidFill>
                  <a:srgbClr val="0000CC"/>
                </a:solidFill>
                <a:latin typeface="Times New Roman" panose="02020603050405020304" pitchFamily="18" charset="0"/>
                <a:cs typeface="Times New Roman" panose="02020603050405020304" pitchFamily="18" charset="0"/>
              </a:rPr>
              <a:t> ?</a:t>
            </a:r>
            <a:endParaRPr lang="vi-VN" sz="3200" b="1" dirty="0">
              <a:solidFill>
                <a:srgbClr val="0000CC"/>
              </a:solidFill>
              <a:latin typeface="Times New Roman" panose="02020603050405020304" pitchFamily="18" charset="0"/>
              <a:cs typeface="Times New Roman" panose="02020603050405020304" pitchFamily="18" charset="0"/>
            </a:endParaRPr>
          </a:p>
        </p:txBody>
      </p:sp>
      <p:grpSp>
        <p:nvGrpSpPr>
          <p:cNvPr id="23" name="Group 22">
            <a:extLst>
              <a:ext uri="{FF2B5EF4-FFF2-40B4-BE49-F238E27FC236}">
                <a16:creationId xmlns:a16="http://schemas.microsoft.com/office/drawing/2014/main" id="{F0E0F963-0E62-4152-83C4-36F99847F321}"/>
              </a:ext>
            </a:extLst>
          </p:cNvPr>
          <p:cNvGrpSpPr/>
          <p:nvPr/>
        </p:nvGrpSpPr>
        <p:grpSpPr>
          <a:xfrm>
            <a:off x="2728119" y="139893"/>
            <a:ext cx="7696200" cy="1140471"/>
            <a:chOff x="3337719" y="533400"/>
            <a:chExt cx="7696200" cy="1140471"/>
          </a:xfrm>
        </p:grpSpPr>
        <p:grpSp>
          <p:nvGrpSpPr>
            <p:cNvPr id="24" name="Group 23">
              <a:extLst>
                <a:ext uri="{FF2B5EF4-FFF2-40B4-BE49-F238E27FC236}">
                  <a16:creationId xmlns:a16="http://schemas.microsoft.com/office/drawing/2014/main" id="{102C13F6-DDE2-488F-A3FA-E32AD99D61E5}"/>
                </a:ext>
              </a:extLst>
            </p:cNvPr>
            <p:cNvGrpSpPr/>
            <p:nvPr/>
          </p:nvGrpSpPr>
          <p:grpSpPr>
            <a:xfrm>
              <a:off x="5547519" y="533400"/>
              <a:ext cx="3570721" cy="523220"/>
              <a:chOff x="5453915" y="594359"/>
              <a:chExt cx="3510472" cy="523220"/>
            </a:xfrm>
          </p:grpSpPr>
          <p:sp>
            <p:nvSpPr>
              <p:cNvPr id="36" name="TextBox 35">
                <a:extLst>
                  <a:ext uri="{FF2B5EF4-FFF2-40B4-BE49-F238E27FC236}">
                    <a16:creationId xmlns:a16="http://schemas.microsoft.com/office/drawing/2014/main" id="{403E6FB5-A2C7-4B90-B4D2-2C6AB390F0CC}"/>
                  </a:ext>
                </a:extLst>
              </p:cNvPr>
              <p:cNvSpPr txBox="1"/>
              <p:nvPr/>
            </p:nvSpPr>
            <p:spPr>
              <a:xfrm>
                <a:off x="5453915" y="594359"/>
                <a:ext cx="3510472"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 BÀI 12</a:t>
                </a:r>
              </a:p>
            </p:txBody>
          </p:sp>
          <p:cxnSp>
            <p:nvCxnSpPr>
              <p:cNvPr id="27" name="Straight Connector 26">
                <a:extLst>
                  <a:ext uri="{FF2B5EF4-FFF2-40B4-BE49-F238E27FC236}">
                    <a16:creationId xmlns:a16="http://schemas.microsoft.com/office/drawing/2014/main" id="{26C8076B-ECDE-4706-B4FC-E212D6B24784}"/>
                  </a:ext>
                </a:extLst>
              </p:cNvPr>
              <p:cNvCxnSpPr>
                <a:cxnSpLocks/>
              </p:cNvCxnSpPr>
              <p:nvPr/>
            </p:nvCxnSpPr>
            <p:spPr>
              <a:xfrm>
                <a:off x="5644015" y="1082039"/>
                <a:ext cx="312253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5" name="Text Box 14">
              <a:extLst>
                <a:ext uri="{FF2B5EF4-FFF2-40B4-BE49-F238E27FC236}">
                  <a16:creationId xmlns:a16="http://schemas.microsoft.com/office/drawing/2014/main" id="{D4F600B7-6FC2-4AE8-9E37-B6E987190548}"/>
                </a:ext>
              </a:extLst>
            </p:cNvPr>
            <p:cNvSpPr txBox="1">
              <a:spLocks noChangeArrowheads="1"/>
            </p:cNvSpPr>
            <p:nvPr/>
          </p:nvSpPr>
          <p:spPr bwMode="auto">
            <a:xfrm>
              <a:off x="3337719" y="1097893"/>
              <a:ext cx="76962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rPr>
                <a:t>Góc</a:t>
              </a:r>
              <a:r>
                <a:rPr lang="en-US" sz="2800" b="1" dirty="0">
                  <a:solidFill>
                    <a:srgbClr val="0000CC"/>
                  </a:solidFill>
                  <a:effectLst>
                    <a:outerShdw blurRad="38100" dist="38100" dir="2700000" algn="tl">
                      <a:srgbClr val="000000">
                        <a:alpha val="43137"/>
                      </a:srgbClr>
                    </a:outerShdw>
                  </a:effectLst>
                  <a:latin typeface="Times New Roman" pitchFamily="18" charset="0"/>
                </a:rPr>
                <a:t> </a:t>
              </a:r>
              <a:r>
                <a:rPr lang="en-US" sz="2800" b="1" dirty="0" err="1">
                  <a:solidFill>
                    <a:srgbClr val="0000CC"/>
                  </a:solidFill>
                  <a:effectLst>
                    <a:outerShdw blurRad="38100" dist="38100" dir="2700000" algn="tl">
                      <a:srgbClr val="000000">
                        <a:alpha val="43137"/>
                      </a:srgbClr>
                    </a:outerShdw>
                  </a:effectLst>
                  <a:latin typeface="Times New Roman" pitchFamily="18" charset="0"/>
                </a:rPr>
                <a:t>sáng</a:t>
              </a:r>
              <a:r>
                <a:rPr lang="en-US" sz="2800" b="1" dirty="0">
                  <a:solidFill>
                    <a:srgbClr val="0000CC"/>
                  </a:solidFill>
                  <a:effectLst>
                    <a:outerShdw blurRad="38100" dist="38100" dir="2700000" algn="tl">
                      <a:srgbClr val="000000">
                        <a:alpha val="43137"/>
                      </a:srgbClr>
                    </a:outerShdw>
                  </a:effectLst>
                  <a:latin typeface="Times New Roman" pitchFamily="18" charset="0"/>
                </a:rPr>
                <a:t> </a:t>
              </a:r>
              <a:r>
                <a:rPr lang="en-US" sz="2800" b="1" dirty="0" err="1">
                  <a:solidFill>
                    <a:srgbClr val="0000CC"/>
                  </a:solidFill>
                  <a:effectLst>
                    <a:outerShdw blurRad="38100" dist="38100" dir="2700000" algn="tl">
                      <a:srgbClr val="000000">
                        <a:alpha val="43137"/>
                      </a:srgbClr>
                    </a:outerShdw>
                  </a:effectLst>
                  <a:latin typeface="Times New Roman" pitchFamily="18" charset="0"/>
                </a:rPr>
                <a:t>tạo</a:t>
              </a:r>
              <a:r>
                <a:rPr lang="en-US" sz="2800" b="1" dirty="0">
                  <a:solidFill>
                    <a:srgbClr val="0000CC"/>
                  </a:solidFill>
                  <a:effectLst>
                    <a:outerShdw blurRad="38100" dist="38100" dir="2700000" algn="tl">
                      <a:srgbClr val="000000">
                        <a:alpha val="43137"/>
                      </a:srgbClr>
                    </a:outerShdw>
                  </a:effectLst>
                  <a:latin typeface="Times New Roman" pitchFamily="18" charset="0"/>
                </a:rPr>
                <a:t>: VIẾT TH</a:t>
              </a:r>
              <a:r>
                <a:rPr lang="vi-VN" sz="2800" b="1" dirty="0">
                  <a:solidFill>
                    <a:srgbClr val="0000CC"/>
                  </a:solidFill>
                  <a:effectLst>
                    <a:outerShdw blurRad="38100" dist="38100" dir="2700000" algn="tl">
                      <a:srgbClr val="000000">
                        <a:alpha val="43137"/>
                      </a:srgbClr>
                    </a:outerShdw>
                  </a:effectLst>
                  <a:latin typeface="Times New Roman" pitchFamily="18" charset="0"/>
                </a:rPr>
                <a:t>Ư</a:t>
              </a:r>
              <a:r>
                <a:rPr lang="en-US" sz="2800" b="1" dirty="0">
                  <a:solidFill>
                    <a:srgbClr val="0000CC"/>
                  </a:solidFill>
                  <a:effectLst>
                    <a:outerShdw blurRad="38100" dist="38100" dir="2700000" algn="tl">
                      <a:srgbClr val="000000">
                        <a:alpha val="43137"/>
                      </a:srgbClr>
                    </a:outerShdw>
                  </a:effectLst>
                  <a:latin typeface="Times New Roman" pitchFamily="18" charset="0"/>
                </a:rPr>
                <a:t> GỬI NG</a:t>
              </a:r>
              <a:r>
                <a:rPr lang="vi-VN" sz="2800" b="1" dirty="0">
                  <a:solidFill>
                    <a:srgbClr val="0000CC"/>
                  </a:solidFill>
                  <a:effectLst>
                    <a:outerShdw blurRad="38100" dist="38100" dir="2700000" algn="tl">
                      <a:srgbClr val="000000">
                        <a:alpha val="43137"/>
                      </a:srgbClr>
                    </a:outerShdw>
                  </a:effectLst>
                  <a:latin typeface="Times New Roman" pitchFamily="18" charset="0"/>
                </a:rPr>
                <a:t>ƯỜI THÂN</a:t>
              </a:r>
              <a:endParaRPr lang="en-US" sz="2800" b="1" dirty="0">
                <a:solidFill>
                  <a:srgbClr val="0000CC"/>
                </a:solidFill>
                <a:effectLst>
                  <a:outerShdw blurRad="38100" dist="38100" dir="2700000" algn="tl">
                    <a:srgbClr val="000000">
                      <a:alpha val="43137"/>
                    </a:srgbClr>
                  </a:outerShdw>
                </a:effectLst>
                <a:latin typeface="Times New Roman" pitchFamily="18" charset="0"/>
              </a:endParaRPr>
            </a:p>
          </p:txBody>
        </p:sp>
      </p:grpSp>
      <p:pic>
        <p:nvPicPr>
          <p:cNvPr id="2" name="Picture 1">
            <a:extLst>
              <a:ext uri="{FF2B5EF4-FFF2-40B4-BE49-F238E27FC236}">
                <a16:creationId xmlns:a16="http://schemas.microsoft.com/office/drawing/2014/main" id="{78FD889B-F38A-D0A8-8341-1D092DF40088}"/>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97" b="99338" l="257" r="98458">
                        <a14:foregroundMark x1="90488" y1="93212" x2="92288" y2="97351"/>
                      </a14:backgroundRemoval>
                    </a14:imgEffect>
                  </a14:imgLayer>
                </a14:imgProps>
              </a:ext>
            </a:extLst>
          </a:blip>
          <a:stretch>
            <a:fillRect/>
          </a:stretch>
        </p:blipFill>
        <p:spPr>
          <a:xfrm rot="1006818">
            <a:off x="10189535" y="1491292"/>
            <a:ext cx="3345142" cy="7109794"/>
          </a:xfrm>
          <a:prstGeom prst="rect">
            <a:avLst/>
          </a:prstGeom>
        </p:spPr>
      </p:pic>
      <p:pic>
        <p:nvPicPr>
          <p:cNvPr id="4" name="Picture 3">
            <a:extLst>
              <a:ext uri="{FF2B5EF4-FFF2-40B4-BE49-F238E27FC236}">
                <a16:creationId xmlns:a16="http://schemas.microsoft.com/office/drawing/2014/main" id="{F78B57FB-CE08-27D9-9C42-1A64FF78CE97}"/>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861" b="100000" l="355" r="100000">
                        <a14:foregroundMark x1="23050" y1="14114" x2="72163" y2="11360"/>
                        <a14:foregroundMark x1="86702" y1="34079" x2="81383" y2="77453"/>
                        <a14:foregroundMark x1="65603" y1="19449" x2="82624" y2="38898"/>
                        <a14:foregroundMark x1="71454" y1="23752" x2="71454" y2="23752"/>
                        <a14:foregroundMark x1="76064" y1="27367" x2="76064" y2="27367"/>
                        <a14:foregroundMark x1="73759" y1="24785" x2="80674" y2="34079"/>
                        <a14:foregroundMark x1="4078" y1="28399" x2="15426" y2="75043"/>
                        <a14:foregroundMark x1="35461" y1="83993" x2="65603" y2="88812"/>
                        <a14:foregroundMark x1="22872" y1="68330" x2="45745" y2="82444"/>
                        <a14:foregroundMark x1="54965" y1="80895" x2="75709" y2="72633"/>
                        <a14:foregroundMark x1="25887" y1="72806" x2="36702" y2="79518"/>
                        <a14:foregroundMark x1="9752" y1="41997" x2="16667" y2="55766"/>
                        <a14:foregroundMark x1="33865" y1="20310" x2="17021" y2="38898"/>
                        <a14:foregroundMark x1="26950" y1="24441" x2="26950" y2="24441"/>
                        <a14:foregroundMark x1="25887" y1="26334" x2="25887" y2="26334"/>
                        <a14:foregroundMark x1="22163" y1="29432" x2="22163" y2="29432"/>
                        <a14:foregroundMark x1="24113" y1="27022" x2="26773" y2="25301"/>
                      </a14:backgroundRemoval>
                    </a14:imgEffect>
                  </a14:imgLayer>
                </a14:imgProps>
              </a:ext>
            </a:extLst>
          </a:blip>
          <a:stretch>
            <a:fillRect/>
          </a:stretch>
        </p:blipFill>
        <p:spPr>
          <a:xfrm>
            <a:off x="0" y="27340"/>
            <a:ext cx="1842194" cy="1897721"/>
          </a:xfrm>
          <a:prstGeom prst="rect">
            <a:avLst/>
          </a:prstGeom>
        </p:spPr>
      </p:pic>
      <p:pic>
        <p:nvPicPr>
          <p:cNvPr id="5" name="Picture 4">
            <a:extLst>
              <a:ext uri="{FF2B5EF4-FFF2-40B4-BE49-F238E27FC236}">
                <a16:creationId xmlns:a16="http://schemas.microsoft.com/office/drawing/2014/main" id="{2E862D15-DC23-E4CB-685E-5CDBE3E12D62}"/>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0" b="96653" l="0" r="98723"/>
                    </a14:imgEffect>
                  </a14:imgLayer>
                </a14:imgProps>
              </a:ext>
            </a:extLst>
          </a:blip>
          <a:stretch>
            <a:fillRect/>
          </a:stretch>
        </p:blipFill>
        <p:spPr>
          <a:xfrm>
            <a:off x="108374" y="7763569"/>
            <a:ext cx="1147770" cy="1081741"/>
          </a:xfrm>
          <a:prstGeom prst="rect">
            <a:avLst/>
          </a:prstGeom>
        </p:spPr>
      </p:pic>
      <p:pic>
        <p:nvPicPr>
          <p:cNvPr id="6" name="Picture 5">
            <a:extLst>
              <a:ext uri="{FF2B5EF4-FFF2-40B4-BE49-F238E27FC236}">
                <a16:creationId xmlns:a16="http://schemas.microsoft.com/office/drawing/2014/main" id="{0CB63090-406B-6B95-4CDC-0882DEA38782}"/>
              </a:ext>
            </a:extLst>
          </p:cNvPr>
          <p:cNvPicPr>
            <a:picLocks noChangeAspect="1"/>
          </p:cNvPicPr>
          <p:nvPr/>
        </p:nvPicPr>
        <p:blipFill rotWithShape="1">
          <a:blip r:embed="rId8"/>
          <a:srcRect l="51858" t="16048" b="26751"/>
          <a:stretch/>
        </p:blipFill>
        <p:spPr>
          <a:xfrm>
            <a:off x="8320706" y="6477872"/>
            <a:ext cx="2866240" cy="2700093"/>
          </a:xfrm>
          <a:prstGeom prst="rect">
            <a:avLst/>
          </a:prstGeom>
        </p:spPr>
      </p:pic>
    </p:spTree>
    <p:extLst>
      <p:ext uri="{BB962C8B-B14F-4D97-AF65-F5344CB8AC3E}">
        <p14:creationId xmlns:p14="http://schemas.microsoft.com/office/powerpoint/2010/main" val="215149180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
                                            <p:txEl>
                                              <p:pRg st="0" end="0"/>
                                            </p:txEl>
                                          </p:spTgt>
                                        </p:tgtEl>
                                        <p:attrNameLst>
                                          <p:attrName>style.visibility</p:attrName>
                                        </p:attrNameLst>
                                      </p:cBhvr>
                                      <p:to>
                                        <p:strVal val="visible"/>
                                      </p:to>
                                    </p:set>
                                    <p:animEffect transition="in" filter="fade">
                                      <p:cBhvr>
                                        <p:cTn id="22" dur="500"/>
                                        <p:tgtEl>
                                          <p:spTgt spid="2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1">
                                            <p:txEl>
                                              <p:pRg st="0" end="0"/>
                                            </p:txEl>
                                          </p:spTgt>
                                        </p:tgtEl>
                                        <p:attrNameLst>
                                          <p:attrName>style.visibility</p:attrName>
                                        </p:attrNameLst>
                                      </p:cBhvr>
                                      <p:to>
                                        <p:strVal val="visible"/>
                                      </p:to>
                                    </p:set>
                                    <p:animEffect transition="in" filter="fade">
                                      <p:cBhvr>
                                        <p:cTn id="32" dur="500"/>
                                        <p:tgtEl>
                                          <p:spTgt spid="31">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1">
                                            <p:txEl>
                                              <p:pRg st="1" end="1"/>
                                            </p:txEl>
                                          </p:spTgt>
                                        </p:tgtEl>
                                        <p:attrNameLst>
                                          <p:attrName>style.visibility</p:attrName>
                                        </p:attrNameLst>
                                      </p:cBhvr>
                                      <p:to>
                                        <p:strVal val="visible"/>
                                      </p:to>
                                    </p:set>
                                    <p:animEffect transition="in" filter="fade">
                                      <p:cBhvr>
                                        <p:cTn id="37" dur="500"/>
                                        <p:tgtEl>
                                          <p:spTgt spid="31">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500"/>
                                        <p:tgtEl>
                                          <p:spTgt spid="3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9" grpId="0"/>
      <p:bldP spid="30" grpId="0"/>
      <p:bldP spid="32" grpId="0"/>
      <p:bldP spid="33" grpId="0"/>
      <p:bldP spid="34"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899319" y="652482"/>
            <a:ext cx="7543800" cy="64633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rPr>
              <a:t>3. </a:t>
            </a:r>
            <a:r>
              <a:rPr kumimoji="0" lang="en-US" sz="3600" b="1" i="0" u="none" strike="noStrike" kern="1200" cap="none" spc="0" normalizeH="0" baseline="0" noProof="0" dirty="0" err="1">
                <a:ln>
                  <a:noFill/>
                </a:ln>
                <a:solidFill>
                  <a:srgbClr val="FF0066"/>
                </a:solidFill>
                <a:effectLst/>
                <a:uLnTx/>
                <a:uFillTx/>
                <a:latin typeface="Times New Roman" pitchFamily="18" charset="0"/>
                <a:ea typeface="+mn-ea"/>
                <a:cs typeface="Times New Roman" pitchFamily="18" charset="0"/>
              </a:rPr>
              <a:t>Nói</a:t>
            </a:r>
            <a:r>
              <a:rPr kumimoji="0" lang="en-US" sz="3600" b="1" i="0" u="none" strike="noStrike" kern="1200" cap="none" spc="0" normalizeH="0" baseline="0" noProof="0" dirty="0">
                <a:ln>
                  <a:noFill/>
                </a:ln>
                <a:solidFill>
                  <a:srgbClr val="FF0066"/>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FF0066"/>
                </a:solidFill>
                <a:effectLst/>
                <a:uLnTx/>
                <a:uFillTx/>
                <a:latin typeface="Times New Roman" pitchFamily="18" charset="0"/>
                <a:ea typeface="+mn-ea"/>
                <a:cs typeface="Times New Roman" pitchFamily="18" charset="0"/>
              </a:rPr>
              <a:t>miệng</a:t>
            </a:r>
            <a:r>
              <a:rPr kumimoji="0" lang="en-US" sz="3600" b="1" i="0" u="none" strike="noStrike" kern="1200" cap="none" spc="0" normalizeH="0" baseline="0" noProof="0" dirty="0">
                <a:ln>
                  <a:noFill/>
                </a:ln>
                <a:solidFill>
                  <a:srgbClr val="FF0066"/>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FF0066"/>
                </a:solidFill>
                <a:effectLst/>
                <a:uLnTx/>
                <a:uFillTx/>
                <a:latin typeface="Times New Roman" pitchFamily="18" charset="0"/>
                <a:ea typeface="+mn-ea"/>
                <a:cs typeface="Times New Roman" pitchFamily="18" charset="0"/>
              </a:rPr>
              <a:t>theo</a:t>
            </a:r>
            <a:r>
              <a:rPr kumimoji="0" lang="en-US" sz="3600" b="1" i="0" u="none" strike="noStrike" kern="1200" cap="none" spc="0" normalizeH="0" baseline="0" noProof="0" dirty="0">
                <a:ln>
                  <a:noFill/>
                </a:ln>
                <a:solidFill>
                  <a:srgbClr val="FF0066"/>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FF0066"/>
                </a:solidFill>
                <a:effectLst/>
                <a:uLnTx/>
                <a:uFillTx/>
                <a:latin typeface="Times New Roman" pitchFamily="18" charset="0"/>
                <a:ea typeface="+mn-ea"/>
                <a:cs typeface="Times New Roman" pitchFamily="18" charset="0"/>
              </a:rPr>
              <a:t>dàn</a:t>
            </a:r>
            <a:r>
              <a:rPr kumimoji="0" lang="en-US" sz="3600" b="1" i="0" u="none" strike="noStrike" kern="1200" cap="none" spc="0" normalizeH="0" baseline="0" noProof="0" dirty="0">
                <a:ln>
                  <a:noFill/>
                </a:ln>
                <a:solidFill>
                  <a:srgbClr val="FF0066"/>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FF0066"/>
                </a:solidFill>
                <a:effectLst/>
                <a:uLnTx/>
                <a:uFillTx/>
                <a:latin typeface="Times New Roman" pitchFamily="18" charset="0"/>
                <a:ea typeface="+mn-ea"/>
                <a:cs typeface="Times New Roman" pitchFamily="18" charset="0"/>
              </a:rPr>
              <a:t>bài</a:t>
            </a:r>
            <a:r>
              <a:rPr kumimoji="0" lang="en-US" sz="3600" b="1" i="0" u="none" strike="noStrike" kern="1200" cap="none" spc="0" normalizeH="0" baseline="0" noProof="0" dirty="0">
                <a:ln>
                  <a:noFill/>
                </a:ln>
                <a:solidFill>
                  <a:srgbClr val="FF0066"/>
                </a:solidFill>
                <a:effectLst/>
                <a:uLnTx/>
                <a:uFillTx/>
                <a:latin typeface="Times New Roman" pitchFamily="18" charset="0"/>
                <a:ea typeface="+mn-ea"/>
                <a:cs typeface="Times New Roman" pitchFamily="18" charset="0"/>
              </a:rPr>
              <a:t>.</a:t>
            </a:r>
          </a:p>
        </p:txBody>
      </p:sp>
      <p:sp>
        <p:nvSpPr>
          <p:cNvPr id="48" name="Rectangle 47"/>
          <p:cNvSpPr/>
          <p:nvPr/>
        </p:nvSpPr>
        <p:spPr>
          <a:xfrm>
            <a:off x="899319" y="1331790"/>
            <a:ext cx="11201400" cy="2308324"/>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Chúng</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ta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cùng</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thảo</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luận</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nhóm</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lựa</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chọn</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đề</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trong</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nhóm</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viết</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về</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nhân</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vật</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đó</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như</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thế</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nào</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để</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vị</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khách</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đó</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hiểu</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trong</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nhóm</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Các</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bạn</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trong</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nhóm</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góp</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ý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chân</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thành</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cho</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bạn</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mình</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sau</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khi</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nghe</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bạn</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làm</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miệng</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theo</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dàn</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bài</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a:t>
            </a:r>
          </a:p>
        </p:txBody>
      </p:sp>
      <p:sp>
        <p:nvSpPr>
          <p:cNvPr id="49" name="Rectangle 48"/>
          <p:cNvSpPr/>
          <p:nvPr/>
        </p:nvSpPr>
        <p:spPr>
          <a:xfrm>
            <a:off x="746919" y="3776513"/>
            <a:ext cx="10682227" cy="64633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0066"/>
                </a:solidFill>
                <a:effectLst/>
                <a:uLnTx/>
                <a:uFillTx/>
                <a:latin typeface="Times New Roman" pitchFamily="18" charset="0"/>
                <a:ea typeface="+mn-ea"/>
                <a:cs typeface="Times New Roman" pitchFamily="18" charset="0"/>
              </a:rPr>
              <a:t>4. </a:t>
            </a:r>
            <a:r>
              <a:rPr kumimoji="0" lang="en-US" sz="3600" b="1" i="0" u="none" strike="noStrike" kern="1200" cap="none" spc="0" normalizeH="0" baseline="0" noProof="0" dirty="0" err="1">
                <a:ln>
                  <a:noFill/>
                </a:ln>
                <a:solidFill>
                  <a:srgbClr val="FF0066"/>
                </a:solidFill>
                <a:effectLst/>
                <a:uLnTx/>
                <a:uFillTx/>
                <a:latin typeface="Times New Roman" pitchFamily="18" charset="0"/>
                <a:ea typeface="+mn-ea"/>
                <a:cs typeface="Times New Roman" pitchFamily="18" charset="0"/>
              </a:rPr>
              <a:t>Viết</a:t>
            </a:r>
            <a:r>
              <a:rPr kumimoji="0" lang="en-US" sz="3600" b="1" i="0" u="none" strike="noStrike" kern="1200" cap="none" spc="0" normalizeH="0" baseline="0" noProof="0" dirty="0">
                <a:ln>
                  <a:noFill/>
                </a:ln>
                <a:solidFill>
                  <a:srgbClr val="FF0066"/>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FF0066"/>
                </a:solidFill>
                <a:effectLst/>
                <a:uLnTx/>
                <a:uFillTx/>
                <a:latin typeface="Times New Roman" pitchFamily="18" charset="0"/>
                <a:ea typeface="+mn-ea"/>
                <a:cs typeface="Times New Roman" pitchFamily="18" charset="0"/>
              </a:rPr>
              <a:t>bài</a:t>
            </a:r>
            <a:r>
              <a:rPr kumimoji="0" lang="en-US" sz="3600" b="1" i="0" u="none" strike="noStrike" kern="1200" cap="none" spc="0" normalizeH="0" baseline="0" noProof="0" dirty="0">
                <a:ln>
                  <a:noFill/>
                </a:ln>
                <a:solidFill>
                  <a:srgbClr val="FF0066"/>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FF0066"/>
                </a:solidFill>
                <a:effectLst/>
                <a:uLnTx/>
                <a:uFillTx/>
                <a:latin typeface="Times New Roman" pitchFamily="18" charset="0"/>
                <a:ea typeface="+mn-ea"/>
                <a:cs typeface="Times New Roman" pitchFamily="18" charset="0"/>
              </a:rPr>
              <a:t>vào</a:t>
            </a:r>
            <a:r>
              <a:rPr kumimoji="0" lang="en-US" sz="3600" b="1" i="0" u="none" strike="noStrike" kern="1200" cap="none" spc="0" normalizeH="0" baseline="0" noProof="0" dirty="0">
                <a:ln>
                  <a:noFill/>
                </a:ln>
                <a:solidFill>
                  <a:srgbClr val="FF0066"/>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FF0066"/>
                </a:solidFill>
                <a:effectLst/>
                <a:uLnTx/>
                <a:uFillTx/>
                <a:latin typeface="Times New Roman" pitchFamily="18" charset="0"/>
                <a:ea typeface="+mn-ea"/>
                <a:cs typeface="Times New Roman" pitchFamily="18" charset="0"/>
              </a:rPr>
              <a:t>vở</a:t>
            </a:r>
            <a:endParaRPr kumimoji="0" lang="en-US" sz="3600" b="1" i="0" u="none" strike="noStrike" kern="1200" cap="none" spc="0" normalizeH="0" baseline="0" noProof="0" dirty="0">
              <a:ln>
                <a:noFill/>
              </a:ln>
              <a:solidFill>
                <a:srgbClr val="FF0066"/>
              </a:solidFill>
              <a:effectLst/>
              <a:uLnTx/>
              <a:uFillTx/>
              <a:latin typeface="Times New Roman" pitchFamily="18" charset="0"/>
              <a:ea typeface="+mn-ea"/>
              <a:cs typeface="Times New Roman" pitchFamily="18" charset="0"/>
            </a:endParaRPr>
          </a:p>
        </p:txBody>
      </p:sp>
      <p:sp>
        <p:nvSpPr>
          <p:cNvPr id="50" name="Rectangle 49"/>
          <p:cNvSpPr/>
          <p:nvPr/>
        </p:nvSpPr>
        <p:spPr>
          <a:xfrm>
            <a:off x="899320" y="4572000"/>
            <a:ext cx="11201400" cy="2862322"/>
          </a:xfrm>
          <a:prstGeom prst="rect">
            <a:avLst/>
          </a:prstGeom>
        </p:spPr>
        <p:txBody>
          <a:bodyPr wrap="square">
            <a:spAutoFit/>
          </a:bodyPr>
          <a:lstStyle/>
          <a:p>
            <a:pPr lvl="0" algn="just"/>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Viết</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bài</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cá</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nhân</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vào</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vở</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ô li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theo</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dàn</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ý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đã</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sắp</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xếp</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viết</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câu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đúng</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liền</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mạch</a:t>
            </a:r>
            <a:r>
              <a:rPr lang="vi-VN" sz="3600" b="1" dirty="0">
                <a:solidFill>
                  <a:srgbClr val="0000CC"/>
                </a:solidFill>
                <a:latin typeface="Times New Roman" pitchFamily="18" charset="0"/>
                <a:cs typeface="Times New Roman" pitchFamily="18" charset="0"/>
              </a:rPr>
              <a:t> và minh hoạ nội dung bức thư: vẽ tranh minh hoạ, hoặc gắn tranh ảnh chuẩn bị sẵn.</a:t>
            </a:r>
            <a:endPar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10" name="Rectangle 9"/>
          <p:cNvSpPr/>
          <p:nvPr/>
        </p:nvSpPr>
        <p:spPr>
          <a:xfrm>
            <a:off x="746918" y="6477000"/>
            <a:ext cx="10682227" cy="64633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0066"/>
                </a:solidFill>
                <a:effectLst/>
                <a:uLnTx/>
                <a:uFillTx/>
                <a:latin typeface="Times New Roman" pitchFamily="18" charset="0"/>
                <a:ea typeface="+mn-ea"/>
                <a:cs typeface="Times New Roman" pitchFamily="18" charset="0"/>
              </a:rPr>
              <a:t>5. Chia </a:t>
            </a:r>
            <a:r>
              <a:rPr kumimoji="0" lang="en-US" sz="3600" b="1" i="0" u="none" strike="noStrike" kern="1200" cap="none" spc="0" normalizeH="0" baseline="0" noProof="0" dirty="0" err="1">
                <a:ln>
                  <a:noFill/>
                </a:ln>
                <a:solidFill>
                  <a:srgbClr val="FF0066"/>
                </a:solidFill>
                <a:effectLst/>
                <a:uLnTx/>
                <a:uFillTx/>
                <a:latin typeface="Times New Roman" pitchFamily="18" charset="0"/>
                <a:ea typeface="+mn-ea"/>
                <a:cs typeface="Times New Roman" pitchFamily="18" charset="0"/>
              </a:rPr>
              <a:t>sẻ</a:t>
            </a:r>
            <a:r>
              <a:rPr kumimoji="0" lang="en-US" sz="3600" b="1" i="0" u="none" strike="noStrike" kern="1200" cap="none" spc="0" normalizeH="0" baseline="0" noProof="0" dirty="0">
                <a:ln>
                  <a:noFill/>
                </a:ln>
                <a:solidFill>
                  <a:srgbClr val="FF0066"/>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FF0066"/>
                </a:solidFill>
                <a:effectLst/>
                <a:uLnTx/>
                <a:uFillTx/>
                <a:latin typeface="Times New Roman" pitchFamily="18" charset="0"/>
                <a:ea typeface="+mn-ea"/>
                <a:cs typeface="Times New Roman" pitchFamily="18" charset="0"/>
              </a:rPr>
              <a:t>trước</a:t>
            </a:r>
            <a:r>
              <a:rPr kumimoji="0" lang="en-US" sz="3600" b="1" i="0" u="none" strike="noStrike" kern="1200" cap="none" spc="0" normalizeH="0" baseline="0" noProof="0" dirty="0">
                <a:ln>
                  <a:noFill/>
                </a:ln>
                <a:solidFill>
                  <a:srgbClr val="FF0066"/>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FF0066"/>
                </a:solidFill>
                <a:effectLst/>
                <a:uLnTx/>
                <a:uFillTx/>
                <a:latin typeface="Times New Roman" pitchFamily="18" charset="0"/>
                <a:ea typeface="+mn-ea"/>
                <a:cs typeface="Times New Roman" pitchFamily="18" charset="0"/>
              </a:rPr>
              <a:t>lớp</a:t>
            </a:r>
            <a:endParaRPr kumimoji="0" lang="en-US" sz="3600" b="1" i="0" u="none" strike="noStrike" kern="1200" cap="none" spc="0" normalizeH="0" baseline="0" noProof="0" dirty="0">
              <a:ln>
                <a:noFill/>
              </a:ln>
              <a:solidFill>
                <a:srgbClr val="FF0066"/>
              </a:solidFill>
              <a:effectLst/>
              <a:uLnTx/>
              <a:uFillTx/>
              <a:latin typeface="Times New Roman" pitchFamily="18" charset="0"/>
              <a:ea typeface="+mn-ea"/>
              <a:cs typeface="Times New Roman" pitchFamily="18" charset="0"/>
            </a:endParaRPr>
          </a:p>
        </p:txBody>
      </p:sp>
      <p:sp>
        <p:nvSpPr>
          <p:cNvPr id="11" name="Rectangle 10"/>
          <p:cNvSpPr/>
          <p:nvPr/>
        </p:nvSpPr>
        <p:spPr>
          <a:xfrm>
            <a:off x="766848" y="7293929"/>
            <a:ext cx="10876671" cy="1200329"/>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Các</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nhóm</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cử</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đại</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diện</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chia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sẻ</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bài</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viết</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trước</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lớp</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Cả</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lớp</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cùng</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nghe</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sửa</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lỗi</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bổ</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sung ý hay.</a:t>
            </a:r>
          </a:p>
        </p:txBody>
      </p:sp>
      <p:pic>
        <p:nvPicPr>
          <p:cNvPr id="2" name="Picture 1">
            <a:extLst>
              <a:ext uri="{FF2B5EF4-FFF2-40B4-BE49-F238E27FC236}">
                <a16:creationId xmlns:a16="http://schemas.microsoft.com/office/drawing/2014/main" id="{5E07E352-FBC2-7C79-65EF-E6160C017890}"/>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97" b="99338" l="257" r="98458">
                        <a14:foregroundMark x1="90488" y1="93212" x2="92288" y2="97351"/>
                      </a14:backgroundRemoval>
                    </a14:imgEffect>
                  </a14:imgLayer>
                </a14:imgProps>
              </a:ext>
            </a:extLst>
          </a:blip>
          <a:stretch>
            <a:fillRect/>
          </a:stretch>
        </p:blipFill>
        <p:spPr>
          <a:xfrm rot="1006818">
            <a:off x="12192263" y="1307151"/>
            <a:ext cx="3345142" cy="7109794"/>
          </a:xfrm>
          <a:prstGeom prst="rect">
            <a:avLst/>
          </a:prstGeom>
        </p:spPr>
      </p:pic>
      <p:pic>
        <p:nvPicPr>
          <p:cNvPr id="3" name="Picture 2">
            <a:extLst>
              <a:ext uri="{FF2B5EF4-FFF2-40B4-BE49-F238E27FC236}">
                <a16:creationId xmlns:a16="http://schemas.microsoft.com/office/drawing/2014/main" id="{AC140825-AD18-461A-0E5C-7D69A4C2289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861" b="100000" l="355" r="100000">
                        <a14:foregroundMark x1="23050" y1="14114" x2="72163" y2="11360"/>
                        <a14:foregroundMark x1="86702" y1="34079" x2="81383" y2="77453"/>
                        <a14:foregroundMark x1="65603" y1="19449" x2="82624" y2="38898"/>
                        <a14:foregroundMark x1="71454" y1="23752" x2="71454" y2="23752"/>
                        <a14:foregroundMark x1="76064" y1="27367" x2="76064" y2="27367"/>
                        <a14:foregroundMark x1="73759" y1="24785" x2="80674" y2="34079"/>
                        <a14:foregroundMark x1="4078" y1="28399" x2="15426" y2="75043"/>
                        <a14:foregroundMark x1="35461" y1="83993" x2="65603" y2="88812"/>
                        <a14:foregroundMark x1="22872" y1="68330" x2="45745" y2="82444"/>
                        <a14:foregroundMark x1="54965" y1="80895" x2="75709" y2="72633"/>
                        <a14:foregroundMark x1="25887" y1="72806" x2="36702" y2="79518"/>
                        <a14:foregroundMark x1="9752" y1="41997" x2="16667" y2="55766"/>
                        <a14:foregroundMark x1="33865" y1="20310" x2="17021" y2="38898"/>
                        <a14:foregroundMark x1="26950" y1="24441" x2="26950" y2="24441"/>
                        <a14:foregroundMark x1="25887" y1="26334" x2="25887" y2="26334"/>
                        <a14:foregroundMark x1="22163" y1="29432" x2="22163" y2="29432"/>
                        <a14:foregroundMark x1="24113" y1="27022" x2="26773" y2="25301"/>
                      </a14:backgroundRemoval>
                    </a14:imgEffect>
                  </a14:imgLayer>
                </a14:imgProps>
              </a:ext>
            </a:extLst>
          </a:blip>
          <a:stretch>
            <a:fillRect/>
          </a:stretch>
        </p:blipFill>
        <p:spPr>
          <a:xfrm>
            <a:off x="219850" y="225466"/>
            <a:ext cx="1842194" cy="1897721"/>
          </a:xfrm>
          <a:prstGeom prst="rect">
            <a:avLst/>
          </a:prstGeom>
        </p:spPr>
      </p:pic>
      <p:pic>
        <p:nvPicPr>
          <p:cNvPr id="4" name="Picture 3">
            <a:extLst>
              <a:ext uri="{FF2B5EF4-FFF2-40B4-BE49-F238E27FC236}">
                <a16:creationId xmlns:a16="http://schemas.microsoft.com/office/drawing/2014/main" id="{EE4D0E21-9C64-0631-D510-7A8B0804DDEF}"/>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0" b="96653" l="0" r="98723"/>
                    </a14:imgEffect>
                  </a14:imgLayer>
                </a14:imgProps>
              </a:ext>
            </a:extLst>
          </a:blip>
          <a:stretch>
            <a:fillRect/>
          </a:stretch>
        </p:blipFill>
        <p:spPr>
          <a:xfrm>
            <a:off x="443680" y="7517455"/>
            <a:ext cx="1147770" cy="1081741"/>
          </a:xfrm>
          <a:prstGeom prst="rect">
            <a:avLst/>
          </a:prstGeom>
        </p:spPr>
      </p:pic>
      <p:pic>
        <p:nvPicPr>
          <p:cNvPr id="5" name="Picture 4">
            <a:extLst>
              <a:ext uri="{FF2B5EF4-FFF2-40B4-BE49-F238E27FC236}">
                <a16:creationId xmlns:a16="http://schemas.microsoft.com/office/drawing/2014/main" id="{B54DA11C-3B7D-7801-9021-1695DE5FD6B8}"/>
              </a:ext>
            </a:extLst>
          </p:cNvPr>
          <p:cNvPicPr>
            <a:picLocks noChangeAspect="1"/>
          </p:cNvPicPr>
          <p:nvPr/>
        </p:nvPicPr>
        <p:blipFill rotWithShape="1">
          <a:blip r:embed="rId8"/>
          <a:srcRect l="51858" t="16048" b="26751"/>
          <a:stretch/>
        </p:blipFill>
        <p:spPr>
          <a:xfrm>
            <a:off x="11664593" y="6439461"/>
            <a:ext cx="2866240" cy="2700093"/>
          </a:xfrm>
          <a:prstGeom prst="rect">
            <a:avLst/>
          </a:prstGeom>
        </p:spPr>
      </p:pic>
    </p:spTree>
    <p:extLst>
      <p:ext uri="{BB962C8B-B14F-4D97-AF65-F5344CB8AC3E}">
        <p14:creationId xmlns:p14="http://schemas.microsoft.com/office/powerpoint/2010/main" val="194783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889919" y="373862"/>
            <a:ext cx="4267200" cy="677108"/>
            <a:chOff x="1508918" y="1888664"/>
            <a:chExt cx="7603374" cy="677108"/>
          </a:xfrm>
        </p:grpSpPr>
        <p:sp>
          <p:nvSpPr>
            <p:cNvPr id="20" name="Rectangle 19"/>
            <p:cNvSpPr/>
            <p:nvPr/>
          </p:nvSpPr>
          <p:spPr>
            <a:xfrm>
              <a:off x="1508918" y="1888664"/>
              <a:ext cx="7603374"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6. </a:t>
              </a:r>
              <a:r>
                <a:rPr lang="en-US" sz="3800" b="1" dirty="0" err="1">
                  <a:solidFill>
                    <a:srgbClr val="FF0066"/>
                  </a:solidFill>
                  <a:latin typeface="Times New Roman" pitchFamily="18" charset="0"/>
                  <a:cs typeface="Times New Roman" pitchFamily="18" charset="0"/>
                </a:rPr>
                <a:t>Bài</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tham</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khảo</a:t>
              </a:r>
              <a:r>
                <a:rPr lang="en-US" sz="3800" b="1" dirty="0">
                  <a:solidFill>
                    <a:srgbClr val="FF0066"/>
                  </a:solidFill>
                  <a:latin typeface="Times New Roman" pitchFamily="18" charset="0"/>
                  <a:cs typeface="Times New Roman" pitchFamily="18" charset="0"/>
                </a:rPr>
                <a:t> 1:</a:t>
              </a:r>
            </a:p>
          </p:txBody>
        </p:sp>
        <p:cxnSp>
          <p:nvCxnSpPr>
            <p:cNvPr id="21" name="Straight Connector 20"/>
            <p:cNvCxnSpPr>
              <a:cxnSpLocks/>
            </p:cNvCxnSpPr>
            <p:nvPr/>
          </p:nvCxnSpPr>
          <p:spPr>
            <a:xfrm>
              <a:off x="2102933" y="2565772"/>
              <a:ext cx="6949959"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 name="Rectangle 1">
            <a:extLst>
              <a:ext uri="{FF2B5EF4-FFF2-40B4-BE49-F238E27FC236}">
                <a16:creationId xmlns:a16="http://schemas.microsoft.com/office/drawing/2014/main" id="{920F113A-225C-40A9-B25E-8F405786FD5F}"/>
              </a:ext>
            </a:extLst>
          </p:cNvPr>
          <p:cNvSpPr/>
          <p:nvPr/>
        </p:nvSpPr>
        <p:spPr>
          <a:xfrm>
            <a:off x="1280319" y="802357"/>
            <a:ext cx="11620500" cy="8341643"/>
          </a:xfrm>
          <a:prstGeom prst="rect">
            <a:avLst/>
          </a:prstGeom>
        </p:spPr>
        <p:txBody>
          <a:bodyPr wrap="square">
            <a:spAutoFit/>
          </a:bodyPr>
          <a:lstStyle/>
          <a:p>
            <a:pPr lvl="0" algn="r">
              <a:lnSpc>
                <a:spcPct val="110000"/>
              </a:lnSpc>
            </a:pPr>
            <a:r>
              <a:rPr lang="vi-VN" sz="3200" dirty="0">
                <a:solidFill>
                  <a:srgbClr val="0000CC"/>
                </a:solidFill>
                <a:latin typeface="Times New Roman" panose="02020603050405020304" pitchFamily="18" charset="0"/>
                <a:cs typeface="Times New Roman" panose="02020603050405020304" pitchFamily="18" charset="0"/>
              </a:rPr>
              <a:t>           </a:t>
            </a:r>
            <a:r>
              <a:rPr lang="vi-VN" sz="3200" b="1" dirty="0">
                <a:solidFill>
                  <a:srgbClr val="0000CC"/>
                </a:solidFill>
                <a:latin typeface="Times New Roman" panose="02020603050405020304" pitchFamily="18" charset="0"/>
                <a:cs typeface="Times New Roman" panose="02020603050405020304" pitchFamily="18" charset="0"/>
              </a:rPr>
              <a:t>…………….., ngày 15 tháng 2 năm 2022</a:t>
            </a:r>
            <a:endParaRPr lang="vi-VN" sz="3200" dirty="0">
              <a:solidFill>
                <a:srgbClr val="0000CC"/>
              </a:solidFill>
              <a:latin typeface="Times New Roman" panose="02020603050405020304" pitchFamily="18" charset="0"/>
              <a:cs typeface="Times New Roman" panose="02020603050405020304" pitchFamily="18" charset="0"/>
            </a:endParaRPr>
          </a:p>
          <a:p>
            <a:pPr lvl="0" algn="just">
              <a:lnSpc>
                <a:spcPct val="120000"/>
              </a:lnSpc>
              <a:spcBef>
                <a:spcPts val="0"/>
              </a:spcBef>
            </a:pPr>
            <a:r>
              <a:rPr lang="vi-VN" sz="3000" b="1" dirty="0">
                <a:solidFill>
                  <a:srgbClr val="0000CC"/>
                </a:solidFill>
                <a:latin typeface="Times New Roman" panose="02020603050405020304" pitchFamily="18" charset="0"/>
                <a:cs typeface="Times New Roman" panose="02020603050405020304" pitchFamily="18" charset="0"/>
              </a:rPr>
              <a:t>        Chị Hồng Nhung thân mến!</a:t>
            </a:r>
          </a:p>
          <a:p>
            <a:pPr lvl="0" algn="just">
              <a:lnSpc>
                <a:spcPct val="120000"/>
              </a:lnSpc>
              <a:spcBef>
                <a:spcPts val="0"/>
              </a:spcBef>
            </a:pPr>
            <a:r>
              <a:rPr lang="vi-VN" sz="3000" b="1" dirty="0">
                <a:solidFill>
                  <a:srgbClr val="0000CC"/>
                </a:solidFill>
                <a:latin typeface="Times New Roman" panose="02020603050405020304" pitchFamily="18" charset="0"/>
                <a:cs typeface="Times New Roman" panose="02020603050405020304" pitchFamily="18" charset="0"/>
              </a:rPr>
              <a:t>         Dạo này chị có khỏe không ạ? Chị đi học ở xa nhớ giữ gìn sức khỏe nhé. Tuần trước em được bố mẹ cho đi thăm quê ngoại đấy, nếu có chị đi cùng chắc sẽ rất vui. Ngay từ đầu làng, em đã nhìn thấy một cây đa rất to, tán cây xoè bóng mát rất rộng. Hai bên đường vào làng là những cánh đồng lúa vàng óng trải dài. Hương lúa thơm ngào ngạt. Thỉnh thoảng lại có một vài chiếc ao nhỏ được người dân thả bèo và hoa sen.. Làng còn có một ngôi chùa rất to và rất đẹp. Thấp thoáng trong làng là những ngôi nhà mái ngói đỏ tươi. Cuộc sống nơi đây rất êm đềm chị ạ.</a:t>
            </a:r>
          </a:p>
          <a:p>
            <a:pPr lvl="0" algn="just">
              <a:lnSpc>
                <a:spcPct val="120000"/>
              </a:lnSpc>
              <a:spcBef>
                <a:spcPts val="0"/>
              </a:spcBef>
            </a:pPr>
            <a:r>
              <a:rPr lang="vi-VN" sz="3000" b="1" dirty="0">
                <a:solidFill>
                  <a:srgbClr val="0000CC"/>
                </a:solidFill>
                <a:latin typeface="Times New Roman" panose="02020603050405020304" pitchFamily="18" charset="0"/>
                <a:cs typeface="Times New Roman" panose="02020603050405020304" pitchFamily="18" charset="0"/>
              </a:rPr>
              <a:t>       Thôi em chào chị, chúc chị mạnh khoẻ và chăm viết thư cho em nhiều.  </a:t>
            </a:r>
          </a:p>
          <a:p>
            <a:pPr lvl="0" algn="ctr">
              <a:lnSpc>
                <a:spcPct val="120000"/>
              </a:lnSpc>
              <a:spcBef>
                <a:spcPts val="0"/>
              </a:spcBef>
            </a:pPr>
            <a:r>
              <a:rPr lang="vi-VN" sz="3000" b="1" dirty="0">
                <a:solidFill>
                  <a:srgbClr val="0000CC"/>
                </a:solidFill>
                <a:latin typeface="Times New Roman" panose="02020603050405020304" pitchFamily="18" charset="0"/>
                <a:cs typeface="Times New Roman" panose="02020603050405020304" pitchFamily="18" charset="0"/>
              </a:rPr>
              <a:t>Em gái</a:t>
            </a:r>
          </a:p>
          <a:p>
            <a:pPr lvl="0" algn="ctr">
              <a:lnSpc>
                <a:spcPct val="120000"/>
              </a:lnSpc>
              <a:spcBef>
                <a:spcPts val="0"/>
              </a:spcBef>
            </a:pPr>
            <a:r>
              <a:rPr lang="vi-VN" sz="3000" b="1" dirty="0">
                <a:solidFill>
                  <a:srgbClr val="0000CC"/>
                </a:solidFill>
                <a:latin typeface="Times New Roman" panose="02020603050405020304" pitchFamily="18" charset="0"/>
                <a:cs typeface="Times New Roman" panose="02020603050405020304" pitchFamily="18" charset="0"/>
              </a:rPr>
              <a:t>Liên</a:t>
            </a:r>
          </a:p>
        </p:txBody>
      </p:sp>
      <p:pic>
        <p:nvPicPr>
          <p:cNvPr id="3" name="Picture 2">
            <a:extLst>
              <a:ext uri="{FF2B5EF4-FFF2-40B4-BE49-F238E27FC236}">
                <a16:creationId xmlns:a16="http://schemas.microsoft.com/office/drawing/2014/main" id="{03B1FC50-2259-91F4-0E80-BE4B353CFD27}"/>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97" b="99338" l="257" r="98458">
                        <a14:foregroundMark x1="90488" y1="93212" x2="92288" y2="97351"/>
                      </a14:backgroundRemoval>
                    </a14:imgEffect>
                  </a14:imgLayer>
                </a14:imgProps>
              </a:ext>
            </a:extLst>
          </a:blip>
          <a:stretch>
            <a:fillRect/>
          </a:stretch>
        </p:blipFill>
        <p:spPr>
          <a:xfrm rot="1006818">
            <a:off x="12727978" y="1157898"/>
            <a:ext cx="3345142" cy="7109794"/>
          </a:xfrm>
          <a:prstGeom prst="rect">
            <a:avLst/>
          </a:prstGeom>
        </p:spPr>
      </p:pic>
      <p:pic>
        <p:nvPicPr>
          <p:cNvPr id="4" name="Picture 3">
            <a:extLst>
              <a:ext uri="{FF2B5EF4-FFF2-40B4-BE49-F238E27FC236}">
                <a16:creationId xmlns:a16="http://schemas.microsoft.com/office/drawing/2014/main" id="{4299E54E-C4DD-A021-094B-67D735365CD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861" b="100000" l="355" r="100000">
                        <a14:foregroundMark x1="23050" y1="14114" x2="72163" y2="11360"/>
                        <a14:foregroundMark x1="86702" y1="34079" x2="81383" y2="77453"/>
                        <a14:foregroundMark x1="65603" y1="19449" x2="82624" y2="38898"/>
                        <a14:foregroundMark x1="71454" y1="23752" x2="71454" y2="23752"/>
                        <a14:foregroundMark x1="76064" y1="27367" x2="76064" y2="27367"/>
                        <a14:foregroundMark x1="73759" y1="24785" x2="80674" y2="34079"/>
                        <a14:foregroundMark x1="4078" y1="28399" x2="15426" y2="75043"/>
                        <a14:foregroundMark x1="35461" y1="83993" x2="65603" y2="88812"/>
                        <a14:foregroundMark x1="22872" y1="68330" x2="45745" y2="82444"/>
                        <a14:foregroundMark x1="54965" y1="80895" x2="75709" y2="72633"/>
                        <a14:foregroundMark x1="25887" y1="72806" x2="36702" y2="79518"/>
                        <a14:foregroundMark x1="9752" y1="41997" x2="16667" y2="55766"/>
                        <a14:foregroundMark x1="33865" y1="20310" x2="17021" y2="38898"/>
                        <a14:foregroundMark x1="26950" y1="24441" x2="26950" y2="24441"/>
                        <a14:foregroundMark x1="25887" y1="26334" x2="25887" y2="26334"/>
                        <a14:foregroundMark x1="22163" y1="29432" x2="22163" y2="29432"/>
                        <a14:foregroundMark x1="24113" y1="27022" x2="26773" y2="25301"/>
                      </a14:backgroundRemoval>
                    </a14:imgEffect>
                  </a14:imgLayer>
                </a14:imgProps>
              </a:ext>
            </a:extLst>
          </a:blip>
          <a:stretch>
            <a:fillRect/>
          </a:stretch>
        </p:blipFill>
        <p:spPr>
          <a:xfrm>
            <a:off x="219850" y="225466"/>
            <a:ext cx="1842194" cy="1897721"/>
          </a:xfrm>
          <a:prstGeom prst="rect">
            <a:avLst/>
          </a:prstGeom>
        </p:spPr>
      </p:pic>
      <p:pic>
        <p:nvPicPr>
          <p:cNvPr id="5" name="Picture 4">
            <a:extLst>
              <a:ext uri="{FF2B5EF4-FFF2-40B4-BE49-F238E27FC236}">
                <a16:creationId xmlns:a16="http://schemas.microsoft.com/office/drawing/2014/main" id="{71A369E4-D798-C2B3-1177-7CDB66B57972}"/>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0" b="96653" l="0" r="98723"/>
                    </a14:imgEffect>
                  </a14:imgLayer>
                </a14:imgProps>
              </a:ext>
            </a:extLst>
          </a:blip>
          <a:stretch>
            <a:fillRect/>
          </a:stretch>
        </p:blipFill>
        <p:spPr>
          <a:xfrm>
            <a:off x="443680" y="7517455"/>
            <a:ext cx="1147770" cy="1081741"/>
          </a:xfrm>
          <a:prstGeom prst="rect">
            <a:avLst/>
          </a:prstGeom>
        </p:spPr>
      </p:pic>
      <p:pic>
        <p:nvPicPr>
          <p:cNvPr id="6" name="Picture 5">
            <a:extLst>
              <a:ext uri="{FF2B5EF4-FFF2-40B4-BE49-F238E27FC236}">
                <a16:creationId xmlns:a16="http://schemas.microsoft.com/office/drawing/2014/main" id="{9678F108-5CFD-DF93-2925-4DA6ACAA6BF8}"/>
              </a:ext>
            </a:extLst>
          </p:cNvPr>
          <p:cNvPicPr>
            <a:picLocks noChangeAspect="1"/>
          </p:cNvPicPr>
          <p:nvPr/>
        </p:nvPicPr>
        <p:blipFill rotWithShape="1">
          <a:blip r:embed="rId8"/>
          <a:srcRect l="51858" t="16048" b="26751"/>
          <a:stretch/>
        </p:blipFill>
        <p:spPr>
          <a:xfrm>
            <a:off x="12634119" y="6167408"/>
            <a:ext cx="2866240" cy="2700093"/>
          </a:xfrm>
          <a:prstGeom prst="rect">
            <a:avLst/>
          </a:prstGeom>
        </p:spPr>
      </p:pic>
    </p:spTree>
    <p:extLst>
      <p:ext uri="{BB962C8B-B14F-4D97-AF65-F5344CB8AC3E}">
        <p14:creationId xmlns:p14="http://schemas.microsoft.com/office/powerpoint/2010/main" val="227491247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3718719" y="228600"/>
            <a:ext cx="4267202" cy="1261884"/>
            <a:chOff x="1508918" y="1888664"/>
            <a:chExt cx="7840981" cy="1261884"/>
          </a:xfrm>
        </p:grpSpPr>
        <p:sp>
          <p:nvSpPr>
            <p:cNvPr id="20" name="Rectangle 19"/>
            <p:cNvSpPr/>
            <p:nvPr/>
          </p:nvSpPr>
          <p:spPr>
            <a:xfrm>
              <a:off x="1508918" y="1888664"/>
              <a:ext cx="7840981" cy="1261884"/>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6. Bài tham khảo 2:</a:t>
              </a:r>
            </a:p>
          </p:txBody>
        </p:sp>
        <p:cxnSp>
          <p:nvCxnSpPr>
            <p:cNvPr id="21" name="Straight Connector 20"/>
            <p:cNvCxnSpPr>
              <a:cxnSpLocks/>
            </p:cNvCxnSpPr>
            <p:nvPr/>
          </p:nvCxnSpPr>
          <p:spPr>
            <a:xfrm>
              <a:off x="2692466" y="2475137"/>
              <a:ext cx="623738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 name="Rectangle 1">
            <a:extLst>
              <a:ext uri="{FF2B5EF4-FFF2-40B4-BE49-F238E27FC236}">
                <a16:creationId xmlns:a16="http://schemas.microsoft.com/office/drawing/2014/main" id="{920F113A-225C-40A9-B25E-8F405786FD5F}"/>
              </a:ext>
            </a:extLst>
          </p:cNvPr>
          <p:cNvSpPr/>
          <p:nvPr/>
        </p:nvSpPr>
        <p:spPr>
          <a:xfrm>
            <a:off x="899319" y="784181"/>
            <a:ext cx="10896600" cy="8710077"/>
          </a:xfrm>
          <a:prstGeom prst="rect">
            <a:avLst/>
          </a:prstGeom>
        </p:spPr>
        <p:txBody>
          <a:bodyPr wrap="square">
            <a:spAutoFit/>
          </a:bodyPr>
          <a:lstStyle/>
          <a:p>
            <a:pPr lvl="0" algn="r">
              <a:lnSpc>
                <a:spcPct val="110000"/>
              </a:lnSpc>
            </a:pPr>
            <a:r>
              <a:rPr lang="vi-VN" sz="3200" b="1" dirty="0">
                <a:solidFill>
                  <a:srgbClr val="0000CC"/>
                </a:solidFill>
                <a:latin typeface="Times New Roman" panose="02020603050405020304" pitchFamily="18" charset="0"/>
                <a:cs typeface="Times New Roman" panose="02020603050405020304" pitchFamily="18" charset="0"/>
              </a:rPr>
              <a:t>…………….., ngày 15 tháng 2 năm 2022</a:t>
            </a:r>
          </a:p>
          <a:p>
            <a:pPr lvl="0" algn="just">
              <a:lnSpc>
                <a:spcPct val="110000"/>
              </a:lnSpc>
            </a:pPr>
            <a:r>
              <a:rPr lang="vi-VN" sz="3200" b="1" dirty="0">
                <a:solidFill>
                  <a:srgbClr val="0000CC"/>
                </a:solidFill>
                <a:latin typeface="Times New Roman" panose="02020603050405020304" pitchFamily="18" charset="0"/>
                <a:cs typeface="Times New Roman" panose="02020603050405020304" pitchFamily="18" charset="0"/>
              </a:rPr>
              <a:t>Dì yêu quý!</a:t>
            </a:r>
          </a:p>
          <a:p>
            <a:pPr lvl="0" algn="just">
              <a:lnSpc>
                <a:spcPct val="110000"/>
              </a:lnSpc>
            </a:pPr>
            <a:r>
              <a:rPr lang="vi-VN" sz="3200" b="1" dirty="0">
                <a:solidFill>
                  <a:srgbClr val="0000CC"/>
                </a:solidFill>
                <a:latin typeface="Times New Roman" panose="02020603050405020304" pitchFamily="18" charset="0"/>
                <a:cs typeface="Times New Roman" panose="02020603050405020304" pitchFamily="18" charset="0"/>
              </a:rPr>
              <a:t>          Lâu lắm không được gặp dì, cháu nhớ dì lắm. Tết năm sau, cháu sẽ xin bố mẹ vào Nha Trang ăn Tết cùng dì.</a:t>
            </a:r>
          </a:p>
          <a:p>
            <a:pPr lvl="0" algn="just">
              <a:lnSpc>
                <a:spcPct val="110000"/>
              </a:lnSpc>
            </a:pPr>
            <a:r>
              <a:rPr lang="vi-VN" sz="3200" b="1" dirty="0">
                <a:solidFill>
                  <a:srgbClr val="0000CC"/>
                </a:solidFill>
                <a:latin typeface="Times New Roman" panose="02020603050405020304" pitchFamily="18" charset="0"/>
                <a:cs typeface="Times New Roman" panose="02020603050405020304" pitchFamily="18" charset="0"/>
              </a:rPr>
              <a:t>Năm nay, bố mẹ cháu cho chị em cháu về quê ăn Tết, cháu xúc động lắm dì ạ. Bà con ở quê ai cũng quý cháu. Thấy cháu về, ai cũng đến hỏi thăm về công việc của bố mẹ, việc học hành của cháu và em Chi. Bác Lan gói tặng cháu chiếc bánh chưng xinh xinh, cô Hà cho cháu gói mứt gừng tự làm. Em Nam rủ cháu đi chợ Tết và mua cho cháu con gà trống nhỏ làm bằng bột nếp. Ở quê, ai cũng gần gũi, tình cảm. Về  thành phố đã lâu mà cháu cứ nhớ mãi những ngày ở quê.</a:t>
            </a:r>
          </a:p>
          <a:p>
            <a:pPr lvl="0" algn="just">
              <a:lnSpc>
                <a:spcPct val="110000"/>
              </a:lnSpc>
            </a:pPr>
            <a:r>
              <a:rPr lang="vi-VN" sz="3200" b="1" dirty="0">
                <a:solidFill>
                  <a:srgbClr val="0000CC"/>
                </a:solidFill>
                <a:latin typeface="Times New Roman" panose="02020603050405020304" pitchFamily="18" charset="0"/>
                <a:cs typeface="Times New Roman" panose="02020603050405020304" pitchFamily="18" charset="0"/>
              </a:rPr>
              <a:t>Thư đã dài, cháu xin dừng bút ạ. Cháu kính chúc dì mạnh khoẻ ạ.</a:t>
            </a:r>
            <a:r>
              <a:rPr lang="en-US" sz="3200" b="1" dirty="0">
                <a:solidFill>
                  <a:srgbClr val="0000CC"/>
                </a:solidFill>
                <a:latin typeface="Times New Roman" panose="02020603050405020304" pitchFamily="18" charset="0"/>
                <a:cs typeface="Times New Roman" panose="02020603050405020304" pitchFamily="18" charset="0"/>
              </a:rPr>
              <a:t>                               </a:t>
            </a:r>
            <a:r>
              <a:rPr lang="vi-VN" sz="3200" b="1" dirty="0">
                <a:solidFill>
                  <a:srgbClr val="0000CC"/>
                </a:solidFill>
                <a:latin typeface="Times New Roman" panose="02020603050405020304" pitchFamily="18" charset="0"/>
                <a:cs typeface="Times New Roman" panose="02020603050405020304" pitchFamily="18" charset="0"/>
              </a:rPr>
              <a:t>Cháu của dì</a:t>
            </a:r>
          </a:p>
          <a:p>
            <a:pPr lvl="0" algn="ctr">
              <a:lnSpc>
                <a:spcPct val="110000"/>
              </a:lnSpc>
            </a:pPr>
            <a:r>
              <a:rPr lang="vi-VN" sz="3200" b="1" dirty="0">
                <a:solidFill>
                  <a:srgbClr val="0000CC"/>
                </a:solidFill>
                <a:latin typeface="Times New Roman" panose="02020603050405020304" pitchFamily="18" charset="0"/>
                <a:cs typeface="Times New Roman" panose="02020603050405020304" pitchFamily="18" charset="0"/>
              </a:rPr>
              <a:t>Quỳnh Ngọc</a:t>
            </a:r>
          </a:p>
          <a:p>
            <a:pPr lvl="0" algn="just"/>
            <a:endParaRPr lang="vi-VN" sz="3200" b="1" dirty="0">
              <a:solidFill>
                <a:srgbClr val="0000CC"/>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2450F5EE-5320-2A9C-67F5-58809029FB35}"/>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97" b="99338" l="257" r="98458">
                        <a14:foregroundMark x1="90488" y1="93212" x2="92288" y2="97351"/>
                      </a14:backgroundRemoval>
                    </a14:imgEffect>
                  </a14:imgLayer>
                </a14:imgProps>
              </a:ext>
            </a:extLst>
          </a:blip>
          <a:stretch>
            <a:fillRect/>
          </a:stretch>
        </p:blipFill>
        <p:spPr>
          <a:xfrm rot="1006818">
            <a:off x="11780022" y="1017102"/>
            <a:ext cx="3345142" cy="7109794"/>
          </a:xfrm>
          <a:prstGeom prst="rect">
            <a:avLst/>
          </a:prstGeom>
        </p:spPr>
      </p:pic>
      <p:pic>
        <p:nvPicPr>
          <p:cNvPr id="4" name="Picture 3">
            <a:extLst>
              <a:ext uri="{FF2B5EF4-FFF2-40B4-BE49-F238E27FC236}">
                <a16:creationId xmlns:a16="http://schemas.microsoft.com/office/drawing/2014/main" id="{D0E9D35E-0CFB-39D4-FEF7-0A0A691D90BD}"/>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861" b="100000" l="355" r="100000">
                        <a14:foregroundMark x1="23050" y1="14114" x2="72163" y2="11360"/>
                        <a14:foregroundMark x1="86702" y1="34079" x2="81383" y2="77453"/>
                        <a14:foregroundMark x1="65603" y1="19449" x2="82624" y2="38898"/>
                        <a14:foregroundMark x1="71454" y1="23752" x2="71454" y2="23752"/>
                        <a14:foregroundMark x1="76064" y1="27367" x2="76064" y2="27367"/>
                        <a14:foregroundMark x1="73759" y1="24785" x2="80674" y2="34079"/>
                        <a14:foregroundMark x1="4078" y1="28399" x2="15426" y2="75043"/>
                        <a14:foregroundMark x1="35461" y1="83993" x2="65603" y2="88812"/>
                        <a14:foregroundMark x1="22872" y1="68330" x2="45745" y2="82444"/>
                        <a14:foregroundMark x1="54965" y1="80895" x2="75709" y2="72633"/>
                        <a14:foregroundMark x1="25887" y1="72806" x2="36702" y2="79518"/>
                        <a14:foregroundMark x1="9752" y1="41997" x2="16667" y2="55766"/>
                        <a14:foregroundMark x1="33865" y1="20310" x2="17021" y2="38898"/>
                        <a14:foregroundMark x1="26950" y1="24441" x2="26950" y2="24441"/>
                        <a14:foregroundMark x1="25887" y1="26334" x2="25887" y2="26334"/>
                        <a14:foregroundMark x1="22163" y1="29432" x2="22163" y2="29432"/>
                        <a14:foregroundMark x1="24113" y1="27022" x2="26773" y2="25301"/>
                      </a14:backgroundRemoval>
                    </a14:imgEffect>
                  </a14:imgLayer>
                </a14:imgProps>
              </a:ext>
            </a:extLst>
          </a:blip>
          <a:stretch>
            <a:fillRect/>
          </a:stretch>
        </p:blipFill>
        <p:spPr>
          <a:xfrm>
            <a:off x="219850" y="225466"/>
            <a:ext cx="1842194" cy="1897721"/>
          </a:xfrm>
          <a:prstGeom prst="rect">
            <a:avLst/>
          </a:prstGeom>
        </p:spPr>
      </p:pic>
      <p:pic>
        <p:nvPicPr>
          <p:cNvPr id="5" name="Picture 4">
            <a:extLst>
              <a:ext uri="{FF2B5EF4-FFF2-40B4-BE49-F238E27FC236}">
                <a16:creationId xmlns:a16="http://schemas.microsoft.com/office/drawing/2014/main" id="{310B11A9-B1A9-8B75-1314-7D8287724462}"/>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0" b="96653" l="0" r="98723"/>
                    </a14:imgEffect>
                  </a14:imgLayer>
                </a14:imgProps>
              </a:ext>
            </a:extLst>
          </a:blip>
          <a:stretch>
            <a:fillRect/>
          </a:stretch>
        </p:blipFill>
        <p:spPr>
          <a:xfrm>
            <a:off x="0" y="7620885"/>
            <a:ext cx="1147770" cy="1081741"/>
          </a:xfrm>
          <a:prstGeom prst="rect">
            <a:avLst/>
          </a:prstGeom>
        </p:spPr>
      </p:pic>
      <p:pic>
        <p:nvPicPr>
          <p:cNvPr id="6" name="Picture 5">
            <a:extLst>
              <a:ext uri="{FF2B5EF4-FFF2-40B4-BE49-F238E27FC236}">
                <a16:creationId xmlns:a16="http://schemas.microsoft.com/office/drawing/2014/main" id="{92385E0A-2F26-DF9A-BDE7-CECA71DC5AB5}"/>
              </a:ext>
            </a:extLst>
          </p:cNvPr>
          <p:cNvPicPr>
            <a:picLocks noChangeAspect="1"/>
          </p:cNvPicPr>
          <p:nvPr/>
        </p:nvPicPr>
        <p:blipFill rotWithShape="1">
          <a:blip r:embed="rId8"/>
          <a:srcRect l="51858" t="16048" b="26751"/>
          <a:stretch/>
        </p:blipFill>
        <p:spPr>
          <a:xfrm>
            <a:off x="11262519" y="6313888"/>
            <a:ext cx="2866240" cy="2700093"/>
          </a:xfrm>
          <a:prstGeom prst="rect">
            <a:avLst/>
          </a:prstGeom>
        </p:spPr>
      </p:pic>
    </p:spTree>
    <p:extLst>
      <p:ext uri="{BB962C8B-B14F-4D97-AF65-F5344CB8AC3E}">
        <p14:creationId xmlns:p14="http://schemas.microsoft.com/office/powerpoint/2010/main" val="360088747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2042319" y="133587"/>
            <a:ext cx="9677402" cy="677108"/>
            <a:chOff x="1931777" y="117251"/>
            <a:chExt cx="7671838" cy="677108"/>
          </a:xfrm>
        </p:grpSpPr>
        <p:sp>
          <p:nvSpPr>
            <p:cNvPr id="20" name="Rectangle 19"/>
            <p:cNvSpPr/>
            <p:nvPr/>
          </p:nvSpPr>
          <p:spPr>
            <a:xfrm>
              <a:off x="1931777" y="117251"/>
              <a:ext cx="7671838" cy="677108"/>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800" b="1" i="0" u="none" strike="noStrike" kern="1200" cap="none" spc="0" normalizeH="0" baseline="0" noProof="0" dirty="0">
                  <a:ln>
                    <a:noFill/>
                  </a:ln>
                  <a:solidFill>
                    <a:srgbClr val="FF0066"/>
                  </a:solidFill>
                  <a:effectLst/>
                  <a:uLnTx/>
                  <a:uFillTx/>
                  <a:latin typeface="Times New Roman" pitchFamily="18" charset="0"/>
                  <a:ea typeface="+mn-ea"/>
                  <a:cs typeface="Times New Roman" pitchFamily="18" charset="0"/>
                </a:rPr>
                <a:t>7. </a:t>
              </a:r>
              <a:r>
                <a:rPr kumimoji="0" lang="en-US" sz="3800" b="1" i="0" u="none" strike="noStrike" kern="1200" cap="none" spc="0" normalizeH="0" baseline="0" noProof="0" dirty="0" err="1">
                  <a:ln>
                    <a:noFill/>
                  </a:ln>
                  <a:solidFill>
                    <a:srgbClr val="FF0066"/>
                  </a:solidFill>
                  <a:effectLst/>
                  <a:uLnTx/>
                  <a:uFillTx/>
                  <a:latin typeface="Times New Roman" pitchFamily="18" charset="0"/>
                  <a:ea typeface="+mn-ea"/>
                  <a:cs typeface="Times New Roman" pitchFamily="18" charset="0"/>
                </a:rPr>
                <a:t>Cách</a:t>
              </a:r>
              <a:r>
                <a:rPr kumimoji="0" lang="en-US" sz="3800" b="1" i="0" u="none" strike="noStrike" kern="1200" cap="none" spc="0" normalizeH="0" baseline="0" noProof="0" dirty="0">
                  <a:ln>
                    <a:noFill/>
                  </a:ln>
                  <a:solidFill>
                    <a:srgbClr val="FF0066"/>
                  </a:solidFill>
                  <a:effectLst/>
                  <a:uLnTx/>
                  <a:uFillTx/>
                  <a:latin typeface="Times New Roman" pitchFamily="18" charset="0"/>
                  <a:ea typeface="+mn-ea"/>
                  <a:cs typeface="Times New Roman" pitchFamily="18" charset="0"/>
                </a:rPr>
                <a:t> </a:t>
              </a:r>
              <a:r>
                <a:rPr kumimoji="0" lang="en-US" sz="3800" b="1" i="0" u="none" strike="noStrike" kern="1200" cap="none" spc="0" normalizeH="0" baseline="0" noProof="0" dirty="0" err="1">
                  <a:ln>
                    <a:noFill/>
                  </a:ln>
                  <a:solidFill>
                    <a:srgbClr val="FF0066"/>
                  </a:solidFill>
                  <a:effectLst/>
                  <a:uLnTx/>
                  <a:uFillTx/>
                  <a:latin typeface="Times New Roman" pitchFamily="18" charset="0"/>
                  <a:ea typeface="+mn-ea"/>
                  <a:cs typeface="Times New Roman" pitchFamily="18" charset="0"/>
                </a:rPr>
                <a:t>trang</a:t>
              </a:r>
              <a:r>
                <a:rPr kumimoji="0" lang="en-US" sz="3800" b="1" i="0" u="none" strike="noStrike" kern="1200" cap="none" spc="0" normalizeH="0" baseline="0" noProof="0" dirty="0">
                  <a:ln>
                    <a:noFill/>
                  </a:ln>
                  <a:solidFill>
                    <a:srgbClr val="FF0066"/>
                  </a:solidFill>
                  <a:effectLst/>
                  <a:uLnTx/>
                  <a:uFillTx/>
                  <a:latin typeface="Times New Roman" pitchFamily="18" charset="0"/>
                  <a:ea typeface="+mn-ea"/>
                  <a:cs typeface="Times New Roman" pitchFamily="18" charset="0"/>
                </a:rPr>
                <a:t> </a:t>
              </a:r>
              <a:r>
                <a:rPr kumimoji="0" lang="en-US" sz="3800" b="1" i="0" u="none" strike="noStrike" kern="1200" cap="none" spc="0" normalizeH="0" baseline="0" noProof="0" dirty="0" err="1">
                  <a:ln>
                    <a:noFill/>
                  </a:ln>
                  <a:solidFill>
                    <a:srgbClr val="FF0066"/>
                  </a:solidFill>
                  <a:effectLst/>
                  <a:uLnTx/>
                  <a:uFillTx/>
                  <a:latin typeface="Times New Roman" pitchFamily="18" charset="0"/>
                  <a:ea typeface="+mn-ea"/>
                  <a:cs typeface="Times New Roman" pitchFamily="18" charset="0"/>
                </a:rPr>
                <a:t>trí</a:t>
              </a:r>
              <a:r>
                <a:rPr kumimoji="0" lang="en-US" sz="3800" b="1" i="0" u="none" strike="noStrike" kern="1200" cap="none" spc="0" normalizeH="0" baseline="0" noProof="0" dirty="0">
                  <a:ln>
                    <a:noFill/>
                  </a:ln>
                  <a:solidFill>
                    <a:srgbClr val="FF0066"/>
                  </a:solidFill>
                  <a:effectLst/>
                  <a:uLnTx/>
                  <a:uFillTx/>
                  <a:latin typeface="Times New Roman" pitchFamily="18" charset="0"/>
                  <a:ea typeface="+mn-ea"/>
                  <a:cs typeface="Times New Roman" pitchFamily="18" charset="0"/>
                </a:rPr>
                <a:t> b</a:t>
              </a:r>
              <a:r>
                <a:rPr lang="en-US" sz="3800" b="1" dirty="0" err="1">
                  <a:solidFill>
                    <a:srgbClr val="FF0066"/>
                  </a:solidFill>
                  <a:latin typeface="Times New Roman" pitchFamily="18" charset="0"/>
                  <a:cs typeface="Times New Roman" pitchFamily="18" charset="0"/>
                </a:rPr>
                <a:t>ức</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thư</a:t>
              </a:r>
              <a:r>
                <a:rPr lang="en-US" sz="3800" b="1" dirty="0">
                  <a:solidFill>
                    <a:srgbClr val="FF0066"/>
                  </a:solidFill>
                  <a:latin typeface="Times New Roman" pitchFamily="18" charset="0"/>
                  <a:cs typeface="Times New Roman" pitchFamily="18" charset="0"/>
                </a:rPr>
                <a:t> </a:t>
              </a:r>
              <a:r>
                <a:rPr kumimoji="0" lang="en-US" sz="3800" b="1" i="0" u="none" strike="noStrike" kern="1200" cap="none" spc="0" normalizeH="0" baseline="0" noProof="0" dirty="0" err="1">
                  <a:ln>
                    <a:noFill/>
                  </a:ln>
                  <a:solidFill>
                    <a:srgbClr val="FF0066"/>
                  </a:solidFill>
                  <a:effectLst/>
                  <a:uLnTx/>
                  <a:uFillTx/>
                  <a:latin typeface="Times New Roman" pitchFamily="18" charset="0"/>
                  <a:ea typeface="+mn-ea"/>
                  <a:cs typeface="Times New Roman" pitchFamily="18" charset="0"/>
                </a:rPr>
                <a:t>viết</a:t>
              </a:r>
              <a:r>
                <a:rPr kumimoji="0" lang="en-US" sz="3800" b="1" i="0" u="none" strike="noStrike" kern="1200" cap="none" spc="0" normalizeH="0" baseline="0" noProof="0" dirty="0">
                  <a:ln>
                    <a:noFill/>
                  </a:ln>
                  <a:solidFill>
                    <a:srgbClr val="FF0066"/>
                  </a:solidFill>
                  <a:effectLst/>
                  <a:uLnTx/>
                  <a:uFillTx/>
                  <a:latin typeface="Times New Roman" pitchFamily="18" charset="0"/>
                  <a:ea typeface="+mn-ea"/>
                  <a:cs typeface="Times New Roman" pitchFamily="18" charset="0"/>
                </a:rPr>
                <a:t> </a:t>
              </a:r>
              <a:r>
                <a:rPr kumimoji="0" lang="en-US" sz="3800" b="1" i="0" u="none" strike="noStrike" kern="1200" cap="none" spc="0" normalizeH="0" baseline="0" noProof="0" dirty="0" err="1">
                  <a:ln>
                    <a:noFill/>
                  </a:ln>
                  <a:solidFill>
                    <a:srgbClr val="FF0066"/>
                  </a:solidFill>
                  <a:effectLst/>
                  <a:uLnTx/>
                  <a:uFillTx/>
                  <a:latin typeface="Times New Roman" pitchFamily="18" charset="0"/>
                  <a:ea typeface="+mn-ea"/>
                  <a:cs typeface="Times New Roman" pitchFamily="18" charset="0"/>
                </a:rPr>
                <a:t>cho</a:t>
              </a:r>
              <a:r>
                <a:rPr kumimoji="0" lang="en-US" sz="3800" b="1" i="0" u="none" strike="noStrike" kern="1200" cap="none" spc="0" normalizeH="0" baseline="0" noProof="0" dirty="0">
                  <a:ln>
                    <a:noFill/>
                  </a:ln>
                  <a:solidFill>
                    <a:srgbClr val="FF0066"/>
                  </a:solidFill>
                  <a:effectLst/>
                  <a:uLnTx/>
                  <a:uFillTx/>
                  <a:latin typeface="Times New Roman" pitchFamily="18" charset="0"/>
                  <a:ea typeface="+mn-ea"/>
                  <a:cs typeface="Times New Roman" pitchFamily="18" charset="0"/>
                </a:rPr>
                <a:t> ng</a:t>
              </a:r>
              <a:r>
                <a:rPr kumimoji="0" lang="vi-VN" sz="3800" b="1" i="0" u="none" strike="noStrike" kern="1200" cap="none" spc="0" normalizeH="0" baseline="0" noProof="0" dirty="0">
                  <a:ln>
                    <a:noFill/>
                  </a:ln>
                  <a:solidFill>
                    <a:srgbClr val="FF0066"/>
                  </a:solidFill>
                  <a:effectLst/>
                  <a:uLnTx/>
                  <a:uFillTx/>
                  <a:latin typeface="Times New Roman" pitchFamily="18" charset="0"/>
                  <a:ea typeface="+mn-ea"/>
                  <a:cs typeface="Times New Roman" pitchFamily="18" charset="0"/>
                </a:rPr>
                <a:t>ư</a:t>
              </a:r>
              <a:r>
                <a:rPr lang="en-US" sz="3800" b="1" dirty="0" err="1">
                  <a:solidFill>
                    <a:srgbClr val="FF0066"/>
                  </a:solidFill>
                  <a:latin typeface="Times New Roman" pitchFamily="18" charset="0"/>
                  <a:cs typeface="Times New Roman" pitchFamily="18" charset="0"/>
                </a:rPr>
                <a:t>ời</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thân</a:t>
              </a:r>
              <a:r>
                <a:rPr kumimoji="0" lang="en-US" sz="3800" b="1" i="0" u="none" strike="noStrike" kern="1200" cap="none" spc="0" normalizeH="0" baseline="0" noProof="0" dirty="0">
                  <a:ln>
                    <a:noFill/>
                  </a:ln>
                  <a:solidFill>
                    <a:srgbClr val="FF0066"/>
                  </a:solidFill>
                  <a:effectLst/>
                  <a:uLnTx/>
                  <a:uFillTx/>
                  <a:latin typeface="Times New Roman" pitchFamily="18" charset="0"/>
                  <a:ea typeface="+mn-ea"/>
                  <a:cs typeface="Times New Roman" pitchFamily="18" charset="0"/>
                </a:rPr>
                <a:t>.</a:t>
              </a:r>
            </a:p>
          </p:txBody>
        </p:sp>
        <p:cxnSp>
          <p:nvCxnSpPr>
            <p:cNvPr id="21" name="Straight Connector 20"/>
            <p:cNvCxnSpPr/>
            <p:nvPr/>
          </p:nvCxnSpPr>
          <p:spPr>
            <a:xfrm>
              <a:off x="2138376" y="669464"/>
              <a:ext cx="7258639"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pic>
        <p:nvPicPr>
          <p:cNvPr id="5" name="Picture 4">
            <a:extLst>
              <a:ext uri="{FF2B5EF4-FFF2-40B4-BE49-F238E27FC236}">
                <a16:creationId xmlns:a16="http://schemas.microsoft.com/office/drawing/2014/main" id="{7861F15C-C18C-4840-A43C-ACD7BC7EE2C4}"/>
              </a:ext>
            </a:extLst>
          </p:cNvPr>
          <p:cNvPicPr>
            <a:picLocks noChangeAspect="1"/>
          </p:cNvPicPr>
          <p:nvPr/>
        </p:nvPicPr>
        <p:blipFill rotWithShape="1">
          <a:blip r:embed="rId2">
            <a:extLst>
              <a:ext uri="{28A0092B-C50C-407E-A947-70E740481C1C}">
                <a14:useLocalDpi xmlns:a14="http://schemas.microsoft.com/office/drawing/2010/main" val="0"/>
              </a:ext>
            </a:extLst>
          </a:blip>
          <a:srcRect l="2920" t="4604" r="2189" b="8784"/>
          <a:stretch/>
        </p:blipFill>
        <p:spPr>
          <a:xfrm>
            <a:off x="1432719" y="1362908"/>
            <a:ext cx="9906000" cy="5571292"/>
          </a:xfrm>
          <a:prstGeom prst="rect">
            <a:avLst/>
          </a:prstGeom>
        </p:spPr>
      </p:pic>
      <p:pic>
        <p:nvPicPr>
          <p:cNvPr id="2" name="Picture 1">
            <a:extLst>
              <a:ext uri="{FF2B5EF4-FFF2-40B4-BE49-F238E27FC236}">
                <a16:creationId xmlns:a16="http://schemas.microsoft.com/office/drawing/2014/main" id="{6397A054-3215-5DC5-F28D-89250852D12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97" b="99338" l="257" r="98458">
                        <a14:foregroundMark x1="90488" y1="93212" x2="92288" y2="97351"/>
                      </a14:backgroundRemoval>
                    </a14:imgEffect>
                  </a14:imgLayer>
                </a14:imgProps>
              </a:ext>
            </a:extLst>
          </a:blip>
          <a:stretch>
            <a:fillRect/>
          </a:stretch>
        </p:blipFill>
        <p:spPr>
          <a:xfrm rot="1006818">
            <a:off x="11191912" y="1107187"/>
            <a:ext cx="3345142" cy="7109794"/>
          </a:xfrm>
          <a:prstGeom prst="rect">
            <a:avLst/>
          </a:prstGeom>
        </p:spPr>
      </p:pic>
      <p:pic>
        <p:nvPicPr>
          <p:cNvPr id="3" name="Picture 2">
            <a:extLst>
              <a:ext uri="{FF2B5EF4-FFF2-40B4-BE49-F238E27FC236}">
                <a16:creationId xmlns:a16="http://schemas.microsoft.com/office/drawing/2014/main" id="{0C41CB41-C0D3-84EE-47C7-A48E7F785B7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861" b="100000" l="355" r="100000">
                        <a14:foregroundMark x1="23050" y1="14114" x2="72163" y2="11360"/>
                        <a14:foregroundMark x1="86702" y1="34079" x2="81383" y2="77453"/>
                        <a14:foregroundMark x1="65603" y1="19449" x2="82624" y2="38898"/>
                        <a14:foregroundMark x1="71454" y1="23752" x2="71454" y2="23752"/>
                        <a14:foregroundMark x1="76064" y1="27367" x2="76064" y2="27367"/>
                        <a14:foregroundMark x1="73759" y1="24785" x2="80674" y2="34079"/>
                        <a14:foregroundMark x1="4078" y1="28399" x2="15426" y2="75043"/>
                        <a14:foregroundMark x1="35461" y1="83993" x2="65603" y2="88812"/>
                        <a14:foregroundMark x1="22872" y1="68330" x2="45745" y2="82444"/>
                        <a14:foregroundMark x1="54965" y1="80895" x2="75709" y2="72633"/>
                        <a14:foregroundMark x1="25887" y1="72806" x2="36702" y2="79518"/>
                        <a14:foregroundMark x1="9752" y1="41997" x2="16667" y2="55766"/>
                        <a14:foregroundMark x1="33865" y1="20310" x2="17021" y2="38898"/>
                        <a14:foregroundMark x1="26950" y1="24441" x2="26950" y2="24441"/>
                        <a14:foregroundMark x1="25887" y1="26334" x2="25887" y2="26334"/>
                        <a14:foregroundMark x1="22163" y1="29432" x2="22163" y2="29432"/>
                        <a14:foregroundMark x1="24113" y1="27022" x2="26773" y2="25301"/>
                      </a14:backgroundRemoval>
                    </a14:imgEffect>
                  </a14:imgLayer>
                </a14:imgProps>
              </a:ext>
            </a:extLst>
          </a:blip>
          <a:stretch>
            <a:fillRect/>
          </a:stretch>
        </p:blipFill>
        <p:spPr>
          <a:xfrm>
            <a:off x="219850" y="225466"/>
            <a:ext cx="1842194" cy="1897721"/>
          </a:xfrm>
          <a:prstGeom prst="rect">
            <a:avLst/>
          </a:prstGeom>
        </p:spPr>
      </p:pic>
      <p:pic>
        <p:nvPicPr>
          <p:cNvPr id="4" name="Picture 3">
            <a:extLst>
              <a:ext uri="{FF2B5EF4-FFF2-40B4-BE49-F238E27FC236}">
                <a16:creationId xmlns:a16="http://schemas.microsoft.com/office/drawing/2014/main" id="{912329D4-3D3B-6CBB-E710-DC970769006F}"/>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0" b="96653" l="0" r="98723"/>
                    </a14:imgEffect>
                  </a14:imgLayer>
                </a14:imgProps>
              </a:ext>
            </a:extLst>
          </a:blip>
          <a:stretch>
            <a:fillRect/>
          </a:stretch>
        </p:blipFill>
        <p:spPr>
          <a:xfrm>
            <a:off x="443680" y="7517455"/>
            <a:ext cx="1147770" cy="1081741"/>
          </a:xfrm>
          <a:prstGeom prst="rect">
            <a:avLst/>
          </a:prstGeom>
        </p:spPr>
      </p:pic>
      <p:pic>
        <p:nvPicPr>
          <p:cNvPr id="6" name="Picture 5">
            <a:extLst>
              <a:ext uri="{FF2B5EF4-FFF2-40B4-BE49-F238E27FC236}">
                <a16:creationId xmlns:a16="http://schemas.microsoft.com/office/drawing/2014/main" id="{36D9CBEE-AAAA-6DC9-68ED-FDAA3CAACEE9}"/>
              </a:ext>
            </a:extLst>
          </p:cNvPr>
          <p:cNvPicPr>
            <a:picLocks noChangeAspect="1"/>
          </p:cNvPicPr>
          <p:nvPr/>
        </p:nvPicPr>
        <p:blipFill rotWithShape="1">
          <a:blip r:embed="rId9"/>
          <a:srcRect l="51858" t="16048" b="26751"/>
          <a:stretch/>
        </p:blipFill>
        <p:spPr>
          <a:xfrm>
            <a:off x="8333109" y="6310320"/>
            <a:ext cx="2866240" cy="2700093"/>
          </a:xfrm>
          <a:prstGeom prst="rect">
            <a:avLst/>
          </a:prstGeom>
        </p:spPr>
      </p:pic>
    </p:spTree>
    <p:extLst>
      <p:ext uri="{BB962C8B-B14F-4D97-AF65-F5344CB8AC3E}">
        <p14:creationId xmlns:p14="http://schemas.microsoft.com/office/powerpoint/2010/main" val="2429101935"/>
      </p:ext>
    </p:extLst>
  </p:cSld>
  <p:clrMapOvr>
    <a:masterClrMapping/>
  </p:clrMapOvr>
  <p:transition spd="slow">
    <p:split orient="vert"/>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10597</TotalTime>
  <Words>1196</Words>
  <Application>Microsoft Office PowerPoint</Application>
  <PresentationFormat>Custom</PresentationFormat>
  <Paragraphs>78</Paragraphs>
  <Slides>12</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Tuyết Trương</dc:creator>
  <cp:lastModifiedBy>DELL</cp:lastModifiedBy>
  <cp:revision>1287</cp:revision>
  <dcterms:created xsi:type="dcterms:W3CDTF">2008-09-09T22:52:10Z</dcterms:created>
  <dcterms:modified xsi:type="dcterms:W3CDTF">2023-02-12T07:57:12Z</dcterms:modified>
</cp:coreProperties>
</file>