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8" r:id="rId2"/>
    <p:sldId id="271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7" r:id="rId11"/>
    <p:sldId id="288" r:id="rId12"/>
    <p:sldId id="286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523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12" Type="http://schemas.openxmlformats.org/officeDocument/2006/relationships/image" Target="../media/image4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45.png"/><Relationship Id="rId5" Type="http://schemas.openxmlformats.org/officeDocument/2006/relationships/image" Target="../media/image2.png"/><Relationship Id="rId10" Type="http://schemas.openxmlformats.org/officeDocument/2006/relationships/image" Target="../media/image44.png"/><Relationship Id="rId4" Type="http://schemas.openxmlformats.org/officeDocument/2006/relationships/image" Target="../media/image13.sv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12" Type="http://schemas.openxmlformats.org/officeDocument/2006/relationships/image" Target="../media/image4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45.png"/><Relationship Id="rId5" Type="http://schemas.openxmlformats.org/officeDocument/2006/relationships/image" Target="../media/image2.png"/><Relationship Id="rId10" Type="http://schemas.openxmlformats.org/officeDocument/2006/relationships/image" Target="../media/image44.png"/><Relationship Id="rId4" Type="http://schemas.openxmlformats.org/officeDocument/2006/relationships/image" Target="../media/image13.sv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50.svg"/><Relationship Id="rId2" Type="http://schemas.openxmlformats.org/officeDocument/2006/relationships/image" Target="../media/image1.jp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9.png"/><Relationship Id="rId5" Type="http://schemas.openxmlformats.org/officeDocument/2006/relationships/image" Target="../media/image39.png"/><Relationship Id="rId15" Type="http://schemas.openxmlformats.org/officeDocument/2006/relationships/image" Target="../media/image53.png"/><Relationship Id="rId10" Type="http://schemas.openxmlformats.org/officeDocument/2006/relationships/image" Target="../media/image48.svg"/><Relationship Id="rId4" Type="http://schemas.openxmlformats.org/officeDocument/2006/relationships/image" Target="../media/image13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7.sv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3.sv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7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3.sv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2.png"/><Relationship Id="rId7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37.svg"/><Relationship Id="rId5" Type="http://schemas.openxmlformats.org/officeDocument/2006/relationships/image" Target="../media/image2.png"/><Relationship Id="rId10" Type="http://schemas.openxmlformats.org/officeDocument/2006/relationships/image" Target="../media/image36.png"/><Relationship Id="rId4" Type="http://schemas.openxmlformats.org/officeDocument/2006/relationships/image" Target="../media/image13.svg"/><Relationship Id="rId9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png"/><Relationship Id="rId7" Type="http://schemas.openxmlformats.org/officeDocument/2006/relationships/image" Target="../media/image40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.svg"/><Relationship Id="rId5" Type="http://schemas.openxmlformats.org/officeDocument/2006/relationships/image" Target="../media/image38.png"/><Relationship Id="rId10" Type="http://schemas.openxmlformats.org/officeDocument/2006/relationships/image" Target="../media/image2.png"/><Relationship Id="rId4" Type="http://schemas.openxmlformats.org/officeDocument/2006/relationships/image" Target="../media/image13.svg"/><Relationship Id="rId9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7200" y="495300"/>
            <a:ext cx="17373600" cy="937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40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2000" y="535998"/>
            <a:ext cx="4645593" cy="2270534"/>
          </a:xfrm>
          <a:prstGeom prst="rect">
            <a:avLst/>
          </a:prstGeom>
        </p:spPr>
      </p:pic>
      <p:pic>
        <p:nvPicPr>
          <p:cNvPr id="34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586270" y="6757689"/>
            <a:ext cx="2244530" cy="3110211"/>
          </a:xfrm>
          <a:prstGeom prst="rect">
            <a:avLst/>
          </a:prstGeom>
        </p:spPr>
      </p:pic>
      <p:pic>
        <p:nvPicPr>
          <p:cNvPr id="50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358893" y="5065808"/>
            <a:ext cx="5906804" cy="4784511"/>
          </a:xfrm>
          <a:prstGeom prst="rect">
            <a:avLst/>
          </a:prstGeom>
        </p:spPr>
      </p:pic>
      <p:pic>
        <p:nvPicPr>
          <p:cNvPr id="51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118856" y="605710"/>
            <a:ext cx="2620026" cy="2200822"/>
          </a:xfrm>
          <a:prstGeom prst="rect">
            <a:avLst/>
          </a:prstGeom>
        </p:spPr>
      </p:pic>
      <p:pic>
        <p:nvPicPr>
          <p:cNvPr id="52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70826" y="491725"/>
            <a:ext cx="5867752" cy="3835558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854097" y="2988241"/>
            <a:ext cx="10183585" cy="1850485"/>
            <a:chOff x="803714" y="1808299"/>
            <a:chExt cx="8645085" cy="2573201"/>
          </a:xfrm>
        </p:grpSpPr>
        <p:pic>
          <p:nvPicPr>
            <p:cNvPr id="54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557092" y="1808299"/>
              <a:ext cx="4891707" cy="2573201"/>
            </a:xfrm>
            <a:prstGeom prst="rect">
              <a:avLst/>
            </a:prstGeom>
          </p:spPr>
        </p:pic>
        <p:pic>
          <p:nvPicPr>
            <p:cNvPr id="55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flipH="1">
              <a:off x="803714" y="1808300"/>
              <a:ext cx="4641641" cy="2573200"/>
            </a:xfrm>
            <a:prstGeom prst="rect">
              <a:avLst/>
            </a:prstGeom>
          </p:spPr>
        </p:pic>
        <p:sp>
          <p:nvSpPr>
            <p:cNvPr id="56" name="Rectangle 55"/>
            <p:cNvSpPr/>
            <p:nvPr/>
          </p:nvSpPr>
          <p:spPr>
            <a:xfrm>
              <a:off x="1676399" y="2019300"/>
              <a:ext cx="6890623" cy="213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400" b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BÀI VIẾT 2. THƯ ĐIỆN TỬ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549086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52" y="-20916"/>
            <a:ext cx="18313436" cy="10287000"/>
          </a:xfrm>
          <a:prstGeom prst="rect">
            <a:avLst/>
          </a:prstGeom>
        </p:spPr>
      </p:pic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7" y="-28354"/>
            <a:ext cx="1338388" cy="1270251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16713" y="38099"/>
            <a:ext cx="1396722" cy="1325615"/>
          </a:xfrm>
          <a:prstGeom prst="rect">
            <a:avLst/>
          </a:prstGeom>
        </p:spPr>
      </p:pic>
      <p:pic>
        <p:nvPicPr>
          <p:cNvPr id="3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pic>
        <p:nvPicPr>
          <p:cNvPr id="4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294899" y="4137911"/>
            <a:ext cx="6324600" cy="2367411"/>
            <a:chOff x="966042" y="3486388"/>
            <a:chExt cx="7512362" cy="2857908"/>
          </a:xfrm>
          <a:solidFill>
            <a:schemeClr val="bg1"/>
          </a:solidFill>
        </p:grpSpPr>
        <p:pic>
          <p:nvPicPr>
            <p:cNvPr id="40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7512362" cy="2857908"/>
            </a:xfrm>
            <a:prstGeom prst="rect">
              <a:avLst/>
            </a:prstGeom>
            <a:grpFill/>
          </p:spPr>
        </p:pic>
        <p:sp>
          <p:nvSpPr>
            <p:cNvPr id="41" name="Rounded Rectangle 40"/>
            <p:cNvSpPr/>
            <p:nvPr/>
          </p:nvSpPr>
          <p:spPr>
            <a:xfrm>
              <a:off x="1172904" y="3695701"/>
              <a:ext cx="7087784" cy="2462898"/>
            </a:xfrm>
            <a:prstGeom prst="roundRect">
              <a:avLst/>
            </a:prstGeom>
            <a:grp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447604" y="3758973"/>
              <a:ext cx="6813084" cy="211780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>
                  <a:latin typeface="Arial" pitchFamily="34" charset="0"/>
                  <a:cs typeface="Arial" pitchFamily="34" charset="0"/>
                </a:rPr>
                <a:t>Luyện viết cách trả lời thư điện tử.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8173843" y="1325612"/>
            <a:ext cx="9144000" cy="82347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211293" y="2517018"/>
            <a:ext cx="60115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HƯỚNG DẪN VỀ NHÀ</a:t>
            </a:r>
          </a:p>
        </p:txBody>
      </p:sp>
      <p:pic>
        <p:nvPicPr>
          <p:cNvPr id="53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28606" y="3715910"/>
            <a:ext cx="7376956" cy="5578823"/>
          </a:xfrm>
          <a:prstGeom prst="rect">
            <a:avLst/>
          </a:prstGeom>
        </p:spPr>
      </p:pic>
      <p:pic>
        <p:nvPicPr>
          <p:cNvPr id="54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744200" y="8233098"/>
            <a:ext cx="2664451" cy="2088263"/>
          </a:xfrm>
          <a:prstGeom prst="rect">
            <a:avLst/>
          </a:prstGeom>
        </p:spPr>
      </p:pic>
      <p:pic>
        <p:nvPicPr>
          <p:cNvPr id="55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82000" y="2019300"/>
            <a:ext cx="1994644" cy="17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69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" y="-95205"/>
            <a:ext cx="18313436" cy="10287000"/>
          </a:xfrm>
          <a:prstGeom prst="rect">
            <a:avLst/>
          </a:prstGeom>
        </p:spPr>
      </p:pic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7" y="-28354"/>
            <a:ext cx="1338388" cy="1270251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16713" y="38099"/>
            <a:ext cx="1396722" cy="1325615"/>
          </a:xfrm>
          <a:prstGeom prst="rect">
            <a:avLst/>
          </a:prstGeom>
        </p:spPr>
      </p:pic>
      <p:pic>
        <p:nvPicPr>
          <p:cNvPr id="3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pic>
        <p:nvPicPr>
          <p:cNvPr id="4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294899" y="4137911"/>
            <a:ext cx="6324600" cy="2367411"/>
            <a:chOff x="966042" y="3486388"/>
            <a:chExt cx="7512362" cy="2857908"/>
          </a:xfrm>
          <a:solidFill>
            <a:schemeClr val="bg1"/>
          </a:solidFill>
        </p:grpSpPr>
        <p:pic>
          <p:nvPicPr>
            <p:cNvPr id="40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7512362" cy="2857908"/>
            </a:xfrm>
            <a:prstGeom prst="rect">
              <a:avLst/>
            </a:prstGeom>
            <a:grpFill/>
          </p:spPr>
        </p:pic>
        <p:sp>
          <p:nvSpPr>
            <p:cNvPr id="41" name="Rounded Rectangle 40"/>
            <p:cNvSpPr/>
            <p:nvPr/>
          </p:nvSpPr>
          <p:spPr>
            <a:xfrm>
              <a:off x="1172904" y="3695701"/>
              <a:ext cx="7087784" cy="2462898"/>
            </a:xfrm>
            <a:prstGeom prst="roundRect">
              <a:avLst/>
            </a:prstGeom>
            <a:grp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447604" y="3758973"/>
              <a:ext cx="6813084" cy="211780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>
                  <a:latin typeface="Arial" pitchFamily="34" charset="0"/>
                  <a:cs typeface="Arial" pitchFamily="34" charset="0"/>
                </a:rPr>
                <a:t>Luyện</a:t>
              </a:r>
              <a:r>
                <a:rPr lang="en-US" sz="3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latin typeface="Arial" pitchFamily="34" charset="0"/>
                  <a:cs typeface="Arial" pitchFamily="34" charset="0"/>
                </a:rPr>
                <a:t>viết</a:t>
              </a:r>
              <a:r>
                <a:rPr lang="en-US" sz="3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latin typeface="Arial" pitchFamily="34" charset="0"/>
                  <a:cs typeface="Arial" pitchFamily="34" charset="0"/>
                </a:rPr>
                <a:t>cách</a:t>
              </a:r>
              <a:r>
                <a:rPr lang="en-US" sz="3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latin typeface="Arial" pitchFamily="34" charset="0"/>
                  <a:cs typeface="Arial" pitchFamily="34" charset="0"/>
                </a:rPr>
                <a:t>trả</a:t>
              </a:r>
              <a:r>
                <a:rPr lang="en-US" sz="3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latin typeface="Arial" pitchFamily="34" charset="0"/>
                  <a:cs typeface="Arial" pitchFamily="34" charset="0"/>
                </a:rPr>
                <a:t>lời</a:t>
              </a:r>
              <a:r>
                <a:rPr lang="en-US" sz="3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latin typeface="Arial" pitchFamily="34" charset="0"/>
                  <a:cs typeface="Arial" pitchFamily="34" charset="0"/>
                </a:rPr>
                <a:t>thư</a:t>
              </a:r>
              <a:r>
                <a:rPr lang="en-US" sz="3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latin typeface="Arial" pitchFamily="34" charset="0"/>
                  <a:cs typeface="Arial" pitchFamily="34" charset="0"/>
                </a:rPr>
                <a:t>điện</a:t>
              </a:r>
              <a:r>
                <a:rPr lang="en-US" sz="3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latin typeface="Arial" pitchFamily="34" charset="0"/>
                  <a:cs typeface="Arial" pitchFamily="34" charset="0"/>
                </a:rPr>
                <a:t>tử</a:t>
              </a:r>
              <a:r>
                <a:rPr lang="en-US" sz="3600" dirty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9355603" y="4775406"/>
            <a:ext cx="9144000" cy="82347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211293" y="2517018"/>
            <a:ext cx="60115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HƯỚNG DẪN VỀ NHÀ</a:t>
            </a:r>
          </a:p>
        </p:txBody>
      </p:sp>
      <p:pic>
        <p:nvPicPr>
          <p:cNvPr id="53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758133" y="3946155"/>
            <a:ext cx="7376956" cy="5578823"/>
          </a:xfrm>
          <a:prstGeom prst="rect">
            <a:avLst/>
          </a:prstGeom>
        </p:spPr>
      </p:pic>
      <p:pic>
        <p:nvPicPr>
          <p:cNvPr id="54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744200" y="8233098"/>
            <a:ext cx="2664451" cy="2088263"/>
          </a:xfrm>
          <a:prstGeom prst="rect">
            <a:avLst/>
          </a:prstGeom>
        </p:spPr>
      </p:pic>
      <p:pic>
        <p:nvPicPr>
          <p:cNvPr id="55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82000" y="2019300"/>
            <a:ext cx="1994644" cy="17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12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7200" y="495300"/>
            <a:ext cx="17373600" cy="937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59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02000" y="-675175"/>
            <a:ext cx="2728265" cy="2752348"/>
          </a:xfrm>
          <a:prstGeom prst="rect">
            <a:avLst/>
          </a:prstGeom>
        </p:spPr>
      </p:pic>
      <p:pic>
        <p:nvPicPr>
          <p:cNvPr id="3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64362" y="1204511"/>
            <a:ext cx="12556638" cy="9120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8358" y="636244"/>
            <a:ext cx="8617673" cy="18249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CẢM ƠN CÁC EM ĐÃ LẮNG NGHE BÀI GIẢNG NGÀY HÔM NAY!</a:t>
            </a:r>
          </a:p>
        </p:txBody>
      </p:sp>
      <p:pic>
        <p:nvPicPr>
          <p:cNvPr id="41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53307" y="8304462"/>
            <a:ext cx="3709093" cy="1517904"/>
          </a:xfrm>
          <a:prstGeom prst="rect">
            <a:avLst/>
          </a:prstGeom>
        </p:spPr>
      </p:pic>
      <p:pic>
        <p:nvPicPr>
          <p:cNvPr id="42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53306" y="7277100"/>
            <a:ext cx="2261293" cy="2289917"/>
          </a:xfrm>
          <a:prstGeom prst="rect">
            <a:avLst/>
          </a:prstGeom>
        </p:spPr>
      </p:pic>
      <p:pic>
        <p:nvPicPr>
          <p:cNvPr id="4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432588" y="5067300"/>
            <a:ext cx="2828831" cy="4114800"/>
          </a:xfrm>
          <a:prstGeom prst="rect">
            <a:avLst/>
          </a:prstGeom>
        </p:spPr>
      </p:pic>
      <p:pic>
        <p:nvPicPr>
          <p:cNvPr id="47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493041" y="6379065"/>
            <a:ext cx="1152144" cy="3353910"/>
          </a:xfrm>
          <a:prstGeom prst="rect">
            <a:avLst/>
          </a:prstGeom>
        </p:spPr>
      </p:pic>
      <p:pic>
        <p:nvPicPr>
          <p:cNvPr id="48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147453" y="8349067"/>
            <a:ext cx="3709093" cy="15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8759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7200" y="495300"/>
            <a:ext cx="17373600" cy="937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7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3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568935" y="685798"/>
            <a:ext cx="6221555" cy="1147194"/>
            <a:chOff x="2543823" y="3529134"/>
            <a:chExt cx="6221555" cy="1147194"/>
          </a:xfrm>
        </p:grpSpPr>
        <p:grpSp>
          <p:nvGrpSpPr>
            <p:cNvPr id="33" name="Group 32"/>
            <p:cNvGrpSpPr/>
            <p:nvPr/>
          </p:nvGrpSpPr>
          <p:grpSpPr>
            <a:xfrm>
              <a:off x="2543823" y="3529134"/>
              <a:ext cx="1095464" cy="1147194"/>
              <a:chOff x="1616567" y="658936"/>
              <a:chExt cx="1143000" cy="1147194"/>
            </a:xfrm>
          </p:grpSpPr>
          <p:sp>
            <p:nvSpPr>
              <p:cNvPr id="43" name="Diamond 42"/>
              <p:cNvSpPr/>
              <p:nvPr/>
            </p:nvSpPr>
            <p:spPr>
              <a:xfrm>
                <a:off x="1616567" y="658936"/>
                <a:ext cx="1143000" cy="1147194"/>
              </a:xfrm>
              <a:prstGeom prst="diamond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91832" y="847515"/>
                <a:ext cx="792469" cy="58642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4" name="Chevron 33"/>
            <p:cNvSpPr/>
            <p:nvPr/>
          </p:nvSpPr>
          <p:spPr>
            <a:xfrm>
              <a:off x="3212255" y="3562361"/>
              <a:ext cx="4193460" cy="108074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Chevron 34"/>
            <p:cNvSpPr/>
            <p:nvPr/>
          </p:nvSpPr>
          <p:spPr>
            <a:xfrm flipH="1">
              <a:off x="6300435" y="3562361"/>
              <a:ext cx="1791080" cy="108074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669914" y="3529134"/>
              <a:ext cx="1095464" cy="1147194"/>
              <a:chOff x="-1693911" y="671578"/>
              <a:chExt cx="1143000" cy="1147194"/>
            </a:xfrm>
          </p:grpSpPr>
          <p:sp>
            <p:nvSpPr>
              <p:cNvPr id="41" name="Diamond 40"/>
              <p:cNvSpPr/>
              <p:nvPr/>
            </p:nvSpPr>
            <p:spPr>
              <a:xfrm>
                <a:off x="-1693911" y="671578"/>
                <a:ext cx="1143000" cy="1147194"/>
              </a:xfrm>
              <a:prstGeom prst="diamond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518646" y="915238"/>
                <a:ext cx="792469" cy="58642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0" name="TextBox 39"/>
            <p:cNvSpPr txBox="1"/>
            <p:nvPr/>
          </p:nvSpPr>
          <p:spPr>
            <a:xfrm>
              <a:off x="4015328" y="3748788"/>
              <a:ext cx="31870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Arial" pitchFamily="34" charset="0"/>
                  <a:cs typeface="Arial" pitchFamily="34" charset="0"/>
                </a:rPr>
                <a:t>KHỞI ĐỘNG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12645" y="2127836"/>
            <a:ext cx="6793516" cy="823138"/>
            <a:chOff x="654568" y="2064931"/>
            <a:chExt cx="6793516" cy="823138"/>
          </a:xfrm>
        </p:grpSpPr>
        <p:sp>
          <p:nvSpPr>
            <p:cNvPr id="46" name="Flowchart: Delay 45"/>
            <p:cNvSpPr/>
            <p:nvPr/>
          </p:nvSpPr>
          <p:spPr>
            <a:xfrm flipH="1">
              <a:off x="654568" y="2064931"/>
              <a:ext cx="843361" cy="823138"/>
            </a:xfrm>
            <a:prstGeom prst="flowChartDela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*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594573" y="2064931"/>
              <a:ext cx="5853511" cy="82313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Trả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bài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“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Góc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sáng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tạo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”</a:t>
              </a:r>
            </a:p>
          </p:txBody>
        </p:sp>
      </p:grpSp>
      <p:sp>
        <p:nvSpPr>
          <p:cNvPr id="2" name="Chevron 1"/>
          <p:cNvSpPr/>
          <p:nvPr/>
        </p:nvSpPr>
        <p:spPr>
          <a:xfrm>
            <a:off x="826315" y="3255962"/>
            <a:ext cx="5924467" cy="85326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 bước thực hiện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378566" y="4109224"/>
            <a:ext cx="0" cy="43108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78566" y="5181600"/>
            <a:ext cx="1447800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2331182" y="4730156"/>
            <a:ext cx="8839200" cy="102869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thư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gửi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thân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378565" y="6667502"/>
            <a:ext cx="1447800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2331180" y="6223491"/>
            <a:ext cx="8839202" cy="102869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itchFamily="34" charset="0"/>
                <a:cs typeface="Arial" pitchFamily="34" charset="0"/>
              </a:rPr>
              <a:t>Biểu dương HS có câu văn, đoạn văn hay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1378564" y="8144571"/>
            <a:ext cx="1447800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2331180" y="7693127"/>
            <a:ext cx="8839202" cy="102869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latin typeface="Arial" pitchFamily="34" charset="0"/>
                <a:cs typeface="Arial" pitchFamily="34" charset="0"/>
              </a:rPr>
              <a:t>N</a:t>
            </a:r>
            <a:r>
              <a:rPr lang="vi-VN" sz="3600"/>
              <a:t>hững điều HS cần rút kinh nghiệm</a:t>
            </a:r>
            <a:endParaRPr lang="en-US" sz="3600"/>
          </a:p>
        </p:txBody>
      </p:sp>
      <p:pic>
        <p:nvPicPr>
          <p:cNvPr id="52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480822" y="3109136"/>
            <a:ext cx="6322100" cy="645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3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49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7200" y="495300"/>
            <a:ext cx="17373600" cy="937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655318" y="685798"/>
            <a:ext cx="6221555" cy="1147194"/>
            <a:chOff x="2543823" y="3529134"/>
            <a:chExt cx="6221555" cy="1147194"/>
          </a:xfrm>
        </p:grpSpPr>
        <p:grpSp>
          <p:nvGrpSpPr>
            <p:cNvPr id="33" name="Group 32"/>
            <p:cNvGrpSpPr/>
            <p:nvPr/>
          </p:nvGrpSpPr>
          <p:grpSpPr>
            <a:xfrm>
              <a:off x="2543823" y="3529134"/>
              <a:ext cx="1095464" cy="1147194"/>
              <a:chOff x="1616567" y="658936"/>
              <a:chExt cx="1143000" cy="1147194"/>
            </a:xfrm>
          </p:grpSpPr>
          <p:sp>
            <p:nvSpPr>
              <p:cNvPr id="43" name="Diamond 42"/>
              <p:cNvSpPr/>
              <p:nvPr/>
            </p:nvSpPr>
            <p:spPr>
              <a:xfrm>
                <a:off x="1616567" y="658936"/>
                <a:ext cx="1143000" cy="1147194"/>
              </a:xfrm>
              <a:prstGeom prst="diamond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91832" y="847515"/>
                <a:ext cx="792469" cy="58642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4" name="Chevron 33"/>
            <p:cNvSpPr/>
            <p:nvPr/>
          </p:nvSpPr>
          <p:spPr>
            <a:xfrm>
              <a:off x="3212255" y="3562361"/>
              <a:ext cx="4193460" cy="108074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Chevron 34"/>
            <p:cNvSpPr/>
            <p:nvPr/>
          </p:nvSpPr>
          <p:spPr>
            <a:xfrm flipH="1">
              <a:off x="6300435" y="3562361"/>
              <a:ext cx="1791080" cy="108074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669914" y="3529134"/>
              <a:ext cx="1095464" cy="1147194"/>
              <a:chOff x="-1693911" y="671578"/>
              <a:chExt cx="1143000" cy="1147194"/>
            </a:xfrm>
          </p:grpSpPr>
          <p:sp>
            <p:nvSpPr>
              <p:cNvPr id="41" name="Diamond 40"/>
              <p:cNvSpPr/>
              <p:nvPr/>
            </p:nvSpPr>
            <p:spPr>
              <a:xfrm>
                <a:off x="-1693911" y="671578"/>
                <a:ext cx="1143000" cy="1147194"/>
              </a:xfrm>
              <a:prstGeom prst="diamond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518646" y="915238"/>
                <a:ext cx="792469" cy="58642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0" name="TextBox 39"/>
            <p:cNvSpPr txBox="1"/>
            <p:nvPr/>
          </p:nvSpPr>
          <p:spPr>
            <a:xfrm>
              <a:off x="4015328" y="3748788"/>
              <a:ext cx="31870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latin typeface="Arial" pitchFamily="34" charset="0"/>
                  <a:cs typeface="Arial" pitchFamily="34" charset="0"/>
                </a:rPr>
                <a:t>KHỞI ĐỘNG</a:t>
              </a:r>
            </a:p>
          </p:txBody>
        </p:sp>
      </p:grpSp>
      <p:sp>
        <p:nvSpPr>
          <p:cNvPr id="4" name="Snip Single Corner Rectangle 3"/>
          <p:cNvSpPr/>
          <p:nvPr/>
        </p:nvSpPr>
        <p:spPr>
          <a:xfrm>
            <a:off x="1066800" y="2116679"/>
            <a:ext cx="16367891" cy="990600"/>
          </a:xfrm>
          <a:prstGeom prst="snip1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Em hãy kể tên một số hình thức trao đổi thông tin liên lạc mà em biết?</a:t>
            </a:r>
          </a:p>
        </p:txBody>
      </p:sp>
      <p:pic>
        <p:nvPicPr>
          <p:cNvPr id="54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55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5525" y="3475463"/>
            <a:ext cx="4385308" cy="273483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29600" y="3475462"/>
            <a:ext cx="4593110" cy="273483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801600" y="5252185"/>
            <a:ext cx="4785980" cy="374503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433479" y="5837611"/>
            <a:ext cx="4723238" cy="376087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55318" y="4229100"/>
            <a:ext cx="2574282" cy="805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Thư tay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3334999" y="4037477"/>
            <a:ext cx="3886513" cy="805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Gọi điện thoại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933616" y="8451991"/>
            <a:ext cx="3886513" cy="805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Mạng xã hội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15959" y="8130448"/>
            <a:ext cx="3962399" cy="805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Gửi thư điện tử</a:t>
            </a:r>
          </a:p>
        </p:txBody>
      </p:sp>
    </p:spTree>
    <p:extLst>
      <p:ext uri="{BB962C8B-B14F-4D97-AF65-F5344CB8AC3E}">
        <p14:creationId xmlns:p14="http://schemas.microsoft.com/office/powerpoint/2010/main" val="1814692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-1" y="495300"/>
            <a:ext cx="18313435" cy="937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pic>
        <p:nvPicPr>
          <p:cNvPr id="54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4126076" y="589577"/>
            <a:ext cx="9394354" cy="1159836"/>
            <a:chOff x="2445309" y="3516492"/>
            <a:chExt cx="9394354" cy="1159836"/>
          </a:xfrm>
        </p:grpSpPr>
        <p:grpSp>
          <p:nvGrpSpPr>
            <p:cNvPr id="46" name="Group 45"/>
            <p:cNvGrpSpPr/>
            <p:nvPr/>
          </p:nvGrpSpPr>
          <p:grpSpPr>
            <a:xfrm>
              <a:off x="2445309" y="3529134"/>
              <a:ext cx="1095464" cy="1147194"/>
              <a:chOff x="1513778" y="658936"/>
              <a:chExt cx="1143000" cy="1147194"/>
            </a:xfrm>
          </p:grpSpPr>
          <p:sp>
            <p:nvSpPr>
              <p:cNvPr id="53" name="Diamond 52"/>
              <p:cNvSpPr/>
              <p:nvPr/>
            </p:nvSpPr>
            <p:spPr>
              <a:xfrm>
                <a:off x="1513778" y="658936"/>
                <a:ext cx="1143000" cy="1147194"/>
              </a:xfrm>
              <a:prstGeom prst="diamond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2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22131" y="872106"/>
                <a:ext cx="792469" cy="58642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7" name="Chevron 46"/>
            <p:cNvSpPr/>
            <p:nvPr/>
          </p:nvSpPr>
          <p:spPr>
            <a:xfrm>
              <a:off x="3212255" y="3562361"/>
              <a:ext cx="5398346" cy="108074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 flipH="1">
              <a:off x="6300435" y="3562361"/>
              <a:ext cx="4824764" cy="108074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10744199" y="3516492"/>
              <a:ext cx="1095464" cy="1147194"/>
              <a:chOff x="1513778" y="658936"/>
              <a:chExt cx="1143000" cy="1147194"/>
            </a:xfrm>
          </p:grpSpPr>
          <p:sp>
            <p:nvSpPr>
              <p:cNvPr id="51" name="Diamond 50"/>
              <p:cNvSpPr/>
              <p:nvPr/>
            </p:nvSpPr>
            <p:spPr>
              <a:xfrm>
                <a:off x="1513778" y="658936"/>
                <a:ext cx="1143000" cy="1147194"/>
              </a:xfrm>
              <a:prstGeom prst="diamond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22131" y="872106"/>
                <a:ext cx="792469" cy="58642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4015328" y="3748788"/>
              <a:ext cx="63626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latin typeface="Arial" pitchFamily="34" charset="0"/>
                  <a:cs typeface="Arial" pitchFamily="34" charset="0"/>
                </a:rPr>
                <a:t>HÌNH THÀNH KIẾN THỨC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12645" y="2064931"/>
            <a:ext cx="7669355" cy="823138"/>
            <a:chOff x="654568" y="2064931"/>
            <a:chExt cx="7669355" cy="823138"/>
          </a:xfrm>
        </p:grpSpPr>
        <p:sp>
          <p:nvSpPr>
            <p:cNvPr id="64" name="Flowchart: Delay 63"/>
            <p:cNvSpPr/>
            <p:nvPr/>
          </p:nvSpPr>
          <p:spPr>
            <a:xfrm flipH="1">
              <a:off x="654568" y="2064931"/>
              <a:ext cx="843361" cy="823138"/>
            </a:xfrm>
            <a:prstGeom prst="flowChartDela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594573" y="2064931"/>
              <a:ext cx="6729350" cy="82313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latin typeface="Arial" pitchFamily="34" charset="0"/>
                  <a:cs typeface="Arial" pitchFamily="34" charset="0"/>
                </a:rPr>
                <a:t> Làm quen với thư điện tử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8205" y="3197825"/>
            <a:ext cx="8335117" cy="5463794"/>
            <a:chOff x="866080" y="3390900"/>
            <a:chExt cx="8335117" cy="5463794"/>
          </a:xfrm>
        </p:grpSpPr>
        <p:sp>
          <p:nvSpPr>
            <p:cNvPr id="66" name="Snip Single Corner Rectangle 65"/>
            <p:cNvSpPr/>
            <p:nvPr/>
          </p:nvSpPr>
          <p:spPr>
            <a:xfrm>
              <a:off x="866080" y="3390900"/>
              <a:ext cx="8335117" cy="5463794"/>
            </a:xfrm>
            <a:prstGeom prst="snip1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vi-VN" sz="4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55505" y="3549871"/>
              <a:ext cx="7866389" cy="5078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Quan sát hình minh họa một thư điện tử dưới đây và trả lời các câu hỏi:</a:t>
              </a:r>
            </a:p>
            <a:p>
              <a:pPr algn="just">
                <a:lnSpc>
                  <a:spcPct val="150000"/>
                </a:lnSpc>
              </a:pPr>
              <a:r>
                <a:rPr lang="vi-VN" sz="36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a) Bức thư trên là của ai gửi cho ai?</a:t>
              </a:r>
            </a:p>
            <a:p>
              <a:pPr algn="just">
                <a:lnSpc>
                  <a:spcPct val="150000"/>
                </a:lnSpc>
              </a:pPr>
              <a:r>
                <a:rPr lang="vi-VN" sz="36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b) Thư gồm những phần nào?</a:t>
              </a:r>
            </a:p>
            <a:p>
              <a:pPr algn="just">
                <a:lnSpc>
                  <a:spcPct val="150000"/>
                </a:lnSpc>
              </a:pPr>
              <a:r>
                <a:rPr lang="vi-VN" sz="36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c) Muốn viết và gửi thư điện tử, cần có phương tiện gì?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162" y="1997007"/>
            <a:ext cx="9384005" cy="667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4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0" y="38099"/>
            <a:ext cx="18261419" cy="1040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209482" y="38099"/>
            <a:ext cx="1103953" cy="104775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" y="-2"/>
            <a:ext cx="12051266" cy="7830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410424" y="314289"/>
            <a:ext cx="5395332" cy="3558039"/>
            <a:chOff x="12734030" y="671061"/>
            <a:chExt cx="4791969" cy="3558039"/>
          </a:xfrm>
        </p:grpSpPr>
        <p:grpSp>
          <p:nvGrpSpPr>
            <p:cNvPr id="37" name="Group 36"/>
            <p:cNvGrpSpPr/>
            <p:nvPr/>
          </p:nvGrpSpPr>
          <p:grpSpPr>
            <a:xfrm>
              <a:off x="12734030" y="671061"/>
              <a:ext cx="4791969" cy="3558039"/>
              <a:chOff x="9054337" y="1709847"/>
              <a:chExt cx="4791969" cy="3558039"/>
            </a:xfrm>
          </p:grpSpPr>
          <p:sp>
            <p:nvSpPr>
              <p:cNvPr id="45" name="Rounded Rectangle 44"/>
              <p:cNvSpPr/>
              <p:nvPr/>
            </p:nvSpPr>
            <p:spPr>
              <a:xfrm>
                <a:off x="9274307" y="2171700"/>
                <a:ext cx="4571999" cy="309618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b="1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46" name="Picture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54337" y="1709847"/>
                <a:ext cx="987417" cy="1011321"/>
              </a:xfrm>
              <a:prstGeom prst="rect">
                <a:avLst/>
              </a:prstGeom>
            </p:spPr>
          </p:pic>
        </p:grpSp>
        <p:sp>
          <p:nvSpPr>
            <p:cNvPr id="2" name="Rectangle 1"/>
            <p:cNvSpPr/>
            <p:nvPr/>
          </p:nvSpPr>
          <p:spPr>
            <a:xfrm>
              <a:off x="13227738" y="1380962"/>
              <a:ext cx="4146175" cy="2495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>
                  <a:solidFill>
                    <a:schemeClr val="accent5">
                      <a:lumMod val="50000"/>
                    </a:schemeClr>
                  </a:solidFill>
                </a:rPr>
                <a:t>Thư của cô giáo Mai Lan gửi tới cái bạn HS lớp 3A</a:t>
              </a:r>
              <a:endParaRPr lang="en-US" sz="360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506727" y="3915388"/>
            <a:ext cx="5367454" cy="5020465"/>
            <a:chOff x="12734030" y="671061"/>
            <a:chExt cx="4791969" cy="5020465"/>
          </a:xfrm>
        </p:grpSpPr>
        <p:grpSp>
          <p:nvGrpSpPr>
            <p:cNvPr id="53" name="Group 52"/>
            <p:cNvGrpSpPr/>
            <p:nvPr/>
          </p:nvGrpSpPr>
          <p:grpSpPr>
            <a:xfrm>
              <a:off x="12734030" y="671061"/>
              <a:ext cx="4791969" cy="5020465"/>
              <a:chOff x="9054337" y="1709847"/>
              <a:chExt cx="4791969" cy="5020465"/>
            </a:xfrm>
          </p:grpSpPr>
          <p:sp>
            <p:nvSpPr>
              <p:cNvPr id="56" name="Rounded Rectangle 55"/>
              <p:cNvSpPr/>
              <p:nvPr/>
            </p:nvSpPr>
            <p:spPr>
              <a:xfrm>
                <a:off x="9274307" y="2171699"/>
                <a:ext cx="4571999" cy="4558613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b="1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57" name="Picture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54337" y="1709847"/>
                <a:ext cx="987417" cy="1011321"/>
              </a:xfrm>
              <a:prstGeom prst="rect">
                <a:avLst/>
              </a:prstGeom>
            </p:spPr>
          </p:pic>
        </p:grpSp>
        <p:sp>
          <p:nvSpPr>
            <p:cNvPr id="55" name="Rectangle 54"/>
            <p:cNvSpPr/>
            <p:nvPr/>
          </p:nvSpPr>
          <p:spPr>
            <a:xfrm>
              <a:off x="12967987" y="1380962"/>
              <a:ext cx="4405925" cy="4247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chemeClr val="accent5">
                      <a:lumMod val="50000"/>
                    </a:schemeClr>
                  </a:solidFill>
                </a:rPr>
                <a:t>Thư gồm các phần</a:t>
              </a:r>
              <a:r>
                <a:rPr lang="vi-VN" sz="3600">
                  <a:solidFill>
                    <a:schemeClr val="accent5">
                      <a:lumMod val="50000"/>
                    </a:schemeClr>
                  </a:solidFill>
                </a:rPr>
                <a:t>:</a:t>
              </a:r>
              <a:r>
                <a:rPr lang="en-US" sz="36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Địa chỉ người nhận, chủ đề thư, lời đầu thư, nội dung thư, cuối thư.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57300" y="7895092"/>
            <a:ext cx="10972533" cy="2324070"/>
            <a:chOff x="1264849" y="7772430"/>
            <a:chExt cx="10972533" cy="2324070"/>
          </a:xfrm>
        </p:grpSpPr>
        <p:grpSp>
          <p:nvGrpSpPr>
            <p:cNvPr id="59" name="Group 58"/>
            <p:cNvGrpSpPr/>
            <p:nvPr/>
          </p:nvGrpSpPr>
          <p:grpSpPr>
            <a:xfrm>
              <a:off x="1264849" y="7772430"/>
              <a:ext cx="10972533" cy="2324070"/>
              <a:chOff x="9054337" y="1709847"/>
              <a:chExt cx="4791969" cy="1957839"/>
            </a:xfrm>
          </p:grpSpPr>
          <p:sp>
            <p:nvSpPr>
              <p:cNvPr id="61" name="Rounded Rectangle 60"/>
              <p:cNvSpPr/>
              <p:nvPr/>
            </p:nvSpPr>
            <p:spPr>
              <a:xfrm>
                <a:off x="9274307" y="2171700"/>
                <a:ext cx="4571999" cy="149598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b="1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2" name="Picture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54337" y="1709847"/>
                <a:ext cx="470225" cy="1011321"/>
              </a:xfrm>
              <a:prstGeom prst="rect">
                <a:avLst/>
              </a:prstGeom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2507167" y="8234742"/>
              <a:ext cx="9549676" cy="16648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Muốn viết thư điện tử c</a:t>
              </a:r>
              <a:r>
                <a:rPr lang="vi-VN" sz="3600">
                  <a:solidFill>
                    <a:schemeClr val="accent5">
                      <a:lumMod val="50000"/>
                    </a:schemeClr>
                  </a:solidFill>
                </a:rPr>
                <a:t>ần có điện thoại thông minh / máy tính kết nối mạng Internet.</a:t>
              </a:r>
              <a:endParaRPr lang="en-US" sz="360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2732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-1" y="495300"/>
            <a:ext cx="18261419" cy="937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556006" y="750481"/>
            <a:ext cx="7669355" cy="823138"/>
            <a:chOff x="654568" y="2064931"/>
            <a:chExt cx="7669355" cy="823138"/>
          </a:xfrm>
        </p:grpSpPr>
        <p:sp>
          <p:nvSpPr>
            <p:cNvPr id="45" name="Flowchart: Delay 44"/>
            <p:cNvSpPr/>
            <p:nvPr/>
          </p:nvSpPr>
          <p:spPr>
            <a:xfrm flipH="1">
              <a:off x="654568" y="2064931"/>
              <a:ext cx="843361" cy="823138"/>
            </a:xfrm>
            <a:prstGeom prst="flowChartDela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594573" y="2064931"/>
              <a:ext cx="6729350" cy="82313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latin typeface="Arial" pitchFamily="34" charset="0"/>
                  <a:cs typeface="Arial" pitchFamily="34" charset="0"/>
                </a:rPr>
                <a:t> Làm quen với thư điện tử</a:t>
              </a: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06113"/>
            <a:ext cx="11582401" cy="792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9102849"/>
            <a:ext cx="1104015" cy="11632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27080" y="8655807"/>
            <a:ext cx="1935320" cy="7916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11844484" y="7175810"/>
            <a:ext cx="6324600" cy="2367411"/>
            <a:chOff x="966042" y="3486388"/>
            <a:chExt cx="7512362" cy="2857908"/>
          </a:xfrm>
        </p:grpSpPr>
        <p:pic>
          <p:nvPicPr>
            <p:cNvPr id="49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7512362" cy="2857908"/>
            </a:xfrm>
            <a:prstGeom prst="rect">
              <a:avLst/>
            </a:prstGeom>
            <a:noFill/>
          </p:spPr>
        </p:pic>
        <p:sp>
          <p:nvSpPr>
            <p:cNvPr id="50" name="Rounded Rectangle 49"/>
            <p:cNvSpPr/>
            <p:nvPr/>
          </p:nvSpPr>
          <p:spPr>
            <a:xfrm>
              <a:off x="1172904" y="3695701"/>
              <a:ext cx="7087784" cy="2462898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447604" y="3758973"/>
              <a:ext cx="6813084" cy="2117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>
                  <a:latin typeface="Arial" pitchFamily="34" charset="0"/>
                  <a:cs typeface="Arial" pitchFamily="34" charset="0"/>
                </a:rPr>
                <a:t>Chúng ta cần b</a:t>
              </a:r>
              <a:r>
                <a:rPr lang="vi-VN" sz="3600">
                  <a:latin typeface="Arial" pitchFamily="34" charset="0"/>
                  <a:cs typeface="Arial" pitchFamily="34" charset="0"/>
                </a:rPr>
                <a:t>ấm vào ô </a:t>
              </a:r>
              <a:r>
                <a:rPr lang="vi-VN" sz="3600" b="1">
                  <a:latin typeface="Arial" pitchFamily="34" charset="0"/>
                  <a:cs typeface="Arial" pitchFamily="34" charset="0"/>
                </a:rPr>
                <a:t>Gửi</a:t>
              </a:r>
              <a:r>
                <a:rPr lang="vi-VN" sz="3600">
                  <a:latin typeface="Arial" pitchFamily="34" charset="0"/>
                  <a:cs typeface="Arial" pitchFamily="34" charset="0"/>
                </a:rPr>
                <a:t> để gửi thư</a:t>
              </a:r>
              <a:r>
                <a:rPr lang="en-US" sz="360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1839915" y="1855406"/>
            <a:ext cx="6324600" cy="2367411"/>
            <a:chOff x="966042" y="3486388"/>
            <a:chExt cx="7512362" cy="2857908"/>
          </a:xfrm>
        </p:grpSpPr>
        <p:pic>
          <p:nvPicPr>
            <p:cNvPr id="53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7512362" cy="2857908"/>
            </a:xfrm>
            <a:prstGeom prst="rect">
              <a:avLst/>
            </a:prstGeom>
            <a:noFill/>
          </p:spPr>
        </p:pic>
        <p:sp>
          <p:nvSpPr>
            <p:cNvPr id="55" name="Rounded Rectangle 54"/>
            <p:cNvSpPr/>
            <p:nvPr/>
          </p:nvSpPr>
          <p:spPr>
            <a:xfrm>
              <a:off x="1172904" y="3695701"/>
              <a:ext cx="7087784" cy="2462898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447604" y="3758973"/>
              <a:ext cx="6813084" cy="2117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>
                  <a:latin typeface="Arial" pitchFamily="34" charset="0"/>
                  <a:cs typeface="Arial" pitchFamily="34" charset="0"/>
                </a:rPr>
                <a:t>Ô </a:t>
              </a:r>
              <a:r>
                <a:rPr lang="en-US" sz="3600" b="1">
                  <a:latin typeface="Arial" pitchFamily="34" charset="0"/>
                  <a:cs typeface="Arial" pitchFamily="34" charset="0"/>
                </a:rPr>
                <a:t>gửi</a:t>
              </a:r>
              <a:r>
                <a:rPr lang="en-US" sz="3600">
                  <a:latin typeface="Arial" pitchFamily="34" charset="0"/>
                  <a:cs typeface="Arial" pitchFamily="34" charset="0"/>
                </a:rPr>
                <a:t> không phải là thành phần của thư điện tử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1859460" y="4522406"/>
            <a:ext cx="6324600" cy="2367411"/>
            <a:chOff x="966042" y="3486388"/>
            <a:chExt cx="7512362" cy="2857908"/>
          </a:xfrm>
        </p:grpSpPr>
        <p:pic>
          <p:nvPicPr>
            <p:cNvPr id="58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7512362" cy="2857908"/>
            </a:xfrm>
            <a:prstGeom prst="rect">
              <a:avLst/>
            </a:prstGeom>
            <a:noFill/>
          </p:spPr>
        </p:pic>
        <p:sp>
          <p:nvSpPr>
            <p:cNvPr id="59" name="Rounded Rectangle 58"/>
            <p:cNvSpPr/>
            <p:nvPr/>
          </p:nvSpPr>
          <p:spPr>
            <a:xfrm>
              <a:off x="1172904" y="3695701"/>
              <a:ext cx="7087784" cy="2462898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447604" y="3758973"/>
              <a:ext cx="6813084" cy="2117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>
                  <a:latin typeface="Arial" pitchFamily="34" charset="0"/>
                  <a:cs typeface="Arial" pitchFamily="34" charset="0"/>
                </a:rPr>
                <a:t>Ô </a:t>
              </a:r>
              <a:r>
                <a:rPr lang="en-US" sz="3600" b="1">
                  <a:latin typeface="Arial" pitchFamily="34" charset="0"/>
                  <a:cs typeface="Arial" pitchFamily="34" charset="0"/>
                </a:rPr>
                <a:t>gửi</a:t>
              </a:r>
              <a:r>
                <a:rPr lang="en-US" sz="3600">
                  <a:latin typeface="Arial" pitchFamily="34" charset="0"/>
                  <a:cs typeface="Arial" pitchFamily="34" charset="0"/>
                </a:rPr>
                <a:t> có vai trò tương tự như hòm thư ở bưu điện.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2732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7200" y="190500"/>
            <a:ext cx="17373600" cy="9826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pic>
        <p:nvPicPr>
          <p:cNvPr id="54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556006" y="816522"/>
            <a:ext cx="5911594" cy="823138"/>
            <a:chOff x="654568" y="2064931"/>
            <a:chExt cx="5911594" cy="823138"/>
          </a:xfrm>
        </p:grpSpPr>
        <p:sp>
          <p:nvSpPr>
            <p:cNvPr id="45" name="Flowchart: Delay 44"/>
            <p:cNvSpPr/>
            <p:nvPr/>
          </p:nvSpPr>
          <p:spPr>
            <a:xfrm flipH="1">
              <a:off x="654568" y="2064931"/>
              <a:ext cx="843361" cy="823138"/>
            </a:xfrm>
            <a:prstGeom prst="flowChartDela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594573" y="2064931"/>
              <a:ext cx="4971589" cy="82313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latin typeface="Arial" pitchFamily="34" charset="0"/>
                  <a:cs typeface="Arial" pitchFamily="34" charset="0"/>
                </a:rPr>
                <a:t> Trả lời thư điện tử</a:t>
              </a:r>
            </a:p>
          </p:txBody>
        </p:sp>
      </p:grpSp>
      <p:sp>
        <p:nvSpPr>
          <p:cNvPr id="47" name="Snip Single Corner Rectangle 46"/>
          <p:cNvSpPr/>
          <p:nvPr/>
        </p:nvSpPr>
        <p:spPr>
          <a:xfrm>
            <a:off x="961388" y="1902218"/>
            <a:ext cx="16777494" cy="1754326"/>
          </a:xfrm>
          <a:prstGeom prst="snip1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vi-VN" sz="400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051932" y="1902217"/>
            <a:ext cx="161695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solidFill>
                  <a:schemeClr val="accent5">
                    <a:lumMod val="50000"/>
                  </a:schemeClr>
                </a:solidFill>
              </a:rPr>
              <a:t>Giả sử em nhận được bức thư trên, em sẽ viết thư trả lời như thế nào để nhờ bố mẹ gửi cô giáo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0407" y="4000500"/>
            <a:ext cx="9144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vi-VN" sz="3600" b="1">
                <a:solidFill>
                  <a:srgbClr val="0070C0"/>
                </a:solidFill>
              </a:rPr>
              <a:t>ợi ý quy trình 5 bước:</a:t>
            </a:r>
            <a:endParaRPr lang="en-US" sz="3600" b="1">
              <a:solidFill>
                <a:srgbClr val="0070C0"/>
              </a:solidFill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vi-VN" sz="3600">
                <a:solidFill>
                  <a:srgbClr val="0070C0"/>
                </a:solidFill>
              </a:rPr>
              <a:t>Viết thư gửi ai, về việc gì?</a:t>
            </a:r>
            <a:endParaRPr lang="en-US" sz="3600">
              <a:solidFill>
                <a:srgbClr val="0070C0"/>
              </a:solidFill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vi-VN" sz="3600">
                <a:solidFill>
                  <a:srgbClr val="0070C0"/>
                </a:solidFill>
              </a:rPr>
              <a:t>Tìm ý.</a:t>
            </a:r>
            <a:endParaRPr lang="en-US" sz="3600">
              <a:solidFill>
                <a:srgbClr val="0070C0"/>
              </a:solidFill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vi-VN" sz="3600">
                <a:solidFill>
                  <a:srgbClr val="0070C0"/>
                </a:solidFill>
              </a:rPr>
              <a:t>Sắp xếp ý.</a:t>
            </a:r>
            <a:endParaRPr lang="en-US" sz="3600">
              <a:solidFill>
                <a:srgbClr val="0070C0"/>
              </a:solidFill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vi-VN" sz="3600">
                <a:solidFill>
                  <a:srgbClr val="0070C0"/>
                </a:solidFill>
              </a:rPr>
              <a:t>Viết.</a:t>
            </a:r>
            <a:endParaRPr lang="en-US" sz="3600">
              <a:solidFill>
                <a:srgbClr val="0070C0"/>
              </a:solidFill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vi-VN" sz="3600">
                <a:solidFill>
                  <a:srgbClr val="0070C0"/>
                </a:solidFill>
              </a:rPr>
              <a:t>Hoàn chỉnh.</a:t>
            </a:r>
            <a:endParaRPr lang="en-US" sz="3600">
              <a:solidFill>
                <a:srgbClr val="0070C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939008" y="3814481"/>
            <a:ext cx="9115584" cy="60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32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7200" y="495300"/>
            <a:ext cx="17373600" cy="937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7" y="-28354"/>
            <a:ext cx="1338388" cy="1270251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16713" y="38099"/>
            <a:ext cx="1396722" cy="1325615"/>
          </a:xfrm>
          <a:prstGeom prst="rect">
            <a:avLst/>
          </a:prstGeom>
        </p:spPr>
      </p:pic>
      <p:pic>
        <p:nvPicPr>
          <p:cNvPr id="3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63715"/>
            <a:ext cx="13182600" cy="843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53650" y="3907861"/>
            <a:ext cx="2236490" cy="5718424"/>
          </a:xfrm>
          <a:prstGeom prst="rect">
            <a:avLst/>
          </a:prstGeom>
        </p:spPr>
      </p:pic>
      <p:pic>
        <p:nvPicPr>
          <p:cNvPr id="48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8826" y="4015433"/>
            <a:ext cx="1592799" cy="5718424"/>
          </a:xfrm>
          <a:prstGeom prst="rect">
            <a:avLst/>
          </a:prstGeom>
        </p:spPr>
      </p:pic>
      <p:pic>
        <p:nvPicPr>
          <p:cNvPr id="4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1565299" y="750481"/>
            <a:ext cx="5911594" cy="823138"/>
            <a:chOff x="654568" y="2064931"/>
            <a:chExt cx="5911594" cy="823138"/>
          </a:xfrm>
        </p:grpSpPr>
        <p:sp>
          <p:nvSpPr>
            <p:cNvPr id="51" name="Flowchart: Delay 50"/>
            <p:cNvSpPr/>
            <p:nvPr/>
          </p:nvSpPr>
          <p:spPr>
            <a:xfrm flipH="1">
              <a:off x="654568" y="2064931"/>
              <a:ext cx="843361" cy="823138"/>
            </a:xfrm>
            <a:prstGeom prst="flowChartDela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594573" y="2064931"/>
              <a:ext cx="4971589" cy="82313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latin typeface="Arial" pitchFamily="34" charset="0"/>
                  <a:cs typeface="Arial" pitchFamily="34" charset="0"/>
                </a:rPr>
                <a:t> Trả lời thư điện tử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273245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7200" y="495300"/>
            <a:ext cx="17373600" cy="937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565299" y="750481"/>
            <a:ext cx="8493101" cy="823138"/>
            <a:chOff x="654568" y="2064931"/>
            <a:chExt cx="8493101" cy="823138"/>
          </a:xfrm>
        </p:grpSpPr>
        <p:sp>
          <p:nvSpPr>
            <p:cNvPr id="45" name="Flowchart: Delay 44"/>
            <p:cNvSpPr/>
            <p:nvPr/>
          </p:nvSpPr>
          <p:spPr>
            <a:xfrm flipH="1">
              <a:off x="654568" y="2064931"/>
              <a:ext cx="843361" cy="823138"/>
            </a:xfrm>
            <a:prstGeom prst="flowChartDela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594573" y="2064931"/>
              <a:ext cx="7553096" cy="82313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latin typeface="Arial" pitchFamily="34" charset="0"/>
                  <a:cs typeface="Arial" pitchFamily="34" charset="0"/>
                </a:rPr>
                <a:t> Giới thiệu thư điện tử đã viết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48987" y="1771650"/>
            <a:ext cx="13071058" cy="78268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018132" y="2628900"/>
            <a:ext cx="12420600" cy="166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066800" y="3518210"/>
            <a:ext cx="12420600" cy="2509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Delay 8"/>
          <p:cNvSpPr/>
          <p:nvPr/>
        </p:nvSpPr>
        <p:spPr>
          <a:xfrm>
            <a:off x="2238008" y="8848721"/>
            <a:ext cx="832421" cy="609600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Delay 49"/>
          <p:cNvSpPr/>
          <p:nvPr/>
        </p:nvSpPr>
        <p:spPr>
          <a:xfrm flipH="1">
            <a:off x="1072241" y="8848721"/>
            <a:ext cx="1140296" cy="609600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itchFamily="34" charset="0"/>
                <a:cs typeface="Arial" pitchFamily="34" charset="0"/>
              </a:rPr>
              <a:t>Gửi</a:t>
            </a:r>
          </a:p>
        </p:txBody>
      </p:sp>
      <p:sp>
        <p:nvSpPr>
          <p:cNvPr id="13" name="Isosceles Triangle 12"/>
          <p:cNvSpPr/>
          <p:nvPr/>
        </p:nvSpPr>
        <p:spPr>
          <a:xfrm rot="10800000">
            <a:off x="2387518" y="9077321"/>
            <a:ext cx="533400" cy="1524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187720" y="1954618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itchFamily="34" charset="0"/>
                <a:cs typeface="Arial" pitchFamily="34" charset="0"/>
              </a:rPr>
              <a:t>Đến 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55346" y="2854850"/>
            <a:ext cx="3599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itchFamily="34" charset="0"/>
                <a:cs typeface="Arial" pitchFamily="34" charset="0"/>
              </a:rPr>
              <a:t>Thư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gửi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Hương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8131" y="3518210"/>
            <a:ext cx="1280191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Con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chào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Con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thư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gửi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 Con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dự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hiểu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đền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thờ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Trần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Hưng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Đạo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trúc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độc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đáo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gần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khu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con.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Con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sẽ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ông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bố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thông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tin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đầy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đủ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Con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chúc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cuối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tuần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vui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vẻ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ạ!...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trò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Ngọc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Thảo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707" y="8689665"/>
            <a:ext cx="10014749" cy="84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2214637" y="1930248"/>
            <a:ext cx="5069877" cy="63351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nhuong0303@gmail.com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02000" y="-675175"/>
            <a:ext cx="2728265" cy="2752348"/>
          </a:xfrm>
          <a:prstGeom prst="rect">
            <a:avLst/>
          </a:prstGeom>
        </p:spPr>
      </p:pic>
      <p:pic>
        <p:nvPicPr>
          <p:cNvPr id="60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664504" y="3147237"/>
            <a:ext cx="4074377" cy="6462098"/>
          </a:xfrm>
          <a:prstGeom prst="rect">
            <a:avLst/>
          </a:prstGeom>
        </p:spPr>
      </p:pic>
      <p:pic>
        <p:nvPicPr>
          <p:cNvPr id="61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32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50" grpId="0" animBg="1"/>
      <p:bldP spid="13" grpId="0" animBg="1"/>
      <p:bldP spid="14" grpId="0"/>
      <p:bldP spid="51" grpId="0"/>
      <p:bldP spid="52" grpId="0"/>
      <p:bldP spid="5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2320</TotalTime>
  <Words>451</Words>
  <Application>Microsoft Office PowerPoint</Application>
  <PresentationFormat>Custom</PresentationFormat>
  <Paragraphs>57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Hoai Ham Hap</dc:creator>
  <cp:lastModifiedBy>DELL</cp:lastModifiedBy>
  <cp:revision>34</cp:revision>
  <dcterms:created xsi:type="dcterms:W3CDTF">2006-08-16T00:00:00Z</dcterms:created>
  <dcterms:modified xsi:type="dcterms:W3CDTF">2023-02-20T05:58:34Z</dcterms:modified>
  <dc:identifier>DAFQyFwxp70</dc:identifier>
</cp:coreProperties>
</file>