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</p:sldMasterIdLst>
  <p:notesMasterIdLst>
    <p:notesMasterId r:id="rId20"/>
  </p:notesMasterIdLst>
  <p:sldIdLst>
    <p:sldId id="329" r:id="rId3"/>
    <p:sldId id="2638" r:id="rId4"/>
    <p:sldId id="278" r:id="rId5"/>
    <p:sldId id="293" r:id="rId6"/>
    <p:sldId id="2640" r:id="rId7"/>
    <p:sldId id="2641" r:id="rId8"/>
    <p:sldId id="280" r:id="rId9"/>
    <p:sldId id="260" r:id="rId10"/>
    <p:sldId id="287" r:id="rId11"/>
    <p:sldId id="288" r:id="rId12"/>
    <p:sldId id="279" r:id="rId13"/>
    <p:sldId id="264" r:id="rId14"/>
    <p:sldId id="265" r:id="rId15"/>
    <p:sldId id="283" r:id="rId16"/>
    <p:sldId id="273" r:id="rId17"/>
    <p:sldId id="282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14746-2352-44B0-840D-55D68C6472A4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A682-E0DC-4EBA-8581-B6E07177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3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1864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112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760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104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669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739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11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135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493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452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708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959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70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013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057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14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67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274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434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72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459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499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106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814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684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7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545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562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8155FC-AB6E-3556-0CAC-104DA0183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D8296-7A39-4A75-A1F6-2280C153F5A3}" type="datetimeFigureOut">
              <a:rPr lang="zh-CN" altLang="en-US"/>
              <a:pPr>
                <a:defRPr/>
              </a:pPr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64967F-093B-AD7A-6595-4EF348820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39CC5C-6A8C-65FA-DDC9-280EA9F15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4D68-F418-4927-B0C4-F4842418C2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396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8E583A-ED51-9C7B-AFD1-EF1166B7E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CA746-EA99-4C27-86FF-2E3E77BDB3FB}" type="datetimeFigureOut">
              <a:rPr lang="zh-CN" altLang="en-US"/>
              <a:pPr>
                <a:defRPr/>
              </a:pPr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52C7FA-3A6A-D0AE-4C44-95E60CBBE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EF96B2-CF0C-21F0-2F89-590F19E4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2DB5E-799B-4B8E-ADF4-FB676369FB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813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D83956-C665-44CC-88FB-F21702E01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184E-B0AB-497F-846D-8846F3FF7E7A}" type="datetimeFigureOut">
              <a:rPr lang="zh-CN" altLang="en-US"/>
              <a:pPr>
                <a:defRPr/>
              </a:pPr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E2C188-DE0D-E401-61C5-A917516B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98B345-7362-1570-E52E-55601F511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106F6-9574-477E-99CB-434C07CF2F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941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F632AF9-ACD9-F199-DCAD-15CC40B0D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E8DC2-DCF0-45A7-B510-484C7EA5B0C2}" type="datetimeFigureOut">
              <a:rPr lang="zh-CN" altLang="en-US"/>
              <a:pPr>
                <a:defRPr/>
              </a:pPr>
              <a:t>2023/10/15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517C804-CF47-95CD-CB2D-8F3A59B49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1FEE3F7-EA84-7A5E-1498-8C0BECBE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B4E57-A228-467F-B4A2-02EA732A2F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962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D7FBFA6B-162B-4442-6C71-A2E491EC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18B1B-7296-48A4-B031-EE3DE89099F7}" type="datetimeFigureOut">
              <a:rPr lang="zh-CN" altLang="en-US"/>
              <a:pPr>
                <a:defRPr/>
              </a:pPr>
              <a:t>2023/10/15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314E96E9-DBCC-2930-D600-270CBD73C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1C346AAE-DD43-BE40-B599-E1ED09F38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B15B4-AA0E-4AC1-B234-26865D2DCE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085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A97E1CC-325F-67B5-F067-416BD9E1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69684-5856-4DF2-9540-EED117D18583}" type="datetimeFigureOut">
              <a:rPr lang="zh-CN" altLang="en-US"/>
              <a:pPr>
                <a:defRPr/>
              </a:pPr>
              <a:t>2023/10/15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C2A70A56-692D-86D3-D9AB-595301EE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8705EA4C-90F7-E04A-090D-FE0B179B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8EC9E-18EE-4300-9862-A8F6DF459A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70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6BCFF4F1-400D-4AAD-0C89-27B25F0A1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A5F88-A555-4131-97FD-DDE24B1F6A8E}" type="datetimeFigureOut">
              <a:rPr lang="zh-CN" altLang="en-US"/>
              <a:pPr>
                <a:defRPr/>
              </a:pPr>
              <a:t>2023/10/15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8767FF7F-B207-1604-6A76-321698E0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B17E6C2E-1763-401A-7357-64336AD6B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F1160-87C4-4B8A-9CA2-652E1D04DF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417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0923BC5D-1811-E85D-5068-2C3185FBF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9CB3F-9133-486A-AD68-49F4B72D0EAC}" type="datetimeFigureOut">
              <a:rPr lang="zh-CN" altLang="en-US"/>
              <a:pPr>
                <a:defRPr/>
              </a:pPr>
              <a:t>2023/10/15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E13BFBA-688A-1F10-0795-C803ED6E5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9CF90DA-8DB6-53DD-42D9-161F8D26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87E0-165D-4994-86DB-EF81C1C1B2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3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110C83D-95D7-9832-081F-B05138862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149E6-D3C0-467E-ACD1-2B56EFD56494}" type="datetimeFigureOut">
              <a:rPr lang="zh-CN" altLang="en-US"/>
              <a:pPr>
                <a:defRPr/>
              </a:pPr>
              <a:t>2023/10/15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E46CE5E-D613-1F08-4BDD-542197E2F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AE0B34FB-06D0-F43C-F93B-072D6145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09A47-0BD6-4FF6-AE26-648E98AA32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63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235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EA49EE-30C2-7811-60C4-2CAB3E50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F99FF-DBF8-413E-9DFB-7A0FD237FC12}" type="datetimeFigureOut">
              <a:rPr lang="zh-CN" altLang="en-US"/>
              <a:pPr>
                <a:defRPr/>
              </a:pPr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865680-13B1-8378-9460-9D79C320A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972957-CE97-5FE6-4E11-33EDCD340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9C26-A80C-4EBF-970B-779DB24927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117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248364-6B6A-5CC3-6AA9-7327F35D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B7DBE-349B-45B1-8E08-F96AE0C6948F}" type="datetimeFigureOut">
              <a:rPr lang="zh-CN" altLang="en-US"/>
              <a:pPr>
                <a:defRPr/>
              </a:pPr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53FC61-0D18-15A5-5CA4-DB68092F3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2045C8-0F3F-EF77-5B42-6144DA65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F93F1-BB24-47E8-9FAE-D674B40656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283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532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81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75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70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05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20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7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6311CB-4AF4-48F5-93C1-2E27C05EB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/>
          <a:srcRect l="6989" t="5304" r="10334" b="530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0340365-5B1C-4C27-972B-D29D53FDB47A}"/>
              </a:ext>
            </a:extLst>
          </p:cNvPr>
          <p:cNvSpPr/>
          <p:nvPr userDrawn="1"/>
        </p:nvSpPr>
        <p:spPr>
          <a:xfrm>
            <a:off x="-1" y="1"/>
            <a:ext cx="12192001" cy="6858000"/>
          </a:xfrm>
          <a:prstGeom prst="rect">
            <a:avLst/>
          </a:prstGeom>
          <a:gradFill>
            <a:gsLst>
              <a:gs pos="41700">
                <a:srgbClr val="FFFFFF">
                  <a:alpha val="80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4AF54A-3716-4C0F-9D7B-B0EB537FCE60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25" y="219075"/>
            <a:ext cx="139035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7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70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>
            <a:extLst>
              <a:ext uri="{FF2B5EF4-FFF2-40B4-BE49-F238E27FC236}">
                <a16:creationId xmlns:a16="http://schemas.microsoft.com/office/drawing/2014/main" id="{43ADE7E9-756F-8FC9-7B64-660549044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>
            <a:extLst>
              <a:ext uri="{FF2B5EF4-FFF2-40B4-BE49-F238E27FC236}">
                <a16:creationId xmlns:a16="http://schemas.microsoft.com/office/drawing/2014/main" id="{AFF90867-44F2-1ECE-3651-248A471F5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B84795-945F-0B16-0866-82A5B0B71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等线" panose="020F0502020204030204"/>
              </a:defRPr>
            </a:lvl1pPr>
          </a:lstStyle>
          <a:p>
            <a:pPr>
              <a:defRPr/>
            </a:pPr>
            <a:fld id="{CD12DF8C-DA79-4643-A9FD-01856BFF44CC}" type="datetimeFigureOut">
              <a:rPr lang="zh-CN" altLang="en-US"/>
              <a:pPr>
                <a:defRPr/>
              </a:pPr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05C8E7-3D54-806D-C9F8-B85F0AC06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等线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0C0BA8-743B-3C62-5D6D-576C1836B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等线" panose="020F0502020204030204"/>
              </a:defRPr>
            </a:lvl1pPr>
          </a:lstStyle>
          <a:p>
            <a:pPr>
              <a:defRPr/>
            </a:pPr>
            <a:fld id="{CA292F51-C5B8-4EAA-A144-3E195B266D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01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0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2"/>
            <a:ext cx="1985026" cy="19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33848" y="704769"/>
            <a:ext cx="2458511" cy="26397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A36A58-D7FF-F9F5-8CB8-95142AB76A77}"/>
              </a:ext>
            </a:extLst>
          </p:cNvPr>
          <p:cNvSpPr txBox="1"/>
          <p:nvPr/>
        </p:nvSpPr>
        <p:spPr>
          <a:xfrm>
            <a:off x="3763963" y="1016000"/>
            <a:ext cx="46640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1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7</a:t>
            </a:r>
          </a:p>
        </p:txBody>
      </p:sp>
      <p:sp>
        <p:nvSpPr>
          <p:cNvPr id="5" name="Hộp Văn bản 2">
            <a:extLst>
              <a:ext uri="{FF2B5EF4-FFF2-40B4-BE49-F238E27FC236}">
                <a16:creationId xmlns:a16="http://schemas.microsoft.com/office/drawing/2014/main" id="{CF366255-86C2-D91A-A2BD-D2D05DB3B8C7}"/>
              </a:ext>
            </a:extLst>
          </p:cNvPr>
          <p:cNvSpPr txBox="1"/>
          <p:nvPr/>
        </p:nvSpPr>
        <p:spPr>
          <a:xfrm>
            <a:off x="2320023" y="338892"/>
            <a:ext cx="731700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70C0"/>
                </a:solidFill>
                <a:latin typeface="#9Slide03 AllRoundGothic" panose="020B0703020202020104" pitchFamily="34" charset="0"/>
              </a:rPr>
              <a:t>TRƯỜNG TIỂU HỌC GIANG BIÊN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6D26737-55F7-AD7D-6CB1-D9CF7A3DDD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5" y="0"/>
            <a:ext cx="1116488" cy="1112023"/>
          </a:xfrm>
          <a:prstGeom prst="rect">
            <a:avLst/>
          </a:prstGeom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65CC0668-C6FB-C8C1-306F-F220F922B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2626" y="2356230"/>
            <a:ext cx="1184744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Tiếng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Việt</a:t>
            </a:r>
            <a:endParaRPr kumimoji="0" lang="en-US" altLang="en-AI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Bài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13: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Nghe –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viết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: Nghe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thầy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đọc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thơ</a:t>
            </a:r>
            <a:endParaRPr kumimoji="0" lang="vi-VN" altLang="en-AI" sz="5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HP001 4 hàng" panose="020B0603050302020204" pitchFamily="34" charset="0"/>
              <a:ea typeface="Zilla Slab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4843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118" y="1720567"/>
            <a:ext cx="4862113" cy="35215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35584" y="4810626"/>
            <a:ext cx="828716" cy="68705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44497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78" y="55741"/>
            <a:ext cx="1089168" cy="652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8" y="139256"/>
            <a:ext cx="1667165" cy="16671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8924" y="889570"/>
            <a:ext cx="4742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Cùng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luyện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khó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5087" y="2875002"/>
            <a:ext cx="26329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rào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rào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79" y="2419475"/>
            <a:ext cx="3469584" cy="346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73424" y="2973732"/>
            <a:ext cx="2531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rào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4627" y="1955095"/>
            <a:ext cx="3761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âng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khuâng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700" y="1955094"/>
            <a:ext cx="3570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nghiêng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mặt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21EE58-D209-0D66-C5B4-92A2429D1490}"/>
              </a:ext>
            </a:extLst>
          </p:cNvPr>
          <p:cNvSpPr/>
          <p:nvPr/>
        </p:nvSpPr>
        <p:spPr>
          <a:xfrm>
            <a:off x="-1736035" y="0"/>
            <a:ext cx="1603513" cy="22528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640"/>
            <a:ext cx="1461848" cy="1461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2595" y="336307"/>
            <a:ext cx="612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Lưu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ý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về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tư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thế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ngồi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678" y="1696937"/>
            <a:ext cx="4218798" cy="2475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b="67026"/>
          <a:stretch/>
        </p:blipFill>
        <p:spPr>
          <a:xfrm>
            <a:off x="83151" y="1886887"/>
            <a:ext cx="5995668" cy="16522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925" y="2337334"/>
            <a:ext cx="48921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25 – 30cm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0985" y="3958961"/>
            <a:ext cx="5998984" cy="16582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73330" y="4558372"/>
            <a:ext cx="5614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778" y="134669"/>
            <a:ext cx="5812222" cy="165825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18641" y="760409"/>
            <a:ext cx="5494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trí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7849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0628BB-9640-112B-9612-258ABAF65060}"/>
              </a:ext>
            </a:extLst>
          </p:cNvPr>
          <p:cNvSpPr/>
          <p:nvPr/>
        </p:nvSpPr>
        <p:spPr>
          <a:xfrm>
            <a:off x="-1736035" y="0"/>
            <a:ext cx="1603513" cy="22528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4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001975" y="0"/>
            <a:ext cx="3032760" cy="1768145"/>
          </a:xfrm>
          <a:prstGeom prst="cloudCallout">
            <a:avLst>
              <a:gd name="adj1" fmla="val -76166"/>
              <a:gd name="adj2" fmla="val 7886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960" y="1188872"/>
            <a:ext cx="6065519" cy="3688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91129" y="1488475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1. Sai không quá 5 lỗi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91129" y="2890485"/>
            <a:ext cx="495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91129" y="4104652"/>
            <a:ext cx="4769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thức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323" y="1872655"/>
            <a:ext cx="2361322" cy="32052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9FF424-25B2-09F8-FC5D-70F8F9DAB7D4}"/>
              </a:ext>
            </a:extLst>
          </p:cNvPr>
          <p:cNvSpPr/>
          <p:nvPr/>
        </p:nvSpPr>
        <p:spPr>
          <a:xfrm>
            <a:off x="-1736035" y="0"/>
            <a:ext cx="1603513" cy="22528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5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D0CAF99-277D-4D07-9C5B-F1D756F050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504" y="1189995"/>
            <a:ext cx="2712584" cy="42195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2776255-5F7C-48BD-BFBA-E41582530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38" flipH="1">
            <a:off x="4876587" y="679870"/>
            <a:ext cx="4745695" cy="47980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62637" y="2171376"/>
            <a:ext cx="31897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4777"/>
            <a:ext cx="62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Nghe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: </a:t>
            </a:r>
            <a:r>
              <a:rPr lang="en-US" sz="3200" dirty="0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Nghe </a:t>
            </a:r>
            <a:r>
              <a:rPr lang="en-US" sz="3200" dirty="0" err="1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thầy</a:t>
            </a:r>
            <a:r>
              <a:rPr lang="en-US" sz="3200" dirty="0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đọc</a:t>
            </a:r>
            <a:r>
              <a:rPr lang="en-US" sz="3200" dirty="0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thơ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oo" panose="03080902040302020200" pitchFamily="66" charset="0"/>
              <a:ea typeface="微软雅黑"/>
              <a:cs typeface="Baloo" panose="03080902040302020200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FA06B8-B175-BDFA-A762-7179D0370C87}"/>
              </a:ext>
            </a:extLst>
          </p:cNvPr>
          <p:cNvSpPr/>
          <p:nvPr/>
        </p:nvSpPr>
        <p:spPr>
          <a:xfrm>
            <a:off x="-1736035" y="0"/>
            <a:ext cx="1603513" cy="22528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9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10" y="-335280"/>
            <a:ext cx="9597390" cy="548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9475" y="2950845"/>
            <a:ext cx="581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2.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bài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tập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a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hoặc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b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iny" panose="02000903060500060000" pitchFamily="2" charset="0"/>
              <a:ea typeface="微软雅黑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AF9AC7-4210-F9A2-A896-609CF155CBC1}"/>
              </a:ext>
            </a:extLst>
          </p:cNvPr>
          <p:cNvSpPr/>
          <p:nvPr/>
        </p:nvSpPr>
        <p:spPr>
          <a:xfrm>
            <a:off x="-1736035" y="0"/>
            <a:ext cx="1603513" cy="22528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CE71EBC-00FE-409C-BCBF-2630FF75816C}"/>
              </a:ext>
            </a:extLst>
          </p:cNvPr>
          <p:cNvSpPr txBox="1"/>
          <p:nvPr/>
        </p:nvSpPr>
        <p:spPr>
          <a:xfrm>
            <a:off x="1560195" y="118603"/>
            <a:ext cx="978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thay</a:t>
            </a: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endParaRPr lang="en-US" sz="4000" b="1" dirty="0">
              <a:solidFill>
                <a:srgbClr val="E532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79E1715-2980-4370-B3E2-257B799B10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425" y="85097"/>
            <a:ext cx="716655" cy="6879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DAB4291-5A01-472D-9EC8-CE6476906CDF}"/>
              </a:ext>
            </a:extLst>
          </p:cNvPr>
          <p:cNvSpPr txBox="1"/>
          <p:nvPr/>
        </p:nvSpPr>
        <p:spPr>
          <a:xfrm>
            <a:off x="269304" y="859995"/>
            <a:ext cx="6182931" cy="4144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là chiếc xe lu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tớ to 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đường 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 mới đắp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san bằng tăm tắp.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đường 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 rải nhựa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37D1644-1B65-4880-9CD4-367F715FD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471" y="1957202"/>
            <a:ext cx="469578" cy="45079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C6902CC-1B66-4949-81E7-86CDC18BFC34}"/>
              </a:ext>
            </a:extLst>
          </p:cNvPr>
          <p:cNvSpPr txBox="1"/>
          <p:nvPr/>
        </p:nvSpPr>
        <p:spPr>
          <a:xfrm>
            <a:off x="2977754" y="1600686"/>
            <a:ext cx="31402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387454-7ECF-4939-AC56-326F3389C773}"/>
              </a:ext>
            </a:extLst>
          </p:cNvPr>
          <p:cNvSpPr txBox="1"/>
          <p:nvPr/>
        </p:nvSpPr>
        <p:spPr>
          <a:xfrm>
            <a:off x="2836930" y="2431038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556161-29B5-4555-AD0A-6F0C43395055}"/>
              </a:ext>
            </a:extLst>
          </p:cNvPr>
          <p:cNvSpPr txBox="1"/>
          <p:nvPr/>
        </p:nvSpPr>
        <p:spPr>
          <a:xfrm>
            <a:off x="3642074" y="1600685"/>
            <a:ext cx="31402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0268478-8392-4680-9F58-934AB0B733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66" y="1957202"/>
            <a:ext cx="462456" cy="4439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F2FC80D-E8C4-43D8-BE86-080C87BE56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70" y="2790084"/>
            <a:ext cx="469578" cy="45079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BD0E40D-6688-4BEE-BF72-676DEF013D86}"/>
              </a:ext>
            </a:extLst>
          </p:cNvPr>
          <p:cNvSpPr txBox="1"/>
          <p:nvPr/>
        </p:nvSpPr>
        <p:spPr>
          <a:xfrm>
            <a:off x="2836809" y="4086261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C75F25A-9546-4D62-984C-431B443612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70" y="4452878"/>
            <a:ext cx="469578" cy="45079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D7CC7DB-6314-4F5A-A454-7972217E23B4}"/>
              </a:ext>
            </a:extLst>
          </p:cNvPr>
          <p:cNvSpPr txBox="1"/>
          <p:nvPr/>
        </p:nvSpPr>
        <p:spPr>
          <a:xfrm>
            <a:off x="6610221" y="985654"/>
            <a:ext cx="6182931" cy="497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là phẳng như lụa.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óng như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ửa thiêu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vẫn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 đều đều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ạnh như ướp đá,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càng 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 vội vã.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Trần Nguyên Đào)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02F5D3-8722-472C-8AC5-AE537DFCD7FB}"/>
              </a:ext>
            </a:extLst>
          </p:cNvPr>
          <p:cNvSpPr txBox="1"/>
          <p:nvPr/>
        </p:nvSpPr>
        <p:spPr>
          <a:xfrm>
            <a:off x="8431179" y="2546391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1250D5-D329-4900-9E46-66933A2BD895}"/>
              </a:ext>
            </a:extLst>
          </p:cNvPr>
          <p:cNvSpPr txBox="1"/>
          <p:nvPr/>
        </p:nvSpPr>
        <p:spPr>
          <a:xfrm>
            <a:off x="9627068" y="1765203"/>
            <a:ext cx="31402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B186D55-24EC-4CFA-870F-8FD8FA251D4E}"/>
              </a:ext>
            </a:extLst>
          </p:cNvPr>
          <p:cNvSpPr txBox="1"/>
          <p:nvPr/>
        </p:nvSpPr>
        <p:spPr>
          <a:xfrm>
            <a:off x="7707894" y="3352258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C087575-8F46-439C-BC5F-4CF7E2A82264}"/>
              </a:ext>
            </a:extLst>
          </p:cNvPr>
          <p:cNvSpPr txBox="1"/>
          <p:nvPr/>
        </p:nvSpPr>
        <p:spPr>
          <a:xfrm>
            <a:off x="8714823" y="4163115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160C4D2-204F-46C4-8D4F-DD2D22CD5D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374" y="2095595"/>
            <a:ext cx="480310" cy="45079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D5D553D-A9F0-4D4C-AAED-19AB98367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61" y="2932325"/>
            <a:ext cx="469578" cy="45079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03012F5-2598-4A8A-B8CB-E88FA3EE60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908" y="3751617"/>
            <a:ext cx="469578" cy="45079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739D2F7-1653-497A-BD4F-D6BC5870DF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676" y="4553860"/>
            <a:ext cx="469578" cy="4507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00DA26-6ADD-C729-D48F-7BF25C87A887}"/>
              </a:ext>
            </a:extLst>
          </p:cNvPr>
          <p:cNvSpPr/>
          <p:nvPr/>
        </p:nvSpPr>
        <p:spPr>
          <a:xfrm>
            <a:off x="-1736035" y="0"/>
            <a:ext cx="1603513" cy="22528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8" grpId="0"/>
      <p:bldP spid="41" grpId="0"/>
      <p:bldP spid="46" grpId="0"/>
      <p:bldP spid="47" grpId="0"/>
      <p:bldP spid="50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-594360"/>
            <a:ext cx="10487025" cy="56284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1996440"/>
            <a:ext cx="3053332" cy="32311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8525" y="1996440"/>
            <a:ext cx="6877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Về</a:t>
            </a:r>
            <a:r>
              <a:rPr kumimoji="0" lang="en-US" sz="3600" b="0" i="0" u="sng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kumimoji="0" lang="en-US" sz="3600" b="0" i="0" u="sng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nhà</a:t>
            </a:r>
            <a:r>
              <a:rPr kumimoji="0" lang="en-US" sz="3600" b="0" i="0" u="sng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Kể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cho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người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thân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nghe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về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một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giờ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học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em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cảm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thấy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vui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vẻ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loo" panose="03080902040302020200" pitchFamily="66" charset="0"/>
              <a:ea typeface="微软雅黑"/>
              <a:cs typeface="Baloo" panose="03080902040302020200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FF05A-1FF6-B96C-D652-0C21D238E89B}"/>
              </a:ext>
            </a:extLst>
          </p:cNvPr>
          <p:cNvSpPr/>
          <p:nvPr/>
        </p:nvSpPr>
        <p:spPr>
          <a:xfrm>
            <a:off x="-1736035" y="0"/>
            <a:ext cx="1603513" cy="22528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6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70" y="-610040"/>
            <a:ext cx="7429500" cy="444021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7B4A7E6-FB99-4683-BF3A-AC07EE33ABC4}"/>
              </a:ext>
            </a:extLst>
          </p:cNvPr>
          <p:cNvSpPr txBox="1"/>
          <p:nvPr/>
        </p:nvSpPr>
        <p:spPr>
          <a:xfrm>
            <a:off x="6167120" y="1779108"/>
            <a:ext cx="42164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Tạm</a:t>
            </a:r>
            <a:r>
              <a:rPr kumimoji="0" lang="en-US" altLang="zh-CN" sz="4400" b="0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biệt</a:t>
            </a:r>
            <a:r>
              <a:rPr kumimoji="0" lang="en-US" altLang="zh-CN" sz="4400" b="0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và</a:t>
            </a:r>
            <a:r>
              <a:rPr kumimoji="0" lang="en-US" altLang="zh-CN" sz="4400" b="0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hẹn</a:t>
            </a:r>
            <a:r>
              <a:rPr kumimoji="0" lang="en-US" altLang="zh-CN" sz="4400" b="0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gặp</a:t>
            </a:r>
            <a:r>
              <a:rPr kumimoji="0" lang="en-US" altLang="zh-CN" sz="4400" b="0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lại</a:t>
            </a:r>
            <a:endParaRPr kumimoji="0" lang="zh-CN" altLang="en-US" sz="4400" b="0" i="0" u="none" strike="noStrike" kern="1200" cap="none" spc="0" normalizeH="0" baseline="0" noProof="0" dirty="0">
              <a:ln w="41275">
                <a:noFill/>
              </a:ln>
              <a:solidFill>
                <a:srgbClr val="FFFFFF"/>
              </a:solidFill>
              <a:effectLst/>
              <a:uLnTx/>
              <a:uFillTx/>
              <a:latin typeface="Coiny" panose="02000903060500060000" pitchFamily="2" charset="0"/>
              <a:ea typeface="华康海报体W12" panose="040B0C09000000000000" pitchFamily="81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4" y="1610069"/>
            <a:ext cx="4140058" cy="4140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4E973D6-DDDB-F719-36EF-9CC2E6245473}"/>
              </a:ext>
            </a:extLst>
          </p:cNvPr>
          <p:cNvSpPr/>
          <p:nvPr/>
        </p:nvSpPr>
        <p:spPr>
          <a:xfrm>
            <a:off x="-1736035" y="0"/>
            <a:ext cx="1603513" cy="22528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8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-35806" y="3810740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0" y="4106449"/>
            <a:ext cx="900374" cy="113564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44497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78" y="55741"/>
            <a:ext cx="1089168" cy="652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8" y="388937"/>
            <a:ext cx="1667165" cy="1667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5206" y="388937"/>
            <a:ext cx="7927025" cy="48531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47604" y="2089070"/>
            <a:ext cx="57519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微软雅黑"/>
                <a:cs typeface="Calibri" panose="020F0502020204030204" pitchFamily="34" charset="0"/>
              </a:rPr>
              <a:t>Khởi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微软雅黑"/>
                <a:cs typeface="Calibri" panose="020F0502020204030204" pitchFamily="34" charset="0"/>
              </a:rPr>
              <a:t>động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iny" panose="02000903060500060000" pitchFamily="2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79" y="2419475"/>
            <a:ext cx="3469584" cy="346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88888D-3EC5-5DB1-5D0A-748398106433}"/>
              </a:ext>
            </a:extLst>
          </p:cNvPr>
          <p:cNvSpPr/>
          <p:nvPr/>
        </p:nvSpPr>
        <p:spPr>
          <a:xfrm>
            <a:off x="-1736035" y="0"/>
            <a:ext cx="1603513" cy="22528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188267"/>
            <a:ext cx="4528457" cy="2706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3943" y="1149590"/>
            <a:ext cx="13788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8664" y="1757461"/>
            <a:ext cx="8327472" cy="2673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Nghe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–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viết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Nghe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thầy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đọc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thơ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EA4618"/>
              </a:solidFill>
              <a:effectLst/>
              <a:uLnTx/>
              <a:uFillTx/>
              <a:latin typeface="Coiny" panose="02000903060500060000" pitchFamily="2" charset="0"/>
              <a:ea typeface="微软雅黑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2BC0B8-B08E-C0E4-04A1-60C2E833B388}"/>
              </a:ext>
            </a:extLst>
          </p:cNvPr>
          <p:cNvSpPr/>
          <p:nvPr/>
        </p:nvSpPr>
        <p:spPr>
          <a:xfrm>
            <a:off x="-1736035" y="0"/>
            <a:ext cx="1603513" cy="22528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0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2BC23D-DE29-4641-8D4E-E54D9D5F0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925" y="0"/>
            <a:ext cx="3343275" cy="37552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816432-7D0E-4A6C-A5B3-2E28A7D94C98}"/>
              </a:ext>
            </a:extLst>
          </p:cNvPr>
          <p:cNvSpPr txBox="1"/>
          <p:nvPr/>
        </p:nvSpPr>
        <p:spPr>
          <a:xfrm>
            <a:off x="-512498" y="291548"/>
            <a:ext cx="969896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E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nghe thầy đọc bao ngày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ếng thơ đỏ nắng, xanh cây quanh nhà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			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 chèo nghiêng mặt sông xa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Êm êm như tiếng của bà năm xưa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trăng thở động tàu dừa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 rào nghe chuyển cơn mưa giữa trời...</a:t>
            </a:r>
          </a:p>
          <a:p>
            <a:pPr marL="0" marR="0" lvl="0" indent="0" defTabSz="4572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	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defTabSz="4572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en-US" sz="2800" baseline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Nghe </a:t>
            </a:r>
            <a:r>
              <a:rPr lang="en-US" sz="2800" baseline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ra.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defTabSz="4572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									(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Khoa)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B35A68-6B02-8DB7-F9C3-01DC1508A88A}"/>
              </a:ext>
            </a:extLst>
          </p:cNvPr>
          <p:cNvSpPr/>
          <p:nvPr/>
        </p:nvSpPr>
        <p:spPr>
          <a:xfrm>
            <a:off x="-1736035" y="0"/>
            <a:ext cx="1603513" cy="22528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1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2850" r="55973" b="16809"/>
          <a:stretch/>
        </p:blipFill>
        <p:spPr bwMode="auto">
          <a:xfrm>
            <a:off x="0" y="-25300"/>
            <a:ext cx="12376357" cy="735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659589" y="804202"/>
            <a:ext cx="56348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3000"/>
              </a:spcBef>
              <a:defRPr/>
            </a:pPr>
            <a:r>
              <a:rPr lang="vi-VN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vi-VN" sz="5400" b="1" dirty="0">
                <a:solidFill>
                  <a:srgbClr val="FFFF00"/>
                </a:solidFill>
                <a:latin typeface="HP001 4 hàng" panose="020B0603050302020204" pitchFamily="34" charset="0"/>
              </a:rPr>
              <a:t>NΉ; κầy đǌ κơ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1655406" y="1958477"/>
            <a:ext cx="10368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5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w</a:t>
            </a:r>
            <a:r>
              <a:rPr lang="el-GR" sz="5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Ή; κ</a:t>
            </a:r>
            <a:r>
              <a:rPr lang="vi-VN" sz="5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ầy đǌ bao wgày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-409118" y="3043131"/>
            <a:ext cx="13045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5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TΗĞng κơ đỏ wắng, xaζ cây Ǖίaζ ηà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1374997" y="4127785"/>
            <a:ext cx="11277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5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5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5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Έ∆</a:t>
            </a:r>
            <a:r>
              <a:rPr lang="en-US" sz="5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w</a:t>
            </a:r>
            <a:r>
              <a:rPr lang="el-GR" sz="5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θΗ</a:t>
            </a:r>
            <a:r>
              <a:rPr lang="en-US" sz="5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łng</a:t>
            </a:r>
            <a:r>
              <a:rPr lang="en-US" sz="5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jặt</a:t>
            </a:r>
            <a:r>
              <a:rPr lang="en-US" sz="5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sŪg</a:t>
            </a:r>
            <a:r>
              <a:rPr lang="en-US" sz="5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-276182" y="5296001"/>
            <a:ext cx="14014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60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Êm êm ηư ǇΗĞng của bà wăm xưa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E97ED0-068E-DBAE-0F92-0A09A498A42F}"/>
              </a:ext>
            </a:extLst>
          </p:cNvPr>
          <p:cNvSpPr/>
          <p:nvPr/>
        </p:nvSpPr>
        <p:spPr>
          <a:xfrm>
            <a:off x="-1736035" y="0"/>
            <a:ext cx="1603513" cy="22528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2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2850" r="55973" b="16809"/>
          <a:stretch/>
        </p:blipFill>
        <p:spPr bwMode="auto">
          <a:xfrm>
            <a:off x="0" y="0"/>
            <a:ext cx="12376357" cy="735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E97ED0-068E-DBAE-0F92-0A09A498A42F}"/>
              </a:ext>
            </a:extLst>
          </p:cNvPr>
          <p:cNvSpPr/>
          <p:nvPr/>
        </p:nvSpPr>
        <p:spPr>
          <a:xfrm>
            <a:off x="-1736035" y="0"/>
            <a:ext cx="1603513" cy="22528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27DE32-2DD3-3490-8C74-A1BF69CD13C6}"/>
              </a:ext>
            </a:extLst>
          </p:cNvPr>
          <p:cNvSpPr txBox="1"/>
          <p:nvPr/>
        </p:nvSpPr>
        <p:spPr>
          <a:xfrm>
            <a:off x="1553366" y="810216"/>
            <a:ext cx="9820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t-LT" sz="5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l-GR" sz="5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Ή; </a:t>
            </a:r>
            <a:r>
              <a:rPr lang="lt-LT" sz="5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Ǉrăng </a:t>
            </a:r>
            <a:r>
              <a:rPr lang="el-GR" sz="5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lt-LT" sz="5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đųg Ǉàu dừa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A55119-6E6B-2C51-EFAF-0E16EB07AB4A}"/>
              </a:ext>
            </a:extLst>
          </p:cNvPr>
          <p:cNvSpPr txBox="1"/>
          <p:nvPr/>
        </p:nvSpPr>
        <p:spPr>
          <a:xfrm>
            <a:off x="-142572" y="1956311"/>
            <a:ext cx="124771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5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 ǟào w</a:t>
            </a:r>
            <a:r>
              <a:rPr lang="el-GR" sz="5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Ή; ε</a:t>
            </a:r>
            <a:r>
              <a:rPr lang="vi-VN" sz="5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l-GR" sz="5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ΐϜ</a:t>
            </a:r>
            <a:r>
              <a:rPr lang="vi-VN" sz="5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c</a:t>
            </a:r>
            <a:r>
              <a:rPr lang="el-GR" sz="5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 </a:t>
            </a:r>
            <a:r>
              <a:rPr lang="vi-VN" sz="5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jưa giữa ǇrƟ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. 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90BD33-4B7D-AAC9-D77F-79C1694347FB}"/>
              </a:ext>
            </a:extLst>
          </p:cNvPr>
          <p:cNvSpPr txBox="1"/>
          <p:nvPr/>
        </p:nvSpPr>
        <p:spPr>
          <a:xfrm>
            <a:off x="1553366" y="3109263"/>
            <a:ext cx="9085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5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TǗłm </a:t>
            </a:r>
            <a:r>
              <a:rPr lang="el-GR" sz="5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5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 Ǉ</a:t>
            </a:r>
            <a:r>
              <a:rPr lang="el-GR" sz="5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5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Ğng hát wụ cưƟ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369DC3-DAE5-F9D7-FC53-B50A5EFB0A69}"/>
              </a:ext>
            </a:extLst>
          </p:cNvPr>
          <p:cNvSpPr txBox="1"/>
          <p:nvPr/>
        </p:nvSpPr>
        <p:spPr>
          <a:xfrm>
            <a:off x="-132522" y="4255358"/>
            <a:ext cx="10747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5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NΉ; κơ em κấy đất ǇrƟ Α−p ǟa</a:t>
            </a:r>
            <a:r>
              <a:rPr lang="en-US" sz="5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588066-AF00-40A0-ADAA-19861657DC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11389" r="18331" b="66667"/>
          <a:stretch/>
        </p:blipFill>
        <p:spPr>
          <a:xfrm>
            <a:off x="-276860" y="-55489"/>
            <a:ext cx="3418845" cy="15433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07232" y="651558"/>
            <a:ext cx="7603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390" y="1702435"/>
            <a:ext cx="1140512" cy="932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025" y="2977868"/>
            <a:ext cx="1103242" cy="9022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41985" y="1984141"/>
            <a:ext cx="8115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9" name="Rectangle 8"/>
          <p:cNvSpPr/>
          <p:nvPr/>
        </p:nvSpPr>
        <p:spPr>
          <a:xfrm>
            <a:off x="3107232" y="3136612"/>
            <a:ext cx="7534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 Em cần lưu ý điều gì khi trình bày bài 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EC95AF-53E7-5D4B-A49A-FD6CE396340E}"/>
              </a:ext>
            </a:extLst>
          </p:cNvPr>
          <p:cNvSpPr/>
          <p:nvPr/>
        </p:nvSpPr>
        <p:spPr>
          <a:xfrm>
            <a:off x="-1736035" y="0"/>
            <a:ext cx="1603513" cy="22528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-35806" y="3810740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0" y="4106449"/>
            <a:ext cx="900374" cy="113564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44497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78" y="55741"/>
            <a:ext cx="1089168" cy="652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8" y="388937"/>
            <a:ext cx="1667165" cy="16671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8924" y="889570"/>
            <a:ext cx="4742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Cùng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luyện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khó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0256" y="1720567"/>
            <a:ext cx="5751975" cy="3521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349" y="1962429"/>
            <a:ext cx="363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nghiêng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mặt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47754" y="2731870"/>
            <a:ext cx="57519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nghiêng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mặt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79" y="2419475"/>
            <a:ext cx="3469584" cy="346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1F5402-BC49-3B93-201C-FA92D91DF5CA}"/>
              </a:ext>
            </a:extLst>
          </p:cNvPr>
          <p:cNvSpPr/>
          <p:nvPr/>
        </p:nvSpPr>
        <p:spPr>
          <a:xfrm>
            <a:off x="-1736035" y="0"/>
            <a:ext cx="1603513" cy="22528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118" y="1720567"/>
            <a:ext cx="4862113" cy="35215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-35806" y="3810740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0" y="4106449"/>
            <a:ext cx="900374" cy="113564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44497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78" y="55741"/>
            <a:ext cx="1089168" cy="652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4" y="98292"/>
            <a:ext cx="1667165" cy="16671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8924" y="889570"/>
            <a:ext cx="4742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Cùng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luyện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khó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9212" y="1944160"/>
            <a:ext cx="3761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âng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khuâng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16318" y="2869853"/>
            <a:ext cx="458971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âng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khuâng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79" y="2419475"/>
            <a:ext cx="3469584" cy="346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-66675" y="1962429"/>
            <a:ext cx="3171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nghiêng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mặt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CC3FF3-D548-B078-BD67-6C63380D1C7C}"/>
              </a:ext>
            </a:extLst>
          </p:cNvPr>
          <p:cNvSpPr/>
          <p:nvPr/>
        </p:nvSpPr>
        <p:spPr>
          <a:xfrm>
            <a:off x="-1736035" y="0"/>
            <a:ext cx="1603513" cy="22528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9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508</Words>
  <Application>Microsoft Office PowerPoint</Application>
  <PresentationFormat>Widescreen</PresentationFormat>
  <Paragraphs>92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等线</vt:lpstr>
      <vt:lpstr>等线 Light</vt:lpstr>
      <vt:lpstr>微软雅黑</vt:lpstr>
      <vt:lpstr>#9Slide03 AllRoundGothic</vt:lpstr>
      <vt:lpstr>Arial</vt:lpstr>
      <vt:lpstr>Arial-Rounded</vt:lpstr>
      <vt:lpstr>Baloo</vt:lpstr>
      <vt:lpstr>Calibri</vt:lpstr>
      <vt:lpstr>Coiny</vt:lpstr>
      <vt:lpstr>HP001 4 hàng</vt:lpstr>
      <vt:lpstr>Times New Roman</vt:lpstr>
      <vt:lpstr>Zilla Slab</vt:lpstr>
      <vt:lpstr>包图主题2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22</cp:revision>
  <dcterms:created xsi:type="dcterms:W3CDTF">2022-06-25T11:44:36Z</dcterms:created>
  <dcterms:modified xsi:type="dcterms:W3CDTF">2023-10-14T23:35:52Z</dcterms:modified>
</cp:coreProperties>
</file>