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29"/>
  </p:notesMasterIdLst>
  <p:handoutMasterIdLst>
    <p:handoutMasterId r:id="rId30"/>
  </p:handoutMasterIdLst>
  <p:sldIdLst>
    <p:sldId id="256" r:id="rId4"/>
    <p:sldId id="257" r:id="rId5"/>
    <p:sldId id="415" r:id="rId6"/>
    <p:sldId id="416" r:id="rId7"/>
    <p:sldId id="260" r:id="rId8"/>
    <p:sldId id="261" r:id="rId9"/>
    <p:sldId id="353" r:id="rId10"/>
    <p:sldId id="3399" r:id="rId11"/>
    <p:sldId id="375" r:id="rId12"/>
    <p:sldId id="2007577097" r:id="rId13"/>
    <p:sldId id="359" r:id="rId14"/>
    <p:sldId id="405" r:id="rId15"/>
    <p:sldId id="2007577099" r:id="rId16"/>
    <p:sldId id="3400" r:id="rId17"/>
    <p:sldId id="3401" r:id="rId18"/>
    <p:sldId id="404" r:id="rId19"/>
    <p:sldId id="360" r:id="rId20"/>
    <p:sldId id="386" r:id="rId21"/>
    <p:sldId id="361" r:id="rId22"/>
    <p:sldId id="408" r:id="rId23"/>
    <p:sldId id="409" r:id="rId24"/>
    <p:sldId id="363" r:id="rId25"/>
    <p:sldId id="410" r:id="rId26"/>
    <p:sldId id="387"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E6CDFF"/>
    <a:srgbClr val="FFE5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4660"/>
  </p:normalViewPr>
  <p:slideViewPr>
    <p:cSldViewPr snapToGrid="0">
      <p:cViewPr varScale="1">
        <p:scale>
          <a:sx n="69" d="100"/>
          <a:sy n="69" d="100"/>
        </p:scale>
        <p:origin x="666" y="7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68D5F3-8C40-4B30-A948-7E535E31AD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D874D9-87C0-470A-841C-00210F423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1800B5-DAD5-41E9-ADE9-FF9302B316C0}" type="datetimeFigureOut">
              <a:rPr lang="en-US" smtClean="0"/>
              <a:t>4/20/2023</a:t>
            </a:fld>
            <a:endParaRPr lang="en-US"/>
          </a:p>
        </p:txBody>
      </p:sp>
      <p:sp>
        <p:nvSpPr>
          <p:cNvPr id="4" name="Footer Placeholder 3">
            <a:extLst>
              <a:ext uri="{FF2B5EF4-FFF2-40B4-BE49-F238E27FC236}">
                <a16:creationId xmlns:a16="http://schemas.microsoft.com/office/drawing/2014/main" id="{1AD4EF3D-8A7D-49AE-9289-06E8FC5FCB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2135C9-5CFF-4200-B118-1DF965F55C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28CF6-3C16-4317-8B04-0D6CF67746DB}" type="slidenum">
              <a:rPr lang="en-US" smtClean="0"/>
              <a:t>‹#›</a:t>
            </a:fld>
            <a:endParaRPr lang="en-US"/>
          </a:p>
        </p:txBody>
      </p:sp>
    </p:spTree>
    <p:extLst>
      <p:ext uri="{BB962C8B-B14F-4D97-AF65-F5344CB8AC3E}">
        <p14:creationId xmlns:p14="http://schemas.microsoft.com/office/powerpoint/2010/main" val="181156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94D77-872A-43A7-A1C9-CF95DA157644}"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29576-E1DF-4A7B-8727-2A6C0DFAB771}" type="slidenum">
              <a:rPr lang="en-US" smtClean="0"/>
              <a:t>‹#›</a:t>
            </a:fld>
            <a:endParaRPr lang="en-US"/>
          </a:p>
        </p:txBody>
      </p:sp>
    </p:spTree>
    <p:extLst>
      <p:ext uri="{BB962C8B-B14F-4D97-AF65-F5344CB8AC3E}">
        <p14:creationId xmlns:p14="http://schemas.microsoft.com/office/powerpoint/2010/main" val="94903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7</a:t>
            </a:fld>
            <a:endParaRPr lang="en-US"/>
          </a:p>
        </p:txBody>
      </p:sp>
    </p:spTree>
    <p:extLst>
      <p:ext uri="{BB962C8B-B14F-4D97-AF65-F5344CB8AC3E}">
        <p14:creationId xmlns:p14="http://schemas.microsoft.com/office/powerpoint/2010/main" val="38347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8</a:t>
            </a:fld>
            <a:endParaRPr lang="en-US"/>
          </a:p>
        </p:txBody>
      </p:sp>
    </p:spTree>
    <p:extLst>
      <p:ext uri="{BB962C8B-B14F-4D97-AF65-F5344CB8AC3E}">
        <p14:creationId xmlns:p14="http://schemas.microsoft.com/office/powerpoint/2010/main" val="179346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7535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a:t>
            </a:r>
            <a:r>
              <a:rPr lang="en-US" altLang="zh-CN"/>
              <a:t>.com</a:t>
            </a:r>
            <a:endParaRPr lang="zh-CN" altLang="en-US"/>
          </a:p>
        </p:txBody>
      </p:sp>
    </p:spTree>
    <p:extLst>
      <p:ext uri="{BB962C8B-B14F-4D97-AF65-F5344CB8AC3E}">
        <p14:creationId xmlns:p14="http://schemas.microsoft.com/office/powerpoint/2010/main" val="29970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24</a:t>
            </a:fld>
            <a:endParaRPr lang="en-US"/>
          </a:p>
        </p:txBody>
      </p:sp>
    </p:spTree>
    <p:extLst>
      <p:ext uri="{BB962C8B-B14F-4D97-AF65-F5344CB8AC3E}">
        <p14:creationId xmlns:p14="http://schemas.microsoft.com/office/powerpoint/2010/main" val="324522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4/20/2023</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4/20/2023</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4/20/2023</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410006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37" indent="0" algn="ctr">
              <a:buNone/>
              <a:defRPr>
                <a:solidFill>
                  <a:schemeClr val="tx1">
                    <a:tint val="75000"/>
                  </a:schemeClr>
                </a:solidFill>
              </a:defRPr>
            </a:lvl2pPr>
            <a:lvl3pPr marL="1219072" indent="0" algn="ctr">
              <a:buNone/>
              <a:defRPr>
                <a:solidFill>
                  <a:schemeClr val="tx1">
                    <a:tint val="75000"/>
                  </a:schemeClr>
                </a:solidFill>
              </a:defRPr>
            </a:lvl3pPr>
            <a:lvl4pPr marL="1828609" indent="0" algn="ctr">
              <a:buNone/>
              <a:defRPr>
                <a:solidFill>
                  <a:schemeClr val="tx1">
                    <a:tint val="75000"/>
                  </a:schemeClr>
                </a:solidFill>
              </a:defRPr>
            </a:lvl4pPr>
            <a:lvl5pPr marL="2438144" indent="0" algn="ctr">
              <a:buNone/>
              <a:defRPr>
                <a:solidFill>
                  <a:schemeClr val="tx1">
                    <a:tint val="75000"/>
                  </a:schemeClr>
                </a:solidFill>
              </a:defRPr>
            </a:lvl5pPr>
            <a:lvl6pPr marL="3047680" indent="0" algn="ctr">
              <a:buNone/>
              <a:defRPr>
                <a:solidFill>
                  <a:schemeClr val="tx1">
                    <a:tint val="75000"/>
                  </a:schemeClr>
                </a:solidFill>
              </a:defRPr>
            </a:lvl6pPr>
            <a:lvl7pPr marL="3657217" indent="0" algn="ctr">
              <a:buNone/>
              <a:defRPr>
                <a:solidFill>
                  <a:schemeClr val="tx1">
                    <a:tint val="75000"/>
                  </a:schemeClr>
                </a:solidFill>
              </a:defRPr>
            </a:lvl7pPr>
            <a:lvl8pPr marL="4266753" indent="0" algn="ctr">
              <a:buNone/>
              <a:defRPr>
                <a:solidFill>
                  <a:schemeClr val="tx1">
                    <a:tint val="75000"/>
                  </a:schemeClr>
                </a:solidFill>
              </a:defRPr>
            </a:lvl8pPr>
            <a:lvl9pPr marL="48762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AF1BE9-B57C-498F-AC7D-C05E3E786575}"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4164406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F1BE9-B57C-498F-AC7D-C05E3E786575}"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388176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3"/>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667">
                <a:solidFill>
                  <a:schemeClr val="tx1">
                    <a:tint val="75000"/>
                  </a:schemeClr>
                </a:solidFill>
              </a:defRPr>
            </a:lvl1pPr>
            <a:lvl2pPr marL="609537" indent="0">
              <a:buNone/>
              <a:defRPr sz="2400">
                <a:solidFill>
                  <a:schemeClr val="tx1">
                    <a:tint val="75000"/>
                  </a:schemeClr>
                </a:solidFill>
              </a:defRPr>
            </a:lvl2pPr>
            <a:lvl3pPr marL="1219072" indent="0">
              <a:buNone/>
              <a:defRPr sz="2133">
                <a:solidFill>
                  <a:schemeClr val="tx1">
                    <a:tint val="75000"/>
                  </a:schemeClr>
                </a:solidFill>
              </a:defRPr>
            </a:lvl3pPr>
            <a:lvl4pPr marL="1828609" indent="0">
              <a:buNone/>
              <a:defRPr sz="1867">
                <a:solidFill>
                  <a:schemeClr val="tx1">
                    <a:tint val="75000"/>
                  </a:schemeClr>
                </a:solidFill>
              </a:defRPr>
            </a:lvl4pPr>
            <a:lvl5pPr marL="2438144" indent="0">
              <a:buNone/>
              <a:defRPr sz="1867">
                <a:solidFill>
                  <a:schemeClr val="tx1">
                    <a:tint val="75000"/>
                  </a:schemeClr>
                </a:solidFill>
              </a:defRPr>
            </a:lvl5pPr>
            <a:lvl6pPr marL="3047680" indent="0">
              <a:buNone/>
              <a:defRPr sz="1867">
                <a:solidFill>
                  <a:schemeClr val="tx1">
                    <a:tint val="75000"/>
                  </a:schemeClr>
                </a:solidFill>
              </a:defRPr>
            </a:lvl6pPr>
            <a:lvl7pPr marL="3657217" indent="0">
              <a:buNone/>
              <a:defRPr sz="1867">
                <a:solidFill>
                  <a:schemeClr val="tx1">
                    <a:tint val="75000"/>
                  </a:schemeClr>
                </a:solidFill>
              </a:defRPr>
            </a:lvl7pPr>
            <a:lvl8pPr marL="4266753" indent="0">
              <a:buNone/>
              <a:defRPr sz="1867">
                <a:solidFill>
                  <a:schemeClr val="tx1">
                    <a:tint val="75000"/>
                  </a:schemeClr>
                </a:solidFill>
              </a:defRPr>
            </a:lvl8pPr>
            <a:lvl9pPr marL="4876289"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AF1BE9-B57C-498F-AC7D-C05E3E786575}"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197358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1"/>
            <a:ext cx="5384800" cy="3771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1"/>
            <a:ext cx="5384800" cy="3771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AF1BE9-B57C-498F-AC7D-C05E3E786575}"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2386411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3200" b="1"/>
            </a:lvl1pPr>
            <a:lvl2pPr marL="609537" indent="0">
              <a:buNone/>
              <a:defRPr sz="2667" b="1"/>
            </a:lvl2pPr>
            <a:lvl3pPr marL="1219072" indent="0">
              <a:buNone/>
              <a:defRPr sz="2400" b="1"/>
            </a:lvl3pPr>
            <a:lvl4pPr marL="1828609" indent="0">
              <a:buNone/>
              <a:defRPr sz="2133" b="1"/>
            </a:lvl4pPr>
            <a:lvl5pPr marL="2438144" indent="0">
              <a:buNone/>
              <a:defRPr sz="2133" b="1"/>
            </a:lvl5pPr>
            <a:lvl6pPr marL="3047680" indent="0">
              <a:buNone/>
              <a:defRPr sz="2133" b="1"/>
            </a:lvl6pPr>
            <a:lvl7pPr marL="3657217" indent="0">
              <a:buNone/>
              <a:defRPr sz="2133" b="1"/>
            </a:lvl7pPr>
            <a:lvl8pPr marL="4266753" indent="0">
              <a:buNone/>
              <a:defRPr sz="2133" b="1"/>
            </a:lvl8pPr>
            <a:lvl9pPr marL="4876289"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3200" b="1"/>
            </a:lvl1pPr>
            <a:lvl2pPr marL="609537" indent="0">
              <a:buNone/>
              <a:defRPr sz="2667" b="1"/>
            </a:lvl2pPr>
            <a:lvl3pPr marL="1219072" indent="0">
              <a:buNone/>
              <a:defRPr sz="2400" b="1"/>
            </a:lvl3pPr>
            <a:lvl4pPr marL="1828609" indent="0">
              <a:buNone/>
              <a:defRPr sz="2133" b="1"/>
            </a:lvl4pPr>
            <a:lvl5pPr marL="2438144" indent="0">
              <a:buNone/>
              <a:defRPr sz="2133" b="1"/>
            </a:lvl5pPr>
            <a:lvl6pPr marL="3047680" indent="0">
              <a:buNone/>
              <a:defRPr sz="2133" b="1"/>
            </a:lvl6pPr>
            <a:lvl7pPr marL="3657217" indent="0">
              <a:buNone/>
              <a:defRPr sz="2133" b="1"/>
            </a:lvl7pPr>
            <a:lvl8pPr marL="4266753" indent="0">
              <a:buNone/>
              <a:defRPr sz="2133" b="1"/>
            </a:lvl8pPr>
            <a:lvl9pPr marL="4876289"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AF1BE9-B57C-498F-AC7D-C05E3E786575}"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3958013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AF1BE9-B57C-498F-AC7D-C05E3E786575}"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3935384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F1BE9-B57C-498F-AC7D-C05E3E786575}"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280879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4/20/2023</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2"/>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37" indent="0">
              <a:buNone/>
              <a:defRPr sz="1600"/>
            </a:lvl2pPr>
            <a:lvl3pPr marL="1219072" indent="0">
              <a:buNone/>
              <a:defRPr sz="1333"/>
            </a:lvl3pPr>
            <a:lvl4pPr marL="1828609" indent="0">
              <a:buNone/>
              <a:defRPr sz="1200"/>
            </a:lvl4pPr>
            <a:lvl5pPr marL="2438144" indent="0">
              <a:buNone/>
              <a:defRPr sz="1200"/>
            </a:lvl5pPr>
            <a:lvl6pPr marL="3047680" indent="0">
              <a:buNone/>
              <a:defRPr sz="1200"/>
            </a:lvl6pPr>
            <a:lvl7pPr marL="3657217" indent="0">
              <a:buNone/>
              <a:defRPr sz="1200"/>
            </a:lvl7pPr>
            <a:lvl8pPr marL="4266753" indent="0">
              <a:buNone/>
              <a:defRPr sz="1200"/>
            </a:lvl8pPr>
            <a:lvl9pPr marL="487628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1AF1BE9-B57C-498F-AC7D-C05E3E786575}"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2699593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4267"/>
            </a:lvl1pPr>
            <a:lvl2pPr marL="609537" indent="0">
              <a:buNone/>
              <a:defRPr sz="3733"/>
            </a:lvl2pPr>
            <a:lvl3pPr marL="1219072" indent="0">
              <a:buNone/>
              <a:defRPr sz="3200"/>
            </a:lvl3pPr>
            <a:lvl4pPr marL="1828609" indent="0">
              <a:buNone/>
              <a:defRPr sz="2667"/>
            </a:lvl4pPr>
            <a:lvl5pPr marL="2438144" indent="0">
              <a:buNone/>
              <a:defRPr sz="2667"/>
            </a:lvl5pPr>
            <a:lvl6pPr marL="3047680" indent="0">
              <a:buNone/>
              <a:defRPr sz="2667"/>
            </a:lvl6pPr>
            <a:lvl7pPr marL="3657217" indent="0">
              <a:buNone/>
              <a:defRPr sz="2667"/>
            </a:lvl7pPr>
            <a:lvl8pPr marL="4266753" indent="0">
              <a:buNone/>
              <a:defRPr sz="2667"/>
            </a:lvl8pPr>
            <a:lvl9pPr marL="4876289" indent="0">
              <a:buNone/>
              <a:defRPr sz="2667"/>
            </a:lvl9pPr>
          </a:lstStyle>
          <a:p>
            <a:endParaRPr lang="en-US"/>
          </a:p>
        </p:txBody>
      </p:sp>
      <p:sp>
        <p:nvSpPr>
          <p:cNvPr id="4" name="Text Placeholder 3"/>
          <p:cNvSpPr>
            <a:spLocks noGrp="1"/>
          </p:cNvSpPr>
          <p:nvPr>
            <p:ph type="body" sz="half" idx="2"/>
          </p:nvPr>
        </p:nvSpPr>
        <p:spPr>
          <a:xfrm>
            <a:off x="2389717" y="5367340"/>
            <a:ext cx="7315200" cy="804861"/>
          </a:xfrm>
        </p:spPr>
        <p:txBody>
          <a:bodyPr/>
          <a:lstStyle>
            <a:lvl1pPr marL="0" indent="0">
              <a:buNone/>
              <a:defRPr sz="1867"/>
            </a:lvl1pPr>
            <a:lvl2pPr marL="609537" indent="0">
              <a:buNone/>
              <a:defRPr sz="1600"/>
            </a:lvl2pPr>
            <a:lvl3pPr marL="1219072" indent="0">
              <a:buNone/>
              <a:defRPr sz="1333"/>
            </a:lvl3pPr>
            <a:lvl4pPr marL="1828609" indent="0">
              <a:buNone/>
              <a:defRPr sz="1200"/>
            </a:lvl4pPr>
            <a:lvl5pPr marL="2438144" indent="0">
              <a:buNone/>
              <a:defRPr sz="1200"/>
            </a:lvl5pPr>
            <a:lvl6pPr marL="3047680" indent="0">
              <a:buNone/>
              <a:defRPr sz="1200"/>
            </a:lvl6pPr>
            <a:lvl7pPr marL="3657217" indent="0">
              <a:buNone/>
              <a:defRPr sz="1200"/>
            </a:lvl7pPr>
            <a:lvl8pPr marL="4266753" indent="0">
              <a:buNone/>
              <a:defRPr sz="1200"/>
            </a:lvl8pPr>
            <a:lvl9pPr marL="487628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1AF1BE9-B57C-498F-AC7D-C05E3E786575}"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742833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F1BE9-B57C-498F-AC7D-C05E3E786575}"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1681101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F1BE9-B57C-498F-AC7D-C05E3E786575}"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A1E25-5442-4AB3-89FD-63405F21195C}" type="slidenum">
              <a:rPr lang="en-US" smtClean="0"/>
              <a:t>‹#›</a:t>
            </a:fld>
            <a:endParaRPr lang="en-US"/>
          </a:p>
        </p:txBody>
      </p:sp>
    </p:spTree>
    <p:extLst>
      <p:ext uri="{BB962C8B-B14F-4D97-AF65-F5344CB8AC3E}">
        <p14:creationId xmlns:p14="http://schemas.microsoft.com/office/powerpoint/2010/main" val="3636250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2023/4/20</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51141097"/>
      </p:ext>
    </p:extLst>
  </p:cSld>
  <p:clrMapOvr>
    <a:masterClrMapping/>
  </p:clrMapOvr>
  <p:transition spd="slow" advClick="0" advTm="1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2023/4/20</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855561"/>
      </p:ext>
    </p:extLst>
  </p:cSld>
  <p:clrMapOvr>
    <a:masterClrMapping/>
  </p:clrMapOvr>
  <p:transition spd="slow" advClick="0" advTm="1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2023/4/20</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90432659"/>
      </p:ext>
    </p:extLst>
  </p:cSld>
  <p:clrMapOvr>
    <a:masterClrMapping/>
  </p:clrMapOvr>
  <p:transition spd="slow" advClick="0" advTm="1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2023/4/20</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8512990"/>
      </p:ext>
    </p:extLst>
  </p:cSld>
  <p:clrMapOvr>
    <a:masterClrMapping/>
  </p:clrMapOvr>
  <p:transition spd="slow" advClick="0" advTm="1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2023/4/20</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6152768"/>
      </p:ext>
    </p:extLst>
  </p:cSld>
  <p:clrMapOvr>
    <a:masterClrMapping/>
  </p:clrMapOvr>
  <p:transition spd="slow" advClick="0" advTm="1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2023/4/20</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66436503"/>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4/20/2023</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687126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2023/4/20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89363100"/>
      </p:ext>
    </p:extLst>
  </p:cSld>
  <p:clrMapOvr>
    <a:masterClrMapping/>
  </p:clrMapOvr>
  <p:transition spd="slow" advClick="0" advTm="1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2023/4/20</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06672602"/>
      </p:ext>
    </p:extLst>
  </p:cSld>
  <p:clrMapOvr>
    <a:masterClrMapping/>
  </p:clrMapOvr>
  <p:transition spd="slow" advClick="0" advTm="1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2023/4/20</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287593"/>
      </p:ext>
    </p:extLst>
  </p:cSld>
  <p:clrMapOvr>
    <a:masterClrMapping/>
  </p:clrMapOvr>
  <p:transition spd="slow" advClick="0" advTm="1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2023/4/20</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7927181"/>
      </p:ext>
    </p:extLst>
  </p:cSld>
  <p:clrMapOvr>
    <a:masterClrMapping/>
  </p:clrMapOvr>
  <p:transition spd="slow" advClick="0" advTm="1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2023/4/20</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50702251"/>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4/20/2023</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4/20/2023</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4/20/2023</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
        <p:nvSpPr>
          <p:cNvPr id="8" name="TextBox 7">
            <a:extLst>
              <a:ext uri="{FF2B5EF4-FFF2-40B4-BE49-F238E27FC236}">
                <a16:creationId xmlns:a16="http://schemas.microsoft.com/office/drawing/2014/main" id="{C0E103C9-1932-4B3D-B1A4-7EEDAA6CB569}"/>
              </a:ext>
            </a:extLst>
          </p:cNvPr>
          <p:cNvSpPr txBox="1"/>
          <p:nvPr userDrawn="1"/>
        </p:nvSpPr>
        <p:spPr>
          <a:xfrm>
            <a:off x="9250680" y="4723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2"/>
            <a:ext cx="2844800" cy="365125"/>
          </a:xfrm>
          <a:prstGeom prst="rect">
            <a:avLst/>
          </a:prstGeom>
        </p:spPr>
        <p:txBody>
          <a:bodyPr vert="horz" lIns="91433" tIns="45717" rIns="91433" bIns="45717" rtlCol="0" anchor="ctr"/>
          <a:lstStyle>
            <a:lvl1pPr algn="l">
              <a:defRPr sz="1600">
                <a:solidFill>
                  <a:schemeClr val="tx1">
                    <a:tint val="75000"/>
                  </a:schemeClr>
                </a:solidFill>
              </a:defRPr>
            </a:lvl1pPr>
          </a:lstStyle>
          <a:p>
            <a:fld id="{F1AF1BE9-B57C-498F-AC7D-C05E3E786575}" type="datetimeFigureOut">
              <a:rPr lang="en-US" smtClean="0"/>
              <a:t>4/20/2023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3" tIns="45717" rIns="91433" bIns="45717"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3" tIns="45717" rIns="91433" bIns="45717" rtlCol="0" anchor="ctr"/>
          <a:lstStyle>
            <a:lvl1pPr algn="r">
              <a:defRPr sz="1600">
                <a:solidFill>
                  <a:schemeClr val="tx1">
                    <a:tint val="75000"/>
                  </a:schemeClr>
                </a:solidFill>
              </a:defRPr>
            </a:lvl1pPr>
          </a:lstStyle>
          <a:p>
            <a:fld id="{EF7A1E25-5442-4AB3-89FD-63405F21195C}" type="slidenum">
              <a:rPr lang="en-US" smtClean="0"/>
              <a:t>‹#›</a:t>
            </a:fld>
            <a:endParaRPr lang="en-US"/>
          </a:p>
        </p:txBody>
      </p:sp>
    </p:spTree>
    <p:extLst>
      <p:ext uri="{BB962C8B-B14F-4D97-AF65-F5344CB8AC3E}">
        <p14:creationId xmlns:p14="http://schemas.microsoft.com/office/powerpoint/2010/main" val="28605637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1219072" rtl="0" eaLnBrk="1" latinLnBrk="0" hangingPunct="1">
        <a:spcBef>
          <a:spcPct val="0"/>
        </a:spcBef>
        <a:buNone/>
        <a:defRPr sz="5867" b="0" i="0" u="none" kern="1200">
          <a:solidFill>
            <a:schemeClr val="tx1"/>
          </a:solidFill>
          <a:latin typeface="+mj-lt"/>
          <a:ea typeface="+mj-ea"/>
          <a:cs typeface="+mj-cs"/>
        </a:defRPr>
      </a:lvl1pPr>
    </p:titleStyle>
    <p:bodyStyle>
      <a:lvl1pPr marL="457153" indent="-457153" algn="l" defTabSz="1219072"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495" indent="-380960" algn="l" defTabSz="1219072" rtl="0" eaLnBrk="1" latinLnBrk="0" hangingPunct="1">
        <a:spcBef>
          <a:spcPct val="20000"/>
        </a:spcBef>
        <a:buFont typeface="Arial" panose="020B0604020202020204" pitchFamily="34" charset="0"/>
        <a:buChar char="–"/>
        <a:defRPr sz="3733" b="0" i="0" u="none" kern="1200">
          <a:solidFill>
            <a:schemeClr val="tx1"/>
          </a:solidFill>
          <a:latin typeface="+mn-lt"/>
          <a:ea typeface="+mn-ea"/>
          <a:cs typeface="+mn-cs"/>
        </a:defRPr>
      </a:lvl2pPr>
      <a:lvl3pPr marL="1523841" indent="-304768" algn="l" defTabSz="12190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76"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2913"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448"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985"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522"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057" indent="-304768" algn="l" defTabSz="121907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72" rtl="0" eaLnBrk="1" latinLnBrk="0" hangingPunct="1">
        <a:defRPr sz="2400" kern="1200">
          <a:solidFill>
            <a:schemeClr val="tx1"/>
          </a:solidFill>
          <a:latin typeface="+mn-lt"/>
          <a:ea typeface="+mn-ea"/>
          <a:cs typeface="+mn-cs"/>
        </a:defRPr>
      </a:lvl1pPr>
      <a:lvl2pPr marL="609537" algn="l" defTabSz="1219072" rtl="0" eaLnBrk="1" latinLnBrk="0" hangingPunct="1">
        <a:defRPr sz="2400" kern="1200">
          <a:solidFill>
            <a:schemeClr val="tx1"/>
          </a:solidFill>
          <a:latin typeface="+mn-lt"/>
          <a:ea typeface="+mn-ea"/>
          <a:cs typeface="+mn-cs"/>
        </a:defRPr>
      </a:lvl2pPr>
      <a:lvl3pPr marL="1219072" algn="l" defTabSz="1219072" rtl="0" eaLnBrk="1" latinLnBrk="0" hangingPunct="1">
        <a:defRPr sz="2400" kern="1200">
          <a:solidFill>
            <a:schemeClr val="tx1"/>
          </a:solidFill>
          <a:latin typeface="+mn-lt"/>
          <a:ea typeface="+mn-ea"/>
          <a:cs typeface="+mn-cs"/>
        </a:defRPr>
      </a:lvl3pPr>
      <a:lvl4pPr marL="1828609" algn="l" defTabSz="1219072" rtl="0" eaLnBrk="1" latinLnBrk="0" hangingPunct="1">
        <a:defRPr sz="2400" kern="1200">
          <a:solidFill>
            <a:schemeClr val="tx1"/>
          </a:solidFill>
          <a:latin typeface="+mn-lt"/>
          <a:ea typeface="+mn-ea"/>
          <a:cs typeface="+mn-cs"/>
        </a:defRPr>
      </a:lvl4pPr>
      <a:lvl5pPr marL="2438144" algn="l" defTabSz="1219072" rtl="0" eaLnBrk="1" latinLnBrk="0" hangingPunct="1">
        <a:defRPr sz="2400" kern="1200">
          <a:solidFill>
            <a:schemeClr val="tx1"/>
          </a:solidFill>
          <a:latin typeface="+mn-lt"/>
          <a:ea typeface="+mn-ea"/>
          <a:cs typeface="+mn-cs"/>
        </a:defRPr>
      </a:lvl5pPr>
      <a:lvl6pPr marL="3047680" algn="l" defTabSz="1219072" rtl="0" eaLnBrk="1" latinLnBrk="0" hangingPunct="1">
        <a:defRPr sz="2400" kern="1200">
          <a:solidFill>
            <a:schemeClr val="tx1"/>
          </a:solidFill>
          <a:latin typeface="+mn-lt"/>
          <a:ea typeface="+mn-ea"/>
          <a:cs typeface="+mn-cs"/>
        </a:defRPr>
      </a:lvl6pPr>
      <a:lvl7pPr marL="3657217" algn="l" defTabSz="1219072" rtl="0" eaLnBrk="1" latinLnBrk="0" hangingPunct="1">
        <a:defRPr sz="2400" kern="1200">
          <a:solidFill>
            <a:schemeClr val="tx1"/>
          </a:solidFill>
          <a:latin typeface="+mn-lt"/>
          <a:ea typeface="+mn-ea"/>
          <a:cs typeface="+mn-cs"/>
        </a:defRPr>
      </a:lvl7pPr>
      <a:lvl8pPr marL="4266753" algn="l" defTabSz="1219072" rtl="0" eaLnBrk="1" latinLnBrk="0" hangingPunct="1">
        <a:defRPr sz="2400" kern="1200">
          <a:solidFill>
            <a:schemeClr val="tx1"/>
          </a:solidFill>
          <a:latin typeface="+mn-lt"/>
          <a:ea typeface="+mn-ea"/>
          <a:cs typeface="+mn-cs"/>
        </a:defRPr>
      </a:lvl8pPr>
      <a:lvl9pPr marL="4876289" algn="l" defTabSz="1219072"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2023/4/20</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599" y="6356350"/>
            <a:ext cx="3478823" cy="365125"/>
          </a:xfrm>
          <a:prstGeom prst="rect">
            <a:avLst/>
          </a:prstGeom>
        </p:spPr>
        <p:txBody>
          <a:bodyPr vert="horz" lIns="91440" tIns="45720" rIns="91440" bIns="45720" rtlCol="0" anchor="ctr"/>
          <a:lstStyle>
            <a:lvl1pPr algn="r">
              <a:defRPr sz="1200" i="1">
                <a:solidFill>
                  <a:srgbClr val="FF0000"/>
                </a:solidFill>
              </a:defRPr>
            </a:lvl1pPr>
          </a:lstStyle>
          <a:p>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14926992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ags" Target="../tags/tag5.xml"/><Relationship Id="rId6" Type="http://schemas.microsoft.com/office/2007/relationships/hdphoto" Target="../media/hdphoto7.wdp"/><Relationship Id="rId5" Type="http://schemas.openxmlformats.org/officeDocument/2006/relationships/image" Target="../media/image25.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7.xml"/><Relationship Id="rId6" Type="http://schemas.microsoft.com/office/2007/relationships/hdphoto" Target="../media/hdphoto5.wdp"/><Relationship Id="rId11" Type="http://schemas.microsoft.com/office/2007/relationships/hdphoto" Target="../media/hdphoto8.wdp"/><Relationship Id="rId5" Type="http://schemas.openxmlformats.org/officeDocument/2006/relationships/image" Target="../media/image21.png"/><Relationship Id="rId10" Type="http://schemas.openxmlformats.org/officeDocument/2006/relationships/image" Target="../media/image27.png"/><Relationship Id="rId4" Type="http://schemas.microsoft.com/office/2007/relationships/hdphoto" Target="../media/hdphoto4.wdp"/><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8.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9.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30.jpeg"/><Relationship Id="rId5" Type="http://schemas.microsoft.com/office/2007/relationships/hdphoto" Target="../media/hdphoto3.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3.xm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12.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3.xml"/><Relationship Id="rId5" Type="http://schemas.microsoft.com/office/2007/relationships/hdphoto" Target="../media/hdphoto3.wdp"/><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14.xml"/><Relationship Id="rId6" Type="http://schemas.microsoft.com/office/2007/relationships/hdphoto" Target="../media/hdphoto6.wdp"/><Relationship Id="rId5" Type="http://schemas.openxmlformats.org/officeDocument/2006/relationships/image" Target="../media/image22.pn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9.wdp"/></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3.xm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3.xm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3.xml"/><Relationship Id="rId7"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13.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3.xml"/><Relationship Id="rId7"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13.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3.wdp"/><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2.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605" y="2986567"/>
            <a:ext cx="4606289" cy="3871433"/>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1531620" y="1257300"/>
            <a:ext cx="9921240" cy="1323439"/>
          </a:xfrm>
          <a:prstGeom prst="rect">
            <a:avLst/>
          </a:prstGeom>
          <a:noFill/>
        </p:spPr>
        <p:txBody>
          <a:bodyPr wrap="square" rtlCol="0">
            <a:spAutoFit/>
          </a:bodyPr>
          <a:lstStyle/>
          <a:p>
            <a:pPr algn="ctr"/>
            <a:r>
              <a:rPr lang="en-US" sz="8000" b="1" dirty="0" err="1">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Khởi</a:t>
            </a:r>
            <a:r>
              <a:rPr lang="en-US" sz="8000" b="1"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 </a:t>
            </a:r>
            <a:r>
              <a:rPr lang="en-US" sz="8000" b="1" dirty="0" err="1">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động</a:t>
            </a:r>
            <a:endParaRPr lang="en-US" sz="8000" b="1"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21491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964711" y="822246"/>
            <a:ext cx="9152379" cy="5787037"/>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969769" cy="2264251"/>
          </a:xfrm>
          <a:prstGeom prst="rect">
            <a:avLst/>
          </a:prstGeom>
        </p:spPr>
      </p:pic>
      <p:sp>
        <p:nvSpPr>
          <p:cNvPr id="37" name="TextBox 36">
            <a:extLst>
              <a:ext uri="{FF2B5EF4-FFF2-40B4-BE49-F238E27FC236}">
                <a16:creationId xmlns:a16="http://schemas.microsoft.com/office/drawing/2014/main" id="{75839A60-CAB4-4ADB-AE90-196F17DFFAA0}"/>
              </a:ext>
            </a:extLst>
          </p:cNvPr>
          <p:cNvSpPr txBox="1"/>
          <p:nvPr/>
        </p:nvSpPr>
        <p:spPr>
          <a:xfrm>
            <a:off x="2809098" y="1977048"/>
            <a:ext cx="7037765" cy="88966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D38077FA-3FE3-4EB1-97D7-6BCE13B1A00D}"/>
              </a:ext>
            </a:extLst>
          </p:cNvPr>
          <p:cNvSpPr txBox="1"/>
          <p:nvPr/>
        </p:nvSpPr>
        <p:spPr>
          <a:xfrm>
            <a:off x="2583342" y="2871602"/>
            <a:ext cx="3401674"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7EED5FCC-7CE0-40CB-B7D4-6F389AE25113}"/>
              </a:ext>
            </a:extLst>
          </p:cNvPr>
          <p:cNvSpPr txBox="1"/>
          <p:nvPr/>
        </p:nvSpPr>
        <p:spPr>
          <a:xfrm>
            <a:off x="2583342" y="3761269"/>
            <a:ext cx="2870574"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Triệu</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F18CE1B3-8853-4CDE-8123-C5D4E6F69337}"/>
              </a:ext>
            </a:extLst>
          </p:cNvPr>
          <p:cNvSpPr txBox="1"/>
          <p:nvPr/>
        </p:nvSpPr>
        <p:spPr>
          <a:xfrm>
            <a:off x="2809098" y="4817712"/>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Trần</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Hưng</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Đạo</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3EA057C2-CE31-4218-98B0-7AE2D6D826FF}"/>
              </a:ext>
            </a:extLst>
          </p:cNvPr>
          <p:cNvSpPr txBox="1"/>
          <p:nvPr/>
        </p:nvSpPr>
        <p:spPr>
          <a:xfrm>
            <a:off x="6540900" y="3047224"/>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Quang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Trung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58104213-E3EC-4606-A7BE-CB017E1F23A9}"/>
              </a:ext>
            </a:extLst>
          </p:cNvPr>
          <p:cNvSpPr txBox="1"/>
          <p:nvPr/>
        </p:nvSpPr>
        <p:spPr>
          <a:xfrm>
            <a:off x="6590965" y="3761269"/>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minh</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44901F8C-CA4C-4AAE-905A-6C5771238A76}"/>
              </a:ext>
            </a:extLst>
          </p:cNvPr>
          <p:cNvSpPr txBox="1"/>
          <p:nvPr/>
        </p:nvSpPr>
        <p:spPr>
          <a:xfrm>
            <a:off x="6641030" y="4740442"/>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danh</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792833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p:cTn id="15"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4">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out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p:cTn id="2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5">
                                            <p:txEl>
                                              <p:pRg st="0" end="0"/>
                                            </p:txEl>
                                          </p:spTgt>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p:cTn id="4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8">
                                            <p:txEl>
                                              <p:pRg st="0" end="0"/>
                                            </p:txEl>
                                          </p:spTgt>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out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9">
                                            <p:txEl>
                                              <p:pRg st="0" end="0"/>
                                            </p:txEl>
                                          </p:spTgt>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outVertical)">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p:cTn id="6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p:bldP spid="15"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94C9B-5CD1-40B8-98B3-5E560F377FA0}"/>
              </a:ext>
            </a:extLst>
          </p:cNvPr>
          <p:cNvSpPr txBox="1"/>
          <p:nvPr/>
        </p:nvSpPr>
        <p:spPr>
          <a:xfrm>
            <a:off x="3148137" y="613991"/>
            <a:ext cx="1084780" cy="650499"/>
          </a:xfrm>
          <a:prstGeom prst="rect">
            <a:avLst/>
          </a:prstGeom>
          <a:noFill/>
        </p:spPr>
        <p:txBody>
          <a:bodyPr wrap="square" rtlCol="0">
            <a:spAutoFit/>
          </a:bodyPr>
          <a:lstStyle/>
          <a:p>
            <a:pPr algn="ctr">
              <a:lnSpc>
                <a:spcPct val="150000"/>
              </a:lnSpc>
            </a:pPr>
            <a:r>
              <a:rPr lang="vi-VN" sz="2800" b="1" dirty="0">
                <a:solidFill>
                  <a:srgbClr val="17479D"/>
                </a:solidFill>
                <a:latin typeface="+mj-lt"/>
              </a:rPr>
              <a:t>ĐỌC</a:t>
            </a:r>
            <a:endParaRPr lang="en-US" sz="2800" b="1" dirty="0">
              <a:solidFill>
                <a:srgbClr val="17479D"/>
              </a:solidFill>
              <a:latin typeface="+mj-lt"/>
            </a:endParaRPr>
          </a:p>
        </p:txBody>
      </p:sp>
      <p:pic>
        <p:nvPicPr>
          <p:cNvPr id="3" name="Picture 2">
            <a:extLst>
              <a:ext uri="{FF2B5EF4-FFF2-40B4-BE49-F238E27FC236}">
                <a16:creationId xmlns:a16="http://schemas.microsoft.com/office/drawing/2014/main"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379D234F-530A-44B0-8C0B-D7E30AC1FB5D}"/>
              </a:ext>
            </a:extLst>
          </p:cNvPr>
          <p:cNvSpPr txBox="1"/>
          <p:nvPr/>
        </p:nvSpPr>
        <p:spPr>
          <a:xfrm>
            <a:off x="2518782" y="959005"/>
            <a:ext cx="7154436" cy="889667"/>
          </a:xfrm>
          <a:prstGeom prst="rect">
            <a:avLst/>
          </a:prstGeom>
          <a:noFill/>
        </p:spPr>
        <p:txBody>
          <a:bodyPr wrap="square" rtlCol="0">
            <a:spAutoFit/>
          </a:bodyPr>
          <a:lstStyle/>
          <a:p>
            <a:pPr algn="ctr">
              <a:lnSpc>
                <a:spcPct val="150000"/>
              </a:lnSpc>
            </a:pPr>
            <a:r>
              <a:rPr lang="en-US" sz="4000" b="1" dirty="0" err="1">
                <a:solidFill>
                  <a:srgbClr val="FF0000"/>
                </a:solidFill>
                <a:latin typeface="+mj-lt"/>
              </a:rPr>
              <a:t>Giải</a:t>
            </a:r>
            <a:r>
              <a:rPr lang="en-US" sz="4000" b="1" dirty="0">
                <a:solidFill>
                  <a:srgbClr val="FF0000"/>
                </a:solidFill>
                <a:latin typeface="+mj-lt"/>
              </a:rPr>
              <a:t> </a:t>
            </a:r>
            <a:r>
              <a:rPr lang="en-US" sz="4000" b="1" dirty="0" err="1">
                <a:solidFill>
                  <a:srgbClr val="FF0000"/>
                </a:solidFill>
                <a:latin typeface="+mj-lt"/>
              </a:rPr>
              <a:t>nghĩa</a:t>
            </a:r>
            <a:r>
              <a:rPr lang="en-US" sz="4000" b="1" dirty="0">
                <a:solidFill>
                  <a:srgbClr val="FF0000"/>
                </a:solidFill>
                <a:latin typeface="+mj-lt"/>
              </a:rPr>
              <a:t> </a:t>
            </a:r>
            <a:r>
              <a:rPr lang="en-US" sz="4000" b="1" dirty="0" err="1">
                <a:solidFill>
                  <a:srgbClr val="FF0000"/>
                </a:solidFill>
                <a:latin typeface="+mj-lt"/>
              </a:rPr>
              <a:t>từ</a:t>
            </a:r>
            <a:endParaRPr lang="en-US" sz="4000" b="1" dirty="0">
              <a:solidFill>
                <a:srgbClr val="FF0000"/>
              </a:solidFill>
              <a:latin typeface="+mj-lt"/>
            </a:endParaRPr>
          </a:p>
        </p:txBody>
      </p:sp>
      <p:sp>
        <p:nvSpPr>
          <p:cNvPr id="5" name="Rectangle 4">
            <a:extLst>
              <a:ext uri="{FF2B5EF4-FFF2-40B4-BE49-F238E27FC236}">
                <a16:creationId xmlns:a16="http://schemas.microsoft.com/office/drawing/2014/main" id="{B74CAE37-C031-447C-A0D4-4B3695F007FD}"/>
              </a:ext>
            </a:extLst>
          </p:cNvPr>
          <p:cNvSpPr/>
          <p:nvPr/>
        </p:nvSpPr>
        <p:spPr>
          <a:xfrm>
            <a:off x="2137632" y="1688283"/>
            <a:ext cx="7995683" cy="650499"/>
          </a:xfrm>
          <a:prstGeom prst="rect">
            <a:avLst/>
          </a:prstGeom>
        </p:spPr>
        <p:txBody>
          <a:bodyPr wrap="square">
            <a:spAutoFit/>
          </a:bodyPr>
          <a:lstStyle/>
          <a:p>
            <a:pPr algn="just">
              <a:lnSpc>
                <a:spcPct val="150000"/>
              </a:lnSpc>
            </a:pPr>
            <a:r>
              <a:rPr lang="vi-VN" sz="2800" dirty="0">
                <a:latin typeface="+mj-lt"/>
              </a:rPr>
              <a:t>     Khí hậu</a:t>
            </a:r>
          </a:p>
        </p:txBody>
      </p:sp>
      <p:sp>
        <p:nvSpPr>
          <p:cNvPr id="6" name="Oval 5">
            <a:extLst>
              <a:ext uri="{FF2B5EF4-FFF2-40B4-BE49-F238E27FC236}">
                <a16:creationId xmlns:a16="http://schemas.microsoft.com/office/drawing/2014/main" id="{05260A31-877E-46DB-BCEB-DF51C579FAA0}"/>
              </a:ext>
            </a:extLst>
          </p:cNvPr>
          <p:cNvSpPr/>
          <p:nvPr/>
        </p:nvSpPr>
        <p:spPr>
          <a:xfrm>
            <a:off x="2258140" y="1871521"/>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11" name="TextBox 10">
            <a:extLst>
              <a:ext uri="{FF2B5EF4-FFF2-40B4-BE49-F238E27FC236}">
                <a16:creationId xmlns:a16="http://schemas.microsoft.com/office/drawing/2014/main" id="{21F1432A-BE85-4E86-9EFF-105953948C84}"/>
              </a:ext>
            </a:extLst>
          </p:cNvPr>
          <p:cNvSpPr txBox="1"/>
          <p:nvPr/>
        </p:nvSpPr>
        <p:spPr>
          <a:xfrm>
            <a:off x="3690525" y="1688284"/>
            <a:ext cx="6621792" cy="1296830"/>
          </a:xfrm>
          <a:prstGeom prst="rect">
            <a:avLst/>
          </a:prstGeom>
          <a:noFill/>
        </p:spPr>
        <p:txBody>
          <a:bodyPr wrap="square" rtlCol="0">
            <a:spAutoFit/>
          </a:bodyPr>
          <a:lstStyle/>
          <a:p>
            <a:pPr>
              <a:lnSpc>
                <a:spcPct val="150000"/>
              </a:lnSpc>
            </a:pPr>
            <a:r>
              <a:rPr lang="vi-VN" sz="2800" dirty="0">
                <a:solidFill>
                  <a:schemeClr val="accent6">
                    <a:lumMod val="50000"/>
                  </a:schemeClr>
                </a:solidFill>
                <a:latin typeface="+mj-lt"/>
              </a:rPr>
              <a:t>: các đặc điểm về nắng, mưa, nhiệt độ,... được lặp lại hàng năm của một vùng.</a:t>
            </a:r>
            <a:endParaRPr lang="en-US" sz="2800" dirty="0">
              <a:solidFill>
                <a:schemeClr val="accent6">
                  <a:lumMod val="50000"/>
                </a:schemeClr>
              </a:solidFill>
              <a:latin typeface="+mj-lt"/>
            </a:endParaRPr>
          </a:p>
        </p:txBody>
      </p:sp>
      <p:grpSp>
        <p:nvGrpSpPr>
          <p:cNvPr id="7" name="Group 6">
            <a:extLst>
              <a:ext uri="{FF2B5EF4-FFF2-40B4-BE49-F238E27FC236}">
                <a16:creationId xmlns:a16="http://schemas.microsoft.com/office/drawing/2014/main" id="{6F33C6A8-86AA-4700-B2C2-5F18B5C11524}"/>
              </a:ext>
            </a:extLst>
          </p:cNvPr>
          <p:cNvGrpSpPr/>
          <p:nvPr/>
        </p:nvGrpSpPr>
        <p:grpSpPr>
          <a:xfrm>
            <a:off x="2940438" y="3429000"/>
            <a:ext cx="8121965" cy="2966121"/>
            <a:chOff x="271226" y="2217234"/>
            <a:chExt cx="6091474" cy="2224591"/>
          </a:xfrm>
        </p:grpSpPr>
        <p:pic>
          <p:nvPicPr>
            <p:cNvPr id="1026" name="Picture 2" descr="Cartoon Weather Set - Seasons Nature">
              <a:extLst>
                <a:ext uri="{FF2B5EF4-FFF2-40B4-BE49-F238E27FC236}">
                  <a16:creationId xmlns:a16="http://schemas.microsoft.com/office/drawing/2014/main" id="{5E0E9ED5-B541-4CB9-AFA1-E486B4ACA61A}"/>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Weather Set - Seasons Nature">
              <a:extLst>
                <a:ext uri="{FF2B5EF4-FFF2-40B4-BE49-F238E27FC236}">
                  <a16:creationId xmlns:a16="http://schemas.microsoft.com/office/drawing/2014/main" id="{6F5B9950-46E2-4F50-8E81-D532C5F83B73}"/>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a:extLst>
                <a:ext uri="{FF2B5EF4-FFF2-40B4-BE49-F238E27FC236}">
                  <a16:creationId xmlns:a16="http://schemas.microsoft.com/office/drawing/2014/main" id="{36655E24-4E26-468F-A5CD-790EF5E4A451}"/>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809413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algn="ctr">
                <a:lnSpc>
                  <a:spcPct val="150000"/>
                </a:lnSpc>
              </a:pPr>
              <a:r>
                <a:rPr lang="en-US" sz="2800" b="1" dirty="0">
                  <a:solidFill>
                    <a:schemeClr val="bg1"/>
                  </a:solidFill>
                  <a:latin typeface="+mj-lt"/>
                </a:rPr>
                <a:t>Chia </a:t>
              </a:r>
              <a:r>
                <a:rPr lang="en-US" sz="2800" b="1" dirty="0" err="1">
                  <a:solidFill>
                    <a:schemeClr val="bg1"/>
                  </a:solidFill>
                  <a:latin typeface="+mj-lt"/>
                </a:rPr>
                <a:t>đoạn</a:t>
              </a:r>
              <a:endParaRPr lang="en-US" sz="2800" b="1" dirty="0">
                <a:solidFill>
                  <a:schemeClr val="bg1"/>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indent="228594" algn="just"/>
            <a:r>
              <a:rPr lang="vi-VN" sz="2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indent="228594" algn="just"/>
            <a:r>
              <a:rPr lang="vi-VN" sz="2600" dirty="0">
                <a:latin typeface="+mj-lt"/>
              </a:rPr>
              <a:t>Trang phục truyền thống</a:t>
            </a:r>
            <a:r>
              <a:rPr lang="vi-VN" sz="2600" dirty="0">
                <a:solidFill>
                  <a:srgbClr val="FF0000"/>
                </a:solidFill>
                <a:latin typeface="+mj-lt"/>
              </a:rPr>
              <a:t> </a:t>
            </a:r>
            <a:r>
              <a:rPr lang="vi-VN" sz="2600" dirty="0">
                <a:latin typeface="+mj-lt"/>
              </a:rPr>
              <a:t>của người Việt Nam là áo dài. Áo dài thường được mặc trong dịp Tết hay lễ hội.</a:t>
            </a:r>
          </a:p>
          <a:p>
            <a:pPr indent="228594" algn="r"/>
            <a:r>
              <a:rPr lang="vi-VN" sz="2600" dirty="0">
                <a:latin typeface="+mj-lt"/>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055101" y="4655126"/>
            <a:ext cx="1949595" cy="2090341"/>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13" name="Oval 12">
            <a:extLst>
              <a:ext uri="{FF2B5EF4-FFF2-40B4-BE49-F238E27FC236}">
                <a16:creationId xmlns:a16="http://schemas.microsoft.com/office/drawing/2014/main" id="{79B99B02-72E7-4A1D-8254-DB968E0BDFC7}"/>
              </a:ext>
            </a:extLst>
          </p:cNvPr>
          <p:cNvSpPr/>
          <p:nvPr/>
        </p:nvSpPr>
        <p:spPr>
          <a:xfrm>
            <a:off x="790113" y="219896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14" name="Oval 13">
            <a:extLst>
              <a:ext uri="{FF2B5EF4-FFF2-40B4-BE49-F238E27FC236}">
                <a16:creationId xmlns:a16="http://schemas.microsoft.com/office/drawing/2014/main" id="{072ECD58-06FE-4E6D-B2B8-1E519E6E2585}"/>
              </a:ext>
            </a:extLst>
          </p:cNvPr>
          <p:cNvSpPr/>
          <p:nvPr/>
        </p:nvSpPr>
        <p:spPr>
          <a:xfrm>
            <a:off x="3547689" y="3365802"/>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
        <p:nvSpPr>
          <p:cNvPr id="17" name="Oval 16">
            <a:extLst>
              <a:ext uri="{FF2B5EF4-FFF2-40B4-BE49-F238E27FC236}">
                <a16:creationId xmlns:a16="http://schemas.microsoft.com/office/drawing/2014/main" id="{9A38A09F-0D0D-4FF3-89C6-C98EC0E9A046}"/>
              </a:ext>
            </a:extLst>
          </p:cNvPr>
          <p:cNvSpPr/>
          <p:nvPr/>
        </p:nvSpPr>
        <p:spPr>
          <a:xfrm>
            <a:off x="3515724" y="5027454"/>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p>
        </p:txBody>
      </p:sp>
    </p:spTree>
    <p:custDataLst>
      <p:tags r:id="rId1"/>
    </p:custDataLst>
    <p:extLst>
      <p:ext uri="{BB962C8B-B14F-4D97-AF65-F5344CB8AC3E}">
        <p14:creationId xmlns:p14="http://schemas.microsoft.com/office/powerpoint/2010/main" val="2649292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950148" y="293624"/>
            <a:ext cx="3483630"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99488"/>
            <a:ext cx="3996684" cy="749917"/>
            <a:chOff x="527970" y="-53522"/>
            <a:chExt cx="2997513" cy="562437"/>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53522"/>
              <a:ext cx="2397692" cy="4280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Arial-Rounded"/>
                  <a:ea typeface="Arial-Rounded"/>
                  <a:cs typeface="+mn-cs"/>
                </a:rPr>
                <a:t>ĐỌC</a:t>
              </a:r>
              <a:r>
                <a:rPr kumimoji="0" lang="en-US" sz="2400" b="1" i="0" u="none" strike="noStrike" kern="1200" cap="none" spc="0" normalizeH="0" baseline="0" noProof="0" dirty="0">
                  <a:ln>
                    <a:noFill/>
                  </a:ln>
                  <a:solidFill>
                    <a:prstClr val="white"/>
                  </a:solidFill>
                  <a:effectLst/>
                  <a:uLnTx/>
                  <a:uFillTx/>
                  <a:latin typeface="Arial-Rounded"/>
                  <a:ea typeface="Arial-Rounded"/>
                  <a:cs typeface="+mn-cs"/>
                </a:rPr>
                <a:t> NỐI TIẾP ĐOẠN</a:t>
              </a: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147769" y="4754484"/>
            <a:ext cx="1856928" cy="1990984"/>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656" y="1057878"/>
            <a:ext cx="406360" cy="384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02836" y="2206132"/>
            <a:ext cx="384000" cy="384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19039" y="3429000"/>
            <a:ext cx="384000" cy="384000"/>
          </a:xfrm>
          <a:prstGeom prst="rect">
            <a:avLst/>
          </a:prstGeom>
        </p:spPr>
      </p:pic>
      <p:grpSp>
        <p:nvGrpSpPr>
          <p:cNvPr id="17" name="Group 16">
            <a:extLst>
              <a:ext uri="{FF2B5EF4-FFF2-40B4-BE49-F238E27FC236}">
                <a16:creationId xmlns:a16="http://schemas.microsoft.com/office/drawing/2014/main" id="{BA4736CC-CD28-4F38-BB7A-B660EC7B3FEF}"/>
              </a:ext>
            </a:extLst>
          </p:cNvPr>
          <p:cNvGrpSpPr/>
          <p:nvPr/>
        </p:nvGrpSpPr>
        <p:grpSpPr>
          <a:xfrm>
            <a:off x="3512733" y="4547741"/>
            <a:ext cx="518174" cy="769441"/>
            <a:chOff x="3378899" y="2902780"/>
            <a:chExt cx="388630" cy="577081"/>
          </a:xfrm>
        </p:grpSpPr>
        <p:sp>
          <p:nvSpPr>
            <p:cNvPr id="18" name="Oval 17">
              <a:extLst>
                <a:ext uri="{FF2B5EF4-FFF2-40B4-BE49-F238E27FC236}">
                  <a16:creationId xmlns:a16="http://schemas.microsoft.com/office/drawing/2014/main"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6000" b="0" i="1" u="none" strike="noStrike" kern="1200" cap="none" spc="0" normalizeH="0" baseline="0" noProof="0" dirty="0">
                <a:ln>
                  <a:noFill/>
                </a:ln>
                <a:solidFill>
                  <a:srgbClr val="ED7D31"/>
                </a:solidFill>
                <a:effectLst/>
                <a:uLnTx/>
                <a:uFillTx/>
                <a:latin typeface="Arial-Rounded"/>
                <a:ea typeface="Arial-Rounded"/>
                <a:cs typeface="+mn-cs"/>
              </a:endParaRPr>
            </a:p>
          </p:txBody>
        </p:sp>
        <p:sp>
          <p:nvSpPr>
            <p:cNvPr id="19" name="Rectangle 18">
              <a:extLst>
                <a:ext uri="{FF2B5EF4-FFF2-40B4-BE49-F238E27FC236}">
                  <a16:creationId xmlns:a16="http://schemas.microsoft.com/office/drawing/2014/main" id="{FD5E1ED6-4148-4173-97D9-22A9850A1518}"/>
                </a:ext>
              </a:extLst>
            </p:cNvPr>
            <p:cNvSpPr/>
            <p:nvPr/>
          </p:nvSpPr>
          <p:spPr>
            <a:xfrm rot="21163024">
              <a:off x="3378899" y="2902780"/>
              <a:ext cx="365725" cy="57708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1" u="none" strike="noStrike" kern="1200" cap="none" spc="0" normalizeH="0" baseline="0" noProof="0" dirty="0">
                  <a:ln>
                    <a:noFill/>
                  </a:ln>
                  <a:solidFill>
                    <a:srgbClr val="ED7D31"/>
                  </a:solidFill>
                  <a:effectLst/>
                  <a:uLnTx/>
                  <a:uFillTx/>
                  <a:latin typeface="Arial-Rounded"/>
                  <a:ea typeface="Arial-Rounded"/>
                  <a:cs typeface="+mn-cs"/>
                </a:rPr>
                <a:t>4</a:t>
              </a:r>
            </a:p>
          </p:txBody>
        </p:sp>
      </p:grpSp>
    </p:spTree>
    <p:custDataLst>
      <p:tags r:id="rId1"/>
    </p:custDataLst>
    <p:extLst>
      <p:ext uri="{BB962C8B-B14F-4D97-AF65-F5344CB8AC3E}">
        <p14:creationId xmlns:p14="http://schemas.microsoft.com/office/powerpoint/2010/main" val="38663414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3323898"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4057520" cy="804294"/>
            <a:chOff x="527970" y="-94305"/>
            <a:chExt cx="304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2" y="-94305"/>
              <a:ext cx="2307969" cy="4878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white"/>
                  </a:solidFill>
                  <a:latin typeface="Arial-Rounded"/>
                  <a:ea typeface="Arial-Rounded"/>
                </a:rPr>
                <a:t>Đọc</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theo</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nhóm</a:t>
              </a:r>
              <a:endParaRPr kumimoji="0" lang="en-US" sz="28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a:t>
            </a:r>
            <a:r>
              <a:rPr kumimoji="0" lang="vi-VN" sz="2600" b="0" i="0" u="none" strike="noStrike" kern="1200" cap="none" spc="0" normalizeH="0" baseline="0" noProof="0" dirty="0">
                <a:ln>
                  <a:noFill/>
                </a:ln>
                <a:solidFill>
                  <a:srgbClr val="FF0000"/>
                </a:solidFill>
                <a:effectLst/>
                <a:uLnTx/>
                <a:uFillTx/>
                <a:latin typeface="Arial-Rounded"/>
                <a:ea typeface="Arial-Rounded"/>
                <a:cs typeface="+mn-cs"/>
              </a:rPr>
              <a:t> </a:t>
            </a: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119709" y="4724400"/>
            <a:ext cx="1884987" cy="2021068"/>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1</a:t>
            </a:r>
          </a:p>
        </p:txBody>
      </p:sp>
      <p:sp>
        <p:nvSpPr>
          <p:cNvPr id="13" name="Oval 12">
            <a:extLst>
              <a:ext uri="{FF2B5EF4-FFF2-40B4-BE49-F238E27FC236}">
                <a16:creationId xmlns:a16="http://schemas.microsoft.com/office/drawing/2014/main" id="{79B99B02-72E7-4A1D-8254-DB968E0BDFC7}"/>
              </a:ext>
            </a:extLst>
          </p:cNvPr>
          <p:cNvSpPr/>
          <p:nvPr/>
        </p:nvSpPr>
        <p:spPr>
          <a:xfrm>
            <a:off x="790113" y="219896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2</a:t>
            </a:r>
          </a:p>
        </p:txBody>
      </p:sp>
      <p:sp>
        <p:nvSpPr>
          <p:cNvPr id="14" name="Oval 13">
            <a:extLst>
              <a:ext uri="{FF2B5EF4-FFF2-40B4-BE49-F238E27FC236}">
                <a16:creationId xmlns:a16="http://schemas.microsoft.com/office/drawing/2014/main" id="{072ECD58-06FE-4E6D-B2B8-1E519E6E2585}"/>
              </a:ext>
            </a:extLst>
          </p:cNvPr>
          <p:cNvSpPr/>
          <p:nvPr/>
        </p:nvSpPr>
        <p:spPr>
          <a:xfrm>
            <a:off x="3547689" y="3365802"/>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3</a:t>
            </a:r>
          </a:p>
        </p:txBody>
      </p:sp>
      <p:sp>
        <p:nvSpPr>
          <p:cNvPr id="17" name="Oval 16">
            <a:extLst>
              <a:ext uri="{FF2B5EF4-FFF2-40B4-BE49-F238E27FC236}">
                <a16:creationId xmlns:a16="http://schemas.microsoft.com/office/drawing/2014/main" id="{9A38A09F-0D0D-4FF3-89C6-C98EC0E9A046}"/>
              </a:ext>
            </a:extLst>
          </p:cNvPr>
          <p:cNvSpPr/>
          <p:nvPr/>
        </p:nvSpPr>
        <p:spPr>
          <a:xfrm>
            <a:off x="3515724" y="5027454"/>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4</a:t>
            </a:r>
          </a:p>
        </p:txBody>
      </p:sp>
    </p:spTree>
    <p:custDataLst>
      <p:tags r:id="rId1"/>
    </p:custDataLst>
    <p:extLst>
      <p:ext uri="{BB962C8B-B14F-4D97-AF65-F5344CB8AC3E}">
        <p14:creationId xmlns:p14="http://schemas.microsoft.com/office/powerpoint/2010/main" val="3009428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white"/>
                  </a:solidFill>
                  <a:latin typeface="Arial-Rounded"/>
                  <a:ea typeface="Arial-Rounded"/>
                </a:rPr>
                <a:t>Đọc</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toàn</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bài</a:t>
              </a:r>
              <a:endParaRPr kumimoji="0" lang="en-US" sz="28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184319" y="4793672"/>
            <a:ext cx="1820378" cy="1951795"/>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6853647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Trả lời câu hỏi</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419066662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4066933" y="280201"/>
            <a:ext cx="4564449" cy="830997"/>
          </a:xfrm>
          <a:prstGeom prst="rect">
            <a:avLst/>
          </a:prstGeom>
          <a:noFill/>
        </p:spPr>
        <p:txBody>
          <a:bodyPr wrap="square" rtlCol="0">
            <a:spAutoFit/>
          </a:bodyPr>
          <a:lstStyle/>
          <a:p>
            <a:r>
              <a:rPr lang="vi-VN" sz="4800" dirty="0">
                <a:solidFill>
                  <a:schemeClr val="tx1">
                    <a:lumMod val="50000"/>
                    <a:lumOff val="50000"/>
                  </a:schemeClr>
                </a:solidFill>
                <a:latin typeface="+mj-lt"/>
              </a:rPr>
              <a:t>TRẢ LỜI CÂU HỎI</a:t>
            </a:r>
            <a:endParaRPr lang="en-US" sz="4800" dirty="0">
              <a:solidFill>
                <a:schemeClr val="tx1">
                  <a:lumMod val="50000"/>
                  <a:lumOff val="50000"/>
                </a:schemeClr>
              </a:solidFill>
              <a:latin typeface="+mj-lt"/>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3028208" y="989799"/>
            <a:ext cx="8205849" cy="1296830"/>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Sắp xếp các thẻ dưới đây theo trình tự các đoạn trong bài đọc.</a:t>
            </a:r>
          </a:p>
        </p:txBody>
      </p:sp>
      <p:pic>
        <p:nvPicPr>
          <p:cNvPr id="10" name="Picture 9">
            <a:extLst>
              <a:ext uri="{FF2B5EF4-FFF2-40B4-BE49-F238E27FC236}">
                <a16:creationId xmlns:a16="http://schemas.microsoft.com/office/drawing/2014/main"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93179" y="377950"/>
            <a:ext cx="2528667" cy="1819649"/>
          </a:xfrm>
          <a:prstGeom prst="ellipse">
            <a:avLst/>
          </a:prstGeom>
        </p:spPr>
      </p:pic>
      <p:grpSp>
        <p:nvGrpSpPr>
          <p:cNvPr id="16" name="Group 15">
            <a:extLst>
              <a:ext uri="{FF2B5EF4-FFF2-40B4-BE49-F238E27FC236}">
                <a16:creationId xmlns:a16="http://schemas.microsoft.com/office/drawing/2014/main" id="{B72367E2-266B-4285-B7E3-B796F401D99E}"/>
              </a:ext>
            </a:extLst>
          </p:cNvPr>
          <p:cNvGrpSpPr/>
          <p:nvPr/>
        </p:nvGrpSpPr>
        <p:grpSpPr>
          <a:xfrm>
            <a:off x="1860367" y="2240614"/>
            <a:ext cx="4621765" cy="948825"/>
            <a:chOff x="718457" y="2123591"/>
            <a:chExt cx="2710543" cy="522662"/>
          </a:xfrm>
        </p:grpSpPr>
        <p:grpSp>
          <p:nvGrpSpPr>
            <p:cNvPr id="14" name="Group 13">
              <a:extLst>
                <a:ext uri="{FF2B5EF4-FFF2-40B4-BE49-F238E27FC236}">
                  <a16:creationId xmlns:a16="http://schemas.microsoft.com/office/drawing/2014/main" id="{6089231C-D3D6-4E95-890D-3CD8282E38C0}"/>
                </a:ext>
              </a:extLst>
            </p:cNvPr>
            <p:cNvGrpSpPr/>
            <p:nvPr/>
          </p:nvGrpSpPr>
          <p:grpSpPr>
            <a:xfrm>
              <a:off x="718457" y="2123591"/>
              <a:ext cx="2710543" cy="522662"/>
              <a:chOff x="718457" y="2123591"/>
              <a:chExt cx="2710543" cy="522662"/>
            </a:xfrm>
          </p:grpSpPr>
          <p:grpSp>
            <p:nvGrpSpPr>
              <p:cNvPr id="12" name="Group 11">
                <a:extLst>
                  <a:ext uri="{FF2B5EF4-FFF2-40B4-BE49-F238E27FC236}">
                    <a16:creationId xmlns:a16="http://schemas.microsoft.com/office/drawing/2014/main"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latin typeface="+mj-lt"/>
                  </a:endParaRPr>
                </a:p>
              </p:txBody>
            </p:sp>
            <p:sp>
              <p:nvSpPr>
                <p:cNvPr id="6" name="Oval 5">
                  <a:extLst>
                    <a:ext uri="{FF2B5EF4-FFF2-40B4-BE49-F238E27FC236}">
                      <a16:creationId xmlns:a16="http://schemas.microsoft.com/office/drawing/2014/main"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grpSp>
          <p:sp>
            <p:nvSpPr>
              <p:cNvPr id="13" name="Rectangle 12">
                <a:extLst>
                  <a:ext uri="{FF2B5EF4-FFF2-40B4-BE49-F238E27FC236}">
                    <a16:creationId xmlns:a16="http://schemas.microsoft.com/office/drawing/2014/main" id="{19C0E5B0-DEDD-485F-9C05-0A9243CFC972}"/>
                  </a:ext>
                </a:extLst>
              </p:cNvPr>
              <p:cNvSpPr/>
              <p:nvPr/>
            </p:nvSpPr>
            <p:spPr>
              <a:xfrm>
                <a:off x="1140417" y="2207672"/>
                <a:ext cx="2288583" cy="438581"/>
              </a:xfrm>
              <a:prstGeom prst="rect">
                <a:avLst/>
              </a:prstGeom>
            </p:spPr>
            <p:txBody>
              <a:bodyPr wrap="square">
                <a:spAutoFit/>
              </a:bodyPr>
              <a:lstStyle/>
              <a:p>
                <a:pPr algn="ctr"/>
                <a:r>
                  <a:rPr lang="vi-VN" sz="3200" dirty="0">
                    <a:latin typeface="+mj-lt"/>
                  </a:rPr>
                  <a:t>Các miền, khí hậu</a:t>
                </a:r>
              </a:p>
            </p:txBody>
          </p:sp>
        </p:grpSp>
        <p:sp>
          <p:nvSpPr>
            <p:cNvPr id="15" name="Rectangle 14">
              <a:extLst>
                <a:ext uri="{FF2B5EF4-FFF2-40B4-BE49-F238E27FC236}">
                  <a16:creationId xmlns:a16="http://schemas.microsoft.com/office/drawing/2014/main" id="{5107EA7D-3123-42B0-BB8A-C3CDE45F5A7C}"/>
                </a:ext>
              </a:extLst>
            </p:cNvPr>
            <p:cNvSpPr/>
            <p:nvPr/>
          </p:nvSpPr>
          <p:spPr>
            <a:xfrm>
              <a:off x="785833" y="2142928"/>
              <a:ext cx="214536" cy="389940"/>
            </a:xfrm>
            <a:prstGeom prst="rect">
              <a:avLst/>
            </a:prstGeom>
          </p:spPr>
          <p:txBody>
            <a:bodyPr wrap="none">
              <a:spAutoFit/>
            </a:bodyPr>
            <a:lstStyle/>
            <a:p>
              <a:r>
                <a:rPr lang="en-US" sz="4000" dirty="0">
                  <a:latin typeface="+mj-lt"/>
                </a:rPr>
                <a:t>1</a:t>
              </a:r>
              <a:endParaRPr lang="vi-VN" sz="4000" dirty="0">
                <a:latin typeface="+mj-lt"/>
              </a:endParaRPr>
            </a:p>
          </p:txBody>
        </p:sp>
      </p:grpSp>
      <p:grpSp>
        <p:nvGrpSpPr>
          <p:cNvPr id="17" name="Group 16">
            <a:extLst>
              <a:ext uri="{FF2B5EF4-FFF2-40B4-BE49-F238E27FC236}">
                <a16:creationId xmlns:a16="http://schemas.microsoft.com/office/drawing/2014/main" id="{5E053A0B-45AD-4896-9FAF-06F7D96BA75D}"/>
              </a:ext>
            </a:extLst>
          </p:cNvPr>
          <p:cNvGrpSpPr/>
          <p:nvPr/>
        </p:nvGrpSpPr>
        <p:grpSpPr>
          <a:xfrm>
            <a:off x="6851983" y="2161015"/>
            <a:ext cx="4621765" cy="849594"/>
            <a:chOff x="718457" y="2123591"/>
            <a:chExt cx="2710543" cy="468000"/>
          </a:xfrm>
        </p:grpSpPr>
        <p:grpSp>
          <p:nvGrpSpPr>
            <p:cNvPr id="18" name="Group 17">
              <a:extLst>
                <a:ext uri="{FF2B5EF4-FFF2-40B4-BE49-F238E27FC236}">
                  <a16:creationId xmlns:a16="http://schemas.microsoft.com/office/drawing/2014/main"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23" name="Oval 22">
                  <a:extLst>
                    <a:ext uri="{FF2B5EF4-FFF2-40B4-BE49-F238E27FC236}">
                      <a16:creationId xmlns:a16="http://schemas.microsoft.com/office/drawing/2014/main"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21" name="Rectangle 20">
                <a:extLst>
                  <a:ext uri="{FF2B5EF4-FFF2-40B4-BE49-F238E27FC236}">
                    <a16:creationId xmlns:a16="http://schemas.microsoft.com/office/drawing/2014/main" id="{9DE246E4-5F00-4FA0-B318-CDF72C4B8DD3}"/>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Tên nước, thủ đô, lá cờ</a:t>
                </a:r>
              </a:p>
            </p:txBody>
          </p:sp>
        </p:grpSp>
        <p:sp>
          <p:nvSpPr>
            <p:cNvPr id="19" name="Rectangle 18">
              <a:extLst>
                <a:ext uri="{FF2B5EF4-FFF2-40B4-BE49-F238E27FC236}">
                  <a16:creationId xmlns:a16="http://schemas.microsoft.com/office/drawing/2014/main" id="{D45E152F-D791-4DED-98E6-D6E5991C5A86}"/>
                </a:ext>
              </a:extLst>
            </p:cNvPr>
            <p:cNvSpPr/>
            <p:nvPr/>
          </p:nvSpPr>
          <p:spPr>
            <a:xfrm>
              <a:off x="785833" y="2142928"/>
              <a:ext cx="253080" cy="356032"/>
            </a:xfrm>
            <a:prstGeom prst="rect">
              <a:avLst/>
            </a:prstGeom>
          </p:spPr>
          <p:txBody>
            <a:bodyPr wrap="none">
              <a:spAutoFit/>
            </a:bodyPr>
            <a:lstStyle/>
            <a:p>
              <a:r>
                <a:rPr lang="en-US" sz="3600" dirty="0">
                  <a:latin typeface="+mj-lt"/>
                </a:rPr>
                <a:t>2</a:t>
              </a:r>
              <a:endParaRPr lang="vi-VN" sz="3600" dirty="0">
                <a:latin typeface="+mj-lt"/>
              </a:endParaRPr>
            </a:p>
          </p:txBody>
        </p:sp>
      </p:grpSp>
      <p:grpSp>
        <p:nvGrpSpPr>
          <p:cNvPr id="24" name="Group 23">
            <a:extLst>
              <a:ext uri="{FF2B5EF4-FFF2-40B4-BE49-F238E27FC236}">
                <a16:creationId xmlns:a16="http://schemas.microsoft.com/office/drawing/2014/main" id="{205C86C7-5466-4FDF-83CD-970FB0D44A6B}"/>
              </a:ext>
            </a:extLst>
          </p:cNvPr>
          <p:cNvGrpSpPr/>
          <p:nvPr/>
        </p:nvGrpSpPr>
        <p:grpSpPr>
          <a:xfrm>
            <a:off x="1893601" y="3218885"/>
            <a:ext cx="4621765" cy="849594"/>
            <a:chOff x="718457" y="2123591"/>
            <a:chExt cx="2710543" cy="468000"/>
          </a:xfrm>
        </p:grpSpPr>
        <p:grpSp>
          <p:nvGrpSpPr>
            <p:cNvPr id="25" name="Group 24">
              <a:extLst>
                <a:ext uri="{FF2B5EF4-FFF2-40B4-BE49-F238E27FC236}">
                  <a16:creationId xmlns:a16="http://schemas.microsoft.com/office/drawing/2014/main"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0" name="Oval 29">
                  <a:extLst>
                    <a:ext uri="{FF2B5EF4-FFF2-40B4-BE49-F238E27FC236}">
                      <a16:creationId xmlns:a16="http://schemas.microsoft.com/office/drawing/2014/main"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chemeClr val="tx1"/>
                    </a:solidFill>
                    <a:latin typeface="+mj-lt"/>
                  </a:endParaRPr>
                </a:p>
              </p:txBody>
            </p:sp>
          </p:grpSp>
          <p:sp>
            <p:nvSpPr>
              <p:cNvPr id="28" name="Rectangle 27">
                <a:extLst>
                  <a:ext uri="{FF2B5EF4-FFF2-40B4-BE49-F238E27FC236}">
                    <a16:creationId xmlns:a16="http://schemas.microsoft.com/office/drawing/2014/main" id="{C900D572-276B-47A2-9080-4F7679E7FB77}"/>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Những người anh hùng</a:t>
                </a:r>
              </a:p>
            </p:txBody>
          </p:sp>
        </p:grpSp>
        <p:sp>
          <p:nvSpPr>
            <p:cNvPr id="26" name="Rectangle 25">
              <a:extLst>
                <a:ext uri="{FF2B5EF4-FFF2-40B4-BE49-F238E27FC236}">
                  <a16:creationId xmlns:a16="http://schemas.microsoft.com/office/drawing/2014/main" id="{74E34EF7-3056-4065-966E-F0673E2E7CD0}"/>
                </a:ext>
              </a:extLst>
            </p:cNvPr>
            <p:cNvSpPr/>
            <p:nvPr/>
          </p:nvSpPr>
          <p:spPr>
            <a:xfrm>
              <a:off x="785833" y="2142928"/>
              <a:ext cx="253080" cy="356032"/>
            </a:xfrm>
            <a:prstGeom prst="rect">
              <a:avLst/>
            </a:prstGeom>
          </p:spPr>
          <p:txBody>
            <a:bodyPr wrap="none">
              <a:spAutoFit/>
            </a:bodyPr>
            <a:lstStyle/>
            <a:p>
              <a:r>
                <a:rPr lang="en-US" sz="3600" dirty="0">
                  <a:latin typeface="+mj-lt"/>
                </a:rPr>
                <a:t>3</a:t>
              </a:r>
              <a:endParaRPr lang="vi-VN" sz="3600" dirty="0">
                <a:latin typeface="+mj-lt"/>
              </a:endParaRPr>
            </a:p>
          </p:txBody>
        </p:sp>
      </p:grpSp>
      <p:grpSp>
        <p:nvGrpSpPr>
          <p:cNvPr id="31" name="Group 30">
            <a:extLst>
              <a:ext uri="{FF2B5EF4-FFF2-40B4-BE49-F238E27FC236}">
                <a16:creationId xmlns:a16="http://schemas.microsoft.com/office/drawing/2014/main" id="{A7ADF767-31E5-41FC-BAA5-DB87536E917A}"/>
              </a:ext>
            </a:extLst>
          </p:cNvPr>
          <p:cNvGrpSpPr/>
          <p:nvPr/>
        </p:nvGrpSpPr>
        <p:grpSpPr>
          <a:xfrm>
            <a:off x="6851983" y="3171780"/>
            <a:ext cx="4854814" cy="849594"/>
            <a:chOff x="718457" y="2123591"/>
            <a:chExt cx="2767398" cy="468000"/>
          </a:xfrm>
        </p:grpSpPr>
        <p:grpSp>
          <p:nvGrpSpPr>
            <p:cNvPr id="32" name="Group 31">
              <a:extLst>
                <a:ext uri="{FF2B5EF4-FFF2-40B4-BE49-F238E27FC236}">
                  <a16:creationId xmlns:a16="http://schemas.microsoft.com/office/drawing/2014/main"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7" name="Oval 36">
                  <a:extLst>
                    <a:ext uri="{FF2B5EF4-FFF2-40B4-BE49-F238E27FC236}">
                      <a16:creationId xmlns:a16="http://schemas.microsoft.com/office/drawing/2014/main"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35" name="Rectangle 34">
                <a:extLst>
                  <a:ext uri="{FF2B5EF4-FFF2-40B4-BE49-F238E27FC236}">
                    <a16:creationId xmlns:a16="http://schemas.microsoft.com/office/drawing/2014/main" id="{0E00EA48-29B0-4C7F-BA60-FAC9D4F9F24E}"/>
                  </a:ext>
                </a:extLst>
              </p:cNvPr>
              <p:cNvSpPr/>
              <p:nvPr/>
            </p:nvSpPr>
            <p:spPr>
              <a:xfrm>
                <a:off x="1096873" y="2207672"/>
                <a:ext cx="2388982" cy="288217"/>
              </a:xfrm>
              <a:prstGeom prst="rect">
                <a:avLst/>
              </a:prstGeom>
            </p:spPr>
            <p:txBody>
              <a:bodyPr wrap="square">
                <a:spAutoFit/>
              </a:bodyPr>
              <a:lstStyle/>
              <a:p>
                <a:pPr algn="ctr"/>
                <a:r>
                  <a:rPr lang="vi-VN" sz="2800" dirty="0">
                    <a:latin typeface="+mj-lt"/>
                  </a:rPr>
                  <a:t>Trang phục truyền thống</a:t>
                </a:r>
              </a:p>
            </p:txBody>
          </p:sp>
        </p:grpSp>
        <p:sp>
          <p:nvSpPr>
            <p:cNvPr id="33" name="Rectangle 32">
              <a:extLst>
                <a:ext uri="{FF2B5EF4-FFF2-40B4-BE49-F238E27FC236}">
                  <a16:creationId xmlns:a16="http://schemas.microsoft.com/office/drawing/2014/main" id="{1B35B587-C467-4A29-B114-912405F27513}"/>
                </a:ext>
              </a:extLst>
            </p:cNvPr>
            <p:cNvSpPr/>
            <p:nvPr/>
          </p:nvSpPr>
          <p:spPr>
            <a:xfrm>
              <a:off x="785833" y="2142928"/>
              <a:ext cx="253080" cy="356032"/>
            </a:xfrm>
            <a:prstGeom prst="rect">
              <a:avLst/>
            </a:prstGeom>
          </p:spPr>
          <p:txBody>
            <a:bodyPr wrap="none">
              <a:spAutoFit/>
            </a:bodyPr>
            <a:lstStyle/>
            <a:p>
              <a:r>
                <a:rPr lang="en-US" sz="3600" dirty="0">
                  <a:latin typeface="+mj-lt"/>
                </a:rPr>
                <a:t>4</a:t>
              </a:r>
              <a:endParaRPr lang="vi-VN" sz="3600" dirty="0">
                <a:latin typeface="+mj-lt"/>
              </a:endParaRPr>
            </a:p>
          </p:txBody>
        </p:sp>
      </p:grpSp>
      <p:sp>
        <p:nvSpPr>
          <p:cNvPr id="38" name="TextBox 37">
            <a:extLst>
              <a:ext uri="{FF2B5EF4-FFF2-40B4-BE49-F238E27FC236}">
                <a16:creationId xmlns:a16="http://schemas.microsoft.com/office/drawing/2014/main" id="{F38F0C59-CD49-47A3-A7C5-9FFC0FD0D364}"/>
              </a:ext>
            </a:extLst>
          </p:cNvPr>
          <p:cNvSpPr txBox="1"/>
          <p:nvPr/>
        </p:nvSpPr>
        <p:spPr>
          <a:xfrm>
            <a:off x="1351954" y="4299555"/>
            <a:ext cx="10326823"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Lá cờ Tổ quốc ta được tả như thế nào?</a:t>
            </a:r>
          </a:p>
        </p:txBody>
      </p:sp>
      <p:sp>
        <p:nvSpPr>
          <p:cNvPr id="39" name="TextBox 38">
            <a:extLst>
              <a:ext uri="{FF2B5EF4-FFF2-40B4-BE49-F238E27FC236}">
                <a16:creationId xmlns:a16="http://schemas.microsoft.com/office/drawing/2014/main" id="{2B3AFC8E-C57A-43EE-8979-915DE9407EC4}"/>
              </a:ext>
            </a:extLst>
          </p:cNvPr>
          <p:cNvSpPr txBox="1"/>
          <p:nvPr/>
        </p:nvSpPr>
        <p:spPr>
          <a:xfrm>
            <a:off x="1262696" y="4855917"/>
            <a:ext cx="6536594" cy="1296830"/>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Lá cờ Tổ quốc hình chữ nhật, nền đỏ, ở giữa có ngôi sao vàng năm cánh.</a:t>
            </a:r>
          </a:p>
        </p:txBody>
      </p:sp>
      <p:pic>
        <p:nvPicPr>
          <p:cNvPr id="2050" name="Picture 2" descr="Cờ Việt Nam Nhỏ | Mua giá rẻ hơn tại nhanvan.vn – Siêu Thị Sách &amp;amp; Tiện Ích  Nhân Văn">
            <a:extLst>
              <a:ext uri="{FF2B5EF4-FFF2-40B4-BE49-F238E27FC236}">
                <a16:creationId xmlns:a16="http://schemas.microsoft.com/office/drawing/2014/main" id="{AF4ACF93-711B-41A6-8050-DFA135ECB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0366" y="4417413"/>
            <a:ext cx="3217705" cy="20471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1202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70833E-6 -3.33333E-6 L 2.70833E-6 0.11667 " pathEditMode="relative" rAng="0" ptsTypes="AA">
                                      <p:cBhvr>
                                        <p:cTn id="25" dur="2000" fill="hold"/>
                                        <p:tgtEl>
                                          <p:spTgt spid="16"/>
                                        </p:tgtEl>
                                        <p:attrNameLst>
                                          <p:attrName>ppt_x</p:attrName>
                                          <p:attrName>ppt_y</p:attrName>
                                        </p:attrNameLst>
                                      </p:cBhvr>
                                      <p:rCtr x="0" y="5833"/>
                                    </p:animMotion>
                                  </p:childTnLst>
                                </p:cTn>
                              </p:par>
                              <p:par>
                                <p:cTn id="26" presetID="42" presetClass="path" presetSubtype="0" accel="50000" decel="50000" fill="hold" nodeType="withEffect">
                                  <p:stCondLst>
                                    <p:cond delay="0"/>
                                  </p:stCondLst>
                                  <p:childTnLst>
                                    <p:animMotion origin="layout" path="M -2.5E-6 -1.85185E-6 L -0.4444 -0.00208 " pathEditMode="relative" rAng="0" ptsTypes="AA">
                                      <p:cBhvr>
                                        <p:cTn id="27" dur="2000" fill="hold"/>
                                        <p:tgtEl>
                                          <p:spTgt spid="17"/>
                                        </p:tgtEl>
                                        <p:attrNameLst>
                                          <p:attrName>ppt_x</p:attrName>
                                          <p:attrName>ppt_y</p:attrName>
                                        </p:attrNameLst>
                                      </p:cBhvr>
                                      <p:rCtr x="-22227" y="-116"/>
                                    </p:animMotion>
                                  </p:childTnLst>
                                </p:cTn>
                              </p:par>
                              <p:par>
                                <p:cTn id="28" presetID="42" presetClass="path" presetSubtype="0" accel="50000" decel="50000" fill="hold" nodeType="withEffect">
                                  <p:stCondLst>
                                    <p:cond delay="0"/>
                                  </p:stCondLst>
                                  <p:childTnLst>
                                    <p:animMotion origin="layout" path="M -1.66667E-6 0 L 0.40677 -0.15439 " pathEditMode="relative" rAng="0" ptsTypes="AA">
                                      <p:cBhvr>
                                        <p:cTn id="29" dur="2000" fill="hold"/>
                                        <p:tgtEl>
                                          <p:spTgt spid="24"/>
                                        </p:tgtEl>
                                        <p:attrNameLst>
                                          <p:attrName>ppt_x</p:attrName>
                                          <p:attrName>ppt_y</p:attrName>
                                        </p:attrNameLst>
                                      </p:cBhvr>
                                      <p:rCtr x="20182" y="-7454"/>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500" fill="hold"/>
                                        <p:tgtEl>
                                          <p:spTgt spid="2050"/>
                                        </p:tgtEl>
                                        <p:attrNameLst>
                                          <p:attrName>ppt_w</p:attrName>
                                        </p:attrNameLst>
                                      </p:cBhvr>
                                      <p:tavLst>
                                        <p:tav tm="0">
                                          <p:val>
                                            <p:fltVal val="0"/>
                                          </p:val>
                                        </p:tav>
                                        <p:tav tm="100000">
                                          <p:val>
                                            <p:strVal val="#ppt_w"/>
                                          </p:val>
                                        </p:tav>
                                      </p:tavLst>
                                    </p:anim>
                                    <p:anim calcmode="lin" valueType="num">
                                      <p:cBhvr>
                                        <p:cTn id="45" dur="500" fill="hold"/>
                                        <p:tgtEl>
                                          <p:spTgt spid="2050"/>
                                        </p:tgtEl>
                                        <p:attrNameLst>
                                          <p:attrName>ppt_h</p:attrName>
                                        </p:attrNameLst>
                                      </p:cBhvr>
                                      <p:tavLst>
                                        <p:tav tm="0">
                                          <p:val>
                                            <p:fltVal val="0"/>
                                          </p:val>
                                        </p:tav>
                                        <p:tav tm="100000">
                                          <p:val>
                                            <p:strVal val="#ppt_h"/>
                                          </p:val>
                                        </p:tav>
                                      </p:tavLst>
                                    </p:anim>
                                    <p:animEffect transition="in" filter="fade">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6CD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2226B8-7748-445A-A52F-A09A55B1D360}"/>
              </a:ext>
            </a:extLst>
          </p:cNvPr>
          <p:cNvSpPr txBox="1"/>
          <p:nvPr/>
        </p:nvSpPr>
        <p:spPr>
          <a:xfrm>
            <a:off x="769917" y="471335"/>
            <a:ext cx="10652165" cy="730200"/>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mj-lt"/>
              </a:rPr>
              <a:t>3. </a:t>
            </a:r>
            <a:r>
              <a:rPr lang="vi-VN" sz="3200" dirty="0">
                <a:latin typeface="+mj-lt"/>
              </a:rPr>
              <a:t>Bài đọc nói đến những vị anh hùng nào của dân tộc ta?</a:t>
            </a:r>
          </a:p>
        </p:txBody>
      </p:sp>
      <p:pic>
        <p:nvPicPr>
          <p:cNvPr id="3074" name="Picture 2" descr="Chuyện kể về Hai Bà Trưng – Hoàng Thành Thăng Long">
            <a:extLst>
              <a:ext uri="{FF2B5EF4-FFF2-40B4-BE49-F238E27FC236}">
                <a16:creationId xmlns:a16="http://schemas.microsoft.com/office/drawing/2014/main" id="{C4775D08-C5F9-4C24-9EEA-13DABBF02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2087114" y="1201535"/>
            <a:ext cx="3385163" cy="2494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a16="http://schemas.microsoft.com/office/drawing/2014/main" id="{BB40F87F-F644-43FE-B086-FF4143838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944" y="1201535"/>
            <a:ext cx="2265147" cy="24944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a16="http://schemas.microsoft.com/office/drawing/2014/main" id="{E3D13033-6FA9-45B8-A4B6-AEFE000F2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36" y="4134264"/>
            <a:ext cx="3385163" cy="20900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a16="http://schemas.microsoft.com/office/drawing/2014/main" id="{EB81D0A8-659A-445F-9704-6C50F7C8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767" y="4098979"/>
            <a:ext cx="3197981" cy="20725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a16="http://schemas.microsoft.com/office/drawing/2014/main" id="{EDAB6E7F-3747-4099-98B9-1DF3DF01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0758" y="1202307"/>
            <a:ext cx="2167882" cy="2494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C32363-112E-46E7-93E7-B8582312DA01}"/>
              </a:ext>
            </a:extLst>
          </p:cNvPr>
          <p:cNvSpPr/>
          <p:nvPr/>
        </p:nvSpPr>
        <p:spPr>
          <a:xfrm>
            <a:off x="2326849" y="3451519"/>
            <a:ext cx="2905691" cy="584775"/>
          </a:xfrm>
          <a:prstGeom prst="rect">
            <a:avLst/>
          </a:prstGeom>
          <a:solidFill>
            <a:srgbClr val="FFE5FF"/>
          </a:solidFill>
          <a:scene3d>
            <a:camera prst="orthographicFront"/>
            <a:lightRig rig="threePt" dir="t"/>
          </a:scene3d>
          <a:sp3d>
            <a:bevelT/>
          </a:sp3d>
        </p:spPr>
        <p:txBody>
          <a:bodyPr wrap="square">
            <a:spAutoFit/>
          </a:bodyPr>
          <a:lstStyle/>
          <a:p>
            <a:r>
              <a:rPr lang="vi-VN" sz="3200" dirty="0">
                <a:latin typeface="+mj-lt"/>
              </a:rPr>
              <a:t>Hai Bà Trưng</a:t>
            </a:r>
          </a:p>
        </p:txBody>
      </p:sp>
      <p:sp>
        <p:nvSpPr>
          <p:cNvPr id="11" name="Rectangle 10">
            <a:extLst>
              <a:ext uri="{FF2B5EF4-FFF2-40B4-BE49-F238E27FC236}">
                <a16:creationId xmlns:a16="http://schemas.microsoft.com/office/drawing/2014/main" id="{B37F30D1-C7BB-4147-8FF7-0876FE82D631}"/>
              </a:ext>
            </a:extLst>
          </p:cNvPr>
          <p:cNvSpPr/>
          <p:nvPr/>
        </p:nvSpPr>
        <p:spPr>
          <a:xfrm>
            <a:off x="6037878" y="3350229"/>
            <a:ext cx="1887277"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Bà Triệu</a:t>
            </a:r>
          </a:p>
        </p:txBody>
      </p:sp>
      <p:sp>
        <p:nvSpPr>
          <p:cNvPr id="12" name="Rectangle 11">
            <a:extLst>
              <a:ext uri="{FF2B5EF4-FFF2-40B4-BE49-F238E27FC236}">
                <a16:creationId xmlns:a16="http://schemas.microsoft.com/office/drawing/2014/main" id="{64BEF960-0659-47EA-AB93-D8B96E2099AE}"/>
              </a:ext>
            </a:extLst>
          </p:cNvPr>
          <p:cNvSpPr/>
          <p:nvPr/>
        </p:nvSpPr>
        <p:spPr>
          <a:xfrm>
            <a:off x="2711283" y="5838780"/>
            <a:ext cx="3384716"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Trần Hưng Đạo</a:t>
            </a:r>
          </a:p>
        </p:txBody>
      </p:sp>
      <p:sp>
        <p:nvSpPr>
          <p:cNvPr id="13" name="Rectangle 12">
            <a:extLst>
              <a:ext uri="{FF2B5EF4-FFF2-40B4-BE49-F238E27FC236}">
                <a16:creationId xmlns:a16="http://schemas.microsoft.com/office/drawing/2014/main" id="{39A0160A-D9AE-4336-9F70-BF800452C89B}"/>
              </a:ext>
            </a:extLst>
          </p:cNvPr>
          <p:cNvSpPr/>
          <p:nvPr/>
        </p:nvSpPr>
        <p:spPr>
          <a:xfrm>
            <a:off x="7012596" y="5801890"/>
            <a:ext cx="2956321"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Quang Trung</a:t>
            </a:r>
          </a:p>
        </p:txBody>
      </p:sp>
      <p:sp>
        <p:nvSpPr>
          <p:cNvPr id="14" name="Rectangle 13">
            <a:extLst>
              <a:ext uri="{FF2B5EF4-FFF2-40B4-BE49-F238E27FC236}">
                <a16:creationId xmlns:a16="http://schemas.microsoft.com/office/drawing/2014/main" id="{A69B9220-33D7-43C2-A17C-4567052F01E2}"/>
              </a:ext>
            </a:extLst>
          </p:cNvPr>
          <p:cNvSpPr/>
          <p:nvPr/>
        </p:nvSpPr>
        <p:spPr>
          <a:xfrm>
            <a:off x="8343253" y="3350229"/>
            <a:ext cx="2781067"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Hồ Chí Minh</a:t>
            </a:r>
          </a:p>
        </p:txBody>
      </p:sp>
    </p:spTree>
    <p:extLst>
      <p:ext uri="{BB962C8B-B14F-4D97-AF65-F5344CB8AC3E}">
        <p14:creationId xmlns:p14="http://schemas.microsoft.com/office/powerpoint/2010/main" val="1837372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par>
                                <p:cTn id="16" presetID="14" presetClass="entr" presetSubtype="1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par>
                                <p:cTn id="22" presetID="14" presetClass="entr" presetSubtype="1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randombar(horizontal)">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35251E-3D0E-4095-BD0F-CB074AD08863}"/>
              </a:ext>
            </a:extLst>
          </p:cNvPr>
          <p:cNvSpPr txBox="1"/>
          <p:nvPr/>
        </p:nvSpPr>
        <p:spPr>
          <a:xfrm>
            <a:off x="1413913" y="251941"/>
            <a:ext cx="9609777" cy="730200"/>
          </a:xfrm>
          <a:prstGeom prst="rect">
            <a:avLst/>
          </a:prstGeom>
          <a:noFill/>
        </p:spPr>
        <p:txBody>
          <a:bodyPr wrap="square" rtlCol="0">
            <a:spAutoFit/>
          </a:bodyPr>
          <a:lstStyle/>
          <a:p>
            <a:pPr algn="just">
              <a:lnSpc>
                <a:spcPct val="150000"/>
              </a:lnSpc>
            </a:pPr>
            <a:r>
              <a:rPr lang="vi-VN" sz="3200" b="1" dirty="0">
                <a:latin typeface="+mj-lt"/>
              </a:rPr>
              <a:t>4. </a:t>
            </a:r>
            <a:r>
              <a:rPr lang="vi-VN" sz="3200" dirty="0">
                <a:latin typeface="+mj-lt"/>
              </a:rPr>
              <a:t>Kể tên các mùa trong năm của ba miền đất nước.</a:t>
            </a:r>
          </a:p>
        </p:txBody>
      </p:sp>
      <p:sp>
        <p:nvSpPr>
          <p:cNvPr id="10" name="Rectangle 9">
            <a:extLst>
              <a:ext uri="{FF2B5EF4-FFF2-40B4-BE49-F238E27FC236}">
                <a16:creationId xmlns:a16="http://schemas.microsoft.com/office/drawing/2014/main" id="{A3F29647-67F2-4C0A-9CCA-B94CD574DC30}"/>
              </a:ext>
            </a:extLst>
          </p:cNvPr>
          <p:cNvSpPr/>
          <p:nvPr/>
        </p:nvSpPr>
        <p:spPr>
          <a:xfrm>
            <a:off x="3872823" y="1012658"/>
            <a:ext cx="4305987" cy="584775"/>
          </a:xfrm>
          <a:prstGeom prst="rect">
            <a:avLst/>
          </a:prstGeom>
          <a:solidFill>
            <a:srgbClr val="E6CDFF"/>
          </a:solidFill>
          <a:scene3d>
            <a:camera prst="orthographicFront"/>
            <a:lightRig rig="threePt" dir="t"/>
          </a:scene3d>
          <a:sp3d>
            <a:bevelT/>
          </a:sp3d>
        </p:spPr>
        <p:txBody>
          <a:bodyPr wrap="none">
            <a:spAutoFit/>
          </a:bodyPr>
          <a:lstStyle/>
          <a:p>
            <a:r>
              <a:rPr lang="vi-VN" sz="3200" dirty="0">
                <a:latin typeface="+mj-lt"/>
              </a:rPr>
              <a:t>Miền Bắc và miền Trung</a:t>
            </a:r>
          </a:p>
        </p:txBody>
      </p:sp>
      <p:grpSp>
        <p:nvGrpSpPr>
          <p:cNvPr id="5" name="Group 4">
            <a:extLst>
              <a:ext uri="{FF2B5EF4-FFF2-40B4-BE49-F238E27FC236}">
                <a16:creationId xmlns:a16="http://schemas.microsoft.com/office/drawing/2014/main" id="{C59ECF9B-9B4C-458E-AEC0-92B1EF6FC739}"/>
              </a:ext>
            </a:extLst>
          </p:cNvPr>
          <p:cNvGrpSpPr/>
          <p:nvPr/>
        </p:nvGrpSpPr>
        <p:grpSpPr>
          <a:xfrm>
            <a:off x="2264170" y="1766711"/>
            <a:ext cx="7523297" cy="2879742"/>
            <a:chOff x="555127" y="1325033"/>
            <a:chExt cx="5658958" cy="2307968"/>
          </a:xfrm>
        </p:grpSpPr>
        <p:pic>
          <p:nvPicPr>
            <p:cNvPr id="4098" name="Picture 2" descr="Tả về bốn mùa Lớp 2 - Tập làm văn lớp 2 (61 mẫu)">
              <a:extLst>
                <a:ext uri="{FF2B5EF4-FFF2-40B4-BE49-F238E27FC236}">
                  <a16:creationId xmlns:a16="http://schemas.microsoft.com/office/drawing/2014/main" id="{6A7349FB-2272-4922-A533-CEE6514A8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6CB2A5F-EF3E-4EAD-858E-A5456D02EF25}"/>
                </a:ext>
              </a:extLst>
            </p:cNvPr>
            <p:cNvSpPr/>
            <p:nvPr/>
          </p:nvSpPr>
          <p:spPr>
            <a:xfrm>
              <a:off x="845448" y="3213667"/>
              <a:ext cx="5368637" cy="419334"/>
            </a:xfrm>
            <a:prstGeom prst="rect">
              <a:avLst/>
            </a:prstGeom>
          </p:spPr>
          <p:txBody>
            <a:bodyPr wrap="square">
              <a:spAutoFit/>
            </a:bodyPr>
            <a:lstStyle/>
            <a:p>
              <a:r>
                <a:rPr lang="vi-VN" sz="2800" b="1" dirty="0">
                  <a:latin typeface="+mj-lt"/>
                </a:rPr>
                <a:t>Xuân               Hạ                   Thu              Đông</a:t>
              </a:r>
            </a:p>
          </p:txBody>
        </p:sp>
      </p:grpSp>
      <p:sp>
        <p:nvSpPr>
          <p:cNvPr id="14" name="Rectangle 13">
            <a:extLst>
              <a:ext uri="{FF2B5EF4-FFF2-40B4-BE49-F238E27FC236}">
                <a16:creationId xmlns:a16="http://schemas.microsoft.com/office/drawing/2014/main" id="{C5E5804A-2280-417A-A25F-06C32242F9E7}"/>
              </a:ext>
            </a:extLst>
          </p:cNvPr>
          <p:cNvSpPr/>
          <p:nvPr/>
        </p:nvSpPr>
        <p:spPr>
          <a:xfrm>
            <a:off x="2330630" y="5151573"/>
            <a:ext cx="1760418" cy="523220"/>
          </a:xfrm>
          <a:prstGeom prst="rect">
            <a:avLst/>
          </a:prstGeom>
          <a:solidFill>
            <a:srgbClr val="FF99CC"/>
          </a:solidFill>
          <a:scene3d>
            <a:camera prst="orthographicFront"/>
            <a:lightRig rig="threePt" dir="t"/>
          </a:scene3d>
          <a:sp3d>
            <a:bevelT/>
          </a:sp3d>
        </p:spPr>
        <p:txBody>
          <a:bodyPr wrap="none">
            <a:spAutoFit/>
          </a:bodyPr>
          <a:lstStyle/>
          <a:p>
            <a:r>
              <a:rPr lang="vi-VN" sz="2800" dirty="0">
                <a:latin typeface="+mj-lt"/>
              </a:rPr>
              <a:t>Miền Nam</a:t>
            </a:r>
          </a:p>
        </p:txBody>
      </p:sp>
      <p:grpSp>
        <p:nvGrpSpPr>
          <p:cNvPr id="6" name="Group 5">
            <a:extLst>
              <a:ext uri="{FF2B5EF4-FFF2-40B4-BE49-F238E27FC236}">
                <a16:creationId xmlns:a16="http://schemas.microsoft.com/office/drawing/2014/main" id="{89B6C36F-95C9-419B-9276-FFDC10B4D7A7}"/>
              </a:ext>
            </a:extLst>
          </p:cNvPr>
          <p:cNvGrpSpPr/>
          <p:nvPr/>
        </p:nvGrpSpPr>
        <p:grpSpPr>
          <a:xfrm>
            <a:off x="5045635" y="4597098"/>
            <a:ext cx="4365536" cy="1939420"/>
            <a:chOff x="2641226" y="3447822"/>
            <a:chExt cx="3274152" cy="1454565"/>
          </a:xfrm>
        </p:grpSpPr>
        <p:pic>
          <p:nvPicPr>
            <p:cNvPr id="4100" name="Picture 4" descr="Sổ tay du lịch mùa mưa - Vntrip.vn">
              <a:extLst>
                <a:ext uri="{FF2B5EF4-FFF2-40B4-BE49-F238E27FC236}">
                  <a16:creationId xmlns:a16="http://schemas.microsoft.com/office/drawing/2014/main" id="{130E034A-664C-4A57-B92B-807409299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ựa vào bảng số liệu, em hãy cho biết ở Buôn Ma Thuật, mùa khô vào những  tháng nào | Địa lí lớp 4">
              <a:extLst>
                <a:ext uri="{FF2B5EF4-FFF2-40B4-BE49-F238E27FC236}">
                  <a16:creationId xmlns:a16="http://schemas.microsoft.com/office/drawing/2014/main" id="{FBE78855-3939-422F-B555-BDCE1EE36FA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6E4C990-0CC2-4C1A-9B96-9A7447B99CCA}"/>
                </a:ext>
              </a:extLst>
            </p:cNvPr>
            <p:cNvSpPr/>
            <p:nvPr/>
          </p:nvSpPr>
          <p:spPr>
            <a:xfrm>
              <a:off x="2817352" y="4509972"/>
              <a:ext cx="3033131" cy="392415"/>
            </a:xfrm>
            <a:prstGeom prst="rect">
              <a:avLst/>
            </a:prstGeom>
          </p:spPr>
          <p:txBody>
            <a:bodyPr wrap="square">
              <a:spAutoFit/>
            </a:bodyPr>
            <a:lstStyle/>
            <a:p>
              <a:r>
                <a:rPr lang="vi-VN" sz="2800" b="1" dirty="0">
                  <a:latin typeface="+mj-lt"/>
                </a:rPr>
                <a:t>Mùa mưa           Mùa khô</a:t>
              </a:r>
            </a:p>
          </p:txBody>
        </p:sp>
      </p:grpSp>
    </p:spTree>
    <p:custDataLst>
      <p:tags r:id="rId1"/>
    </p:custDataLst>
    <p:extLst>
      <p:ext uri="{BB962C8B-B14F-4D97-AF65-F5344CB8AC3E}">
        <p14:creationId xmlns:p14="http://schemas.microsoft.com/office/powerpoint/2010/main" val="3969781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352099" y="-1431102"/>
            <a:ext cx="3691005"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092699" y="2730500"/>
            <a:ext cx="2438400" cy="5257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33766" y="1600201"/>
            <a:ext cx="5099474" cy="584775"/>
          </a:xfrm>
          <a:prstGeom prst="rect">
            <a:avLst/>
          </a:prstGeom>
          <a:noFill/>
        </p:spPr>
        <p:txBody>
          <a:bodyPr wrap="none" rtlCol="0">
            <a:spAutoFit/>
          </a:bodyPr>
          <a:lstStyle/>
          <a:p>
            <a:pPr algn="ctr" defTabSz="1219072"/>
            <a:r>
              <a:rPr lang="en-US" sz="3200" dirty="0" err="1">
                <a:solidFill>
                  <a:srgbClr val="0033CC"/>
                </a:solidFill>
                <a:latin typeface="Calibri"/>
              </a:rPr>
              <a:t>Buổi</a:t>
            </a:r>
            <a:r>
              <a:rPr lang="en-US" sz="3200" dirty="0">
                <a:solidFill>
                  <a:srgbClr val="0033CC"/>
                </a:solidFill>
                <a:latin typeface="Calibri"/>
              </a:rPr>
              <a:t> </a:t>
            </a:r>
            <a:r>
              <a:rPr lang="en-US" sz="3200" dirty="0" err="1">
                <a:solidFill>
                  <a:srgbClr val="0033CC"/>
                </a:solidFill>
                <a:latin typeface="Calibri"/>
              </a:rPr>
              <a:t>trước</a:t>
            </a:r>
            <a:r>
              <a:rPr lang="en-US" sz="3200" dirty="0">
                <a:solidFill>
                  <a:srgbClr val="0033CC"/>
                </a:solidFill>
                <a:latin typeface="Calibri"/>
              </a:rPr>
              <a:t> </a:t>
            </a:r>
            <a:r>
              <a:rPr lang="en-US" sz="3200" dirty="0" err="1">
                <a:solidFill>
                  <a:srgbClr val="0033CC"/>
                </a:solidFill>
                <a:latin typeface="Calibri"/>
              </a:rPr>
              <a:t>các</a:t>
            </a:r>
            <a:r>
              <a:rPr lang="en-US" sz="3200" dirty="0">
                <a:solidFill>
                  <a:srgbClr val="0033CC"/>
                </a:solidFill>
                <a:latin typeface="Calibri"/>
              </a:rPr>
              <a:t> </a:t>
            </a:r>
            <a:r>
              <a:rPr lang="en-US" sz="3200" dirty="0" err="1">
                <a:solidFill>
                  <a:srgbClr val="0033CC"/>
                </a:solidFill>
                <a:latin typeface="Calibri"/>
              </a:rPr>
              <a:t>em</a:t>
            </a:r>
            <a:r>
              <a:rPr lang="en-US" sz="3200" dirty="0">
                <a:solidFill>
                  <a:srgbClr val="0033CC"/>
                </a:solidFill>
                <a:latin typeface="Calibri"/>
              </a:rPr>
              <a:t> </a:t>
            </a:r>
            <a:r>
              <a:rPr lang="en-US" sz="3200" dirty="0" err="1">
                <a:solidFill>
                  <a:srgbClr val="0033CC"/>
                </a:solidFill>
                <a:latin typeface="Calibri"/>
              </a:rPr>
              <a:t>học</a:t>
            </a:r>
            <a:r>
              <a:rPr lang="en-US" sz="3200" dirty="0">
                <a:solidFill>
                  <a:srgbClr val="0033CC"/>
                </a:solidFill>
                <a:latin typeface="Calibri"/>
              </a:rPr>
              <a:t> </a:t>
            </a:r>
            <a:r>
              <a:rPr lang="en-US" sz="3200" dirty="0" err="1">
                <a:solidFill>
                  <a:srgbClr val="0033CC"/>
                </a:solidFill>
                <a:latin typeface="Calibri"/>
              </a:rPr>
              <a:t>bài</a:t>
            </a:r>
            <a:r>
              <a:rPr lang="en-US" sz="3200" dirty="0">
                <a:solidFill>
                  <a:srgbClr val="0033CC"/>
                </a:solidFill>
                <a:latin typeface="Calibri"/>
              </a:rPr>
              <a:t> </a:t>
            </a:r>
            <a:r>
              <a:rPr lang="en-US" sz="3200" dirty="0" err="1">
                <a:solidFill>
                  <a:srgbClr val="0033CC"/>
                </a:solidFill>
                <a:latin typeface="Calibri"/>
              </a:rPr>
              <a:t>gì</a:t>
            </a:r>
            <a:r>
              <a:rPr lang="en-US" sz="3200" dirty="0">
                <a:solidFill>
                  <a:srgbClr val="0033CC"/>
                </a:solidFill>
                <a:latin typeface="Calibri"/>
              </a:rPr>
              <a:t>?</a:t>
            </a:r>
          </a:p>
        </p:txBody>
      </p:sp>
      <p:sp>
        <p:nvSpPr>
          <p:cNvPr id="24" name="TextBox 23"/>
          <p:cNvSpPr txBox="1"/>
          <p:nvPr/>
        </p:nvSpPr>
        <p:spPr>
          <a:xfrm>
            <a:off x="4970609" y="4759404"/>
            <a:ext cx="2841675" cy="584775"/>
          </a:xfrm>
          <a:prstGeom prst="rect">
            <a:avLst/>
          </a:prstGeom>
          <a:noFill/>
        </p:spPr>
        <p:txBody>
          <a:bodyPr wrap="none" rtlCol="0">
            <a:spAutoFit/>
          </a:bodyPr>
          <a:lstStyle/>
          <a:p>
            <a:pPr algn="ctr" defTabSz="1219072"/>
            <a:r>
              <a:rPr lang="en-US" sz="3200" dirty="0" err="1">
                <a:solidFill>
                  <a:srgbClr val="0033CC"/>
                </a:solidFill>
                <a:latin typeface="Calibri"/>
              </a:rPr>
              <a:t>Chiếc</a:t>
            </a:r>
            <a:r>
              <a:rPr lang="en-US" sz="3200" dirty="0">
                <a:solidFill>
                  <a:srgbClr val="0033CC"/>
                </a:solidFill>
                <a:latin typeface="Calibri"/>
              </a:rPr>
              <a:t> </a:t>
            </a:r>
            <a:r>
              <a:rPr lang="en-US" sz="3200" dirty="0" err="1">
                <a:solidFill>
                  <a:srgbClr val="0033CC"/>
                </a:solidFill>
                <a:latin typeface="Calibri"/>
              </a:rPr>
              <a:t>rễ</a:t>
            </a:r>
            <a:r>
              <a:rPr lang="en-US" sz="3200" dirty="0">
                <a:solidFill>
                  <a:srgbClr val="0033CC"/>
                </a:solidFill>
                <a:latin typeface="Calibri"/>
              </a:rPr>
              <a:t> </a:t>
            </a:r>
            <a:r>
              <a:rPr lang="en-US" sz="3200" dirty="0" err="1">
                <a:solidFill>
                  <a:srgbClr val="0033CC"/>
                </a:solidFill>
                <a:latin typeface="Calibri"/>
              </a:rPr>
              <a:t>đa</a:t>
            </a:r>
            <a:r>
              <a:rPr lang="en-US" sz="3200" dirty="0">
                <a:solidFill>
                  <a:srgbClr val="0033CC"/>
                </a:solidFill>
                <a:latin typeface="Calibri"/>
              </a:rPr>
              <a:t> </a:t>
            </a:r>
            <a:r>
              <a:rPr lang="en-US" sz="3200" dirty="0" err="1">
                <a:solidFill>
                  <a:srgbClr val="0033CC"/>
                </a:solidFill>
                <a:latin typeface="Calibri"/>
              </a:rPr>
              <a:t>tròn</a:t>
            </a:r>
            <a:endParaRPr lang="en-US" sz="3200" dirty="0">
              <a:solidFill>
                <a:srgbClr val="0033CC"/>
              </a:solidFill>
              <a:latin typeface="Calibri"/>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5259" y="3873730"/>
            <a:ext cx="2127940" cy="2781069"/>
          </a:xfrm>
          <a:prstGeom prst="rect">
            <a:avLst/>
          </a:prstGeom>
        </p:spPr>
      </p:pic>
    </p:spTree>
    <p:extLst>
      <p:ext uri="{BB962C8B-B14F-4D97-AF65-F5344CB8AC3E}">
        <p14:creationId xmlns:p14="http://schemas.microsoft.com/office/powerpoint/2010/main" val="378458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950148" y="293624"/>
            <a:ext cx="3483630"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99488"/>
            <a:ext cx="3996684" cy="749917"/>
            <a:chOff x="527970" y="-53522"/>
            <a:chExt cx="2997513" cy="562437"/>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53522"/>
              <a:ext cx="2397692" cy="4280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400" b="1" dirty="0">
                  <a:solidFill>
                    <a:prstClr val="white"/>
                  </a:solidFill>
                  <a:latin typeface="Arial-Rounded"/>
                  <a:ea typeface="Arial-Rounded"/>
                </a:rPr>
                <a:t>LUYỆN ĐỌC LẠI</a:t>
              </a:r>
              <a:endParaRPr kumimoji="0" lang="en-US" sz="24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093867" y="4696690"/>
            <a:ext cx="1910830" cy="2048777"/>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348225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LUYỆN TẬP</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126155502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3576476" y="1059418"/>
            <a:ext cx="8159768" cy="730200"/>
          </a:xfrm>
          <a:prstGeom prst="rect">
            <a:avLst/>
          </a:prstGeom>
          <a:noFill/>
        </p:spPr>
        <p:txBody>
          <a:bodyPr wrap="square" rtlCol="0">
            <a:spAutoFit/>
          </a:bodyPr>
          <a:lstStyle/>
          <a:p>
            <a:pPr algn="just">
              <a:lnSpc>
                <a:spcPct val="150000"/>
              </a:lnSpc>
            </a:pPr>
            <a:r>
              <a:rPr lang="en-US" sz="3200" b="1" dirty="0">
                <a:solidFill>
                  <a:schemeClr val="accent6">
                    <a:lumMod val="75000"/>
                  </a:schemeClr>
                </a:solidFill>
                <a:latin typeface="+mj-lt"/>
              </a:rPr>
              <a:t>1</a:t>
            </a:r>
            <a:r>
              <a:rPr lang="vi-VN" sz="3200" b="1" dirty="0">
                <a:solidFill>
                  <a:schemeClr val="accent6">
                    <a:lumMod val="75000"/>
                  </a:schemeClr>
                </a:solidFill>
                <a:latin typeface="+mj-lt"/>
              </a:rPr>
              <a:t>. </a:t>
            </a:r>
            <a:r>
              <a:rPr lang="vi-VN" sz="3200" dirty="0">
                <a:latin typeface="+mj-lt"/>
              </a:rPr>
              <a:t>Tìm các tên riêng có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4884827" y="295071"/>
            <a:ext cx="7591660" cy="830997"/>
          </a:xfrm>
          <a:prstGeom prst="rect">
            <a:avLst/>
          </a:prstGeom>
          <a:noFill/>
        </p:spPr>
        <p:txBody>
          <a:bodyPr wrap="square" rtlCol="0">
            <a:spAutoFit/>
          </a:bodyPr>
          <a:lstStyle/>
          <a:p>
            <a:r>
              <a:rPr lang="vi-VN" sz="4800" dirty="0">
                <a:solidFill>
                  <a:srgbClr val="FF0000"/>
                </a:solidFill>
                <a:latin typeface="+mj-lt"/>
              </a:rPr>
              <a:t>LUYỆN TẬP</a:t>
            </a:r>
            <a:endParaRPr lang="en-US" sz="4800" dirty="0">
              <a:solidFill>
                <a:srgbClr val="FF0000"/>
              </a:solidFill>
              <a:latin typeface="+mj-lt"/>
            </a:endParaRPr>
          </a:p>
        </p:txBody>
      </p:sp>
      <p:pic>
        <p:nvPicPr>
          <p:cNvPr id="28" name="Picture 27">
            <a:extLst>
              <a:ext uri="{FF2B5EF4-FFF2-40B4-BE49-F238E27FC236}">
                <a16:creationId xmlns:a16="http://schemas.microsoft.com/office/drawing/2014/main"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598661" y="441838"/>
            <a:ext cx="2239541" cy="1738991"/>
          </a:xfrm>
          <a:prstGeom prst="ellipse">
            <a:avLst/>
          </a:prstGeom>
        </p:spPr>
      </p:pic>
      <p:sp>
        <p:nvSpPr>
          <p:cNvPr id="18" name="Rectangle 17">
            <a:extLst>
              <a:ext uri="{FF2B5EF4-FFF2-40B4-BE49-F238E27FC236}">
                <a16:creationId xmlns:a16="http://schemas.microsoft.com/office/drawing/2014/main" id="{23BFB306-6754-4690-A075-C9F5C089900D}"/>
              </a:ext>
            </a:extLst>
          </p:cNvPr>
          <p:cNvSpPr/>
          <p:nvPr/>
        </p:nvSpPr>
        <p:spPr>
          <a:xfrm>
            <a:off x="2332670" y="2390992"/>
            <a:ext cx="2067019" cy="523220"/>
          </a:xfrm>
          <a:prstGeom prst="rect">
            <a:avLst/>
          </a:prstGeom>
        </p:spPr>
        <p:txBody>
          <a:bodyPr wrap="square">
            <a:spAutoFit/>
          </a:bodyPr>
          <a:lstStyle/>
          <a:p>
            <a:pPr algn="ctr"/>
            <a:r>
              <a:rPr lang="vi-VN" sz="2800" dirty="0">
                <a:solidFill>
                  <a:srgbClr val="C00000"/>
                </a:solidFill>
                <a:latin typeface="+mj-lt"/>
              </a:rPr>
              <a:t>Việt Nam</a:t>
            </a:r>
          </a:p>
        </p:txBody>
      </p:sp>
      <p:sp>
        <p:nvSpPr>
          <p:cNvPr id="78" name="Rectangle 77">
            <a:extLst>
              <a:ext uri="{FF2B5EF4-FFF2-40B4-BE49-F238E27FC236}">
                <a16:creationId xmlns:a16="http://schemas.microsoft.com/office/drawing/2014/main" id="{57F26CCF-C7DC-4182-A76F-7171CE2ECC66}"/>
              </a:ext>
            </a:extLst>
          </p:cNvPr>
          <p:cNvSpPr/>
          <p:nvPr/>
        </p:nvSpPr>
        <p:spPr>
          <a:xfrm>
            <a:off x="5220968" y="2456177"/>
            <a:ext cx="1623494" cy="523220"/>
          </a:xfrm>
          <a:prstGeom prst="rect">
            <a:avLst/>
          </a:prstGeom>
        </p:spPr>
        <p:txBody>
          <a:bodyPr wrap="square">
            <a:spAutoFit/>
          </a:bodyPr>
          <a:lstStyle/>
          <a:p>
            <a:pPr algn="ctr"/>
            <a:r>
              <a:rPr lang="vi-VN" sz="2800" dirty="0">
                <a:solidFill>
                  <a:srgbClr val="C00000"/>
                </a:solidFill>
                <a:latin typeface="+mj-lt"/>
              </a:rPr>
              <a:t>Hà Nội</a:t>
            </a:r>
          </a:p>
        </p:txBody>
      </p:sp>
      <p:sp>
        <p:nvSpPr>
          <p:cNvPr id="79" name="Rectangle 78">
            <a:extLst>
              <a:ext uri="{FF2B5EF4-FFF2-40B4-BE49-F238E27FC236}">
                <a16:creationId xmlns:a16="http://schemas.microsoft.com/office/drawing/2014/main" id="{E490E8DF-7994-491E-8B7C-32A442062C51}"/>
              </a:ext>
            </a:extLst>
          </p:cNvPr>
          <p:cNvSpPr/>
          <p:nvPr/>
        </p:nvSpPr>
        <p:spPr>
          <a:xfrm>
            <a:off x="7959672" y="2501348"/>
            <a:ext cx="2793227" cy="523220"/>
          </a:xfrm>
          <a:prstGeom prst="rect">
            <a:avLst/>
          </a:prstGeom>
        </p:spPr>
        <p:txBody>
          <a:bodyPr wrap="square">
            <a:spAutoFit/>
          </a:bodyPr>
          <a:lstStyle/>
          <a:p>
            <a:pPr algn="ctr"/>
            <a:r>
              <a:rPr lang="vi-VN" sz="2800" dirty="0">
                <a:solidFill>
                  <a:srgbClr val="C00000"/>
                </a:solidFill>
                <a:latin typeface="+mj-lt"/>
              </a:rPr>
              <a:t>Hai Bà Trưng</a:t>
            </a:r>
          </a:p>
        </p:txBody>
      </p:sp>
      <p:sp>
        <p:nvSpPr>
          <p:cNvPr id="80" name="Rectangle 79">
            <a:extLst>
              <a:ext uri="{FF2B5EF4-FFF2-40B4-BE49-F238E27FC236}">
                <a16:creationId xmlns:a16="http://schemas.microsoft.com/office/drawing/2014/main" id="{EDC033BD-2972-4DC0-87C1-0CA91050FC5D}"/>
              </a:ext>
            </a:extLst>
          </p:cNvPr>
          <p:cNvSpPr/>
          <p:nvPr/>
        </p:nvSpPr>
        <p:spPr>
          <a:xfrm>
            <a:off x="8436093" y="3130050"/>
            <a:ext cx="1840382" cy="523220"/>
          </a:xfrm>
          <a:prstGeom prst="rect">
            <a:avLst/>
          </a:prstGeom>
        </p:spPr>
        <p:txBody>
          <a:bodyPr wrap="square">
            <a:spAutoFit/>
          </a:bodyPr>
          <a:lstStyle/>
          <a:p>
            <a:pPr algn="ctr"/>
            <a:r>
              <a:rPr lang="vi-VN" sz="2800" dirty="0">
                <a:solidFill>
                  <a:srgbClr val="C00000"/>
                </a:solidFill>
                <a:latin typeface="+mj-lt"/>
              </a:rPr>
              <a:t>Bà Triệu</a:t>
            </a:r>
          </a:p>
        </p:txBody>
      </p:sp>
      <p:sp>
        <p:nvSpPr>
          <p:cNvPr id="81" name="Rectangle 80">
            <a:extLst>
              <a:ext uri="{FF2B5EF4-FFF2-40B4-BE49-F238E27FC236}">
                <a16:creationId xmlns:a16="http://schemas.microsoft.com/office/drawing/2014/main" id="{A40610C2-B005-4BFF-AEBD-331DE051D4DA}"/>
              </a:ext>
            </a:extLst>
          </p:cNvPr>
          <p:cNvSpPr/>
          <p:nvPr/>
        </p:nvSpPr>
        <p:spPr>
          <a:xfrm>
            <a:off x="7734252" y="3833433"/>
            <a:ext cx="3244063" cy="523220"/>
          </a:xfrm>
          <a:prstGeom prst="rect">
            <a:avLst/>
          </a:prstGeom>
        </p:spPr>
        <p:txBody>
          <a:bodyPr wrap="square">
            <a:spAutoFit/>
          </a:bodyPr>
          <a:lstStyle/>
          <a:p>
            <a:pPr algn="ctr"/>
            <a:r>
              <a:rPr lang="vi-VN" sz="2800" dirty="0">
                <a:solidFill>
                  <a:srgbClr val="C00000"/>
                </a:solidFill>
                <a:latin typeface="+mj-lt"/>
              </a:rPr>
              <a:t>Trần Hưng Đạo</a:t>
            </a:r>
          </a:p>
        </p:txBody>
      </p:sp>
      <p:sp>
        <p:nvSpPr>
          <p:cNvPr id="82" name="Rectangle 81">
            <a:extLst>
              <a:ext uri="{FF2B5EF4-FFF2-40B4-BE49-F238E27FC236}">
                <a16:creationId xmlns:a16="http://schemas.microsoft.com/office/drawing/2014/main" id="{F69E94AB-A94D-4769-8AF4-5A50682DB6FE}"/>
              </a:ext>
            </a:extLst>
          </p:cNvPr>
          <p:cNvSpPr/>
          <p:nvPr/>
        </p:nvSpPr>
        <p:spPr>
          <a:xfrm>
            <a:off x="1943976" y="3807030"/>
            <a:ext cx="2844403" cy="523220"/>
          </a:xfrm>
          <a:prstGeom prst="rect">
            <a:avLst/>
          </a:prstGeom>
        </p:spPr>
        <p:txBody>
          <a:bodyPr wrap="square">
            <a:spAutoFit/>
          </a:bodyPr>
          <a:lstStyle/>
          <a:p>
            <a:pPr algn="ctr"/>
            <a:r>
              <a:rPr lang="vi-VN" sz="2800" dirty="0">
                <a:solidFill>
                  <a:srgbClr val="C00000"/>
                </a:solidFill>
                <a:latin typeface="+mj-lt"/>
              </a:rPr>
              <a:t>Quang Trung</a:t>
            </a:r>
          </a:p>
        </p:txBody>
      </p:sp>
      <p:sp>
        <p:nvSpPr>
          <p:cNvPr id="83" name="Rectangle 82">
            <a:extLst>
              <a:ext uri="{FF2B5EF4-FFF2-40B4-BE49-F238E27FC236}">
                <a16:creationId xmlns:a16="http://schemas.microsoft.com/office/drawing/2014/main" id="{7DC01DF0-F75B-4DB5-8702-93A308E11D62}"/>
              </a:ext>
            </a:extLst>
          </p:cNvPr>
          <p:cNvSpPr/>
          <p:nvPr/>
        </p:nvSpPr>
        <p:spPr>
          <a:xfrm>
            <a:off x="2026832" y="3088509"/>
            <a:ext cx="2678693" cy="523220"/>
          </a:xfrm>
          <a:prstGeom prst="rect">
            <a:avLst/>
          </a:prstGeom>
        </p:spPr>
        <p:txBody>
          <a:bodyPr wrap="square">
            <a:spAutoFit/>
          </a:bodyPr>
          <a:lstStyle/>
          <a:p>
            <a:pPr algn="ctr"/>
            <a:r>
              <a:rPr lang="vi-VN" sz="2800" dirty="0">
                <a:solidFill>
                  <a:srgbClr val="C00000"/>
                </a:solidFill>
                <a:latin typeface="+mj-lt"/>
              </a:rPr>
              <a:t>Hồ Chí Minh</a:t>
            </a:r>
          </a:p>
        </p:txBody>
      </p:sp>
      <p:sp>
        <p:nvSpPr>
          <p:cNvPr id="84" name="Rectangle 83">
            <a:extLst>
              <a:ext uri="{FF2B5EF4-FFF2-40B4-BE49-F238E27FC236}">
                <a16:creationId xmlns:a16="http://schemas.microsoft.com/office/drawing/2014/main" id="{D5775551-6E67-4032-8916-9F8319D151D0}"/>
              </a:ext>
            </a:extLst>
          </p:cNvPr>
          <p:cNvSpPr/>
          <p:nvPr/>
        </p:nvSpPr>
        <p:spPr>
          <a:xfrm>
            <a:off x="5532897" y="3122736"/>
            <a:ext cx="999635" cy="523220"/>
          </a:xfrm>
          <a:prstGeom prst="rect">
            <a:avLst/>
          </a:prstGeom>
        </p:spPr>
        <p:txBody>
          <a:bodyPr wrap="square">
            <a:spAutoFit/>
          </a:bodyPr>
          <a:lstStyle/>
          <a:p>
            <a:pPr algn="ctr"/>
            <a:r>
              <a:rPr lang="vi-VN" sz="2800" dirty="0">
                <a:solidFill>
                  <a:srgbClr val="C00000"/>
                </a:solidFill>
                <a:latin typeface="+mj-lt"/>
              </a:rPr>
              <a:t>Bắc</a:t>
            </a:r>
          </a:p>
        </p:txBody>
      </p:sp>
      <p:sp>
        <p:nvSpPr>
          <p:cNvPr id="85" name="Rectangle 84">
            <a:extLst>
              <a:ext uri="{FF2B5EF4-FFF2-40B4-BE49-F238E27FC236}">
                <a16:creationId xmlns:a16="http://schemas.microsoft.com/office/drawing/2014/main" id="{F7161CF6-B1DC-4284-9F68-EB6D072429B3}"/>
              </a:ext>
            </a:extLst>
          </p:cNvPr>
          <p:cNvSpPr/>
          <p:nvPr/>
        </p:nvSpPr>
        <p:spPr>
          <a:xfrm>
            <a:off x="5253644" y="3765602"/>
            <a:ext cx="1389548" cy="523220"/>
          </a:xfrm>
          <a:prstGeom prst="rect">
            <a:avLst/>
          </a:prstGeom>
        </p:spPr>
        <p:txBody>
          <a:bodyPr wrap="square">
            <a:spAutoFit/>
          </a:bodyPr>
          <a:lstStyle/>
          <a:p>
            <a:pPr algn="ctr"/>
            <a:r>
              <a:rPr lang="vi-VN" sz="2800" dirty="0">
                <a:solidFill>
                  <a:srgbClr val="C00000"/>
                </a:solidFill>
                <a:latin typeface="+mj-lt"/>
              </a:rPr>
              <a:t>Trung</a:t>
            </a:r>
          </a:p>
        </p:txBody>
      </p:sp>
      <p:sp>
        <p:nvSpPr>
          <p:cNvPr id="86" name="Rectangle 85">
            <a:extLst>
              <a:ext uri="{FF2B5EF4-FFF2-40B4-BE49-F238E27FC236}">
                <a16:creationId xmlns:a16="http://schemas.microsoft.com/office/drawing/2014/main" id="{F70B8A1F-2A38-4A2B-AB6B-E09EE9E92BE0}"/>
              </a:ext>
            </a:extLst>
          </p:cNvPr>
          <p:cNvSpPr/>
          <p:nvPr/>
        </p:nvSpPr>
        <p:spPr>
          <a:xfrm>
            <a:off x="5323726" y="4408468"/>
            <a:ext cx="1243331" cy="523220"/>
          </a:xfrm>
          <a:prstGeom prst="rect">
            <a:avLst/>
          </a:prstGeom>
        </p:spPr>
        <p:txBody>
          <a:bodyPr wrap="square">
            <a:spAutoFit/>
          </a:bodyPr>
          <a:lstStyle/>
          <a:p>
            <a:pPr algn="ctr"/>
            <a:r>
              <a:rPr lang="vi-VN" sz="2800" dirty="0">
                <a:solidFill>
                  <a:srgbClr val="C00000"/>
                </a:solidFill>
                <a:latin typeface="+mj-lt"/>
              </a:rPr>
              <a:t>Nam</a:t>
            </a:r>
          </a:p>
        </p:txBody>
      </p: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30000">
                                          <p:cBhvr additive="base">
                                            <p:cTn id="7"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14:bounceEnd="30000">
                                          <p:cBhvr additive="base">
                                            <p:cTn id="12"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7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14:bounceEnd="30000">
                                          <p:cBhvr additive="base">
                                            <p:cTn id="17"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7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30000">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14:bounceEnd="30000">
                                          <p:cBhvr additive="base">
                                            <p:cTn id="22"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23" dur="500" fill="hold"/>
                                            <p:tgtEl>
                                              <p:spTgt spid="8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30000">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14:bounceEnd="30000">
                                          <p:cBhvr additive="base">
                                            <p:cTn id="27"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28" dur="500" fill="hold"/>
                                            <p:tgtEl>
                                              <p:spTgt spid="8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14:presetBounceEnd="30000">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14:bounceEnd="30000">
                                          <p:cBhvr additive="base">
                                            <p:cTn id="32"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33" dur="500" fill="hold"/>
                                            <p:tgtEl>
                                              <p:spTgt spid="8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14:presetBounceEnd="30000">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14:bounceEnd="30000">
                                          <p:cBhvr additive="base">
                                            <p:cTn id="37"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38" dur="500" fill="hold"/>
                                            <p:tgtEl>
                                              <p:spTgt spid="8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30000">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14:bounceEnd="30000">
                                          <p:cBhvr additive="base">
                                            <p:cTn id="42"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43" dur="500" fill="hold"/>
                                            <p:tgtEl>
                                              <p:spTgt spid="8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14:presetBounceEnd="30000">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14:bounceEnd="30000">
                                          <p:cBhvr additive="base">
                                            <p:cTn id="47"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48" dur="500" fill="hold"/>
                                            <p:tgtEl>
                                              <p:spTgt spid="8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14:presetBounceEnd="30000">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14:bounceEnd="30000">
                                          <p:cBhvr additive="base">
                                            <p:cTn id="52"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53"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171443" y="4779868"/>
            <a:ext cx="1833253" cy="196560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cxnSp>
        <p:nvCxnSpPr>
          <p:cNvPr id="12" name="Straight Connector 11">
            <a:extLst>
              <a:ext uri="{FF2B5EF4-FFF2-40B4-BE49-F238E27FC236}">
                <a16:creationId xmlns:a16="http://schemas.microsoft.com/office/drawing/2014/main" id="{8945CA75-F86B-4B79-AF1C-B737CC618BF9}"/>
              </a:ext>
            </a:extLst>
          </p:cNvPr>
          <p:cNvCxnSpPr>
            <a:cxnSpLocks/>
          </p:cNvCxnSpPr>
          <p:nvPr/>
        </p:nvCxnSpPr>
        <p:spPr>
          <a:xfrm>
            <a:off x="1361044" y="1388258"/>
            <a:ext cx="13584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67544D-585F-4492-B2A0-D6DBAB2354D0}"/>
              </a:ext>
            </a:extLst>
          </p:cNvPr>
          <p:cNvCxnSpPr>
            <a:cxnSpLocks/>
          </p:cNvCxnSpPr>
          <p:nvPr/>
        </p:nvCxnSpPr>
        <p:spPr>
          <a:xfrm>
            <a:off x="1099005" y="1780143"/>
            <a:ext cx="5635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2505AC-5475-47D5-A26A-3915FDC33ECA}"/>
              </a:ext>
            </a:extLst>
          </p:cNvPr>
          <p:cNvCxnSpPr>
            <a:cxnSpLocks/>
          </p:cNvCxnSpPr>
          <p:nvPr/>
        </p:nvCxnSpPr>
        <p:spPr>
          <a:xfrm>
            <a:off x="11183854" y="1398978"/>
            <a:ext cx="5635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42B5B6-6536-460D-9A09-31163436D384}"/>
              </a:ext>
            </a:extLst>
          </p:cNvPr>
          <p:cNvCxnSpPr>
            <a:cxnSpLocks/>
          </p:cNvCxnSpPr>
          <p:nvPr/>
        </p:nvCxnSpPr>
        <p:spPr>
          <a:xfrm>
            <a:off x="1361044" y="2587666"/>
            <a:ext cx="13584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E3BF5A-790F-408A-A8BE-C46807923FA2}"/>
              </a:ext>
            </a:extLst>
          </p:cNvPr>
          <p:cNvCxnSpPr>
            <a:cxnSpLocks/>
          </p:cNvCxnSpPr>
          <p:nvPr/>
        </p:nvCxnSpPr>
        <p:spPr>
          <a:xfrm>
            <a:off x="2144815" y="2955801"/>
            <a:ext cx="10733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44E520-940E-4805-8F64-7C8F051408CF}"/>
              </a:ext>
            </a:extLst>
          </p:cNvPr>
          <p:cNvCxnSpPr>
            <a:cxnSpLocks/>
          </p:cNvCxnSpPr>
          <p:nvPr/>
        </p:nvCxnSpPr>
        <p:spPr>
          <a:xfrm>
            <a:off x="5933044" y="2955801"/>
            <a:ext cx="170279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C79D1D-00EE-4CAE-AB12-7C0104D9E09A}"/>
              </a:ext>
            </a:extLst>
          </p:cNvPr>
          <p:cNvCxnSpPr>
            <a:cxnSpLocks/>
          </p:cNvCxnSpPr>
          <p:nvPr/>
        </p:nvCxnSpPr>
        <p:spPr>
          <a:xfrm>
            <a:off x="10756342" y="2587666"/>
            <a:ext cx="9052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D1D060-7ED2-4B0E-A015-E681F1946D64}"/>
              </a:ext>
            </a:extLst>
          </p:cNvPr>
          <p:cNvCxnSpPr>
            <a:cxnSpLocks/>
          </p:cNvCxnSpPr>
          <p:nvPr/>
        </p:nvCxnSpPr>
        <p:spPr>
          <a:xfrm>
            <a:off x="1099005" y="2954646"/>
            <a:ext cx="9052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EFB1D5-D948-4DF0-A821-16125FBC28C7}"/>
              </a:ext>
            </a:extLst>
          </p:cNvPr>
          <p:cNvCxnSpPr>
            <a:cxnSpLocks/>
          </p:cNvCxnSpPr>
          <p:nvPr/>
        </p:nvCxnSpPr>
        <p:spPr>
          <a:xfrm>
            <a:off x="8063345" y="2954646"/>
            <a:ext cx="15319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602ABF-F127-41AD-B054-32EEA01FFDA2}"/>
              </a:ext>
            </a:extLst>
          </p:cNvPr>
          <p:cNvCxnSpPr>
            <a:cxnSpLocks/>
          </p:cNvCxnSpPr>
          <p:nvPr/>
        </p:nvCxnSpPr>
        <p:spPr>
          <a:xfrm>
            <a:off x="3497820" y="2954646"/>
            <a:ext cx="21548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C27D0F-1FAE-4FE2-AC00-B356680A80FF}"/>
              </a:ext>
            </a:extLst>
          </p:cNvPr>
          <p:cNvCxnSpPr>
            <a:cxnSpLocks/>
          </p:cNvCxnSpPr>
          <p:nvPr/>
        </p:nvCxnSpPr>
        <p:spPr>
          <a:xfrm>
            <a:off x="7747430"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2B0FBB-1167-49FB-858A-E6F49E097ABE}"/>
              </a:ext>
            </a:extLst>
          </p:cNvPr>
          <p:cNvCxnSpPr>
            <a:cxnSpLocks/>
          </p:cNvCxnSpPr>
          <p:nvPr/>
        </p:nvCxnSpPr>
        <p:spPr>
          <a:xfrm>
            <a:off x="8554952"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D85A605-31C2-40B2-85A0-D80343913753}"/>
              </a:ext>
            </a:extLst>
          </p:cNvPr>
          <p:cNvCxnSpPr>
            <a:cxnSpLocks/>
          </p:cNvCxnSpPr>
          <p:nvPr/>
        </p:nvCxnSpPr>
        <p:spPr>
          <a:xfrm>
            <a:off x="9494550"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76E8D5-F32D-4E2F-80CB-941CB645C035}"/>
              </a:ext>
            </a:extLst>
          </p:cNvPr>
          <p:cNvCxnSpPr>
            <a:cxnSpLocks/>
          </p:cNvCxnSpPr>
          <p:nvPr/>
        </p:nvCxnSpPr>
        <p:spPr>
          <a:xfrm>
            <a:off x="9363921" y="4593441"/>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39F3DC-F8A9-456F-AA14-B110D1CCA6D2}"/>
              </a:ext>
            </a:extLst>
          </p:cNvPr>
          <p:cNvCxnSpPr>
            <a:cxnSpLocks/>
          </p:cNvCxnSpPr>
          <p:nvPr/>
        </p:nvCxnSpPr>
        <p:spPr>
          <a:xfrm>
            <a:off x="8687027" y="416592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BF3A98-887A-4768-A101-51CCA8BB14CB}"/>
              </a:ext>
            </a:extLst>
          </p:cNvPr>
          <p:cNvCxnSpPr>
            <a:cxnSpLocks/>
          </p:cNvCxnSpPr>
          <p:nvPr/>
        </p:nvCxnSpPr>
        <p:spPr>
          <a:xfrm>
            <a:off x="3811039" y="5769098"/>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CBE34A-2DE1-4451-90E2-86C1F7B93D72}"/>
              </a:ext>
            </a:extLst>
          </p:cNvPr>
          <p:cNvCxnSpPr>
            <a:cxnSpLocks/>
          </p:cNvCxnSpPr>
          <p:nvPr/>
        </p:nvCxnSpPr>
        <p:spPr>
          <a:xfrm>
            <a:off x="9156103" y="5412838"/>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09184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arn(inVertical)">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arn(inVertical)">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barn(inVertical)">
                                      <p:cBhvr>
                                        <p:cTn id="8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59693-73BC-40E3-B9C8-930C3C4746D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846066" y="1594355"/>
            <a:ext cx="10880196" cy="2888496"/>
          </a:xfrm>
          <a:prstGeom prst="rect">
            <a:avLst/>
          </a:prstGeom>
        </p:spPr>
      </p:pic>
      <p:sp>
        <p:nvSpPr>
          <p:cNvPr id="4" name="TextBox 3">
            <a:extLst>
              <a:ext uri="{FF2B5EF4-FFF2-40B4-BE49-F238E27FC236}">
                <a16:creationId xmlns:a16="http://schemas.microsoft.com/office/drawing/2014/main" id="{C9B9796F-EB0B-44A2-9C95-B672D6C5E02A}"/>
              </a:ext>
            </a:extLst>
          </p:cNvPr>
          <p:cNvSpPr txBox="1"/>
          <p:nvPr/>
        </p:nvSpPr>
        <p:spPr>
          <a:xfrm>
            <a:off x="958644" y="318811"/>
            <a:ext cx="10094026" cy="1296830"/>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Dùng từ </a:t>
            </a:r>
            <a:r>
              <a:rPr lang="vi-VN" sz="2800" i="1" dirty="0">
                <a:latin typeface="+mj-lt"/>
              </a:rPr>
              <a:t>là </a:t>
            </a:r>
            <a:r>
              <a:rPr lang="vi-VN" sz="2800" dirty="0">
                <a:latin typeface="+mj-lt"/>
              </a:rPr>
              <a:t>kết hợp từ ngữ ở cột A với từ ngữ ở cột B để tạo câu giới thiệu.</a:t>
            </a:r>
          </a:p>
        </p:txBody>
      </p:sp>
      <p:cxnSp>
        <p:nvCxnSpPr>
          <p:cNvPr id="6" name="Straight Connector 5">
            <a:extLst>
              <a:ext uri="{FF2B5EF4-FFF2-40B4-BE49-F238E27FC236}">
                <a16:creationId xmlns:a16="http://schemas.microsoft.com/office/drawing/2014/main" id="{3D8772BC-B267-42C9-A772-EE36AB244757}"/>
              </a:ext>
            </a:extLst>
          </p:cNvPr>
          <p:cNvCxnSpPr>
            <a:cxnSpLocks/>
          </p:cNvCxnSpPr>
          <p:nvPr/>
        </p:nvCxnSpPr>
        <p:spPr>
          <a:xfrm>
            <a:off x="5234462" y="3115896"/>
            <a:ext cx="771195" cy="2444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656C0B-4FD6-494B-9E40-FB24DD8DCB40}"/>
              </a:ext>
            </a:extLst>
          </p:cNvPr>
          <p:cNvCxnSpPr>
            <a:cxnSpLocks/>
          </p:cNvCxnSpPr>
          <p:nvPr/>
        </p:nvCxnSpPr>
        <p:spPr>
          <a:xfrm>
            <a:off x="7243948" y="3619993"/>
            <a:ext cx="771896" cy="283079"/>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398F75ED-F794-4AAD-9830-BD3184418A59}"/>
              </a:ext>
            </a:extLst>
          </p:cNvPr>
          <p:cNvSpPr txBox="1"/>
          <p:nvPr/>
        </p:nvSpPr>
        <p:spPr>
          <a:xfrm>
            <a:off x="1105353" y="4401421"/>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Việt Nam là đất nước tươi đẹp của chúng mình.</a:t>
            </a:r>
          </a:p>
        </p:txBody>
      </p:sp>
      <p:cxnSp>
        <p:nvCxnSpPr>
          <p:cNvPr id="10" name="Straight Connector 9">
            <a:extLst>
              <a:ext uri="{FF2B5EF4-FFF2-40B4-BE49-F238E27FC236}">
                <a16:creationId xmlns:a16="http://schemas.microsoft.com/office/drawing/2014/main" id="{B7B35842-4D06-48C1-BACF-E309F3398110}"/>
              </a:ext>
            </a:extLst>
          </p:cNvPr>
          <p:cNvCxnSpPr>
            <a:cxnSpLocks/>
          </p:cNvCxnSpPr>
          <p:nvPr/>
        </p:nvCxnSpPr>
        <p:spPr>
          <a:xfrm>
            <a:off x="5181601" y="2674856"/>
            <a:ext cx="1104563" cy="622609"/>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793D263F-2EB0-4E75-8A43-4CA4D404027C}"/>
              </a:ext>
            </a:extLst>
          </p:cNvPr>
          <p:cNvCxnSpPr>
            <a:cxnSpLocks/>
          </p:cNvCxnSpPr>
          <p:nvPr/>
        </p:nvCxnSpPr>
        <p:spPr>
          <a:xfrm flipV="1">
            <a:off x="7243948" y="2667000"/>
            <a:ext cx="771896" cy="59885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FF14B5-8D69-4880-8302-F31EA64AFEB7}"/>
              </a:ext>
            </a:extLst>
          </p:cNvPr>
          <p:cNvSpPr txBox="1"/>
          <p:nvPr/>
        </p:nvSpPr>
        <p:spPr>
          <a:xfrm>
            <a:off x="1104221" y="4899770"/>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Thủ đô nước mình là Hà Nội.</a:t>
            </a:r>
          </a:p>
        </p:txBody>
      </p:sp>
      <p:cxnSp>
        <p:nvCxnSpPr>
          <p:cNvPr id="15" name="Straight Connector 14">
            <a:extLst>
              <a:ext uri="{FF2B5EF4-FFF2-40B4-BE49-F238E27FC236}">
                <a16:creationId xmlns:a16="http://schemas.microsoft.com/office/drawing/2014/main" id="{4114C961-F3B8-4043-B8DD-4FEAAFE4511D}"/>
              </a:ext>
            </a:extLst>
          </p:cNvPr>
          <p:cNvCxnSpPr>
            <a:cxnSpLocks/>
          </p:cNvCxnSpPr>
          <p:nvPr/>
        </p:nvCxnSpPr>
        <p:spPr>
          <a:xfrm flipV="1">
            <a:off x="5181601" y="3547111"/>
            <a:ext cx="732311" cy="2988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AB5A64-3B71-4CF7-BF11-9E835D372E1E}"/>
              </a:ext>
            </a:extLst>
          </p:cNvPr>
          <p:cNvCxnSpPr>
            <a:cxnSpLocks/>
          </p:cNvCxnSpPr>
          <p:nvPr/>
        </p:nvCxnSpPr>
        <p:spPr>
          <a:xfrm flipV="1">
            <a:off x="7467600" y="3115242"/>
            <a:ext cx="802244" cy="3137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AAEFBBC-A7F5-4D37-958E-FC5DB1ECE363}"/>
              </a:ext>
            </a:extLst>
          </p:cNvPr>
          <p:cNvSpPr txBox="1"/>
          <p:nvPr/>
        </p:nvSpPr>
        <p:spPr>
          <a:xfrm>
            <a:off x="1104221" y="5430952"/>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Trang phục truyền thống của người Việt là áo dài.</a:t>
            </a:r>
          </a:p>
        </p:txBody>
      </p:sp>
    </p:spTree>
    <p:extLst>
      <p:ext uri="{BB962C8B-B14F-4D97-AF65-F5344CB8AC3E}">
        <p14:creationId xmlns:p14="http://schemas.microsoft.com/office/powerpoint/2010/main" val="25504611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324390" y="-1377037"/>
            <a:ext cx="3691005"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092699" y="2730500"/>
            <a:ext cx="2438400" cy="5257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95660" y="1600201"/>
            <a:ext cx="4375686" cy="584775"/>
          </a:xfrm>
          <a:prstGeom prst="rect">
            <a:avLst/>
          </a:prstGeom>
          <a:noFill/>
        </p:spPr>
        <p:txBody>
          <a:bodyPr wrap="none" rtlCol="0">
            <a:spAutoFit/>
          </a:bodyPr>
          <a:lstStyle/>
          <a:p>
            <a:pPr algn="ctr" defTabSz="1219072"/>
            <a:r>
              <a:rPr lang="en-US" sz="3200" dirty="0" err="1">
                <a:solidFill>
                  <a:srgbClr val="FF0000"/>
                </a:solidFill>
                <a:latin typeface="Calibri"/>
              </a:rPr>
              <a:t>Ngoằn</a:t>
            </a:r>
            <a:r>
              <a:rPr lang="en-US" sz="3200" dirty="0">
                <a:solidFill>
                  <a:srgbClr val="FF0000"/>
                </a:solidFill>
                <a:latin typeface="Calibri"/>
              </a:rPr>
              <a:t> </a:t>
            </a:r>
            <a:r>
              <a:rPr lang="en-US" sz="3200" dirty="0" err="1">
                <a:solidFill>
                  <a:srgbClr val="FF0000"/>
                </a:solidFill>
                <a:latin typeface="Calibri"/>
              </a:rPr>
              <a:t>ngoèo</a:t>
            </a:r>
            <a:r>
              <a:rPr lang="en-US" sz="3200" dirty="0">
                <a:solidFill>
                  <a:srgbClr val="FF0000"/>
                </a:solidFill>
                <a:latin typeface="Calibri"/>
              </a:rPr>
              <a:t> </a:t>
            </a:r>
            <a:r>
              <a:rPr lang="en-US" sz="3200" dirty="0" err="1">
                <a:solidFill>
                  <a:srgbClr val="0033CC"/>
                </a:solidFill>
                <a:latin typeface="Calibri"/>
              </a:rPr>
              <a:t>nghĩa</a:t>
            </a:r>
            <a:r>
              <a:rPr lang="en-US" sz="3200" dirty="0">
                <a:solidFill>
                  <a:srgbClr val="0033CC"/>
                </a:solidFill>
                <a:latin typeface="Calibri"/>
              </a:rPr>
              <a:t> </a:t>
            </a:r>
            <a:r>
              <a:rPr lang="en-US" sz="3200" dirty="0" err="1">
                <a:solidFill>
                  <a:srgbClr val="0033CC"/>
                </a:solidFill>
                <a:latin typeface="Calibri"/>
              </a:rPr>
              <a:t>là</a:t>
            </a:r>
            <a:r>
              <a:rPr lang="en-US" sz="3200" dirty="0">
                <a:solidFill>
                  <a:srgbClr val="0033CC"/>
                </a:solidFill>
                <a:latin typeface="Calibri"/>
              </a:rPr>
              <a:t> </a:t>
            </a:r>
            <a:r>
              <a:rPr lang="en-US" sz="3200" dirty="0" err="1">
                <a:solidFill>
                  <a:srgbClr val="0033CC"/>
                </a:solidFill>
                <a:latin typeface="Calibri"/>
              </a:rPr>
              <a:t>gì</a:t>
            </a:r>
            <a:r>
              <a:rPr lang="en-US" sz="3200" dirty="0">
                <a:solidFill>
                  <a:srgbClr val="0033CC"/>
                </a:solidFill>
                <a:latin typeface="Calibri"/>
              </a:rPr>
              <a:t>?</a:t>
            </a:r>
          </a:p>
        </p:txBody>
      </p:sp>
      <p:sp>
        <p:nvSpPr>
          <p:cNvPr id="24" name="TextBox 23"/>
          <p:cNvSpPr txBox="1"/>
          <p:nvPr/>
        </p:nvSpPr>
        <p:spPr>
          <a:xfrm>
            <a:off x="3880175" y="4820791"/>
            <a:ext cx="4606655" cy="1077218"/>
          </a:xfrm>
          <a:prstGeom prst="rect">
            <a:avLst/>
          </a:prstGeom>
          <a:noFill/>
        </p:spPr>
        <p:txBody>
          <a:bodyPr wrap="square" rtlCol="0">
            <a:spAutoFit/>
          </a:bodyPr>
          <a:lstStyle/>
          <a:p>
            <a:pPr algn="ctr" defTabSz="1219072"/>
            <a:r>
              <a:rPr lang="en-US" sz="3200" dirty="0">
                <a:solidFill>
                  <a:srgbClr val="0033CC"/>
                </a:solidFill>
                <a:latin typeface="Calibri"/>
              </a:rPr>
              <a:t>U</a:t>
            </a:r>
            <a:r>
              <a:rPr lang="vi-VN" sz="3200" dirty="0">
                <a:solidFill>
                  <a:srgbClr val="0033CC"/>
                </a:solidFill>
                <a:latin typeface="Calibri"/>
              </a:rPr>
              <a:t>ốn lượn theo nhiều hướng khác nhau.</a:t>
            </a:r>
            <a:endParaRPr lang="en-US" sz="3200" dirty="0">
              <a:solidFill>
                <a:srgbClr val="0033CC"/>
              </a:solidFill>
              <a:latin typeface="Calibri"/>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6401" y="3922867"/>
            <a:ext cx="2127940" cy="2781069"/>
          </a:xfrm>
          <a:prstGeom prst="rect">
            <a:avLst/>
          </a:prstGeom>
        </p:spPr>
      </p:pic>
    </p:spTree>
    <p:extLst>
      <p:ext uri="{BB962C8B-B14F-4D97-AF65-F5344CB8AC3E}">
        <p14:creationId xmlns:p14="http://schemas.microsoft.com/office/powerpoint/2010/main" val="65768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352099" y="-1431102"/>
            <a:ext cx="3691005"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092699" y="2730500"/>
            <a:ext cx="2438400" cy="5257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06378" y="1600201"/>
            <a:ext cx="4554260" cy="584775"/>
          </a:xfrm>
          <a:prstGeom prst="rect">
            <a:avLst/>
          </a:prstGeom>
          <a:noFill/>
        </p:spPr>
        <p:txBody>
          <a:bodyPr wrap="none" rtlCol="0">
            <a:spAutoFit/>
          </a:bodyPr>
          <a:lstStyle/>
          <a:p>
            <a:pPr algn="ctr" defTabSz="1219072"/>
            <a:r>
              <a:rPr lang="en-US" sz="3200" dirty="0" err="1">
                <a:solidFill>
                  <a:srgbClr val="0033CC"/>
                </a:solidFill>
                <a:latin typeface="Calibri"/>
              </a:rPr>
              <a:t>Trong</a:t>
            </a:r>
            <a:r>
              <a:rPr lang="en-US" sz="3200" dirty="0">
                <a:solidFill>
                  <a:srgbClr val="0033CC"/>
                </a:solidFill>
                <a:latin typeface="Calibri"/>
              </a:rPr>
              <a:t> </a:t>
            </a:r>
            <a:r>
              <a:rPr lang="en-US" sz="3200" dirty="0" err="1">
                <a:solidFill>
                  <a:srgbClr val="0033CC"/>
                </a:solidFill>
                <a:latin typeface="Calibri"/>
              </a:rPr>
              <a:t>bài</a:t>
            </a:r>
            <a:r>
              <a:rPr lang="en-US" sz="3200" dirty="0">
                <a:solidFill>
                  <a:srgbClr val="0033CC"/>
                </a:solidFill>
                <a:latin typeface="Calibri"/>
              </a:rPr>
              <a:t> </a:t>
            </a:r>
            <a:r>
              <a:rPr lang="en-US" sz="3200" dirty="0" err="1">
                <a:solidFill>
                  <a:srgbClr val="FF0000"/>
                </a:solidFill>
                <a:latin typeface="Calibri"/>
              </a:rPr>
              <a:t>chú</a:t>
            </a:r>
            <a:r>
              <a:rPr lang="en-US" sz="3200" dirty="0">
                <a:solidFill>
                  <a:srgbClr val="FF0000"/>
                </a:solidFill>
                <a:latin typeface="Calibri"/>
              </a:rPr>
              <a:t> </a:t>
            </a:r>
            <a:r>
              <a:rPr lang="en-US" sz="3200" dirty="0" err="1">
                <a:solidFill>
                  <a:srgbClr val="FF0000"/>
                </a:solidFill>
                <a:latin typeface="Calibri"/>
              </a:rPr>
              <a:t>cần</a:t>
            </a:r>
            <a:r>
              <a:rPr lang="en-US" sz="3200" dirty="0">
                <a:solidFill>
                  <a:srgbClr val="FF0000"/>
                </a:solidFill>
                <a:latin typeface="Calibri"/>
              </a:rPr>
              <a:t> </a:t>
            </a:r>
            <a:r>
              <a:rPr lang="en-US" sz="3200" dirty="0" err="1">
                <a:solidFill>
                  <a:srgbClr val="FF0000"/>
                </a:solidFill>
                <a:latin typeface="Calibri"/>
              </a:rPr>
              <a:t>vụ</a:t>
            </a:r>
            <a:r>
              <a:rPr lang="en-US" sz="3200" dirty="0">
                <a:solidFill>
                  <a:srgbClr val="FF0000"/>
                </a:solidFill>
                <a:latin typeface="Calibri"/>
              </a:rPr>
              <a:t> </a:t>
            </a:r>
            <a:r>
              <a:rPr lang="en-US" sz="3200" dirty="0" err="1">
                <a:solidFill>
                  <a:srgbClr val="0033CC"/>
                </a:solidFill>
                <a:latin typeface="Calibri"/>
              </a:rPr>
              <a:t>là</a:t>
            </a:r>
            <a:r>
              <a:rPr lang="en-US" sz="3200" dirty="0">
                <a:solidFill>
                  <a:srgbClr val="0033CC"/>
                </a:solidFill>
                <a:latin typeface="Calibri"/>
              </a:rPr>
              <a:t> ai?</a:t>
            </a:r>
          </a:p>
        </p:txBody>
      </p:sp>
      <p:sp>
        <p:nvSpPr>
          <p:cNvPr id="24" name="TextBox 23"/>
          <p:cNvSpPr txBox="1"/>
          <p:nvPr/>
        </p:nvSpPr>
        <p:spPr>
          <a:xfrm>
            <a:off x="4329022" y="4759404"/>
            <a:ext cx="4124847" cy="584775"/>
          </a:xfrm>
          <a:prstGeom prst="rect">
            <a:avLst/>
          </a:prstGeom>
          <a:noFill/>
        </p:spPr>
        <p:txBody>
          <a:bodyPr wrap="none" rtlCol="0">
            <a:spAutoFit/>
          </a:bodyPr>
          <a:lstStyle/>
          <a:p>
            <a:pPr algn="ctr" defTabSz="1219072"/>
            <a:r>
              <a:rPr lang="en-US" sz="3200" dirty="0" err="1">
                <a:solidFill>
                  <a:srgbClr val="0033CC"/>
                </a:solidFill>
                <a:latin typeface="Calibri"/>
              </a:rPr>
              <a:t>Người</a:t>
            </a:r>
            <a:r>
              <a:rPr lang="en-US" sz="3200" dirty="0">
                <a:solidFill>
                  <a:srgbClr val="0033CC"/>
                </a:solidFill>
                <a:latin typeface="Calibri"/>
              </a:rPr>
              <a:t> </a:t>
            </a:r>
            <a:r>
              <a:rPr lang="en-US" sz="3200" dirty="0" err="1">
                <a:solidFill>
                  <a:srgbClr val="0033CC"/>
                </a:solidFill>
                <a:latin typeface="Calibri"/>
              </a:rPr>
              <a:t>chăm</a:t>
            </a:r>
            <a:r>
              <a:rPr lang="en-US" sz="3200" dirty="0">
                <a:solidFill>
                  <a:srgbClr val="0033CC"/>
                </a:solidFill>
                <a:latin typeface="Calibri"/>
              </a:rPr>
              <a:t> </a:t>
            </a:r>
            <a:r>
              <a:rPr lang="en-US" sz="3200" dirty="0" err="1">
                <a:solidFill>
                  <a:srgbClr val="0033CC"/>
                </a:solidFill>
                <a:latin typeface="Calibri"/>
              </a:rPr>
              <a:t>sóc</a:t>
            </a:r>
            <a:r>
              <a:rPr lang="en-US" sz="3200" dirty="0">
                <a:solidFill>
                  <a:srgbClr val="0033CC"/>
                </a:solidFill>
                <a:latin typeface="Calibri"/>
              </a:rPr>
              <a:t> </a:t>
            </a:r>
            <a:r>
              <a:rPr lang="en-US" sz="3200" dirty="0" err="1">
                <a:solidFill>
                  <a:srgbClr val="0033CC"/>
                </a:solidFill>
                <a:latin typeface="Calibri"/>
              </a:rPr>
              <a:t>Bác</a:t>
            </a:r>
            <a:r>
              <a:rPr lang="en-US" sz="3200" dirty="0">
                <a:solidFill>
                  <a:srgbClr val="0033CC"/>
                </a:solidFill>
                <a:latin typeface="Calibri"/>
              </a:rPr>
              <a:t> </a:t>
            </a:r>
            <a:r>
              <a:rPr lang="en-US" sz="3200" dirty="0" err="1">
                <a:solidFill>
                  <a:srgbClr val="0033CC"/>
                </a:solidFill>
                <a:latin typeface="Calibri"/>
              </a:rPr>
              <a:t>Hồ</a:t>
            </a:r>
            <a:endParaRPr lang="en-US" sz="3200" dirty="0">
              <a:solidFill>
                <a:srgbClr val="0033CC"/>
              </a:solidFill>
              <a:latin typeface="Calibri"/>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9601" y="3873730"/>
            <a:ext cx="2127940" cy="2781069"/>
          </a:xfrm>
          <a:prstGeom prst="rect">
            <a:avLst/>
          </a:prstGeom>
        </p:spPr>
      </p:pic>
    </p:spTree>
    <p:extLst>
      <p:ext uri="{BB962C8B-B14F-4D97-AF65-F5344CB8AC3E}">
        <p14:creationId xmlns:p14="http://schemas.microsoft.com/office/powerpoint/2010/main" val="334069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352099" y="-1431102"/>
            <a:ext cx="3691005"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092699" y="2730500"/>
            <a:ext cx="2438400" cy="5257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99705" y="1327069"/>
            <a:ext cx="4992590" cy="1077218"/>
          </a:xfrm>
          <a:prstGeom prst="rect">
            <a:avLst/>
          </a:prstGeom>
          <a:noFill/>
        </p:spPr>
        <p:txBody>
          <a:bodyPr wrap="square" rtlCol="0">
            <a:spAutoFit/>
          </a:bodyPr>
          <a:lstStyle/>
          <a:p>
            <a:pPr algn="ctr" defTabSz="1219072"/>
            <a:r>
              <a:rPr lang="en-US" sz="3200" dirty="0" err="1">
                <a:solidFill>
                  <a:srgbClr val="0033CC"/>
                </a:solidFill>
                <a:latin typeface="Calibri"/>
              </a:rPr>
              <a:t>Tại</a:t>
            </a:r>
            <a:r>
              <a:rPr lang="en-US" sz="3200" dirty="0">
                <a:solidFill>
                  <a:srgbClr val="0033CC"/>
                </a:solidFill>
                <a:latin typeface="Calibri"/>
              </a:rPr>
              <a:t> </a:t>
            </a:r>
            <a:r>
              <a:rPr lang="en-US" sz="3200" dirty="0" err="1">
                <a:solidFill>
                  <a:srgbClr val="0033CC"/>
                </a:solidFill>
                <a:latin typeface="Calibri"/>
              </a:rPr>
              <a:t>sao</a:t>
            </a:r>
            <a:r>
              <a:rPr lang="en-US" sz="3200" dirty="0">
                <a:solidFill>
                  <a:srgbClr val="0033CC"/>
                </a:solidFill>
                <a:latin typeface="Calibri"/>
              </a:rPr>
              <a:t> </a:t>
            </a:r>
            <a:r>
              <a:rPr lang="en-US" sz="3200" dirty="0" err="1">
                <a:solidFill>
                  <a:srgbClr val="0033CC"/>
                </a:solidFill>
                <a:latin typeface="Calibri"/>
              </a:rPr>
              <a:t>Bác</a:t>
            </a:r>
            <a:r>
              <a:rPr lang="en-US" sz="3200" dirty="0">
                <a:solidFill>
                  <a:srgbClr val="0033CC"/>
                </a:solidFill>
                <a:latin typeface="Calibri"/>
              </a:rPr>
              <a:t> </a:t>
            </a:r>
            <a:r>
              <a:rPr lang="en-US" sz="3200" dirty="0" err="1">
                <a:solidFill>
                  <a:srgbClr val="0033CC"/>
                </a:solidFill>
                <a:latin typeface="Calibri"/>
              </a:rPr>
              <a:t>cuộn</a:t>
            </a:r>
            <a:r>
              <a:rPr lang="en-US" sz="3200" dirty="0">
                <a:solidFill>
                  <a:srgbClr val="0033CC"/>
                </a:solidFill>
                <a:latin typeface="Calibri"/>
              </a:rPr>
              <a:t> </a:t>
            </a:r>
            <a:r>
              <a:rPr lang="en-US" sz="3200" dirty="0" err="1">
                <a:solidFill>
                  <a:srgbClr val="0033CC"/>
                </a:solidFill>
                <a:latin typeface="Calibri"/>
              </a:rPr>
              <a:t>chiếc</a:t>
            </a:r>
            <a:r>
              <a:rPr lang="en-US" sz="3200" dirty="0">
                <a:solidFill>
                  <a:srgbClr val="0033CC"/>
                </a:solidFill>
                <a:latin typeface="Calibri"/>
              </a:rPr>
              <a:t> </a:t>
            </a:r>
            <a:r>
              <a:rPr lang="en-US" sz="3200" dirty="0" err="1">
                <a:solidFill>
                  <a:srgbClr val="0033CC"/>
                </a:solidFill>
                <a:latin typeface="Calibri"/>
              </a:rPr>
              <a:t>rễ</a:t>
            </a:r>
            <a:r>
              <a:rPr lang="en-US" sz="3200" dirty="0">
                <a:solidFill>
                  <a:srgbClr val="0033CC"/>
                </a:solidFill>
                <a:latin typeface="Calibri"/>
              </a:rPr>
              <a:t> </a:t>
            </a:r>
            <a:r>
              <a:rPr lang="en-US" sz="3200" dirty="0" err="1">
                <a:solidFill>
                  <a:srgbClr val="0033CC"/>
                </a:solidFill>
                <a:latin typeface="Calibri"/>
              </a:rPr>
              <a:t>thành</a:t>
            </a:r>
            <a:r>
              <a:rPr lang="en-US" sz="3200" dirty="0">
                <a:solidFill>
                  <a:srgbClr val="0033CC"/>
                </a:solidFill>
                <a:latin typeface="Calibri"/>
              </a:rPr>
              <a:t> </a:t>
            </a:r>
            <a:r>
              <a:rPr lang="en-US" sz="3200" dirty="0" err="1">
                <a:solidFill>
                  <a:srgbClr val="0033CC"/>
                </a:solidFill>
                <a:latin typeface="Calibri"/>
              </a:rPr>
              <a:t>vòng</a:t>
            </a:r>
            <a:r>
              <a:rPr lang="en-US" sz="3200" dirty="0">
                <a:solidFill>
                  <a:srgbClr val="0033CC"/>
                </a:solidFill>
                <a:latin typeface="Calibri"/>
              </a:rPr>
              <a:t> </a:t>
            </a:r>
            <a:r>
              <a:rPr lang="en-US" sz="3200" dirty="0" err="1">
                <a:solidFill>
                  <a:srgbClr val="0033CC"/>
                </a:solidFill>
                <a:latin typeface="Calibri"/>
              </a:rPr>
              <a:t>tròn</a:t>
            </a:r>
            <a:r>
              <a:rPr lang="en-US" sz="3200" dirty="0">
                <a:solidFill>
                  <a:srgbClr val="0033CC"/>
                </a:solidFill>
                <a:latin typeface="Calibri"/>
              </a:rPr>
              <a:t>?</a:t>
            </a:r>
          </a:p>
        </p:txBody>
      </p:sp>
      <p:sp>
        <p:nvSpPr>
          <p:cNvPr id="24" name="TextBox 23"/>
          <p:cNvSpPr txBox="1"/>
          <p:nvPr/>
        </p:nvSpPr>
        <p:spPr>
          <a:xfrm>
            <a:off x="4451712" y="4725655"/>
            <a:ext cx="3491778" cy="1077218"/>
          </a:xfrm>
          <a:prstGeom prst="rect">
            <a:avLst/>
          </a:prstGeom>
          <a:noFill/>
        </p:spPr>
        <p:txBody>
          <a:bodyPr wrap="square" rtlCol="0">
            <a:spAutoFit/>
          </a:bodyPr>
          <a:lstStyle/>
          <a:p>
            <a:pPr algn="ctr" defTabSz="1219072"/>
            <a:r>
              <a:rPr lang="en-US" sz="3200" smtClean="0">
                <a:solidFill>
                  <a:srgbClr val="0033CC"/>
                </a:solidFill>
              </a:rPr>
              <a:t>Khi lớn sẽ thành </a:t>
            </a:r>
            <a:r>
              <a:rPr lang="en-US" sz="3200" dirty="0" err="1">
                <a:solidFill>
                  <a:srgbClr val="0033CC"/>
                </a:solidFill>
              </a:rPr>
              <a:t>cây</a:t>
            </a:r>
            <a:r>
              <a:rPr lang="en-US" sz="3200" dirty="0">
                <a:solidFill>
                  <a:srgbClr val="0033CC"/>
                </a:solidFill>
              </a:rPr>
              <a:t> </a:t>
            </a:r>
            <a:r>
              <a:rPr lang="en-US" sz="3200" dirty="0" err="1">
                <a:solidFill>
                  <a:srgbClr val="0033CC"/>
                </a:solidFill>
              </a:rPr>
              <a:t>đa</a:t>
            </a:r>
            <a:r>
              <a:rPr lang="en-US" sz="3200" dirty="0">
                <a:solidFill>
                  <a:srgbClr val="0033CC"/>
                </a:solidFill>
              </a:rPr>
              <a:t> </a:t>
            </a:r>
            <a:r>
              <a:rPr lang="en-US" sz="3200" dirty="0" err="1">
                <a:solidFill>
                  <a:srgbClr val="0033CC"/>
                </a:solidFill>
              </a:rPr>
              <a:t>có</a:t>
            </a:r>
            <a:r>
              <a:rPr lang="en-US" sz="3200" dirty="0">
                <a:solidFill>
                  <a:srgbClr val="0033CC"/>
                </a:solidFill>
              </a:rPr>
              <a:t> </a:t>
            </a:r>
            <a:r>
              <a:rPr lang="en-US" sz="3200" dirty="0" err="1">
                <a:solidFill>
                  <a:srgbClr val="0033CC"/>
                </a:solidFill>
              </a:rPr>
              <a:t>vòng</a:t>
            </a:r>
            <a:r>
              <a:rPr lang="en-US" sz="3200" dirty="0">
                <a:solidFill>
                  <a:srgbClr val="0033CC"/>
                </a:solidFill>
              </a:rPr>
              <a:t> </a:t>
            </a:r>
            <a:r>
              <a:rPr lang="en-US" sz="3200" dirty="0" err="1">
                <a:solidFill>
                  <a:srgbClr val="0033CC"/>
                </a:solidFill>
              </a:rPr>
              <a:t>lá</a:t>
            </a:r>
            <a:r>
              <a:rPr lang="en-US" sz="3200" dirty="0">
                <a:solidFill>
                  <a:srgbClr val="0033CC"/>
                </a:solidFill>
              </a:rPr>
              <a:t> </a:t>
            </a:r>
            <a:r>
              <a:rPr lang="en-US" sz="3200" dirty="0" err="1">
                <a:solidFill>
                  <a:srgbClr val="0033CC"/>
                </a:solidFill>
              </a:rPr>
              <a:t>tròn</a:t>
            </a:r>
            <a:endParaRPr lang="en-US" sz="3200" dirty="0">
              <a:solidFill>
                <a:srgbClr val="0033CC"/>
              </a:solidFill>
              <a:latin typeface="Calibri"/>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5259" y="3873730"/>
            <a:ext cx="2127940" cy="2781069"/>
          </a:xfrm>
          <a:prstGeom prst="rect">
            <a:avLst/>
          </a:prstGeom>
        </p:spPr>
      </p:pic>
    </p:spTree>
    <p:extLst>
      <p:ext uri="{BB962C8B-B14F-4D97-AF65-F5344CB8AC3E}">
        <p14:creationId xmlns:p14="http://schemas.microsoft.com/office/powerpoint/2010/main" val="248678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3"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53916" y="6086437"/>
            <a:ext cx="1638085" cy="77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có li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352099" y="-1431102"/>
            <a:ext cx="3691005" cy="69088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092699" y="2730500"/>
            <a:ext cx="2438400" cy="5257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72934" y="1267692"/>
            <a:ext cx="5849333" cy="1077218"/>
          </a:xfrm>
          <a:prstGeom prst="rect">
            <a:avLst/>
          </a:prstGeom>
          <a:noFill/>
        </p:spPr>
        <p:txBody>
          <a:bodyPr wrap="square" rtlCol="0">
            <a:spAutoFit/>
          </a:bodyPr>
          <a:lstStyle/>
          <a:p>
            <a:pPr algn="ctr" defTabSz="1219072"/>
            <a:r>
              <a:rPr lang="en-US" sz="3200" dirty="0" err="1">
                <a:solidFill>
                  <a:srgbClr val="0033CC"/>
                </a:solidFill>
                <a:latin typeface="Calibri"/>
              </a:rPr>
              <a:t>Tình</a:t>
            </a:r>
            <a:r>
              <a:rPr lang="en-US" sz="3200" dirty="0">
                <a:solidFill>
                  <a:srgbClr val="0033CC"/>
                </a:solidFill>
                <a:latin typeface="Calibri"/>
              </a:rPr>
              <a:t> </a:t>
            </a:r>
            <a:r>
              <a:rPr lang="en-US" sz="3200" dirty="0" err="1">
                <a:solidFill>
                  <a:srgbClr val="0033CC"/>
                </a:solidFill>
                <a:latin typeface="Calibri"/>
              </a:rPr>
              <a:t>cảm</a:t>
            </a:r>
            <a:r>
              <a:rPr lang="en-US" sz="3200" dirty="0">
                <a:solidFill>
                  <a:srgbClr val="0033CC"/>
                </a:solidFill>
                <a:latin typeface="Calibri"/>
              </a:rPr>
              <a:t> </a:t>
            </a:r>
            <a:r>
              <a:rPr lang="en-US" sz="3200" dirty="0" err="1">
                <a:solidFill>
                  <a:srgbClr val="0033CC"/>
                </a:solidFill>
                <a:latin typeface="Calibri"/>
              </a:rPr>
              <a:t>của</a:t>
            </a:r>
            <a:r>
              <a:rPr lang="en-US" sz="3200" dirty="0">
                <a:solidFill>
                  <a:srgbClr val="0033CC"/>
                </a:solidFill>
                <a:latin typeface="Calibri"/>
              </a:rPr>
              <a:t> </a:t>
            </a:r>
            <a:r>
              <a:rPr lang="en-US" sz="3200" dirty="0" err="1">
                <a:solidFill>
                  <a:srgbClr val="0033CC"/>
                </a:solidFill>
                <a:latin typeface="Calibri"/>
              </a:rPr>
              <a:t>Bác</a:t>
            </a:r>
            <a:r>
              <a:rPr lang="en-US" sz="3200" dirty="0">
                <a:solidFill>
                  <a:srgbClr val="0033CC"/>
                </a:solidFill>
                <a:latin typeface="Calibri"/>
              </a:rPr>
              <a:t> </a:t>
            </a:r>
            <a:r>
              <a:rPr lang="en-US" sz="3200" dirty="0" err="1">
                <a:solidFill>
                  <a:srgbClr val="0033CC"/>
                </a:solidFill>
                <a:latin typeface="Calibri"/>
              </a:rPr>
              <a:t>Hồ</a:t>
            </a:r>
            <a:r>
              <a:rPr lang="en-US" sz="3200" dirty="0">
                <a:solidFill>
                  <a:srgbClr val="0033CC"/>
                </a:solidFill>
                <a:latin typeface="Calibri"/>
              </a:rPr>
              <a:t> </a:t>
            </a:r>
            <a:r>
              <a:rPr lang="en-US" sz="3200" dirty="0" err="1">
                <a:solidFill>
                  <a:srgbClr val="0033CC"/>
                </a:solidFill>
                <a:latin typeface="Calibri"/>
              </a:rPr>
              <a:t>dành</a:t>
            </a:r>
            <a:r>
              <a:rPr lang="en-US" sz="3200" dirty="0">
                <a:solidFill>
                  <a:srgbClr val="0033CC"/>
                </a:solidFill>
                <a:latin typeface="Calibri"/>
              </a:rPr>
              <a:t> </a:t>
            </a:r>
            <a:r>
              <a:rPr lang="en-US" sz="3200" dirty="0" err="1">
                <a:solidFill>
                  <a:srgbClr val="0033CC"/>
                </a:solidFill>
                <a:latin typeface="Calibri"/>
              </a:rPr>
              <a:t>cho</a:t>
            </a:r>
            <a:r>
              <a:rPr lang="en-US" sz="3200" dirty="0">
                <a:solidFill>
                  <a:srgbClr val="0033CC"/>
                </a:solidFill>
                <a:latin typeface="Calibri"/>
              </a:rPr>
              <a:t> </a:t>
            </a:r>
            <a:r>
              <a:rPr lang="en-US" sz="3200" dirty="0" err="1">
                <a:solidFill>
                  <a:srgbClr val="0033CC"/>
                </a:solidFill>
                <a:latin typeface="Calibri"/>
              </a:rPr>
              <a:t>thiếu</a:t>
            </a:r>
            <a:r>
              <a:rPr lang="en-US" sz="3200" dirty="0">
                <a:solidFill>
                  <a:srgbClr val="0033CC"/>
                </a:solidFill>
                <a:latin typeface="Calibri"/>
              </a:rPr>
              <a:t> </a:t>
            </a:r>
            <a:r>
              <a:rPr lang="en-US" sz="3200" dirty="0" err="1">
                <a:solidFill>
                  <a:srgbClr val="0033CC"/>
                </a:solidFill>
                <a:latin typeface="Calibri"/>
              </a:rPr>
              <a:t>nhi</a:t>
            </a:r>
            <a:r>
              <a:rPr lang="en-US" sz="3200" dirty="0">
                <a:solidFill>
                  <a:srgbClr val="0033CC"/>
                </a:solidFill>
                <a:latin typeface="Calibri"/>
              </a:rPr>
              <a:t> </a:t>
            </a:r>
            <a:r>
              <a:rPr lang="en-US" sz="3200" dirty="0" err="1">
                <a:solidFill>
                  <a:srgbClr val="0033CC"/>
                </a:solidFill>
                <a:latin typeface="Calibri"/>
              </a:rPr>
              <a:t>như</a:t>
            </a:r>
            <a:r>
              <a:rPr lang="en-US" sz="3200" dirty="0">
                <a:solidFill>
                  <a:srgbClr val="0033CC"/>
                </a:solidFill>
                <a:latin typeface="Calibri"/>
              </a:rPr>
              <a:t> </a:t>
            </a:r>
            <a:r>
              <a:rPr lang="en-US" sz="3200" dirty="0" err="1">
                <a:solidFill>
                  <a:srgbClr val="0033CC"/>
                </a:solidFill>
                <a:latin typeface="Calibri"/>
              </a:rPr>
              <a:t>thế</a:t>
            </a:r>
            <a:r>
              <a:rPr lang="en-US" sz="3200" dirty="0">
                <a:solidFill>
                  <a:srgbClr val="0033CC"/>
                </a:solidFill>
                <a:latin typeface="Calibri"/>
              </a:rPr>
              <a:t> </a:t>
            </a:r>
            <a:r>
              <a:rPr lang="en-US" sz="3200" dirty="0" err="1">
                <a:solidFill>
                  <a:srgbClr val="0033CC"/>
                </a:solidFill>
                <a:latin typeface="Calibri"/>
              </a:rPr>
              <a:t>nào</a:t>
            </a:r>
            <a:r>
              <a:rPr lang="en-US" sz="3200" dirty="0">
                <a:solidFill>
                  <a:srgbClr val="0033CC"/>
                </a:solidFill>
                <a:latin typeface="Calibri"/>
              </a:rPr>
              <a:t>?</a:t>
            </a:r>
          </a:p>
        </p:txBody>
      </p:sp>
      <p:sp>
        <p:nvSpPr>
          <p:cNvPr id="24" name="TextBox 23"/>
          <p:cNvSpPr txBox="1"/>
          <p:nvPr/>
        </p:nvSpPr>
        <p:spPr>
          <a:xfrm>
            <a:off x="4433455" y="4820791"/>
            <a:ext cx="3611087" cy="1077218"/>
          </a:xfrm>
          <a:prstGeom prst="rect">
            <a:avLst/>
          </a:prstGeom>
          <a:noFill/>
        </p:spPr>
        <p:txBody>
          <a:bodyPr wrap="square" rtlCol="0">
            <a:spAutoFit/>
          </a:bodyPr>
          <a:lstStyle/>
          <a:p>
            <a:pPr algn="ctr" defTabSz="1219072"/>
            <a:r>
              <a:rPr lang="en-US" sz="3200" dirty="0" err="1">
                <a:solidFill>
                  <a:srgbClr val="0033CC"/>
                </a:solidFill>
                <a:latin typeface="Calibri"/>
              </a:rPr>
              <a:t>Bác</a:t>
            </a:r>
            <a:r>
              <a:rPr lang="en-US" sz="3200" dirty="0">
                <a:solidFill>
                  <a:srgbClr val="0033CC"/>
                </a:solidFill>
                <a:latin typeface="Calibri"/>
              </a:rPr>
              <a:t> </a:t>
            </a:r>
            <a:r>
              <a:rPr lang="en-US" sz="3200" dirty="0" err="1">
                <a:solidFill>
                  <a:srgbClr val="0033CC"/>
                </a:solidFill>
                <a:latin typeface="Calibri"/>
              </a:rPr>
              <a:t>rất</a:t>
            </a:r>
            <a:r>
              <a:rPr lang="en-US" sz="3200" dirty="0">
                <a:solidFill>
                  <a:srgbClr val="0033CC"/>
                </a:solidFill>
                <a:latin typeface="Calibri"/>
              </a:rPr>
              <a:t> </a:t>
            </a:r>
            <a:r>
              <a:rPr lang="en-US" sz="3200" err="1">
                <a:solidFill>
                  <a:srgbClr val="0033CC"/>
                </a:solidFill>
                <a:latin typeface="Calibri"/>
              </a:rPr>
              <a:t>yêu</a:t>
            </a:r>
            <a:r>
              <a:rPr lang="en-US" sz="3200">
                <a:solidFill>
                  <a:srgbClr val="0033CC"/>
                </a:solidFill>
                <a:latin typeface="Calibri"/>
              </a:rPr>
              <a:t> </a:t>
            </a:r>
            <a:r>
              <a:rPr lang="en-US" sz="3200" smtClean="0">
                <a:solidFill>
                  <a:srgbClr val="0033CC"/>
                </a:solidFill>
                <a:latin typeface="Calibri"/>
              </a:rPr>
              <a:t>quý thiếu </a:t>
            </a:r>
            <a:r>
              <a:rPr lang="en-US" sz="3200" dirty="0" err="1">
                <a:solidFill>
                  <a:srgbClr val="0033CC"/>
                </a:solidFill>
                <a:latin typeface="Calibri"/>
              </a:rPr>
              <a:t>niên</a:t>
            </a:r>
            <a:r>
              <a:rPr lang="en-US" sz="3200" dirty="0">
                <a:solidFill>
                  <a:srgbClr val="0033CC"/>
                </a:solidFill>
                <a:latin typeface="Calibri"/>
              </a:rPr>
              <a:t> </a:t>
            </a:r>
            <a:r>
              <a:rPr lang="en-US" sz="3200" err="1">
                <a:solidFill>
                  <a:srgbClr val="0033CC"/>
                </a:solidFill>
                <a:latin typeface="Calibri"/>
              </a:rPr>
              <a:t>nhi</a:t>
            </a:r>
            <a:r>
              <a:rPr lang="en-US" sz="3200">
                <a:solidFill>
                  <a:srgbClr val="0033CC"/>
                </a:solidFill>
                <a:latin typeface="Calibri"/>
              </a:rPr>
              <a:t> </a:t>
            </a:r>
            <a:r>
              <a:rPr lang="en-US" sz="3200" smtClean="0">
                <a:solidFill>
                  <a:srgbClr val="0033CC"/>
                </a:solidFill>
                <a:latin typeface="Calibri"/>
              </a:rPr>
              <a:t>đồng.</a:t>
            </a:r>
            <a:endParaRPr lang="en-US" sz="3200" dirty="0">
              <a:solidFill>
                <a:srgbClr val="0033CC"/>
              </a:solidFill>
              <a:latin typeface="Calibri"/>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5259" y="3873730"/>
            <a:ext cx="2127940" cy="2781069"/>
          </a:xfrm>
          <a:prstGeom prst="rect">
            <a:avLst/>
          </a:prstGeom>
        </p:spPr>
      </p:pic>
    </p:spTree>
    <p:extLst>
      <p:ext uri="{BB962C8B-B14F-4D97-AF65-F5344CB8AC3E}">
        <p14:creationId xmlns:p14="http://schemas.microsoft.com/office/powerpoint/2010/main" val="243038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1000"/>
                                        <p:tgtEl>
                                          <p:spTgt spid="1036"/>
                                        </p:tgtEl>
                                      </p:cBhvr>
                                    </p:animEffect>
                                    <p:anim calcmode="lin" valueType="num">
                                      <p:cBhvr>
                                        <p:cTn id="20" dur="1000" fill="hold"/>
                                        <p:tgtEl>
                                          <p:spTgt spid="1036"/>
                                        </p:tgtEl>
                                        <p:attrNameLst>
                                          <p:attrName>ppt_x</p:attrName>
                                        </p:attrNameLst>
                                      </p:cBhvr>
                                      <p:tavLst>
                                        <p:tav tm="0">
                                          <p:val>
                                            <p:strVal val="#ppt_x"/>
                                          </p:val>
                                        </p:tav>
                                        <p:tav tm="100000">
                                          <p:val>
                                            <p:strVal val="#ppt_x"/>
                                          </p:val>
                                        </p:tav>
                                      </p:tavLst>
                                    </p:anim>
                                    <p:anim calcmode="lin" valueType="num">
                                      <p:cBhvr>
                                        <p:cTn id="21" dur="1000" fill="hold"/>
                                        <p:tgtEl>
                                          <p:spTgt spid="10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8A3E-7BFE-436F-BFB4-967E7691BAD6}"/>
              </a:ext>
            </a:extLst>
          </p:cNvPr>
          <p:cNvGrpSpPr/>
          <p:nvPr/>
        </p:nvGrpSpPr>
        <p:grpSpPr>
          <a:xfrm>
            <a:off x="769361" y="621620"/>
            <a:ext cx="2189696" cy="937526"/>
            <a:chOff x="340718" y="617893"/>
            <a:chExt cx="1642272" cy="703145"/>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92498"/>
            </a:xfrm>
            <a:prstGeom prst="rect">
              <a:avLst/>
            </a:prstGeom>
            <a:noFill/>
          </p:spPr>
          <p:txBody>
            <a:bodyPr wrap="square" rtlCol="0">
              <a:spAutoFit/>
            </a:bodyPr>
            <a:lstStyle/>
            <a:p>
              <a:r>
                <a:rPr lang="en-US" sz="5400" dirty="0">
                  <a:solidFill>
                    <a:schemeClr val="accent1">
                      <a:lumMod val="50000"/>
                    </a:schemeClr>
                  </a:solidFill>
                  <a:latin typeface="+mj-lt"/>
                </a:rPr>
                <a:t>BÀI 25</a:t>
              </a:r>
            </a:p>
          </p:txBody>
        </p:sp>
        <p:sp>
          <p:nvSpPr>
            <p:cNvPr id="4" name="TextBox 3">
              <a:extLst>
                <a:ext uri="{FF2B5EF4-FFF2-40B4-BE49-F238E27FC236}">
                  <a16:creationId xmlns:a16="http://schemas.microsoft.com/office/drawing/2014/main" id="{A0FE075E-00B8-430F-A266-1358EF8D2A4B}"/>
                </a:ext>
              </a:extLst>
            </p:cNvPr>
            <p:cNvSpPr txBox="1"/>
            <p:nvPr/>
          </p:nvSpPr>
          <p:spPr>
            <a:xfrm>
              <a:off x="340718" y="628540"/>
              <a:ext cx="1613647" cy="692498"/>
            </a:xfrm>
            <a:prstGeom prst="rect">
              <a:avLst/>
            </a:prstGeom>
            <a:noFill/>
          </p:spPr>
          <p:txBody>
            <a:bodyPr wrap="square" rtlCol="0">
              <a:spAutoFit/>
            </a:bodyPr>
            <a:lstStyle/>
            <a:p>
              <a:r>
                <a:rPr lang="en-US" sz="5400" dirty="0">
                  <a:solidFill>
                    <a:srgbClr val="FC7D77"/>
                  </a:solidFill>
                  <a:latin typeface="+mj-lt"/>
                </a:rPr>
                <a:t>BÀI 25</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3551423" y="206121"/>
            <a:ext cx="8485681" cy="830997"/>
          </a:xfrm>
          <a:prstGeom prst="rect">
            <a:avLst/>
          </a:prstGeom>
          <a:noFill/>
        </p:spPr>
        <p:txBody>
          <a:bodyPr wrap="square" rtlCol="0">
            <a:spAutoFit/>
          </a:bodyPr>
          <a:lstStyle/>
          <a:p>
            <a:r>
              <a:rPr lang="vi-VN" sz="4800" dirty="0">
                <a:solidFill>
                  <a:schemeClr val="accent2"/>
                </a:solidFill>
                <a:latin typeface="+mj-lt"/>
              </a:rPr>
              <a:t>ĐẤT NƯỚC CHÚNG MÌNH</a:t>
            </a:r>
            <a:endParaRPr lang="en-US" sz="4800" dirty="0">
              <a:solidFill>
                <a:schemeClr val="accent2"/>
              </a:solidFill>
              <a:latin typeface="+mj-lt"/>
            </a:endParaRPr>
          </a:p>
        </p:txBody>
      </p:sp>
      <p:sp>
        <p:nvSpPr>
          <p:cNvPr id="10" name="TextBox 9">
            <a:extLst>
              <a:ext uri="{FF2B5EF4-FFF2-40B4-BE49-F238E27FC236}">
                <a16:creationId xmlns:a16="http://schemas.microsoft.com/office/drawing/2014/main" id="{5BF60F04-36B4-45A2-B1D1-F13D064BD417}"/>
              </a:ext>
            </a:extLst>
          </p:cNvPr>
          <p:cNvSpPr txBox="1"/>
          <p:nvPr/>
        </p:nvSpPr>
        <p:spPr>
          <a:xfrm>
            <a:off x="3721544" y="1661946"/>
            <a:ext cx="7814782" cy="650499"/>
          </a:xfrm>
          <a:prstGeom prst="rect">
            <a:avLst/>
          </a:prstGeom>
          <a:noFill/>
        </p:spPr>
        <p:txBody>
          <a:bodyPr wrap="square" rtlCol="0">
            <a:spAutoFit/>
          </a:bodyPr>
          <a:lstStyle/>
          <a:p>
            <a:pPr>
              <a:lnSpc>
                <a:spcPct val="150000"/>
              </a:lnSpc>
            </a:pPr>
            <a:r>
              <a:rPr lang="vi-VN" sz="2800" dirty="0">
                <a:latin typeface="+mj-lt"/>
              </a:rPr>
              <a:t>Đoán xem các bạn nhỏ trong tranh đang nói gì.</a:t>
            </a:r>
            <a:endParaRPr lang="en-US" sz="2800" dirty="0">
              <a:latin typeface="+mj-lt"/>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897832" y="1742721"/>
            <a:ext cx="927752" cy="488951"/>
          </a:xfrm>
          <a:prstGeom prst="rect">
            <a:avLst/>
          </a:prstGeom>
        </p:spPr>
      </p:pic>
      <p:pic>
        <p:nvPicPr>
          <p:cNvPr id="6" name="Picture 5">
            <a:extLst>
              <a:ext uri="{FF2B5EF4-FFF2-40B4-BE49-F238E27FC236}">
                <a16:creationId xmlns:a16="http://schemas.microsoft.com/office/drawing/2014/main" id="{0E79E6BE-45B0-4B70-8701-E52670DDB29D}"/>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3389993" y="2492368"/>
            <a:ext cx="5412015" cy="3994171"/>
          </a:xfrm>
          <a:prstGeom prst="rect">
            <a:avLst/>
          </a:prstGeom>
        </p:spPr>
      </p:pic>
    </p:spTree>
    <p:custDataLst>
      <p:tags r:id="rId1"/>
    </p:custDataLst>
    <p:extLst>
      <p:ext uri="{BB962C8B-B14F-4D97-AF65-F5344CB8AC3E}">
        <p14:creationId xmlns:p14="http://schemas.microsoft.com/office/powerpoint/2010/main" val="2392390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8161" y="4285397"/>
            <a:ext cx="11818861" cy="2388358"/>
          </a:xfrm>
          <a:prstGeom prst="rect">
            <a:avLst/>
          </a:prstGeom>
        </p:spPr>
      </p:pic>
      <p:pic>
        <p:nvPicPr>
          <p:cNvPr id="3" name="图片 2"/>
          <p:cNvPicPr>
            <a:picLocks noChangeAspect="1"/>
          </p:cNvPicPr>
          <p:nvPr/>
        </p:nvPicPr>
        <p:blipFill>
          <a:blip r:embed="rId4"/>
          <a:stretch>
            <a:fillRect/>
          </a:stretch>
        </p:blipFill>
        <p:spPr>
          <a:xfrm>
            <a:off x="1921101" y="1473958"/>
            <a:ext cx="8272979" cy="2635291"/>
          </a:xfrm>
          <a:prstGeom prst="rect">
            <a:avLst/>
          </a:prstGeom>
        </p:spPr>
      </p:pic>
      <p:pic>
        <p:nvPicPr>
          <p:cNvPr id="4" name="图片 3"/>
          <p:cNvPicPr>
            <a:picLocks noChangeAspect="1"/>
          </p:cNvPicPr>
          <p:nvPr/>
        </p:nvPicPr>
        <p:blipFill>
          <a:blip r:embed="rId5"/>
          <a:stretch>
            <a:fillRect/>
          </a:stretch>
        </p:blipFill>
        <p:spPr>
          <a:xfrm>
            <a:off x="965881" y="395786"/>
            <a:ext cx="9935813" cy="1302800"/>
          </a:xfrm>
          <a:prstGeom prst="rect">
            <a:avLst/>
          </a:prstGeom>
        </p:spPr>
      </p:pic>
      <p:pic>
        <p:nvPicPr>
          <p:cNvPr id="5" name="图片 4"/>
          <p:cNvPicPr>
            <a:picLocks noChangeAspect="1"/>
          </p:cNvPicPr>
          <p:nvPr/>
        </p:nvPicPr>
        <p:blipFill>
          <a:blip r:embed="rId6"/>
          <a:stretch>
            <a:fillRect/>
          </a:stretch>
        </p:blipFill>
        <p:spPr>
          <a:xfrm>
            <a:off x="406321" y="2872861"/>
            <a:ext cx="7195481" cy="3419904"/>
          </a:xfrm>
          <a:prstGeom prst="rect">
            <a:avLst/>
          </a:prstGeom>
        </p:spPr>
      </p:pic>
      <p:sp>
        <p:nvSpPr>
          <p:cNvPr id="12" name="文本框 11"/>
          <p:cNvSpPr txBox="1"/>
          <p:nvPr/>
        </p:nvSpPr>
        <p:spPr>
          <a:xfrm>
            <a:off x="3830046" y="2174765"/>
            <a:ext cx="49602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rPr>
              <a:t>Tiết 1 + 2: Đọc</a:t>
            </a:r>
            <a:endParaRPr kumimoji="0" lang="zh-CN" altLang="en-US"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algn="ctr">
                <a:lnSpc>
                  <a:spcPct val="150000"/>
                </a:lnSpc>
              </a:pPr>
              <a:r>
                <a:rPr lang="vi-VN" sz="2800" b="1" dirty="0">
                  <a:solidFill>
                    <a:schemeClr val="bg1"/>
                  </a:solidFill>
                  <a:latin typeface="+mj-lt"/>
                </a:rPr>
                <a:t>ĐỌC</a:t>
              </a:r>
              <a:r>
                <a:rPr lang="en-US" sz="2800" b="1" dirty="0">
                  <a:solidFill>
                    <a:schemeClr val="bg1"/>
                  </a:solidFill>
                  <a:latin typeface="+mj-lt"/>
                </a:rPr>
                <a:t> MẪU</a:t>
              </a: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indent="228594" algn="just"/>
            <a:r>
              <a:rPr lang="vi-VN" sz="2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indent="228594" algn="just"/>
            <a:r>
              <a:rPr lang="vi-VN" sz="2600" dirty="0">
                <a:latin typeface="+mj-lt"/>
              </a:rPr>
              <a:t>Trang phục truyền thống của người Việt Nam là áo dài. Áo dài thường được mặc trong dịp Tết hay lễ hội.</a:t>
            </a:r>
          </a:p>
          <a:p>
            <a:pPr indent="228594" algn="r"/>
            <a:r>
              <a:rPr lang="vi-VN" sz="2600" dirty="0">
                <a:latin typeface="+mj-lt"/>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003415" y="4599708"/>
            <a:ext cx="2001282" cy="2145759"/>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976556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1611</Words>
  <Application>Microsoft Office PowerPoint</Application>
  <PresentationFormat>Widescreen</PresentationFormat>
  <Paragraphs>136</Paragraphs>
  <Slides>25</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Microsoft YaHei</vt:lpstr>
      <vt:lpstr>Arial</vt:lpstr>
      <vt:lpstr>Arial-Rounded</vt:lpstr>
      <vt:lpstr>Calibri</vt:lpstr>
      <vt:lpstr>等线</vt:lpstr>
      <vt:lpstr>等线 Light</vt:lpstr>
      <vt:lpstr>Times New Roman</vt:lpstr>
      <vt:lpstr>Verdana</vt:lpstr>
      <vt:lpstr>Wingdings</vt:lpstr>
      <vt:lpstr>方正静蕾简体</vt:lpstr>
      <vt:lpstr>Office Theme</vt:lpstr>
      <vt:lpstr>1_Office Theme</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MinhThangPC.VN</cp:lastModifiedBy>
  <cp:revision>25</cp:revision>
  <dcterms:created xsi:type="dcterms:W3CDTF">2021-07-20T01:55:21Z</dcterms:created>
  <dcterms:modified xsi:type="dcterms:W3CDTF">2023-04-20T03:15:37Z</dcterms:modified>
</cp:coreProperties>
</file>