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tags/tag15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6"/>
  </p:notesMasterIdLst>
  <p:sldIdLst>
    <p:sldId id="256" r:id="rId4"/>
    <p:sldId id="416" r:id="rId5"/>
    <p:sldId id="265" r:id="rId6"/>
    <p:sldId id="264" r:id="rId7"/>
    <p:sldId id="263" r:id="rId8"/>
    <p:sldId id="262" r:id="rId9"/>
    <p:sldId id="261" r:id="rId10"/>
    <p:sldId id="260" r:id="rId11"/>
    <p:sldId id="417" r:id="rId12"/>
    <p:sldId id="259" r:id="rId13"/>
    <p:sldId id="353" r:id="rId14"/>
    <p:sldId id="427" r:id="rId15"/>
    <p:sldId id="375" r:id="rId16"/>
    <p:sldId id="411" r:id="rId17"/>
    <p:sldId id="412" r:id="rId18"/>
    <p:sldId id="413" r:id="rId19"/>
    <p:sldId id="359" r:id="rId20"/>
    <p:sldId id="420" r:id="rId21"/>
    <p:sldId id="421" r:id="rId22"/>
    <p:sldId id="422" r:id="rId23"/>
    <p:sldId id="423" r:id="rId24"/>
    <p:sldId id="414" r:id="rId25"/>
    <p:sldId id="360" r:id="rId26"/>
    <p:sldId id="386" r:id="rId27"/>
    <p:sldId id="391" r:id="rId28"/>
    <p:sldId id="419" r:id="rId29"/>
    <p:sldId id="392" r:id="rId30"/>
    <p:sldId id="361" r:id="rId31"/>
    <p:sldId id="418" r:id="rId32"/>
    <p:sldId id="424" r:id="rId33"/>
    <p:sldId id="425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FFE5FF"/>
    <a:srgbClr val="FF99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FE3C1-98A7-40C2-A733-6A1888E3160B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3B1D7-2842-4B6B-B62B-F3CB4B9B3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30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3B1D7-2842-4B6B-B62B-F3CB4B9B38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24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3B1D7-2842-4B6B-B62B-F3CB4B9B38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088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3B1D7-2842-4B6B-B62B-F3CB4B9B38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708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425850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20088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3B1D7-2842-4B6B-B62B-F3CB4B9B38D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531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3B1D7-2842-4B6B-B62B-F3CB4B9B38D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48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763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538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92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13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08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55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60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43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3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1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383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636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35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495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6763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8156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5995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72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3534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8921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3932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550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77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6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0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835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5" Type="http://schemas.openxmlformats.org/officeDocument/2006/relationships/image" Target="../media/image19.png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microsoft.com/office/2007/relationships/hdphoto" Target="../media/hdphoto14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microsoft.com/office/2007/relationships/hdphoto" Target="../media/hdphoto13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microsoft.com/office/2007/relationships/hdphoto" Target="../media/hdphoto15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microsoft.com/office/2007/relationships/hdphoto" Target="../media/hdphoto13.wdp"/><Relationship Id="rId4" Type="http://schemas.openxmlformats.org/officeDocument/2006/relationships/image" Target="../media/image21.png"/><Relationship Id="rId9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microsoft.com/office/2007/relationships/hdphoto" Target="../media/hdphoto14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microsoft.com/office/2007/relationships/hdphoto" Target="../media/hdphoto13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microsoft.com/office/2007/relationships/hdphoto" Target="../media/hdphoto15.wdp"/><Relationship Id="rId5" Type="http://schemas.openxmlformats.org/officeDocument/2006/relationships/image" Target="../media/image23.png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Relationship Id="rId6" Type="http://schemas.microsoft.com/office/2007/relationships/hdphoto" Target="../media/hdphoto13.wdp"/><Relationship Id="rId5" Type="http://schemas.openxmlformats.org/officeDocument/2006/relationships/image" Target="../media/image21.png"/><Relationship Id="rId4" Type="http://schemas.openxmlformats.org/officeDocument/2006/relationships/image" Target="../media/image25.jpeg"/><Relationship Id="rId9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microsoft.com/office/2007/relationships/hdphoto" Target="../media/hdphoto17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3.wdp"/><Relationship Id="rId9" Type="http://schemas.microsoft.com/office/2007/relationships/hdphoto" Target="../media/hdphoto1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15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image" Target="../media/image23.png"/><Relationship Id="rId5" Type="http://schemas.openxmlformats.org/officeDocument/2006/relationships/image" Target="../media/image31.png"/><Relationship Id="rId4" Type="http://schemas.microsoft.com/office/2007/relationships/hdphoto" Target="../media/hdphoto13.wdp"/><Relationship Id="rId9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microsoft.com/office/2007/relationships/hdphoto" Target="../media/hdphoto2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microsoft.com/office/2007/relationships/hdphoto" Target="../media/hdphoto14.wdp"/><Relationship Id="rId5" Type="http://schemas.openxmlformats.org/officeDocument/2006/relationships/image" Target="../media/image22.png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6" Type="http://schemas.microsoft.com/office/2007/relationships/hdphoto" Target="../media/hdphoto15.wdp"/><Relationship Id="rId5" Type="http://schemas.openxmlformats.org/officeDocument/2006/relationships/image" Target="../media/image23.png"/><Relationship Id="rId4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6" Type="http://schemas.openxmlformats.org/officeDocument/2006/relationships/image" Target="../media/image33.gif"/><Relationship Id="rId5" Type="http://schemas.microsoft.com/office/2007/relationships/hdphoto" Target="../media/hdphoto15.wdp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36.png"/><Relationship Id="rId4" Type="http://schemas.microsoft.com/office/2007/relationships/hdphoto" Target="../media/hdphoto19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0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png"/><Relationship Id="rId5" Type="http://schemas.openxmlformats.org/officeDocument/2006/relationships/slide" Target="slide3.xml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microsoft.com/office/2007/relationships/hdphoto" Target="../media/hdphoto14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6" Type="http://schemas.openxmlformats.org/officeDocument/2006/relationships/image" Target="../media/image22.png"/><Relationship Id="rId5" Type="http://schemas.microsoft.com/office/2007/relationships/hdphoto" Target="../media/hdphoto13.wdp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6" Type="http://schemas.microsoft.com/office/2007/relationships/hdphoto" Target="../media/hdphoto15.wdp"/><Relationship Id="rId5" Type="http://schemas.openxmlformats.org/officeDocument/2006/relationships/image" Target="../media/image23.png"/><Relationship Id="rId4" Type="http://schemas.microsoft.com/office/2007/relationships/hdphoto" Target="../media/hdphoto1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6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7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.png"/><Relationship Id="rId5" Type="http://schemas.openxmlformats.org/officeDocument/2006/relationships/slide" Target="slide3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8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9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10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png"/><Relationship Id="rId5" Type="http://schemas.openxmlformats.org/officeDocument/2006/relationships/slide" Target="slide3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92343" y="1665448"/>
            <a:ext cx="6422065" cy="295322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3980121" y="1817906"/>
            <a:ext cx="42317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Tiết</a:t>
            </a:r>
            <a:r>
              <a:rPr lang="en-US" sz="8800" b="1" dirty="0">
                <a:solidFill>
                  <a:schemeClr val="bg1"/>
                </a:solidFill>
              </a:rPr>
              <a:t> 1 +2</a:t>
            </a:r>
          </a:p>
          <a:p>
            <a:pPr algn="ctr"/>
            <a:r>
              <a:rPr lang="en-US" sz="8800" b="1" dirty="0">
                <a:solidFill>
                  <a:schemeClr val="bg1"/>
                </a:solidFill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83E8A3E-7BFE-436F-BFB4-967E7691BAD6}"/>
              </a:ext>
            </a:extLst>
          </p:cNvPr>
          <p:cNvGrpSpPr/>
          <p:nvPr/>
        </p:nvGrpSpPr>
        <p:grpSpPr>
          <a:xfrm>
            <a:off x="782381" y="692757"/>
            <a:ext cx="2166044" cy="878392"/>
            <a:chOff x="358457" y="617893"/>
            <a:chExt cx="1624533" cy="65879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3294A48-5128-4508-BFB7-94AD3F5984A4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26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FE075E-00B8-430F-A266-1358EF8D2A4B}"/>
                </a:ext>
              </a:extLst>
            </p:cNvPr>
            <p:cNvSpPr txBox="1"/>
            <p:nvPr/>
          </p:nvSpPr>
          <p:spPr>
            <a:xfrm>
              <a:off x="358457" y="653439"/>
              <a:ext cx="1613647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C7D77"/>
                  </a:solidFill>
                  <a:latin typeface="+mj-lt"/>
                </a:rPr>
                <a:t>BÀI 26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C276F55-83B7-4445-99D9-142DBE549B7E}"/>
              </a:ext>
            </a:extLst>
          </p:cNvPr>
          <p:cNvSpPr txBox="1"/>
          <p:nvPr/>
        </p:nvSpPr>
        <p:spPr>
          <a:xfrm>
            <a:off x="3826821" y="390039"/>
            <a:ext cx="660363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67" dirty="0">
                <a:solidFill>
                  <a:schemeClr val="accent2"/>
                </a:solidFill>
                <a:latin typeface="+mj-lt"/>
              </a:rPr>
              <a:t>TRÊN CÁC MIỀN ĐẤT NƯỚC</a:t>
            </a:r>
            <a:endParaRPr lang="en-US" sz="4267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F60F04-36B4-45A2-B1D1-F13D064BD417}"/>
              </a:ext>
            </a:extLst>
          </p:cNvPr>
          <p:cNvSpPr txBox="1"/>
          <p:nvPr/>
        </p:nvSpPr>
        <p:spPr>
          <a:xfrm>
            <a:off x="4019255" y="1381935"/>
            <a:ext cx="7154436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Em đã từng đến thăm những vùng miền nào của đất nước mình?</a:t>
            </a:r>
            <a:endParaRPr lang="en-US" sz="2800" dirty="0">
              <a:latin typeface="+mj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4660AC-3FC6-4716-A48A-E33D598CC2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1503" y="1541399"/>
            <a:ext cx="927752" cy="488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4CEAD-EE3D-43F7-98AB-469CB21537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725" y="2921673"/>
            <a:ext cx="10568763" cy="21062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7F0E511-DBE6-4C3D-A1DC-555A7F5BCCC4}"/>
              </a:ext>
            </a:extLst>
          </p:cNvPr>
          <p:cNvSpPr/>
          <p:nvPr/>
        </p:nvSpPr>
        <p:spPr>
          <a:xfrm>
            <a:off x="1287810" y="4833824"/>
            <a:ext cx="2971933" cy="1296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+mj-lt"/>
              </a:rPr>
              <a:t>Ruộng bậc thang ở Sa Pa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2D7D7F-CCD3-48C6-93AA-22A24EBBC596}"/>
              </a:ext>
            </a:extLst>
          </p:cNvPr>
          <p:cNvSpPr/>
          <p:nvPr/>
        </p:nvSpPr>
        <p:spPr>
          <a:xfrm>
            <a:off x="4610033" y="4833824"/>
            <a:ext cx="2971933" cy="1296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+mj-lt"/>
              </a:rPr>
              <a:t>Vịnh Hạ Long</a:t>
            </a: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+mj-lt"/>
              </a:rPr>
              <a:t>ở Quảng Ninh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7E5C7D-3B23-4C2B-A546-B0609F57020C}"/>
              </a:ext>
            </a:extLst>
          </p:cNvPr>
          <p:cNvSpPr/>
          <p:nvPr/>
        </p:nvSpPr>
        <p:spPr>
          <a:xfrm>
            <a:off x="7808817" y="4861253"/>
            <a:ext cx="4130961" cy="1296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+mj-lt"/>
              </a:rPr>
              <a:t>Cầu Thê Húc, </a:t>
            </a:r>
          </a:p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0070C0"/>
                </a:solidFill>
                <a:latin typeface="+mj-lt"/>
              </a:rPr>
              <a:t>đền Ngọc Sơn ở Hà Nội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239015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C88266-8B2D-4D49-B257-9C6C9DACA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768" y="138272"/>
            <a:ext cx="11626414" cy="6495487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954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600606" y="1943499"/>
            <a:ext cx="71777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594" algn="just"/>
            <a:r>
              <a:rPr lang="vi-VN" sz="2800" dirty="0">
                <a:latin typeface="+mj-lt"/>
              </a:rPr>
              <a:t>Đất nước Việt Nam thật tươi đẹp. Hãy cùng nhau đi thăm các miền đất nước qua những câu ca dao.</a:t>
            </a:r>
          </a:p>
          <a:p>
            <a:pPr indent="228594" algn="just"/>
            <a:r>
              <a:rPr lang="vi-VN" sz="2800" dirty="0">
                <a:latin typeface="+mj-lt"/>
              </a:rPr>
              <a:t>Đầu tiên, chúng ta sẽ đến Phú Thọ, miền Bắc </a:t>
            </a:r>
          </a:p>
          <a:p>
            <a:pPr algn="just"/>
            <a:r>
              <a:rPr lang="vi-VN" sz="2800" dirty="0">
                <a:latin typeface="+mj-lt"/>
              </a:rPr>
              <a:t>nước ta, nơi có đền thờ Vua Hùng, nơi được gọi </a:t>
            </a:r>
          </a:p>
          <a:p>
            <a:pPr algn="just"/>
            <a:r>
              <a:rPr lang="vi-VN" sz="2800" dirty="0">
                <a:latin typeface="+mj-lt"/>
              </a:rPr>
              <a:t>là “quê cha đất tổ”:</a:t>
            </a:r>
          </a:p>
          <a:p>
            <a:pPr indent="228594" algn="just"/>
            <a:r>
              <a:rPr lang="vi-VN" sz="2800" dirty="0">
                <a:latin typeface="+mj-lt"/>
              </a:rPr>
              <a:t>Dù ai đi ngược về xuôi</a:t>
            </a:r>
          </a:p>
          <a:p>
            <a:pPr algn="just"/>
            <a:r>
              <a:rPr lang="vi-VN" sz="2800" dirty="0">
                <a:latin typeface="+mj-lt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1087161" y="429956"/>
            <a:ext cx="3282958" cy="849574"/>
            <a:chOff x="635794" y="-97724"/>
            <a:chExt cx="1594675" cy="63718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047034" y="-97724"/>
              <a:ext cx="1183435" cy="5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 dirty="0">
                  <a:solidFill>
                    <a:srgbClr val="17479D"/>
                  </a:solidFill>
                  <a:latin typeface="+mj-lt"/>
                </a:rPr>
                <a:t>ĐỌC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MẪU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984765" y="1341086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+mj-lt"/>
              </a:rPr>
              <a:t>TRÊN CÁC MIỀN ĐẤT NƯỚC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8337" y="1769424"/>
            <a:ext cx="4001985" cy="4132128"/>
          </a:xfrm>
          <a:prstGeom prst="round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65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838800" y="315234"/>
            <a:ext cx="3365066" cy="794018"/>
            <a:chOff x="635794" y="-183743"/>
            <a:chExt cx="1730533" cy="7232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973397" y="-183743"/>
              <a:ext cx="1392930" cy="665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 dirty="0">
                  <a:solidFill>
                    <a:srgbClr val="17479D"/>
                  </a:solidFill>
                  <a:latin typeface="+mj-lt"/>
                </a:rPr>
                <a:t>ĐỌC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MẪU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3377538" y="553350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+mj-lt"/>
              </a:rPr>
              <a:t>TRÊN CÁC MIỀN ĐẤT NƯỚC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4425110" y="1283550"/>
            <a:ext cx="77668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594" algn="just"/>
            <a:r>
              <a:rPr lang="vi-VN" sz="2800" dirty="0">
                <a:latin typeface="+mj-lt"/>
              </a:rPr>
              <a:t>Tiếp đến, chúng ta cùng vào miền Trung:</a:t>
            </a:r>
          </a:p>
          <a:p>
            <a:pPr indent="228594" algn="ctr"/>
            <a:r>
              <a:rPr lang="vi-VN" sz="2800" dirty="0">
                <a:latin typeface="+mj-lt"/>
              </a:rPr>
              <a:t>Đường vô xứ Nghệ quanh quanh</a:t>
            </a:r>
          </a:p>
          <a:p>
            <a:pPr indent="228594" algn="ctr"/>
            <a:r>
              <a:rPr lang="vi-VN" sz="2800" dirty="0">
                <a:latin typeface="+mj-lt"/>
              </a:rPr>
              <a:t>Non xanh nước biếc như tranh họa đồ.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4528886" y="2585345"/>
            <a:ext cx="7414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594" algn="just"/>
            <a:r>
              <a:rPr lang="vi-VN" sz="2800" dirty="0">
                <a:latin typeface="+mj-lt"/>
              </a:rPr>
              <a:t>Và chúng ta cùng khám phá miền đất Nam Bộ:</a:t>
            </a:r>
          </a:p>
          <a:p>
            <a:pPr indent="228594" algn="ctr"/>
            <a:r>
              <a:rPr lang="vi-VN" sz="2800" dirty="0">
                <a:latin typeface="+mj-lt"/>
              </a:rPr>
              <a:t>Đồng Tháp Mười cò bay thẳng cánh</a:t>
            </a:r>
          </a:p>
          <a:p>
            <a:pPr indent="228594" algn="ctr"/>
            <a:r>
              <a:rPr lang="vi-VN" sz="2800" dirty="0">
                <a:latin typeface="+mj-lt"/>
              </a:rPr>
              <a:t>Nước Tháp Mười lóng lánh cá tôm.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5C2C12-D1EF-478F-A386-D0246A8675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906" y="1403587"/>
            <a:ext cx="4069717" cy="2162186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5654" y="4042005"/>
            <a:ext cx="4877844" cy="25606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498066" y="4168337"/>
            <a:ext cx="60841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594" algn="just"/>
            <a:r>
              <a:rPr lang="vi-VN" sz="2800" dirty="0">
                <a:latin typeface="+mj-lt"/>
              </a:rPr>
              <a:t>Vậy là chúng ta đã đi qua ba miền Bắc, Trung, Nam của đất nước. Nơi nào cũng để lại biết bao tình cảm mến thương.</a:t>
            </a:r>
          </a:p>
          <a:p>
            <a:pPr indent="228594" algn="r"/>
            <a:r>
              <a:rPr lang="vi-VN" sz="2800" dirty="0">
                <a:latin typeface="+mj-lt"/>
              </a:rPr>
              <a:t>(Thùy Dương </a:t>
            </a:r>
            <a:r>
              <a:rPr lang="vi-VN" sz="2800" i="1" dirty="0">
                <a:latin typeface="+mj-lt"/>
              </a:rPr>
              <a:t>tổng hợp</a:t>
            </a:r>
            <a:r>
              <a:rPr lang="vi-VN" sz="2800" dirty="0">
                <a:latin typeface="+mj-lt"/>
              </a:rPr>
              <a:t>)</a:t>
            </a:r>
            <a:r>
              <a:rPr lang="vi-VN" sz="2800" i="1" dirty="0">
                <a:latin typeface="+mj-lt"/>
              </a:rPr>
              <a:t> </a:t>
            </a:r>
            <a:endParaRPr lang="vi-VN" sz="28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79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600606" y="1943499"/>
            <a:ext cx="71777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594" algn="just"/>
            <a:r>
              <a:rPr lang="vi-VN" sz="2800" dirty="0">
                <a:latin typeface="+mj-lt"/>
              </a:rPr>
              <a:t>Đất nước Việt Nam thật tươi đẹp. Hãy cùng nhau đi thăm các miền đất nước qua những câu ca dao.</a:t>
            </a:r>
          </a:p>
          <a:p>
            <a:pPr indent="228594" algn="just"/>
            <a:r>
              <a:rPr lang="vi-VN" sz="2800" dirty="0">
                <a:latin typeface="+mj-lt"/>
              </a:rPr>
              <a:t>Đầu tiên, chúng ta sẽ đến Phú Thọ, miền Bắc </a:t>
            </a:r>
          </a:p>
          <a:p>
            <a:pPr algn="just"/>
            <a:r>
              <a:rPr lang="vi-VN" sz="2800" dirty="0">
                <a:latin typeface="+mj-lt"/>
              </a:rPr>
              <a:t>nước ta, nơi có đền thờ Vua Hùng, nơi được gọi </a:t>
            </a:r>
          </a:p>
          <a:p>
            <a:pPr algn="just"/>
            <a:r>
              <a:rPr lang="vi-VN" sz="2800" dirty="0">
                <a:latin typeface="+mj-lt"/>
              </a:rPr>
              <a:t>là “quê cha đất tổ”:</a:t>
            </a:r>
          </a:p>
          <a:p>
            <a:pPr indent="228594" algn="just"/>
            <a:r>
              <a:rPr lang="vi-VN" sz="2800" dirty="0">
                <a:latin typeface="+mj-lt"/>
              </a:rPr>
              <a:t>Dù ai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đi ngược về xuôi</a:t>
            </a:r>
          </a:p>
          <a:p>
            <a:pPr algn="just"/>
            <a:r>
              <a:rPr lang="vi-VN" sz="2800" dirty="0">
                <a:latin typeface="+mj-lt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1087161" y="517745"/>
            <a:ext cx="4114230" cy="761785"/>
            <a:chOff x="635794" y="-31882"/>
            <a:chExt cx="1531461" cy="5713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983820" y="-31882"/>
              <a:ext cx="1183435" cy="5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Luyện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</a:t>
              </a: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đọc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</a:t>
              </a: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từ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</a:t>
              </a: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khó</a:t>
              </a:r>
              <a:endParaRPr lang="en-US" sz="3200" b="1" dirty="0">
                <a:solidFill>
                  <a:srgbClr val="17479D"/>
                </a:solidFill>
                <a:latin typeface="+mj-lt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389174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984765" y="1341086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2"/>
                </a:solidFill>
                <a:latin typeface="+mj-lt"/>
              </a:rPr>
              <a:t>TRÊN CÁC MIỀN ĐẤT NƯỚC</a:t>
            </a:r>
            <a:endParaRPr lang="en-US" sz="3200" b="1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8337" y="1769424"/>
            <a:ext cx="4001985" cy="4132128"/>
          </a:xfrm>
          <a:prstGeom prst="round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348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883608" y="170702"/>
            <a:ext cx="4288465" cy="760245"/>
            <a:chOff x="658837" y="-315384"/>
            <a:chExt cx="2205404" cy="692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835392" y="-315384"/>
              <a:ext cx="2028849" cy="6650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Luyện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</a:t>
              </a: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đọc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</a:t>
              </a: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từ</a:t>
              </a:r>
              <a:r>
                <a:rPr lang="en-US" sz="3200" b="1" dirty="0">
                  <a:solidFill>
                    <a:srgbClr val="17479D"/>
                  </a:solidFill>
                  <a:latin typeface="+mj-lt"/>
                </a:rPr>
                <a:t> </a:t>
              </a:r>
              <a:r>
                <a:rPr lang="en-US" sz="3200" b="1" dirty="0" err="1">
                  <a:solidFill>
                    <a:srgbClr val="17479D"/>
                  </a:solidFill>
                  <a:latin typeface="+mj-lt"/>
                </a:rPr>
                <a:t>khó</a:t>
              </a:r>
              <a:endParaRPr lang="en-US" sz="3200" b="1" dirty="0">
                <a:solidFill>
                  <a:srgbClr val="17479D"/>
                </a:solidFill>
                <a:latin typeface="+mj-lt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58837" y="-148117"/>
              <a:ext cx="399195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5031479" y="639183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2"/>
                </a:solidFill>
                <a:latin typeface="+mj-lt"/>
              </a:rPr>
              <a:t>TRÊN CÁC MIỀN ĐẤT NƯỚC</a:t>
            </a:r>
            <a:endParaRPr lang="en-US" sz="32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4425110" y="1283550"/>
            <a:ext cx="77668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594" algn="just"/>
            <a:r>
              <a:rPr lang="vi-VN" sz="2800" dirty="0">
                <a:latin typeface="+mj-lt"/>
              </a:rPr>
              <a:t>Tiếp đến, chúng ta cùng vào miền Trung:</a:t>
            </a:r>
          </a:p>
          <a:p>
            <a:pPr indent="228594" algn="ctr"/>
            <a:r>
              <a:rPr lang="vi-VN" sz="2800" dirty="0">
                <a:latin typeface="+mj-lt"/>
              </a:rPr>
              <a:t>Đường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vô</a:t>
            </a:r>
            <a:r>
              <a:rPr lang="vi-VN" sz="2800" dirty="0">
                <a:latin typeface="+mj-lt"/>
              </a:rPr>
              <a:t> xứ Nghệ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quanh quanh</a:t>
            </a:r>
          </a:p>
          <a:p>
            <a:pPr indent="228594" algn="ctr"/>
            <a:r>
              <a:rPr lang="vi-VN" sz="2800" dirty="0">
                <a:solidFill>
                  <a:srgbClr val="FF0000"/>
                </a:solidFill>
                <a:latin typeface="+mj-lt"/>
              </a:rPr>
              <a:t>Non xanh nước biếc </a:t>
            </a:r>
            <a:r>
              <a:rPr lang="vi-VN" sz="2800" dirty="0">
                <a:latin typeface="+mj-lt"/>
              </a:rPr>
              <a:t>như tranh họa đồ.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4528886" y="2585345"/>
            <a:ext cx="7414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594" algn="just"/>
            <a:r>
              <a:rPr lang="vi-VN" sz="2800" dirty="0">
                <a:latin typeface="+mj-lt"/>
              </a:rPr>
              <a:t>Và chúng ta cùng khám phá miền đất Nam Bộ:</a:t>
            </a:r>
          </a:p>
          <a:p>
            <a:pPr indent="228594" algn="ctr"/>
            <a:r>
              <a:rPr lang="vi-VN" sz="2800" dirty="0">
                <a:latin typeface="+mj-lt"/>
              </a:rPr>
              <a:t>Đồng Tháp Mười cò bay thẳng cánh</a:t>
            </a:r>
          </a:p>
          <a:p>
            <a:pPr indent="228594" algn="ctr"/>
            <a:r>
              <a:rPr lang="vi-VN" sz="2800" dirty="0">
                <a:latin typeface="+mj-lt"/>
              </a:rPr>
              <a:t>Nước Tháp Mười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lóng lánh </a:t>
            </a:r>
            <a:r>
              <a:rPr lang="vi-VN" sz="2800" dirty="0">
                <a:latin typeface="+mj-lt"/>
              </a:rPr>
              <a:t>cá tôm.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5C2C12-D1EF-478F-A386-D0246A8675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906" y="1403587"/>
            <a:ext cx="4069717" cy="2162186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5654" y="4042005"/>
            <a:ext cx="4877844" cy="25606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498066" y="4168337"/>
            <a:ext cx="60841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594" algn="just"/>
            <a:r>
              <a:rPr lang="vi-VN" sz="2800" dirty="0">
                <a:latin typeface="+mj-lt"/>
              </a:rPr>
              <a:t>Vậy là chúng ta đã đi qua ba miền Bắc, Trung, Nam của đất nước. Nơi nào cũng để lại biết bao tình cảm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mến thương.</a:t>
            </a:r>
          </a:p>
          <a:p>
            <a:pPr indent="228594" algn="r"/>
            <a:r>
              <a:rPr lang="vi-VN" sz="2800" dirty="0">
                <a:latin typeface="+mj-lt"/>
              </a:rPr>
              <a:t>(Thùy Dương </a:t>
            </a:r>
            <a:r>
              <a:rPr lang="vi-VN" sz="2800" i="1" dirty="0">
                <a:latin typeface="+mj-lt"/>
              </a:rPr>
              <a:t>tổng hợp</a:t>
            </a:r>
            <a:r>
              <a:rPr lang="vi-VN" sz="2800" dirty="0">
                <a:latin typeface="+mj-lt"/>
              </a:rPr>
              <a:t>)</a:t>
            </a:r>
            <a:r>
              <a:rPr lang="vi-VN" sz="2800" i="1" dirty="0">
                <a:latin typeface="+mj-lt"/>
              </a:rPr>
              <a:t> </a:t>
            </a:r>
            <a:endParaRPr lang="vi-VN" sz="28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4641714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ênh mông Đồng Tháp Mười | Mytour.vn">
            <a:extLst>
              <a:ext uri="{FF2B5EF4-FFF2-40B4-BE49-F238E27FC236}">
                <a16:creationId xmlns:a16="http://schemas.microsoft.com/office/drawing/2014/main" id="{10891049-3A8B-4C0C-B81E-3A56283183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15"/>
          <a:stretch/>
        </p:blipFill>
        <p:spPr bwMode="auto">
          <a:xfrm>
            <a:off x="7786075" y="4470647"/>
            <a:ext cx="3120383" cy="186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BE0965-961B-40D9-94DB-055E158C79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016687" y="202031"/>
            <a:ext cx="776411" cy="700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D234F-530A-44B0-8C0B-D7E30AC1FB5D}"/>
              </a:ext>
            </a:extLst>
          </p:cNvPr>
          <p:cNvSpPr txBox="1"/>
          <p:nvPr/>
        </p:nvSpPr>
        <p:spPr>
          <a:xfrm>
            <a:off x="5546565" y="31103"/>
            <a:ext cx="3247634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2"/>
                </a:solidFill>
                <a:latin typeface="+mj-lt"/>
              </a:rPr>
              <a:t>Giải</a:t>
            </a:r>
            <a:r>
              <a:rPr lang="en-US" sz="3600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+mj-lt"/>
              </a:rPr>
              <a:t>nghĩa</a:t>
            </a:r>
            <a:r>
              <a:rPr lang="en-US" sz="3600" b="1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latin typeface="+mj-lt"/>
              </a:rPr>
              <a:t>từ</a:t>
            </a:r>
            <a:endParaRPr lang="en-US" sz="36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4CAE37-C031-447C-A0D4-4B3695F007FD}"/>
              </a:ext>
            </a:extLst>
          </p:cNvPr>
          <p:cNvSpPr/>
          <p:nvPr/>
        </p:nvSpPr>
        <p:spPr>
          <a:xfrm>
            <a:off x="798516" y="750935"/>
            <a:ext cx="7995683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Ca dao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5260A31-877E-46DB-BCEB-DF51C579FAA0}"/>
              </a:ext>
            </a:extLst>
          </p:cNvPr>
          <p:cNvSpPr/>
          <p:nvPr/>
        </p:nvSpPr>
        <p:spPr>
          <a:xfrm>
            <a:off x="975029" y="1070527"/>
            <a:ext cx="240000" cy="24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F1432A-BE85-4E86-9EFF-105953948C84}"/>
              </a:ext>
            </a:extLst>
          </p:cNvPr>
          <p:cNvSpPr txBox="1"/>
          <p:nvPr/>
        </p:nvSpPr>
        <p:spPr>
          <a:xfrm>
            <a:off x="2661318" y="869499"/>
            <a:ext cx="8496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thơ do nhân dân sáng tác, được truyền miệng.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FE4DCB-1A11-4AF5-B4C2-037AA6BE7E5A}"/>
              </a:ext>
            </a:extLst>
          </p:cNvPr>
          <p:cNvSpPr/>
          <p:nvPr/>
        </p:nvSpPr>
        <p:spPr>
          <a:xfrm>
            <a:off x="838551" y="1344885"/>
            <a:ext cx="3341726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Tranh họa đồ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A6628B-28EE-454E-8268-B8E530BA2DF7}"/>
              </a:ext>
            </a:extLst>
          </p:cNvPr>
          <p:cNvSpPr/>
          <p:nvPr/>
        </p:nvSpPr>
        <p:spPr>
          <a:xfrm>
            <a:off x="975029" y="1680727"/>
            <a:ext cx="240000" cy="24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DA90104-6FC0-43F8-A8D3-188450F9336F}"/>
              </a:ext>
            </a:extLst>
          </p:cNvPr>
          <p:cNvSpPr/>
          <p:nvPr/>
        </p:nvSpPr>
        <p:spPr>
          <a:xfrm>
            <a:off x="3693225" y="3553106"/>
            <a:ext cx="7403745" cy="220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Đồng Tháp Mười</a:t>
            </a:r>
            <a:r>
              <a:rPr lang="en-US" sz="3200" dirty="0">
                <a:latin typeface="+mj-lt"/>
              </a:rPr>
              <a:t>: </a:t>
            </a:r>
            <a:r>
              <a:rPr lang="vi-VN" sz="3200" dirty="0">
                <a:solidFill>
                  <a:schemeClr val="accent6">
                    <a:lumMod val="50000"/>
                  </a:schemeClr>
                </a:solidFill>
              </a:rPr>
              <a:t>: tên vùng đất trũng rộng lớn ở miền Nam.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endParaRPr lang="vi-VN" sz="3200" dirty="0">
              <a:latin typeface="+mj-lt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A06F489-6BA0-44DB-A8C6-D8A1BFF22202}"/>
              </a:ext>
            </a:extLst>
          </p:cNvPr>
          <p:cNvSpPr/>
          <p:nvPr/>
        </p:nvSpPr>
        <p:spPr>
          <a:xfrm>
            <a:off x="3851209" y="3888525"/>
            <a:ext cx="240000" cy="240000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2DBBAF-0F3A-495B-B9AB-432F77976EC4}"/>
              </a:ext>
            </a:extLst>
          </p:cNvPr>
          <p:cNvSpPr txBox="1"/>
          <p:nvPr/>
        </p:nvSpPr>
        <p:spPr>
          <a:xfrm>
            <a:off x="3753294" y="1299839"/>
            <a:ext cx="617731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: tranh vẽ cảnh vật, sông núi.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26" name="Picture 2" descr="Tranh phong cảnh là gì ? 5 giá trị, 6 chủ đề nghệ thuật">
            <a:extLst>
              <a:ext uri="{FF2B5EF4-FFF2-40B4-BE49-F238E27FC236}">
                <a16:creationId xmlns:a16="http://schemas.microsoft.com/office/drawing/2014/main" id="{733F9A5C-AA41-462F-9194-43EF0154D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804" y="2111295"/>
            <a:ext cx="2238810" cy="152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ọc vẽ tranh phong cảnh online miễn phí. (Không cần có năng khiếu) | Học vẽ  tranh tường 3d, dạy vẽ phong cảnh online cơ bản tại Hà Nội, HCM">
            <a:extLst>
              <a:ext uri="{FF2B5EF4-FFF2-40B4-BE49-F238E27FC236}">
                <a16:creationId xmlns:a16="http://schemas.microsoft.com/office/drawing/2014/main" id="{00B84022-0A7D-44AD-9CFF-9F0B1A7B1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194" y="2132981"/>
            <a:ext cx="2859236" cy="150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anh Phong Cảnh Thiên Nhiên Ngôi Nhà Bên Sông SDTN149 - HapNature">
            <a:extLst>
              <a:ext uri="{FF2B5EF4-FFF2-40B4-BE49-F238E27FC236}">
                <a16:creationId xmlns:a16="http://schemas.microsoft.com/office/drawing/2014/main" id="{10ADC51F-87DE-43C8-B753-4C82264DC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932" y="2132981"/>
            <a:ext cx="2130188" cy="150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941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11" grpId="0"/>
      <p:bldP spid="15" grpId="0"/>
      <p:bldP spid="16" grpId="0" animBg="1"/>
      <p:bldP spid="17" grpId="0"/>
      <p:bldP spid="18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600606" y="1943499"/>
            <a:ext cx="71777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Đất nước Việt Nam thật tươi đẹp. Hãy cùng nhau đi thăm các miền đất nước qua những câu ca dao.</a:t>
            </a:r>
          </a:p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 tiên, chúng ta sẽ đến Phú Thọ, miền Bắc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 ta, nơi có đền thờ Vua Hùng, nơi được gọi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 “quê cha đất tổ”:</a:t>
            </a:r>
          </a:p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Dù ai đi ngược về xuôi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1087161" y="429956"/>
            <a:ext cx="4760187" cy="849574"/>
            <a:chOff x="635794" y="-97724"/>
            <a:chExt cx="2312229" cy="63718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047034" y="-97724"/>
              <a:ext cx="1900989" cy="48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NỐI TIẾP ĐOẠN 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984765" y="1341086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 CÁC MIỀN ĐẤT 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7A8ABD-36F5-464E-9D2F-70C185668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41" y="2073024"/>
            <a:ext cx="527100" cy="384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940625-0A14-48B6-B2C3-82F0A86D575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57" y="3329214"/>
            <a:ext cx="498097" cy="38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8337" y="1769424"/>
            <a:ext cx="4001985" cy="4132128"/>
          </a:xfrm>
          <a:prstGeom prst="round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117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838800" y="315234"/>
            <a:ext cx="4575411" cy="794018"/>
            <a:chOff x="635794" y="-183743"/>
            <a:chExt cx="2352970" cy="7232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973397" y="-183743"/>
              <a:ext cx="2015367" cy="592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NỐI TIẾP ĐOẠN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5031479" y="548252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 CÁC MIỀN ĐẤT 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4425110" y="1283550"/>
            <a:ext cx="77668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 đến, chúng ta cùng vào miền Trung:</a:t>
            </a:r>
          </a:p>
          <a:p>
            <a:pPr marL="0" marR="0" lvl="0" indent="228594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 vô xứ Nghệ quanh quanh</a:t>
            </a:r>
          </a:p>
          <a:p>
            <a:pPr marL="0" marR="0" lvl="0" indent="228594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Non xanh nước biếc như tranh họa đồ.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4528886" y="2585345"/>
            <a:ext cx="7414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 chúng ta cùng khám phá miền đất Nam Bộ:</a:t>
            </a:r>
          </a:p>
          <a:p>
            <a:pPr marL="0" marR="0" lvl="0" indent="228594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Đồng Tháp Mười cò bay thẳng cánh</a:t>
            </a:r>
          </a:p>
          <a:p>
            <a:pPr marL="0" marR="0" lvl="0" indent="228594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 Tháp Mười lóng lánh cá tôm.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8CB0D04-4887-46F6-B78A-DBEC8F7E2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06" y="4168337"/>
            <a:ext cx="440701" cy="384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5C2C12-D1EF-478F-A386-D0246A8675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906" y="1403587"/>
            <a:ext cx="4069717" cy="2162186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5654" y="4042005"/>
            <a:ext cx="4877844" cy="25606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498066" y="4168337"/>
            <a:ext cx="60841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 là chúng ta đã đi qua ba miền Bắc, Trung, Nam của đất nước. Nơi nào cũng để lại biết bao tình cảm mến thương.</a:t>
            </a:r>
          </a:p>
          <a:p>
            <a:pPr marL="0" marR="0" lvl="0" indent="228594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(Thùy Dương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tổng hợp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805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2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600606" y="1943499"/>
            <a:ext cx="71777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Đất nước Việt Nam thật tươi đẹp. Hãy cùng nhau đi thăm các miền đất nước qua những câu ca dao.</a:t>
            </a:r>
          </a:p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 tiên, chúng ta sẽ đến Phú Thọ, miền Bắc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 ta, nơi có đền thờ Vua Hùng, nơi được gọi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 “quê cha đất tổ”:</a:t>
            </a:r>
          </a:p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Dù ai đi ngược về xuôi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1087161" y="429956"/>
            <a:ext cx="4760187" cy="849574"/>
            <a:chOff x="635794" y="-97724"/>
            <a:chExt cx="2312229" cy="63718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1047034" y="-97724"/>
              <a:ext cx="1900989" cy="48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lang="en-US" sz="2800" b="1" dirty="0">
                  <a:solidFill>
                    <a:srgbClr val="17479D"/>
                  </a:solidFill>
                  <a:latin typeface="Arial-Rounded"/>
                  <a:ea typeface="Arial-Rounded"/>
                </a:rPr>
                <a:t>TOÀN BÀI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984765" y="1341086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 CÁC MIỀN ĐẤT 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8337" y="1769424"/>
            <a:ext cx="4001985" cy="4132128"/>
          </a:xfrm>
          <a:prstGeom prst="round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8111533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838800" y="315234"/>
            <a:ext cx="4575411" cy="794018"/>
            <a:chOff x="635794" y="-183743"/>
            <a:chExt cx="2352970" cy="7232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973397" y="-183743"/>
              <a:ext cx="2015367" cy="592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TOÀN BÀI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5031479" y="548252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 CÁC MIỀN ĐẤT 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4425110" y="1283550"/>
            <a:ext cx="77668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 đến, chúng ta cùng vào miền Trung:</a:t>
            </a:r>
          </a:p>
          <a:p>
            <a:pPr marL="0" marR="0" lvl="0" indent="228594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 vô xứ Nghệ quanh quanh</a:t>
            </a:r>
          </a:p>
          <a:p>
            <a:pPr marL="0" marR="0" lvl="0" indent="228594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Non xanh nước biếc như tranh họa đồ.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4528886" y="2585345"/>
            <a:ext cx="7414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 chúng ta cùng khám phá miền đất Nam Bộ:</a:t>
            </a:r>
          </a:p>
          <a:p>
            <a:pPr marL="0" marR="0" lvl="0" indent="228594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Đồng Tháp Mười cò bay thẳng cánh</a:t>
            </a:r>
          </a:p>
          <a:p>
            <a:pPr marL="0" marR="0" lvl="0" indent="228594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 Tháp Mười lóng lánh cá tôm.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5C2C12-D1EF-478F-A386-D0246A8675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906" y="1403587"/>
            <a:ext cx="4069717" cy="2162186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5654" y="4042005"/>
            <a:ext cx="4877844" cy="25606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518502" y="4113572"/>
            <a:ext cx="60841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 là chúng ta đã đi qua ba miền Bắc, Trung, Nam của đất nước. Nơi nào cũng để lại biết bao tình cảm mến thương.</a:t>
            </a:r>
          </a:p>
          <a:p>
            <a:pPr marL="0" marR="0" lvl="0" indent="228594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(Thùy Dương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tổng hợp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4047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B165CA-31A8-4732-A7A0-AB4C01432571}"/>
              </a:ext>
            </a:extLst>
          </p:cNvPr>
          <p:cNvSpPr txBox="1"/>
          <p:nvPr/>
        </p:nvSpPr>
        <p:spPr>
          <a:xfrm>
            <a:off x="3949958" y="156129"/>
            <a:ext cx="7591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rgbClr val="FF0000"/>
                </a:solidFill>
                <a:latin typeface="+mj-lt"/>
              </a:rPr>
              <a:t>TRẢ LỜI CÂU HỎI</a:t>
            </a:r>
            <a:endParaRPr lang="en-US" sz="5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3E36AB-714E-4BC3-850C-E6AC6384CFB5}"/>
              </a:ext>
            </a:extLst>
          </p:cNvPr>
          <p:cNvSpPr txBox="1"/>
          <p:nvPr/>
        </p:nvSpPr>
        <p:spPr>
          <a:xfrm>
            <a:off x="3621733" y="1379568"/>
            <a:ext cx="641668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vi-VN" sz="2800" dirty="0">
                <a:latin typeface="+mj-lt"/>
              </a:rPr>
              <a:t>Tìm các câu thơ nói về: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8E62A79D-9FA3-49CF-8C2A-BABDA3A9AC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6748" r="17336"/>
          <a:stretch/>
        </p:blipFill>
        <p:spPr>
          <a:xfrm>
            <a:off x="485663" y="305784"/>
            <a:ext cx="2459418" cy="1959515"/>
          </a:xfrm>
          <a:prstGeom prst="ellipse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354B02E-E5D6-4A9A-881E-2E8DA1912FA1}"/>
              </a:ext>
            </a:extLst>
          </p:cNvPr>
          <p:cNvSpPr txBox="1"/>
          <p:nvPr/>
        </p:nvSpPr>
        <p:spPr>
          <a:xfrm>
            <a:off x="1858628" y="2735764"/>
            <a:ext cx="2600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+mj-lt"/>
              </a:rPr>
              <a:t>a. Xứ Nghệ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DBB46C-3A02-47C4-B7B9-FFD7A87E14A5}"/>
              </a:ext>
            </a:extLst>
          </p:cNvPr>
          <p:cNvGrpSpPr/>
          <p:nvPr/>
        </p:nvGrpSpPr>
        <p:grpSpPr>
          <a:xfrm>
            <a:off x="3689027" y="2597622"/>
            <a:ext cx="5752469" cy="930832"/>
            <a:chOff x="1829681" y="3215223"/>
            <a:chExt cx="4314352" cy="698124"/>
          </a:xfrm>
          <a:solidFill>
            <a:schemeClr val="accent5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3771A9D-EDA8-4865-9466-C13CAE611EBB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2800" dirty="0">
                <a:latin typeface="+mj-lt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4467BD0-80ED-42A5-A715-7EC7A5E5F02A}"/>
                </a:ext>
              </a:extLst>
            </p:cNvPr>
            <p:cNvSpPr/>
            <p:nvPr/>
          </p:nvSpPr>
          <p:spPr>
            <a:xfrm>
              <a:off x="1829681" y="3215223"/>
              <a:ext cx="4229100" cy="698124"/>
            </a:xfrm>
            <a:prstGeom prst="rect">
              <a:avLst/>
            </a:prstGeom>
            <a:grpFill/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indent="228594" algn="ctr">
                <a:lnSpc>
                  <a:spcPct val="120000"/>
                </a:lnSpc>
              </a:pPr>
              <a:r>
                <a:rPr lang="vi-VN" sz="24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Đường vô xứ Nghệ quanh quanh</a:t>
              </a:r>
            </a:p>
            <a:p>
              <a:pPr indent="228594" algn="ctr">
                <a:lnSpc>
                  <a:spcPct val="120000"/>
                </a:lnSpc>
              </a:pPr>
              <a:r>
                <a:rPr lang="vi-VN" sz="24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Non xanh nước biếc như tranh họa đồ.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D4C901A-525A-44ED-AD15-796326E845F7}"/>
              </a:ext>
            </a:extLst>
          </p:cNvPr>
          <p:cNvSpPr txBox="1"/>
          <p:nvPr/>
        </p:nvSpPr>
        <p:spPr>
          <a:xfrm>
            <a:off x="1858628" y="3557665"/>
            <a:ext cx="4182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+mj-lt"/>
              </a:rPr>
              <a:t>b. Ngày Giỗ Tổ Hùng Vương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967AD2F-1298-4F6E-A464-8E07A9C9DBA9}"/>
              </a:ext>
            </a:extLst>
          </p:cNvPr>
          <p:cNvGrpSpPr/>
          <p:nvPr/>
        </p:nvGrpSpPr>
        <p:grpSpPr>
          <a:xfrm>
            <a:off x="3745862" y="4127683"/>
            <a:ext cx="5752469" cy="930831"/>
            <a:chOff x="1829681" y="3215223"/>
            <a:chExt cx="4314352" cy="698123"/>
          </a:xfrm>
          <a:solidFill>
            <a:schemeClr val="accent5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FAC8CF75-85F2-4302-AF4D-E3A9AD9FF7B3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grpFill/>
            <a:ln w="285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2800" dirty="0">
                <a:latin typeface="+mj-lt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8DD2293-4B49-4868-815B-FF3D7C6D0492}"/>
                </a:ext>
              </a:extLst>
            </p:cNvPr>
            <p:cNvSpPr/>
            <p:nvPr/>
          </p:nvSpPr>
          <p:spPr>
            <a:xfrm>
              <a:off x="1829681" y="3215223"/>
              <a:ext cx="4229100" cy="698123"/>
            </a:xfrm>
            <a:prstGeom prst="rect">
              <a:avLst/>
            </a:prstGeom>
            <a:grpFill/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indent="228594" algn="ctr">
                <a:lnSpc>
                  <a:spcPct val="120000"/>
                </a:lnSpc>
              </a:pPr>
              <a:r>
                <a:rPr lang="vi-VN" sz="2400" dirty="0">
                  <a:solidFill>
                    <a:srgbClr val="005426"/>
                  </a:solidFill>
                  <a:latin typeface="+mj-lt"/>
                </a:rPr>
                <a:t>Dù ai đi ngược về xuôi</a:t>
              </a:r>
            </a:p>
            <a:p>
              <a:pPr indent="228594" algn="ctr">
                <a:lnSpc>
                  <a:spcPct val="120000"/>
                </a:lnSpc>
              </a:pPr>
              <a:r>
                <a:rPr lang="vi-VN" sz="2400" dirty="0">
                  <a:solidFill>
                    <a:srgbClr val="005426"/>
                  </a:solidFill>
                  <a:latin typeface="+mj-lt"/>
                </a:rPr>
                <a:t>Nhớ ngày Giỗ Tổ mùng Mười tháng Ba.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38401855-31D6-4B8A-BF76-74A9D95A57B0}"/>
              </a:ext>
            </a:extLst>
          </p:cNvPr>
          <p:cNvSpPr txBox="1"/>
          <p:nvPr/>
        </p:nvSpPr>
        <p:spPr>
          <a:xfrm>
            <a:off x="1858628" y="5068357"/>
            <a:ext cx="41826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+mj-lt"/>
              </a:rPr>
              <a:t>c. Đồng Tháp Mười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8365702-3FC7-475E-B149-55C0BBEFFFC5}"/>
              </a:ext>
            </a:extLst>
          </p:cNvPr>
          <p:cNvGrpSpPr/>
          <p:nvPr/>
        </p:nvGrpSpPr>
        <p:grpSpPr>
          <a:xfrm>
            <a:off x="3718056" y="5559232"/>
            <a:ext cx="5752469" cy="978729"/>
            <a:chOff x="1829681" y="3215223"/>
            <a:chExt cx="4314352" cy="734047"/>
          </a:xfrm>
          <a:solidFill>
            <a:schemeClr val="accent5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959527BD-923F-43F9-9CF1-57BDA58D9D6C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grpFill/>
            <a:ln w="2857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2800" dirty="0">
                <a:latin typeface="+mj-lt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E478AD6-F62C-474C-BBC1-359A94ADF232}"/>
                </a:ext>
              </a:extLst>
            </p:cNvPr>
            <p:cNvSpPr/>
            <p:nvPr/>
          </p:nvSpPr>
          <p:spPr>
            <a:xfrm>
              <a:off x="1829681" y="3215223"/>
              <a:ext cx="4229100" cy="734047"/>
            </a:xfrm>
            <a:prstGeom prst="rect">
              <a:avLst/>
            </a:prstGeom>
            <a:grpFill/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indent="228594" algn="ctr">
                <a:lnSpc>
                  <a:spcPct val="120000"/>
                </a:lnSpc>
              </a:pPr>
              <a:r>
                <a:rPr lang="vi-VN" sz="2400" dirty="0">
                  <a:solidFill>
                    <a:srgbClr val="002060"/>
                  </a:solidFill>
                  <a:latin typeface="+mj-lt"/>
                </a:rPr>
                <a:t>Đồng Tháp Mười cò bay thẳng cánh</a:t>
              </a:r>
            </a:p>
            <a:p>
              <a:pPr indent="228594" algn="ctr">
                <a:lnSpc>
                  <a:spcPct val="120000"/>
                </a:lnSpc>
              </a:pPr>
              <a:r>
                <a:rPr lang="vi-VN" sz="2400" dirty="0">
                  <a:solidFill>
                    <a:srgbClr val="002060"/>
                  </a:solidFill>
                  <a:latin typeface="+mj-lt"/>
                </a:rPr>
                <a:t>Nước Tháp Mười lóng lánh cá </a:t>
              </a:r>
              <a:r>
                <a:rPr lang="vi-VN" sz="2400">
                  <a:solidFill>
                    <a:srgbClr val="002060"/>
                  </a:solidFill>
                  <a:latin typeface="+mj-lt"/>
                </a:rPr>
                <a:t>tôm</a:t>
              </a:r>
              <a:r>
                <a:rPr lang="vi-VN" sz="2400" smtClean="0">
                  <a:solidFill>
                    <a:srgbClr val="002060"/>
                  </a:solidFill>
                  <a:latin typeface="+mj-lt"/>
                </a:rPr>
                <a:t>.</a:t>
              </a:r>
              <a:r>
                <a:rPr lang="en-US" sz="2400" dirty="0">
                  <a:solidFill>
                    <a:schemeClr val="accent2"/>
                  </a:solidFill>
                  <a:latin typeface="+mj-lt"/>
                </a:rPr>
                <a:t> </a:t>
              </a:r>
              <a:endParaRPr lang="vi-VN" sz="2400" dirty="0">
                <a:solidFill>
                  <a:schemeClr val="accent2"/>
                </a:solidFill>
                <a:latin typeface="+mj-lt"/>
              </a:endParaRPr>
            </a:p>
          </p:txBody>
        </p:sp>
      </p:grp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81DD9646-300C-44DB-A606-F43B139B5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88" y="4552528"/>
            <a:ext cx="1247242" cy="20787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12025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1" grpId="0"/>
      <p:bldP spid="43" grpId="0"/>
      <p:bldP spid="5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2226B8-7748-445A-A52F-A09A55B1D360}"/>
              </a:ext>
            </a:extLst>
          </p:cNvPr>
          <p:cNvSpPr txBox="1"/>
          <p:nvPr/>
        </p:nvSpPr>
        <p:spPr>
          <a:xfrm>
            <a:off x="2056686" y="372368"/>
            <a:ext cx="781095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vi-VN" sz="3200" dirty="0">
                <a:latin typeface="+mj-lt"/>
              </a:rPr>
              <a:t>Ngày Giỗ Tổ là ngày nào?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567EAD-8F30-454E-A3F9-98E0B048D3F2}"/>
              </a:ext>
            </a:extLst>
          </p:cNvPr>
          <p:cNvGrpSpPr/>
          <p:nvPr/>
        </p:nvGrpSpPr>
        <p:grpSpPr>
          <a:xfrm>
            <a:off x="1330036" y="1090701"/>
            <a:ext cx="6553764" cy="1126462"/>
            <a:chOff x="1228709" y="3139783"/>
            <a:chExt cx="4915324" cy="844846"/>
          </a:xfrm>
          <a:solidFill>
            <a:schemeClr val="accent6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CA0A3EA-A1FD-41B5-953F-1C9ABA8F8BA6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grp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240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2DB1A2B-D85F-4F98-B6E5-93F47E8E6495}"/>
                </a:ext>
              </a:extLst>
            </p:cNvPr>
            <p:cNvSpPr/>
            <p:nvPr/>
          </p:nvSpPr>
          <p:spPr>
            <a:xfrm>
              <a:off x="1228709" y="3139783"/>
              <a:ext cx="4891791" cy="84484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indent="228594" algn="ctr">
                <a:lnSpc>
                  <a:spcPct val="120000"/>
                </a:lnSpc>
              </a:pPr>
              <a:r>
                <a:rPr lang="vi-VN" sz="2800" dirty="0">
                  <a:solidFill>
                    <a:srgbClr val="005426"/>
                  </a:solidFill>
                  <a:latin typeface="+mj-lt"/>
                </a:rPr>
                <a:t>Dù ai đi ngược về xuôi</a:t>
              </a:r>
            </a:p>
            <a:p>
              <a:pPr indent="228594" algn="ctr">
                <a:lnSpc>
                  <a:spcPct val="120000"/>
                </a:lnSpc>
              </a:pPr>
              <a:r>
                <a:rPr lang="vi-VN" sz="2800" dirty="0">
                  <a:solidFill>
                    <a:srgbClr val="005426"/>
                  </a:solidFill>
                  <a:latin typeface="+mj-lt"/>
                </a:rPr>
                <a:t>Nhớ ngày Giỗ Tổ mùng Mười tháng Ba.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F9AE92-25FC-47C5-ABB2-2A122F435CA2}"/>
              </a:ext>
            </a:extLst>
          </p:cNvPr>
          <p:cNvGrpSpPr/>
          <p:nvPr/>
        </p:nvGrpSpPr>
        <p:grpSpPr>
          <a:xfrm>
            <a:off x="8101662" y="488569"/>
            <a:ext cx="1840627" cy="1693950"/>
            <a:chOff x="4933244" y="366426"/>
            <a:chExt cx="1380470" cy="127046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6575CD8-CB48-48D8-8045-D3E91D5ADA7B}"/>
                </a:ext>
              </a:extLst>
            </p:cNvPr>
            <p:cNvSpPr/>
            <p:nvPr/>
          </p:nvSpPr>
          <p:spPr>
            <a:xfrm>
              <a:off x="4933244" y="441683"/>
              <a:ext cx="1380470" cy="1195206"/>
            </a:xfrm>
            <a:prstGeom prst="roundRect">
              <a:avLst>
                <a:gd name="adj" fmla="val 22334"/>
              </a:avLst>
            </a:prstGeom>
            <a:grpFill/>
            <a:ln>
              <a:solidFill>
                <a:schemeClr val="accent4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4" name="Rectangle: Top Corners Rounded 3">
              <a:extLst>
                <a:ext uri="{FF2B5EF4-FFF2-40B4-BE49-F238E27FC236}">
                  <a16:creationId xmlns:a16="http://schemas.microsoft.com/office/drawing/2014/main" id="{27D3872C-9368-4FA8-BF64-76955E9F5F20}"/>
                </a:ext>
              </a:extLst>
            </p:cNvPr>
            <p:cNvSpPr/>
            <p:nvPr/>
          </p:nvSpPr>
          <p:spPr>
            <a:xfrm>
              <a:off x="5045216" y="553102"/>
              <a:ext cx="1156526" cy="967193"/>
            </a:xfrm>
            <a:prstGeom prst="round2SameRect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/>
            </a:p>
          </p:txBody>
        </p:sp>
        <p:sp>
          <p:nvSpPr>
            <p:cNvPr id="21" name="Rectangle: Top Corners Rounded 20">
              <a:extLst>
                <a:ext uri="{FF2B5EF4-FFF2-40B4-BE49-F238E27FC236}">
                  <a16:creationId xmlns:a16="http://schemas.microsoft.com/office/drawing/2014/main" id="{7A58548D-4258-4270-A6CE-D43B411383FE}"/>
                </a:ext>
              </a:extLst>
            </p:cNvPr>
            <p:cNvSpPr/>
            <p:nvPr/>
          </p:nvSpPr>
          <p:spPr>
            <a:xfrm>
              <a:off x="5045216" y="553101"/>
              <a:ext cx="1156526" cy="281510"/>
            </a:xfrm>
            <a:prstGeom prst="round2SameRect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C615FEA-68A9-47CE-8B42-36B9B6EEB8CB}"/>
                </a:ext>
              </a:extLst>
            </p:cNvPr>
            <p:cNvSpPr/>
            <p:nvPr/>
          </p:nvSpPr>
          <p:spPr>
            <a:xfrm>
              <a:off x="5251450" y="366426"/>
              <a:ext cx="79375" cy="249524"/>
            </a:xfrm>
            <a:prstGeom prst="roundRect">
              <a:avLst>
                <a:gd name="adj" fmla="val 4902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F808EF3-B947-4C22-B500-A0A2ACE05CC2}"/>
                </a:ext>
              </a:extLst>
            </p:cNvPr>
            <p:cNvSpPr/>
            <p:nvPr/>
          </p:nvSpPr>
          <p:spPr>
            <a:xfrm>
              <a:off x="5927725" y="366426"/>
              <a:ext cx="79375" cy="249524"/>
            </a:xfrm>
            <a:prstGeom prst="roundRect">
              <a:avLst>
                <a:gd name="adj" fmla="val 4902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DE3452-7284-4BFA-8B00-736BB7473B1E}"/>
                </a:ext>
              </a:extLst>
            </p:cNvPr>
            <p:cNvSpPr txBox="1"/>
            <p:nvPr/>
          </p:nvSpPr>
          <p:spPr>
            <a:xfrm>
              <a:off x="5185698" y="553100"/>
              <a:ext cx="921166" cy="34624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n>
                    <a:solidFill>
                      <a:schemeClr val="accent4">
                        <a:lumMod val="50000"/>
                      </a:schemeClr>
                    </a:solidFill>
                  </a:ln>
                  <a:solidFill>
                    <a:srgbClr val="FFFF00"/>
                  </a:solidFill>
                  <a:latin typeface="+mj-lt"/>
                </a:rPr>
                <a:t>Tháng 3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6FD954E-C725-4285-A885-72828A44A00E}"/>
                </a:ext>
              </a:extLst>
            </p:cNvPr>
            <p:cNvSpPr txBox="1"/>
            <p:nvPr/>
          </p:nvSpPr>
          <p:spPr>
            <a:xfrm>
              <a:off x="5305181" y="818024"/>
              <a:ext cx="502782" cy="56174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vi-VN" sz="4267"/>
                <a:t>10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A6D5A1-778E-4B29-9293-4DF48DB6FC92}"/>
                </a:ext>
              </a:extLst>
            </p:cNvPr>
            <p:cNvSpPr txBox="1"/>
            <p:nvPr/>
          </p:nvSpPr>
          <p:spPr>
            <a:xfrm>
              <a:off x="5230582" y="1252518"/>
              <a:ext cx="846626" cy="34624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vi-VN" sz="2400"/>
                <a:t>Âm lịch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7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2226B8-7748-445A-A52F-A09A55B1D360}"/>
              </a:ext>
            </a:extLst>
          </p:cNvPr>
          <p:cNvSpPr txBox="1"/>
          <p:nvPr/>
        </p:nvSpPr>
        <p:spPr>
          <a:xfrm>
            <a:off x="2140975" y="897671"/>
            <a:ext cx="8734592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vi-VN" sz="3600" dirty="0">
                <a:latin typeface="+mj-lt"/>
              </a:rPr>
              <a:t>Tìm từ ngữ miêu tả vẻ đẹp của xứ Nghệ.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2A8A400-9F48-4866-B1DD-7416EBE028F2}"/>
              </a:ext>
            </a:extLst>
          </p:cNvPr>
          <p:cNvGrpSpPr/>
          <p:nvPr/>
        </p:nvGrpSpPr>
        <p:grpSpPr>
          <a:xfrm>
            <a:off x="2509465" y="1807617"/>
            <a:ext cx="7272039" cy="1471472"/>
            <a:chOff x="1829682" y="3215223"/>
            <a:chExt cx="4229100" cy="68818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592CB7B-8545-41CB-B749-5DD168DCA0C9}"/>
                </a:ext>
              </a:extLst>
            </p:cNvPr>
            <p:cNvSpPr/>
            <p:nvPr/>
          </p:nvSpPr>
          <p:spPr>
            <a:xfrm>
              <a:off x="1829682" y="3273045"/>
              <a:ext cx="4229100" cy="63036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3600" dirty="0">
                <a:latin typeface="+mj-lt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C2993AE-9F7A-4843-BD4F-F74F41C3D83C}"/>
                </a:ext>
              </a:extLst>
            </p:cNvPr>
            <p:cNvSpPr/>
            <p:nvPr/>
          </p:nvSpPr>
          <p:spPr>
            <a:xfrm>
              <a:off x="1829682" y="3215223"/>
              <a:ext cx="4229100" cy="59592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indent="228594" algn="ctr">
                <a:lnSpc>
                  <a:spcPct val="120000"/>
                </a:lnSpc>
              </a:pPr>
              <a:r>
                <a:rPr lang="vi-VN" sz="32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Đường vô xứ Nghệ quanh quanh</a:t>
              </a:r>
            </a:p>
            <a:p>
              <a:pPr indent="228594" algn="ctr">
                <a:lnSpc>
                  <a:spcPct val="120000"/>
                </a:lnSpc>
              </a:pPr>
              <a:r>
                <a:rPr lang="vi-VN" sz="32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Non xanh nước biếc như tranh họa đồ.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E86D7F-6CB7-46F0-A7ED-F28718C73871}"/>
              </a:ext>
            </a:extLst>
          </p:cNvPr>
          <p:cNvSpPr txBox="1"/>
          <p:nvPr/>
        </p:nvSpPr>
        <p:spPr>
          <a:xfrm>
            <a:off x="2663842" y="3943749"/>
            <a:ext cx="3174267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+mj-lt"/>
              </a:rPr>
              <a:t>Non xanh nước biếc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1123BA-3A31-408D-8E4B-D177A6F287DE}"/>
              </a:ext>
            </a:extLst>
          </p:cNvPr>
          <p:cNvSpPr txBox="1"/>
          <p:nvPr/>
        </p:nvSpPr>
        <p:spPr>
          <a:xfrm>
            <a:off x="6531515" y="3943749"/>
            <a:ext cx="2783134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j-lt"/>
              </a:rPr>
              <a:t>n</a:t>
            </a:r>
            <a:r>
              <a:rPr lang="vi-VN" sz="2800" smtClean="0">
                <a:solidFill>
                  <a:srgbClr val="FF0000"/>
                </a:solidFill>
                <a:latin typeface="+mj-lt"/>
              </a:rPr>
              <a:t>hư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tranh họa đồ</a:t>
            </a:r>
          </a:p>
        </p:txBody>
      </p:sp>
    </p:spTree>
    <p:extLst>
      <p:ext uri="{BB962C8B-B14F-4D97-AF65-F5344CB8AC3E}">
        <p14:creationId xmlns:p14="http://schemas.microsoft.com/office/powerpoint/2010/main" val="1326255684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 animBg="1"/>
          <p:bldP spid="26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30247E-1286-43F4-865D-8E7F25CCC28E}"/>
              </a:ext>
            </a:extLst>
          </p:cNvPr>
          <p:cNvSpPr txBox="1"/>
          <p:nvPr/>
        </p:nvSpPr>
        <p:spPr>
          <a:xfrm>
            <a:off x="1728704" y="125775"/>
            <a:ext cx="8734592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vi-VN" sz="3600" dirty="0">
                <a:latin typeface="+mj-lt"/>
              </a:rPr>
              <a:t>Tìm từ ngữ miêu tả vẻ đẹp của xứ Nghệ.</a:t>
            </a:r>
          </a:p>
        </p:txBody>
      </p:sp>
    </p:spTree>
    <p:extLst>
      <p:ext uri="{BB962C8B-B14F-4D97-AF65-F5344CB8AC3E}">
        <p14:creationId xmlns:p14="http://schemas.microsoft.com/office/powerpoint/2010/main" val="23381933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9B5B6D-DDB8-4C60-888F-4E3CBDB61943}"/>
              </a:ext>
            </a:extLst>
          </p:cNvPr>
          <p:cNvSpPr txBox="1"/>
          <p:nvPr/>
        </p:nvSpPr>
        <p:spPr>
          <a:xfrm>
            <a:off x="2131331" y="588912"/>
            <a:ext cx="7810955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4. </a:t>
            </a:r>
            <a:r>
              <a:rPr lang="vi-VN" sz="2400" dirty="0">
                <a:latin typeface="+mj-lt"/>
              </a:rPr>
              <a:t>Chọn ý giải thích đúng cho mỗi câu sau: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47F35-5272-49ED-A5B5-CB7333510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3296" y="1242809"/>
            <a:ext cx="8205409" cy="251155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376D8CC-76AA-438A-890B-742A2269A8C6}"/>
              </a:ext>
            </a:extLst>
          </p:cNvPr>
          <p:cNvSpPr/>
          <p:nvPr/>
        </p:nvSpPr>
        <p:spPr>
          <a:xfrm>
            <a:off x="5823932" y="2111539"/>
            <a:ext cx="425752" cy="3870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19F2E9E-8B34-4E9E-B5D5-3A1F2A3D3A5C}"/>
              </a:ext>
            </a:extLst>
          </p:cNvPr>
          <p:cNvSpPr/>
          <p:nvPr/>
        </p:nvSpPr>
        <p:spPr>
          <a:xfrm>
            <a:off x="5823932" y="3298977"/>
            <a:ext cx="425752" cy="3870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D3BC33-C764-4D84-8F0D-8DD138EA5932}"/>
              </a:ext>
            </a:extLst>
          </p:cNvPr>
          <p:cNvSpPr/>
          <p:nvPr/>
        </p:nvSpPr>
        <p:spPr>
          <a:xfrm>
            <a:off x="1993295" y="3754362"/>
            <a:ext cx="6542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</a:rPr>
              <a:t>* </a:t>
            </a:r>
            <a:r>
              <a:rPr lang="vi-VN" sz="2800" dirty="0">
                <a:latin typeface="+mj-lt"/>
              </a:rPr>
              <a:t>Học thuộc lòng các câu ca dao trong bài.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5DCEBDC-0C83-4BE5-A0F1-6044A6FBD102}"/>
              </a:ext>
            </a:extLst>
          </p:cNvPr>
          <p:cNvGrpSpPr/>
          <p:nvPr/>
        </p:nvGrpSpPr>
        <p:grpSpPr>
          <a:xfrm>
            <a:off x="543556" y="4335133"/>
            <a:ext cx="5552444" cy="961427"/>
            <a:chOff x="1742712" y="3211692"/>
            <a:chExt cx="4401321" cy="1842739"/>
          </a:xfrm>
          <a:solidFill>
            <a:schemeClr val="accent6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052EAB6-3205-4131-9AC8-A5D77C41D19C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grpFill/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2000" dirty="0">
                <a:latin typeface="+mj-lt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EF38505-D1BC-4196-A32C-C4C5E972D59D}"/>
                </a:ext>
              </a:extLst>
            </p:cNvPr>
            <p:cNvSpPr/>
            <p:nvPr/>
          </p:nvSpPr>
          <p:spPr>
            <a:xfrm>
              <a:off x="1742712" y="3211692"/>
              <a:ext cx="4316071" cy="1842739"/>
            </a:xfrm>
            <a:prstGeom prst="rect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indent="228594" algn="ctr">
                <a:lnSpc>
                  <a:spcPct val="120000"/>
                </a:lnSpc>
              </a:pPr>
              <a:r>
                <a:rPr lang="vi-VN" sz="24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Đường vô xứ Nghệ quanh quanh</a:t>
              </a:r>
            </a:p>
            <a:p>
              <a:pPr indent="228594" algn="ctr">
                <a:lnSpc>
                  <a:spcPct val="120000"/>
                </a:lnSpc>
              </a:pPr>
              <a:r>
                <a:rPr lang="vi-VN" sz="24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Non xanh nước biếc như tranh họa đồ.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1AC516-FAE6-4F20-8A7B-7F1098445F2C}"/>
              </a:ext>
            </a:extLst>
          </p:cNvPr>
          <p:cNvGrpSpPr/>
          <p:nvPr/>
        </p:nvGrpSpPr>
        <p:grpSpPr>
          <a:xfrm>
            <a:off x="6437489" y="4970503"/>
            <a:ext cx="5493253" cy="1052352"/>
            <a:chOff x="1829681" y="3215223"/>
            <a:chExt cx="4314352" cy="1393318"/>
          </a:xfrm>
          <a:solidFill>
            <a:schemeClr val="accent6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F0CC27C-9BB5-43A9-AA25-194D8F60BB71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grpFill/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2000" dirty="0">
                <a:latin typeface="+mj-lt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69CA4-28C6-43DB-B5A0-0472CAB95D9A}"/>
                </a:ext>
              </a:extLst>
            </p:cNvPr>
            <p:cNvSpPr/>
            <p:nvPr/>
          </p:nvSpPr>
          <p:spPr>
            <a:xfrm>
              <a:off x="1829681" y="3215223"/>
              <a:ext cx="4229101" cy="1393318"/>
            </a:xfrm>
            <a:prstGeom prst="rect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indent="228594" algn="ctr">
                <a:lnSpc>
                  <a:spcPct val="120000"/>
                </a:lnSpc>
              </a:pPr>
              <a:r>
                <a:rPr lang="vi-VN" sz="2400" dirty="0">
                  <a:solidFill>
                    <a:srgbClr val="005426"/>
                  </a:solidFill>
                  <a:latin typeface="+mj-lt"/>
                </a:rPr>
                <a:t>Dù ai đi ngược về xuôi</a:t>
              </a:r>
            </a:p>
            <a:p>
              <a:pPr indent="228594" algn="ctr">
                <a:lnSpc>
                  <a:spcPct val="120000"/>
                </a:lnSpc>
              </a:pPr>
              <a:r>
                <a:rPr lang="vi-VN" sz="2400" dirty="0">
                  <a:solidFill>
                    <a:srgbClr val="005426"/>
                  </a:solidFill>
                  <a:latin typeface="+mj-lt"/>
                </a:rPr>
                <a:t>Nhớ ngày Giỗ Tổ mùng Mười tháng Ba.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572E54-BE29-480A-B0BC-FCDD464684C8}"/>
              </a:ext>
            </a:extLst>
          </p:cNvPr>
          <p:cNvGrpSpPr/>
          <p:nvPr/>
        </p:nvGrpSpPr>
        <p:grpSpPr>
          <a:xfrm>
            <a:off x="559390" y="5465108"/>
            <a:ext cx="5536610" cy="930832"/>
            <a:chOff x="1829681" y="3215223"/>
            <a:chExt cx="4314352" cy="943898"/>
          </a:xfrm>
          <a:solidFill>
            <a:schemeClr val="accent6">
              <a:lumMod val="20000"/>
              <a:lumOff val="80000"/>
            </a:schemeClr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A2EA834-55F3-40C4-9185-F53B76DD8B6A}"/>
                </a:ext>
              </a:extLst>
            </p:cNvPr>
            <p:cNvSpPr/>
            <p:nvPr/>
          </p:nvSpPr>
          <p:spPr>
            <a:xfrm>
              <a:off x="1829681" y="3239721"/>
              <a:ext cx="4314352" cy="630361"/>
            </a:xfrm>
            <a:prstGeom prst="roundRect">
              <a:avLst>
                <a:gd name="adj" fmla="val 50000"/>
              </a:avLst>
            </a:prstGeom>
            <a:grpFill/>
            <a:ln w="28575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vi-VN" sz="2400" dirty="0">
                <a:latin typeface="+mj-lt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AB8A646-67BD-4A24-B45B-F23232C83AB4}"/>
                </a:ext>
              </a:extLst>
            </p:cNvPr>
            <p:cNvSpPr/>
            <p:nvPr/>
          </p:nvSpPr>
          <p:spPr>
            <a:xfrm>
              <a:off x="1829681" y="3215223"/>
              <a:ext cx="4229101" cy="943898"/>
            </a:xfrm>
            <a:prstGeom prst="rect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indent="228594" algn="ctr">
                <a:lnSpc>
                  <a:spcPct val="120000"/>
                </a:lnSpc>
              </a:pPr>
              <a:r>
                <a:rPr lang="vi-VN" sz="2400" dirty="0">
                  <a:solidFill>
                    <a:srgbClr val="002060"/>
                  </a:solidFill>
                  <a:latin typeface="+mj-lt"/>
                </a:rPr>
                <a:t>Đồng Tháp Mười cò bay thẳng cánh</a:t>
              </a:r>
            </a:p>
            <a:p>
              <a:pPr indent="228594" algn="ctr">
                <a:lnSpc>
                  <a:spcPct val="120000"/>
                </a:lnSpc>
              </a:pPr>
              <a:r>
                <a:rPr lang="vi-VN" sz="2400" dirty="0">
                  <a:solidFill>
                    <a:srgbClr val="002060"/>
                  </a:solidFill>
                  <a:latin typeface="+mj-lt"/>
                </a:rPr>
                <a:t>Nước Tháp Mười lóng lánh cá tôm.</a:t>
              </a:r>
              <a:endParaRPr lang="vi-VN" sz="2400" dirty="0">
                <a:solidFill>
                  <a:schemeClr val="accent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75381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02AD311-8DC0-4E82-A8B9-809062B06680}"/>
              </a:ext>
            </a:extLst>
          </p:cNvPr>
          <p:cNvGrpSpPr/>
          <p:nvPr/>
        </p:nvGrpSpPr>
        <p:grpSpPr>
          <a:xfrm>
            <a:off x="490782" y="138142"/>
            <a:ext cx="3529702" cy="828017"/>
            <a:chOff x="568135" y="399759"/>
            <a:chExt cx="1638567" cy="62101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49AD6B8-939A-4DB1-92C9-B7BC88E1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8135" y="421233"/>
              <a:ext cx="433703" cy="59953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7363D3-3518-4178-859E-C25CD41B1E80}"/>
                </a:ext>
              </a:extLst>
            </p:cNvPr>
            <p:cNvSpPr txBox="1"/>
            <p:nvPr/>
          </p:nvSpPr>
          <p:spPr>
            <a:xfrm>
              <a:off x="642334" y="399759"/>
              <a:ext cx="1564368" cy="547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200" b="1" dirty="0">
                  <a:solidFill>
                    <a:srgbClr val="17479D"/>
                  </a:solidFill>
                  <a:latin typeface="+mj-lt"/>
                </a:rPr>
                <a:t> LUYỆN TẬP</a:t>
              </a:r>
              <a:endParaRPr lang="en-US" sz="3200" b="1" dirty="0">
                <a:solidFill>
                  <a:srgbClr val="17479D"/>
                </a:solidFill>
                <a:latin typeface="+mj-lt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52FBFD4-15DB-49E9-A7C6-FC744F56D9F1}"/>
              </a:ext>
            </a:extLst>
          </p:cNvPr>
          <p:cNvSpPr txBox="1"/>
          <p:nvPr/>
        </p:nvSpPr>
        <p:spPr>
          <a:xfrm>
            <a:off x="698893" y="669773"/>
            <a:ext cx="9143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vi-VN" sz="3200" dirty="0">
                <a:latin typeface="+mj-lt"/>
              </a:rPr>
              <a:t>Tìm những tên riêng được nhắc đến trong bài.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88266-8B2D-4D49-B257-9C6C9DACA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8847" y="2002693"/>
            <a:ext cx="8443356" cy="4717165"/>
          </a:xfrm>
          <a:prstGeom prst="roundRect">
            <a:avLst/>
          </a:prstGeom>
          <a:ln w="28575">
            <a:solidFill>
              <a:srgbClr val="0070C0"/>
            </a:solidFill>
          </a:ln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AF35B17-031F-4BBB-98F2-28009DD40CBF}"/>
              </a:ext>
            </a:extLst>
          </p:cNvPr>
          <p:cNvCxnSpPr>
            <a:cxnSpLocks/>
          </p:cNvCxnSpPr>
          <p:nvPr/>
        </p:nvCxnSpPr>
        <p:spPr>
          <a:xfrm>
            <a:off x="5160906" y="2806680"/>
            <a:ext cx="102675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764949A-5974-47D1-A573-DC98E44F06E6}"/>
              </a:ext>
            </a:extLst>
          </p:cNvPr>
          <p:cNvCxnSpPr>
            <a:cxnSpLocks/>
          </p:cNvCxnSpPr>
          <p:nvPr/>
        </p:nvCxnSpPr>
        <p:spPr>
          <a:xfrm>
            <a:off x="6822066" y="3201841"/>
            <a:ext cx="9334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7DF7A99-0795-41FB-828D-6DBB42723759}"/>
              </a:ext>
            </a:extLst>
          </p:cNvPr>
          <p:cNvCxnSpPr>
            <a:cxnSpLocks/>
          </p:cNvCxnSpPr>
          <p:nvPr/>
        </p:nvCxnSpPr>
        <p:spPr>
          <a:xfrm>
            <a:off x="8429363" y="3201841"/>
            <a:ext cx="57957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4F9071E-1EDA-42A1-A760-62F3B2A79A4C}"/>
              </a:ext>
            </a:extLst>
          </p:cNvPr>
          <p:cNvCxnSpPr>
            <a:cxnSpLocks/>
          </p:cNvCxnSpPr>
          <p:nvPr/>
        </p:nvCxnSpPr>
        <p:spPr>
          <a:xfrm>
            <a:off x="6405003" y="3430618"/>
            <a:ext cx="102675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461A6C-55F3-4DBC-8771-C4078B5F7DF4}"/>
              </a:ext>
            </a:extLst>
          </p:cNvPr>
          <p:cNvCxnSpPr>
            <a:cxnSpLocks/>
          </p:cNvCxnSpPr>
          <p:nvPr/>
        </p:nvCxnSpPr>
        <p:spPr>
          <a:xfrm>
            <a:off x="9192126" y="4543308"/>
            <a:ext cx="70129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1FD2FFD-05D3-4B75-9174-6A5F68826FC6}"/>
              </a:ext>
            </a:extLst>
          </p:cNvPr>
          <p:cNvCxnSpPr>
            <a:cxnSpLocks/>
          </p:cNvCxnSpPr>
          <p:nvPr/>
        </p:nvCxnSpPr>
        <p:spPr>
          <a:xfrm>
            <a:off x="7100378" y="5167246"/>
            <a:ext cx="84856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424E90-A41D-4A63-9278-2BADEAB3E4B2}"/>
              </a:ext>
            </a:extLst>
          </p:cNvPr>
          <p:cNvCxnSpPr>
            <a:cxnSpLocks/>
          </p:cNvCxnSpPr>
          <p:nvPr/>
        </p:nvCxnSpPr>
        <p:spPr>
          <a:xfrm>
            <a:off x="7978790" y="5364826"/>
            <a:ext cx="112943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BB1D57D-7414-43F2-9D63-6C18E0E7C92A}"/>
              </a:ext>
            </a:extLst>
          </p:cNvPr>
          <p:cNvCxnSpPr>
            <a:cxnSpLocks/>
          </p:cNvCxnSpPr>
          <p:nvPr/>
        </p:nvCxnSpPr>
        <p:spPr>
          <a:xfrm>
            <a:off x="7978790" y="5572806"/>
            <a:ext cx="112943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E74B6BB-778E-4D00-82FB-8DE794964693}"/>
              </a:ext>
            </a:extLst>
          </p:cNvPr>
          <p:cNvCxnSpPr>
            <a:cxnSpLocks/>
          </p:cNvCxnSpPr>
          <p:nvPr/>
        </p:nvCxnSpPr>
        <p:spPr>
          <a:xfrm>
            <a:off x="4539554" y="6051158"/>
            <a:ext cx="19645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1BFB2872-0E16-4844-A44F-7F006A92497D}"/>
              </a:ext>
            </a:extLst>
          </p:cNvPr>
          <p:cNvSpPr/>
          <p:nvPr/>
        </p:nvSpPr>
        <p:spPr>
          <a:xfrm>
            <a:off x="1377247" y="2430171"/>
            <a:ext cx="17540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+mj-lt"/>
              </a:rPr>
              <a:t>Việt Nam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409BFB8-B1E3-4195-BD90-FF315120A2AF}"/>
              </a:ext>
            </a:extLst>
          </p:cNvPr>
          <p:cNvSpPr/>
          <p:nvPr/>
        </p:nvSpPr>
        <p:spPr>
          <a:xfrm>
            <a:off x="1472993" y="2816087"/>
            <a:ext cx="15504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+mj-lt"/>
              </a:rPr>
              <a:t>Phú Thọ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99438F2-23F0-475C-AD7E-28F29C6B8F55}"/>
              </a:ext>
            </a:extLst>
          </p:cNvPr>
          <p:cNvSpPr/>
          <p:nvPr/>
        </p:nvSpPr>
        <p:spPr>
          <a:xfrm>
            <a:off x="1846134" y="3161840"/>
            <a:ext cx="816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+mj-lt"/>
              </a:rPr>
              <a:t>Bắc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D05E37-F820-4F2E-AC74-C960BE286A32}"/>
              </a:ext>
            </a:extLst>
          </p:cNvPr>
          <p:cNvSpPr/>
          <p:nvPr/>
        </p:nvSpPr>
        <p:spPr>
          <a:xfrm>
            <a:off x="1295864" y="3547756"/>
            <a:ext cx="19046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+mj-lt"/>
              </a:rPr>
              <a:t>Vua Hùng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4320247-4E36-4376-8F3C-32001CF54ECE}"/>
              </a:ext>
            </a:extLst>
          </p:cNvPr>
          <p:cNvSpPr/>
          <p:nvPr/>
        </p:nvSpPr>
        <p:spPr>
          <a:xfrm>
            <a:off x="1716905" y="3893510"/>
            <a:ext cx="11208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+mj-lt"/>
              </a:rPr>
              <a:t>Nghệ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4C63F42-8455-4054-A96F-EEC7E4754FA8}"/>
              </a:ext>
            </a:extLst>
          </p:cNvPr>
          <p:cNvSpPr/>
          <p:nvPr/>
        </p:nvSpPr>
        <p:spPr>
          <a:xfrm>
            <a:off x="1486434" y="4279426"/>
            <a:ext cx="15696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+mj-lt"/>
              </a:rPr>
              <a:t>Nam Bộ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F729B4-6B8C-41AF-B3A5-E5CDE602C007}"/>
              </a:ext>
            </a:extLst>
          </p:cNvPr>
          <p:cNvSpPr/>
          <p:nvPr/>
        </p:nvSpPr>
        <p:spPr>
          <a:xfrm>
            <a:off x="1270032" y="4688164"/>
            <a:ext cx="20024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+mj-lt"/>
              </a:rPr>
              <a:t>Tháp Mười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D628155-0E02-4F76-9EF8-BF759DF95C6A}"/>
              </a:ext>
            </a:extLst>
          </p:cNvPr>
          <p:cNvSpPr/>
          <p:nvPr/>
        </p:nvSpPr>
        <p:spPr>
          <a:xfrm>
            <a:off x="1708644" y="5080450"/>
            <a:ext cx="11560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+mj-lt"/>
              </a:rPr>
              <a:t>Trung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350103-ADEB-4329-A38C-C70E90921906}"/>
              </a:ext>
            </a:extLst>
          </p:cNvPr>
          <p:cNvSpPr/>
          <p:nvPr/>
        </p:nvSpPr>
        <p:spPr>
          <a:xfrm>
            <a:off x="1771962" y="5476662"/>
            <a:ext cx="10294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C00000"/>
                </a:solidFill>
                <a:latin typeface="+mj-lt"/>
              </a:rPr>
              <a:t>Nam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84C412-98AD-4B0A-AA46-8A79DEA8E062}"/>
              </a:ext>
            </a:extLst>
          </p:cNvPr>
          <p:cNvSpPr txBox="1"/>
          <p:nvPr/>
        </p:nvSpPr>
        <p:spPr>
          <a:xfrm>
            <a:off x="584798" y="1318397"/>
            <a:ext cx="99862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 Việt Nam, Phú Thọ, Bắc, Vua Hùng, Nghệ, Nam Bộ, Tháp Mười, Trung</a:t>
            </a:r>
            <a:r>
              <a:rPr lang="vi-VN" sz="280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, </a:t>
            </a:r>
            <a:r>
              <a:rPr lang="vi-VN" sz="280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Nam</a:t>
            </a:r>
            <a:r>
              <a:rPr lang="en-US" sz="280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97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grpId="0" nodeType="click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4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4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8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5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5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7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6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7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2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7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4" grpId="1"/>
          <p:bldP spid="35" grpId="0"/>
          <p:bldP spid="35" grpId="1"/>
          <p:bldP spid="37" grpId="0"/>
          <p:bldP spid="37" grpId="1"/>
          <p:bldP spid="38" grpId="0"/>
          <p:bldP spid="38" grpId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7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34" grpId="1"/>
          <p:bldP spid="35" grpId="0"/>
          <p:bldP spid="35" grpId="1"/>
          <p:bldP spid="37" grpId="0"/>
          <p:bldP spid="37" grpId="1"/>
          <p:bldP spid="38" grpId="0"/>
          <p:bldP spid="38" grpId="1"/>
          <p:bldP spid="11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71D6DDE-0308-428D-BCDB-FB3D897E4056}"/>
              </a:ext>
            </a:extLst>
          </p:cNvPr>
          <p:cNvSpPr txBox="1"/>
          <p:nvPr/>
        </p:nvSpPr>
        <p:spPr>
          <a:xfrm>
            <a:off x="1478002" y="768410"/>
            <a:ext cx="10064814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2. </a:t>
            </a:r>
            <a:r>
              <a:rPr lang="vi-VN" sz="3600" dirty="0">
                <a:latin typeface="+mj-lt"/>
              </a:rPr>
              <a:t>Các câu ở cột A thuộc kiểu câu nào ở cột B?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14837F8-34CF-45EF-88D9-6CF881831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593" y="2565070"/>
            <a:ext cx="11128814" cy="313508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466398-20A5-4C80-8FC7-12F350BDEE51}"/>
              </a:ext>
            </a:extLst>
          </p:cNvPr>
          <p:cNvCxnSpPr>
            <a:cxnSpLocks/>
          </p:cNvCxnSpPr>
          <p:nvPr/>
        </p:nvCxnSpPr>
        <p:spPr>
          <a:xfrm>
            <a:off x="7718642" y="3899028"/>
            <a:ext cx="474432" cy="4671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549E27-2287-4FAE-AE02-1108A99CCABA}"/>
              </a:ext>
            </a:extLst>
          </p:cNvPr>
          <p:cNvCxnSpPr>
            <a:cxnSpLocks/>
          </p:cNvCxnSpPr>
          <p:nvPr/>
        </p:nvCxnSpPr>
        <p:spPr>
          <a:xfrm>
            <a:off x="7766303" y="4797522"/>
            <a:ext cx="474432" cy="4671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3BE7FAA-8CDC-42D1-BF2D-F82C9CDB1BC8}"/>
              </a:ext>
            </a:extLst>
          </p:cNvPr>
          <p:cNvCxnSpPr>
            <a:cxnSpLocks/>
          </p:cNvCxnSpPr>
          <p:nvPr/>
        </p:nvCxnSpPr>
        <p:spPr>
          <a:xfrm flipV="1">
            <a:off x="7813964" y="3720294"/>
            <a:ext cx="379110" cy="15761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948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ổ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694" y="5004955"/>
            <a:ext cx="1499306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DB0D57-E4C1-4E80-8664-1A0205E2CF88}"/>
              </a:ext>
            </a:extLst>
          </p:cNvPr>
          <p:cNvSpPr txBox="1"/>
          <p:nvPr/>
        </p:nvSpPr>
        <p:spPr>
          <a:xfrm>
            <a:off x="600606" y="1943499"/>
            <a:ext cx="71777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Đất nước Việt Nam thật tươi đẹp. Hãy cùng nhau đi thăm các miền đất nước qua những câu ca dao.</a:t>
            </a:r>
          </a:p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 tiên, chúng ta sẽ đến Phú Thọ, miền Bắc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 ta, nơi có đền thờ Vua Hùng, nơi được gọi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 “quê cha đất tổ”:</a:t>
            </a:r>
          </a:p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Dù ai đi ngược về xuôi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 ngày Giỗ Tổ mùng Mười tháng Ba.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1087161" y="513093"/>
            <a:ext cx="4375175" cy="766437"/>
            <a:chOff x="635794" y="-35371"/>
            <a:chExt cx="2125212" cy="57482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860017" y="-35371"/>
              <a:ext cx="1900989" cy="48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LUYỆN ĐỌC LẠI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984765" y="1341086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 CÁC MIỀN ĐẤT 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899599-BE65-452B-93FD-5FE0CF872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8337" y="1769424"/>
            <a:ext cx="4001985" cy="4132128"/>
          </a:xfrm>
          <a:prstGeom prst="round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947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0F22DC-6D72-483F-8FD5-D3D31A098AA8}"/>
              </a:ext>
            </a:extLst>
          </p:cNvPr>
          <p:cNvGrpSpPr/>
          <p:nvPr/>
        </p:nvGrpSpPr>
        <p:grpSpPr>
          <a:xfrm>
            <a:off x="838800" y="315234"/>
            <a:ext cx="4575411" cy="794018"/>
            <a:chOff x="635794" y="-183743"/>
            <a:chExt cx="2352970" cy="72320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CF2103-78A6-4FBE-95ED-601E4DFDD877}"/>
                </a:ext>
              </a:extLst>
            </p:cNvPr>
            <p:cNvSpPr txBox="1"/>
            <p:nvPr/>
          </p:nvSpPr>
          <p:spPr>
            <a:xfrm>
              <a:off x="973397" y="-183743"/>
              <a:ext cx="2015367" cy="592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LUYỆN ĐỌC LẠI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D6FFFDF-1D49-4D68-AD91-28FE9681F5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14285"/>
              <a:ext cx="582308" cy="52517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C896DB-F00F-4B35-AA0E-25BACE8F3BB7}"/>
              </a:ext>
            </a:extLst>
          </p:cNvPr>
          <p:cNvSpPr txBox="1"/>
          <p:nvPr/>
        </p:nvSpPr>
        <p:spPr>
          <a:xfrm>
            <a:off x="5031479" y="548252"/>
            <a:ext cx="6409414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 CÁC MIỀN ĐẤT NƯỚC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0BC7-951C-41EE-892D-67BDEB236BAA}"/>
              </a:ext>
            </a:extLst>
          </p:cNvPr>
          <p:cNvSpPr txBox="1"/>
          <p:nvPr/>
        </p:nvSpPr>
        <p:spPr>
          <a:xfrm>
            <a:off x="4425110" y="1283550"/>
            <a:ext cx="77668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 đến, chúng ta cùng vào miền Trung:</a:t>
            </a:r>
          </a:p>
          <a:p>
            <a:pPr marL="0" marR="0" lvl="0" indent="228594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 vô xứ Nghệ quanh quanh</a:t>
            </a:r>
          </a:p>
          <a:p>
            <a:pPr marL="0" marR="0" lvl="0" indent="228594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Non xanh nước biếc như tranh họa đồ.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BFB91A-685F-44FB-AD48-BF57E4B0D61A}"/>
              </a:ext>
            </a:extLst>
          </p:cNvPr>
          <p:cNvSpPr txBox="1"/>
          <p:nvPr/>
        </p:nvSpPr>
        <p:spPr>
          <a:xfrm>
            <a:off x="4528886" y="2585345"/>
            <a:ext cx="7414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 chúng ta cùng khám phá miền đất Nam Bộ:</a:t>
            </a:r>
          </a:p>
          <a:p>
            <a:pPr marL="0" marR="0" lvl="0" indent="228594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Đồng Tháp Mười cò bay thẳng cánh</a:t>
            </a:r>
          </a:p>
          <a:p>
            <a:pPr marL="0" marR="0" lvl="0" indent="228594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 Tháp Mười lóng lánh cá tôm.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5C2C12-D1EF-478F-A386-D0246A8675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906" y="1403587"/>
            <a:ext cx="4069717" cy="2162186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1D1650-3389-439F-B37B-84C69D6C62B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5654" y="4042005"/>
            <a:ext cx="4877844" cy="25606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C8E88EC-AE64-4FB9-95F3-D2C5C953167F}"/>
              </a:ext>
            </a:extLst>
          </p:cNvPr>
          <p:cNvSpPr txBox="1"/>
          <p:nvPr/>
        </p:nvSpPr>
        <p:spPr>
          <a:xfrm>
            <a:off x="518502" y="4113572"/>
            <a:ext cx="60841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285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 là chúng ta đã đi qua ba miền Bắc, Trung, Nam của đất nước. Nơi nào cũng để lại biết bao tình cảm mến thương.</a:t>
            </a:r>
          </a:p>
          <a:p>
            <a:pPr marL="0" marR="0" lvl="0" indent="228594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(Thùy Dương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tổng hợp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703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Arial-Rounded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8970818" y="4953001"/>
            <a:ext cx="1697183" cy="17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3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Nam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9245600" y="4972050"/>
            <a:ext cx="14224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7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9067801" y="4800601"/>
            <a:ext cx="1341025" cy="184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8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 ở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9100202" y="4969293"/>
            <a:ext cx="1547016" cy="18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5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Nam?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9305636" y="4831771"/>
            <a:ext cx="1341583" cy="201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2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Thu,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9144001" y="4675911"/>
            <a:ext cx="1326939" cy="202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1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1434</Words>
  <Application>Microsoft Office PowerPoint</Application>
  <PresentationFormat>Widescreen</PresentationFormat>
  <Paragraphs>183</Paragraphs>
  <Slides>32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Microsoft YaHei</vt:lpstr>
      <vt:lpstr>Arial</vt:lpstr>
      <vt:lpstr>Arial-Rounded</vt:lpstr>
      <vt:lpstr>Calibri</vt:lpstr>
      <vt:lpstr>等线</vt:lpstr>
      <vt:lpstr>Times New Roman</vt:lpstr>
      <vt:lpstr>Verdana</vt:lpstr>
      <vt:lpstr>Wingdings</vt:lpstr>
      <vt:lpstr>Office Theme</vt:lpstr>
      <vt:lpstr>1_Office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MinhThangPC.VN</cp:lastModifiedBy>
  <cp:revision>26</cp:revision>
  <dcterms:created xsi:type="dcterms:W3CDTF">2021-07-20T01:55:21Z</dcterms:created>
  <dcterms:modified xsi:type="dcterms:W3CDTF">2023-04-20T05:04:13Z</dcterms:modified>
</cp:coreProperties>
</file>