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60" r:id="rId3"/>
    <p:sldId id="264" r:id="rId4"/>
    <p:sldId id="263" r:id="rId5"/>
    <p:sldId id="265" r:id="rId6"/>
    <p:sldId id="266" r:id="rId7"/>
    <p:sldId id="267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37" d="100"/>
          <a:sy n="37" d="100"/>
        </p:scale>
        <p:origin x="60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E487C5-A5E2-4A11-B6D3-704BE5F96177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91EBE-85F0-4F3A-8610-E237648C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89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A7CC9-78A4-B9D5-71F8-AEE7DAB0B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3271D-E39E-0951-5AED-19402C52C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1A060-819B-1E79-4552-B1231620E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34351-9F25-2939-CFC7-7F552AEA3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F3BA2-F658-0458-4765-67E1BA6E8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6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735D2-CD17-B5A9-B38A-E318E55D9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582D96-8E2F-F261-22A1-5C7D690B68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61A67-A23B-10F9-4E28-11372F3B0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14AEB-1433-26AE-7518-1E8AA3BF1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6A245-A102-8FCD-9026-E8C8CCC62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8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10BA4C-E1CD-11B3-467B-88FAB230D5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323472-6CCA-05DA-47D8-0A1F9F981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75096-2F7D-E044-2FCC-F233C1B8F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C4CDE-BD77-3048-0660-804D20625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E2113-005D-83A0-A3A4-91B527BB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6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B82C9-145E-4D79-D3CC-E25761149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EC09F-879C-BDCD-37D7-A493E42F0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43833-FB43-DFA4-1D9F-45EDFFF2E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7D3BB-4FE3-88E4-79CF-452F4FA1A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91F28-0C94-D167-152D-C7A0976DB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0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87AF4-1A93-5D5E-BA3B-5CBB149A5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E031FF-BB8B-29CF-834B-A847EB03D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A951D-456E-6CFC-94F1-19F46602B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6BE26-516D-1100-41CF-75C27465A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A2C91-D369-6EBF-0245-840C44CF0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8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4A51-19D4-F9A3-A850-9EA591E9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0B400-2B59-2715-F188-3A9584D78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9B190F-9E6F-7976-E240-DF81BAF63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1810F-F373-A334-4B3A-430E457F6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E2791-98DD-C831-B072-1C25B6026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351CD-6DA0-235C-F5C6-3E407D170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4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6941A-B041-0112-8607-243957C2C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D9277-FFE1-0579-2F2A-D0DF691F5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8BF52C-031A-F08C-C17A-2FF88B176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1CF0B4-6A00-BF0D-B841-D0708D6BF9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1501F9-31C0-0557-31BC-3F52D50351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9EAC78-24ED-5491-9342-8245C3129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6ABBF0-9DDE-C261-2F2D-94E993007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0C8CE8-6210-512E-DB47-7044D58A9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1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7CB1C-BDF6-2D90-C329-8ED25CE7A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2A435E-504D-8091-290E-DC36CA91A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AF961C-867B-54F2-44E8-6A0B6A1D5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654CA0-1E12-86CF-F5DA-3247810A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25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E541EF-4856-3516-658D-FF291EE14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AF2217-1A41-3BFA-B8A2-F2123BCB1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8E088A-8191-FD48-D1EE-9E2B589DB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98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F80C9-6AF1-CA12-48FB-26D3FCC65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3D15F-ED56-C30B-9478-9DD722FA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8796E-1B9E-1025-E8FB-94C97C495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774E0-7AC7-D437-EAFB-F0872A05F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429AC-E4C3-1950-048D-C536F17A4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527D7-6FBF-2B0D-78D6-3008A4948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0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C4C3-1E0E-DAE8-7383-EF190B6D0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37D058-5AF2-B32A-45AF-532B3A569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80ED4D-4688-EB8A-079E-8E1D30152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3EE11-4FB0-C06E-239C-C04CFDD78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17B48-3492-9420-DFF1-65922F23E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E27F1-90CC-D596-7E33-ADAAE95B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42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FBA923-23FB-C99E-7E6A-C87F7BC48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1A6A58-D6B5-5563-DC12-4FCC6FC92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2B718-C48F-F724-6C7F-C8CED3ACDA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3310C-8512-4EE9-98F7-84A28C232C0E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69D77-C6B5-39E5-761F-BDF232B13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89009-1FA5-E6F5-3042-5B781E8C0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1341D-E415-41E8-9F7E-424AD15E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5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1004570" y="2614295"/>
            <a:ext cx="10182225" cy="208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altLang="en-US" sz="4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 :</a:t>
            </a:r>
            <a:endParaRPr lang="vi-VN" altLang="en-US" sz="48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ctr">
              <a:lnSpc>
                <a:spcPct val="120000"/>
              </a:lnSpc>
            </a:pPr>
            <a:r>
              <a:rPr lang="vi-VN" altLang="en-US" sz="60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ÔN TẬP GIỮA HỌC KÌ 2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533265" y="4488815"/>
            <a:ext cx="3124200" cy="2194560"/>
            <a:chOff x="7139" y="7069"/>
            <a:chExt cx="4920" cy="3456"/>
          </a:xfrm>
        </p:grpSpPr>
        <p:pic>
          <p:nvPicPr>
            <p:cNvPr id="6" name="Picture 5" descr="B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39" y="7069"/>
              <a:ext cx="4921" cy="3456"/>
            </a:xfrm>
            <a:prstGeom prst="rect">
              <a:avLst/>
            </a:prstGeom>
          </p:spPr>
        </p:pic>
        <p:sp>
          <p:nvSpPr>
            <p:cNvPr id="7" name="Text Box 6"/>
            <p:cNvSpPr txBox="1"/>
            <p:nvPr/>
          </p:nvSpPr>
          <p:spPr>
            <a:xfrm>
              <a:off x="8033" y="8534"/>
              <a:ext cx="3132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altLang="en-US" sz="3600" b="1" i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TIẾT 3-4</a:t>
              </a:r>
            </a:p>
          </p:txBody>
        </p:sp>
      </p:grpSp>
      <p:pic>
        <p:nvPicPr>
          <p:cNvPr id="8" name="Picture 7" descr="46"/>
          <p:cNvPicPr>
            <a:picLocks noChangeAspect="1"/>
          </p:cNvPicPr>
          <p:nvPr/>
        </p:nvPicPr>
        <p:blipFill>
          <a:blip r:embed="rId4"/>
          <a:srcRect l="65833" t="68594" r="5760" b="12260"/>
          <a:stretch>
            <a:fillRect/>
          </a:stretch>
        </p:blipFill>
        <p:spPr>
          <a:xfrm flipH="1">
            <a:off x="240665" y="5052060"/>
            <a:ext cx="3622040" cy="16313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647065" y="381000"/>
            <a:ext cx="8809355" cy="7067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altLang="en-US" sz="4000" b="1">
                <a:latin typeface="Times New Roman" panose="02020603050405020304" charset="0"/>
                <a:cs typeface="Times New Roman" panose="02020603050405020304" charset="0"/>
              </a:rPr>
              <a:t>3.</a:t>
            </a:r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 Đọc bài thơ dưới đây và trả lời câu hỏi.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647065" y="1087755"/>
            <a:ext cx="3629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6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Cánh cam lạc mẹ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330200" y="1732915"/>
            <a:ext cx="426339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Cánh cam đi lạc mẹ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Gió xô vào vườn hoang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Giữa bao nhiêu gai góc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Lũ ve sầu kêu ran.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330200" y="3900170"/>
            <a:ext cx="492950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Chiều nhạt nắng trắng sương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Trời rộng xanh như bể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Tiếng cánh cam gọi mẹ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Khản đặc trên lối mòn.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7610475" y="1732915"/>
            <a:ext cx="426275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Bọ dừa dừng nấu cơm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Cào cào ngưng giã gạo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Xén tóc thôi cắt áo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Đều bảo nhau đi tìm.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7609840" y="3900170"/>
            <a:ext cx="4263390" cy="2491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Khu vườn hoang lặng im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Bỗng râm ran khắp lối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Có điều ai cũng nói</a:t>
            </a:r>
          </a:p>
          <a:p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Cánh cam về nhà tôi.</a:t>
            </a:r>
          </a:p>
          <a:p>
            <a:pPr algn="r"/>
            <a:r>
              <a:rPr lang="vi-VN" altLang="en-US" sz="2800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 Ngân Vịnh )</a:t>
            </a:r>
          </a:p>
        </p:txBody>
      </p:sp>
      <p:pic>
        <p:nvPicPr>
          <p:cNvPr id="10" name="Content Placeholder 9" descr="Ôn tập hình 8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277995" y="1732915"/>
            <a:ext cx="3332480" cy="1962150"/>
          </a:xfrm>
          <a:prstGeom prst="rect">
            <a:avLst/>
          </a:prstGeom>
        </p:spPr>
      </p:pic>
      <p:pic>
        <p:nvPicPr>
          <p:cNvPr id="12" name="Content Placeholder 11" descr="Ôn tập hình 7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276725" y="4439920"/>
            <a:ext cx="3332480" cy="2094230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1795145" y="5961380"/>
            <a:ext cx="1333500" cy="543560"/>
          </a:xfrm>
          <a:prstGeom prst="roundRect">
            <a:avLst/>
          </a:prstGeom>
          <a:gradFill>
            <a:gsLst>
              <a:gs pos="99000">
                <a:srgbClr val="FBFB11"/>
              </a:gs>
              <a:gs pos="100000">
                <a:srgbClr val="838309"/>
              </a:gs>
            </a:gsLst>
            <a:lin ang="5400000" scaled="0"/>
          </a:gra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36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Đọc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2416810" y="2112010"/>
            <a:ext cx="7135495" cy="3630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11500" b="1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TRẢ LỜI</a:t>
            </a:r>
          </a:p>
          <a:p>
            <a:r>
              <a:rPr lang="vi-VN" altLang="en-US" sz="11500" b="1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CÂU HỎI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/>
          <p:nvPr/>
        </p:nvSpPr>
        <p:spPr>
          <a:xfrm>
            <a:off x="690880" y="358775"/>
            <a:ext cx="75457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a. Chuyện gì xảy ra với cánh cam?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66140" y="1100455"/>
            <a:ext cx="10928985" cy="1322070"/>
            <a:chOff x="1364" y="1504"/>
            <a:chExt cx="17211" cy="2082"/>
          </a:xfrm>
        </p:grpSpPr>
        <p:sp>
          <p:nvSpPr>
            <p:cNvPr id="7" name="Text Box 6"/>
            <p:cNvSpPr txBox="1"/>
            <p:nvPr/>
          </p:nvSpPr>
          <p:spPr>
            <a:xfrm>
              <a:off x="1364" y="1504"/>
              <a:ext cx="17211" cy="208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2225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vi-VN" altLang="en-US" sz="4000">
                  <a:latin typeface="Times New Roman" panose="02020603050405020304" charset="0"/>
                  <a:cs typeface="Times New Roman" panose="02020603050405020304" charset="0"/>
                </a:rPr>
                <a:t>       Cánh cam bị lạc mẹ, bị gió xô vào vườn hoang đầy gai góc.</a:t>
              </a:r>
            </a:p>
          </p:txBody>
        </p:sp>
        <p:sp>
          <p:nvSpPr>
            <p:cNvPr id="8" name="Notched Right Arrow 7"/>
            <p:cNvSpPr/>
            <p:nvPr/>
          </p:nvSpPr>
          <p:spPr>
            <a:xfrm>
              <a:off x="1561" y="1861"/>
              <a:ext cx="1275" cy="400"/>
            </a:xfrm>
            <a:prstGeom prst="notched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 Box 9"/>
          <p:cNvSpPr txBox="1"/>
          <p:nvPr/>
        </p:nvSpPr>
        <p:spPr>
          <a:xfrm>
            <a:off x="690880" y="2421890"/>
            <a:ext cx="95332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b. Những ai đã quan tâm, giúp đỡ cánh cam?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866140" y="3274695"/>
            <a:ext cx="10928985" cy="1322070"/>
            <a:chOff x="1364" y="1504"/>
            <a:chExt cx="17211" cy="2082"/>
          </a:xfrm>
        </p:grpSpPr>
        <p:sp>
          <p:nvSpPr>
            <p:cNvPr id="12" name="Text Box 11"/>
            <p:cNvSpPr txBox="1"/>
            <p:nvPr/>
          </p:nvSpPr>
          <p:spPr>
            <a:xfrm>
              <a:off x="1364" y="1504"/>
              <a:ext cx="17211" cy="208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2225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vi-VN" altLang="en-US" sz="4000">
                  <a:latin typeface="Times New Roman" panose="02020603050405020304" charset="0"/>
                  <a:cs typeface="Times New Roman" panose="02020603050405020304" charset="0"/>
                </a:rPr>
                <a:t>       Những bạn đã quan tâm giúp đỡ cánh cam: bọ dừa, cào cào, xén tóc.</a:t>
              </a:r>
            </a:p>
          </p:txBody>
        </p:sp>
        <p:sp>
          <p:nvSpPr>
            <p:cNvPr id="13" name="Notched Right Arrow 12"/>
            <p:cNvSpPr/>
            <p:nvPr/>
          </p:nvSpPr>
          <p:spPr>
            <a:xfrm>
              <a:off x="1561" y="1861"/>
              <a:ext cx="1275" cy="425"/>
            </a:xfrm>
            <a:prstGeom prst="notched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Content Placeholder 13" descr="Ôn tập hình 19_preview_rev_1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 rot="5400000">
            <a:off x="8879840" y="4465955"/>
            <a:ext cx="2372360" cy="2412365"/>
          </a:xfrm>
          <a:prstGeom prst="rect">
            <a:avLst/>
          </a:prstGeom>
        </p:spPr>
      </p:pic>
      <p:pic>
        <p:nvPicPr>
          <p:cNvPr id="16" name="Content Placeholder 15" descr="Ôn tập hình 17_preview_rev_1"/>
          <p:cNvPicPr>
            <a:picLocks noGrp="1" noChangeAspect="1"/>
          </p:cNvPicPr>
          <p:nvPr>
            <p:ph sz="half" idx="2"/>
          </p:nvPr>
        </p:nvPicPr>
        <p:blipFill>
          <a:blip r:embed="rId4"/>
          <a:srcRect l="3546" r="4190" b="5837"/>
          <a:stretch>
            <a:fillRect/>
          </a:stretch>
        </p:blipFill>
        <p:spPr>
          <a:xfrm>
            <a:off x="4835525" y="4486275"/>
            <a:ext cx="3401060" cy="2334260"/>
          </a:xfrm>
          <a:prstGeom prst="rect">
            <a:avLst/>
          </a:prstGeom>
        </p:spPr>
      </p:pic>
      <p:pic>
        <p:nvPicPr>
          <p:cNvPr id="18" name="Picture 17" descr="Ôn tập 18_preview_rev_1"/>
          <p:cNvPicPr>
            <a:picLocks noChangeAspect="1"/>
          </p:cNvPicPr>
          <p:nvPr/>
        </p:nvPicPr>
        <p:blipFill>
          <a:blip r:embed="rId5"/>
          <a:srcRect r="4603" b="3945"/>
          <a:stretch>
            <a:fillRect/>
          </a:stretch>
        </p:blipFill>
        <p:spPr>
          <a:xfrm>
            <a:off x="1165860" y="4485640"/>
            <a:ext cx="2922270" cy="22713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9"/>
          <p:cNvSpPr txBox="1"/>
          <p:nvPr/>
        </p:nvSpPr>
        <p:spPr>
          <a:xfrm>
            <a:off x="1056005" y="231775"/>
            <a:ext cx="953325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4800">
                <a:latin typeface="Times New Roman" panose="02020603050405020304" charset="0"/>
                <a:cs typeface="Times New Roman" panose="02020603050405020304" charset="0"/>
              </a:rPr>
              <a:t>c.</a:t>
            </a:r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 Họ đã làm gì và nói gì để an ủi cánh cam?</a:t>
            </a:r>
          </a:p>
        </p:txBody>
      </p:sp>
      <p:pic>
        <p:nvPicPr>
          <p:cNvPr id="18" name="Content Placeholder 17" descr="Ôn tập 18_preview_rev_1"/>
          <p:cNvPicPr>
            <a:picLocks noGrp="1" noChangeAspect="1"/>
          </p:cNvPicPr>
          <p:nvPr>
            <p:ph idx="1"/>
          </p:nvPr>
        </p:nvPicPr>
        <p:blipFill>
          <a:blip r:embed="rId3"/>
          <a:srcRect r="4603" b="3945"/>
          <a:stretch>
            <a:fillRect/>
          </a:stretch>
        </p:blipFill>
        <p:spPr>
          <a:xfrm>
            <a:off x="372745" y="3463290"/>
            <a:ext cx="3507740" cy="3048000"/>
          </a:xfrm>
          <a:prstGeom prst="rect">
            <a:avLst/>
          </a:prstGeom>
        </p:spPr>
      </p:pic>
      <p:pic>
        <p:nvPicPr>
          <p:cNvPr id="16" name="Content Placeholder 15" descr="Ôn tập hình 17_preview_rev_1"/>
          <p:cNvPicPr>
            <a:picLocks noGrp="1" noChangeAspect="1"/>
          </p:cNvPicPr>
          <p:nvPr>
            <p:ph sz="half" idx="2"/>
          </p:nvPr>
        </p:nvPicPr>
        <p:blipFill>
          <a:blip r:embed="rId4"/>
          <a:srcRect l="3546" r="4190" b="5837"/>
          <a:stretch>
            <a:fillRect/>
          </a:stretch>
        </p:blipFill>
        <p:spPr>
          <a:xfrm>
            <a:off x="4503420" y="3462020"/>
            <a:ext cx="3718560" cy="3049270"/>
          </a:xfrm>
          <a:prstGeom prst="rect">
            <a:avLst/>
          </a:prstGeom>
        </p:spPr>
      </p:pic>
      <p:pic>
        <p:nvPicPr>
          <p:cNvPr id="14" name="Content Placeholder 13" descr="Ôn tập hình 19_preview_rev_1"/>
          <p:cNvPicPr>
            <a:picLocks noChangeAspect="1"/>
          </p:cNvPicPr>
          <p:nvPr/>
        </p:nvPicPr>
        <p:blipFill>
          <a:blip r:embed="rId5"/>
          <a:srcRect r="6250"/>
          <a:stretch>
            <a:fillRect/>
          </a:stretch>
        </p:blipFill>
        <p:spPr>
          <a:xfrm rot="5400000">
            <a:off x="8597265" y="3709035"/>
            <a:ext cx="3049270" cy="2554605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610235" y="1763395"/>
            <a:ext cx="3032760" cy="1698625"/>
          </a:xfrm>
          <a:prstGeom prst="cloudCallout">
            <a:avLst>
              <a:gd name="adj1" fmla="val -15598"/>
              <a:gd name="adj2" fmla="val 75570"/>
            </a:avLst>
          </a:prstGeom>
          <a:solidFill>
            <a:schemeClr val="bg1"/>
          </a:solidFill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36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Dừng nấu cơm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4503420" y="1906270"/>
            <a:ext cx="3032760" cy="1698625"/>
          </a:xfrm>
          <a:prstGeom prst="cloudCallout">
            <a:avLst>
              <a:gd name="adj1" fmla="val -15598"/>
              <a:gd name="adj2" fmla="val 75570"/>
            </a:avLst>
          </a:prstGeom>
          <a:solidFill>
            <a:schemeClr val="bg1"/>
          </a:solidFill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36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Ngưng giã gạo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8992235" y="1763395"/>
            <a:ext cx="3032760" cy="1698625"/>
          </a:xfrm>
          <a:prstGeom prst="cloudCallout">
            <a:avLst>
              <a:gd name="adj1" fmla="val -15598"/>
              <a:gd name="adj2" fmla="val 75570"/>
            </a:avLst>
          </a:prstGeom>
          <a:solidFill>
            <a:schemeClr val="bg1"/>
          </a:solidFill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36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Thôi cắt áo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923925" y="1557020"/>
            <a:ext cx="10192385" cy="2111375"/>
            <a:chOff x="1455" y="2452"/>
            <a:chExt cx="16051" cy="3325"/>
          </a:xfrm>
        </p:grpSpPr>
        <p:sp>
          <p:nvSpPr>
            <p:cNvPr id="9" name="Cloud Callout 8"/>
            <p:cNvSpPr/>
            <p:nvPr/>
          </p:nvSpPr>
          <p:spPr>
            <a:xfrm>
              <a:off x="3736" y="3577"/>
              <a:ext cx="3602" cy="1650"/>
            </a:xfrm>
            <a:prstGeom prst="cloudCallout">
              <a:avLst>
                <a:gd name="adj1" fmla="val -70488"/>
                <a:gd name="adj2" fmla="val 108666"/>
              </a:avLst>
            </a:prstGeom>
            <a:solidFill>
              <a:schemeClr val="bg1"/>
            </a:solidFill>
            <a:ln w="3492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altLang="en-US" sz="36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1" name="Cloud Callout 10"/>
            <p:cNvSpPr/>
            <p:nvPr/>
          </p:nvSpPr>
          <p:spPr>
            <a:xfrm>
              <a:off x="12363" y="3577"/>
              <a:ext cx="3727" cy="1525"/>
            </a:xfrm>
            <a:prstGeom prst="cloudCallout">
              <a:avLst>
                <a:gd name="adj1" fmla="val 37872"/>
                <a:gd name="adj2" fmla="val 113803"/>
              </a:avLst>
            </a:prstGeom>
            <a:solidFill>
              <a:schemeClr val="bg1"/>
            </a:solidFill>
            <a:ln w="3492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altLang="en-US" sz="36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2" name="Cloud Callout 11"/>
            <p:cNvSpPr/>
            <p:nvPr/>
          </p:nvSpPr>
          <p:spPr>
            <a:xfrm>
              <a:off x="1455" y="2452"/>
              <a:ext cx="16051" cy="3325"/>
            </a:xfrm>
            <a:prstGeom prst="cloudCallout">
              <a:avLst>
                <a:gd name="adj1" fmla="val -2819"/>
                <a:gd name="adj2" fmla="val 80075"/>
              </a:avLst>
            </a:prstGeom>
            <a:solidFill>
              <a:schemeClr val="bg1"/>
            </a:solidFill>
            <a:ln w="3492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altLang="en-US" sz="3600">
                  <a:solidFill>
                    <a:schemeClr val="tx1"/>
                  </a:solidFill>
                  <a:latin typeface="Times New Roman" panose="02020603050405020304" charset="0"/>
                  <a:cs typeface="Times New Roman" panose="02020603050405020304" charset="0"/>
                </a:rPr>
                <a:t>Họ đã đi tìm mẹ cho cánh cam và mời cánh cam về nhà mình.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647065" y="381000"/>
            <a:ext cx="9190990" cy="7067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altLang="en-US" sz="4000" b="1">
                <a:latin typeface="Times New Roman" panose="02020603050405020304" charset="0"/>
                <a:cs typeface="Times New Roman" panose="02020603050405020304" charset="0"/>
              </a:rPr>
              <a:t>4.</a:t>
            </a:r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 Nói và đáp lời trong các tình huống sau: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781685" y="1087755"/>
            <a:ext cx="90563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a. An ủi, động viên bạn khi bạn bị mệt.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781685" y="2106930"/>
            <a:ext cx="90563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b. Mời bạn đọc một cuốn truyện hay.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781685" y="3126105"/>
            <a:ext cx="90563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c. Đề nghị bạn hát một bài trước lớp.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81685" y="2106930"/>
            <a:ext cx="10836910" cy="21767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vi-VN" altLang="en-US" sz="4000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M:</a:t>
            </a:r>
            <a:r>
              <a:rPr lang="vi-VN" altLang="en-US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- Nói: Cậu có mệt lắm không? Để tớ xin phép cô cho bạn nằm nghỉ nhé!</a:t>
            </a:r>
          </a:p>
          <a:p>
            <a:pPr algn="l"/>
            <a:r>
              <a:rPr lang="vi-VN" altLang="en-US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- Đáp: Mình cảm ơn cậu, mình vẫn còn mệt lắm.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73958 0.00277778 L -0.00348958 0.346944 " pathEditMode="relative" rAng="0" ptsTypes="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97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77778 L 0.00119792 0.326111 " pathEditMode="relative" rAng="0" ptsTypes="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6" grpId="1"/>
      <p:bldP spid="7" grpId="0"/>
      <p:bldP spid="7" grpId="1"/>
      <p:bldP spid="8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653415" y="428625"/>
            <a:ext cx="10885805" cy="1322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altLang="en-US" sz="4000" b="1">
                <a:latin typeface="Times New Roman" panose="02020603050405020304" charset="0"/>
                <a:cs typeface="Times New Roman" panose="02020603050405020304" charset="0"/>
              </a:rPr>
              <a:t>5.</a:t>
            </a:r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 Tìm trong bài </a:t>
            </a:r>
            <a:r>
              <a:rPr lang="vi-VN" altLang="en-US" sz="4000" i="1">
                <a:latin typeface="Times New Roman" panose="02020603050405020304" charset="0"/>
                <a:cs typeface="Times New Roman" panose="02020603050405020304" charset="0"/>
              </a:rPr>
              <a:t>Cánh cam lạc mẹ</a:t>
            </a:r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 từ ngữ chỉ hoạt động của mỗi con vật ( theo mẫu ).</a:t>
            </a:r>
          </a:p>
        </p:txBody>
      </p:sp>
      <p:graphicFrame>
        <p:nvGraphicFramePr>
          <p:cNvPr id="4" name="Table 3"/>
          <p:cNvGraphicFramePr/>
          <p:nvPr/>
        </p:nvGraphicFramePr>
        <p:xfrm>
          <a:off x="1162685" y="2026920"/>
          <a:ext cx="10135235" cy="4213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9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5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23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6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Con vật</a:t>
                      </a:r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6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Từ ngữ chỉ hoạt động</a:t>
                      </a:r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3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vi-VN" altLang="en-US" sz="32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vi-VN" altLang="en-US" sz="32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  <a:alpha val="7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3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vi-VN" altLang="en-US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vi-VN" altLang="en-US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7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3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7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23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  <a:alpha val="7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23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  <a:alpha val="7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 Box 1"/>
          <p:cNvSpPr txBox="1"/>
          <p:nvPr/>
        </p:nvSpPr>
        <p:spPr>
          <a:xfrm>
            <a:off x="1162050" y="2802255"/>
            <a:ext cx="25914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600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M: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 ve sầu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3940175" y="2802255"/>
            <a:ext cx="44519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kêu ran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1162685" y="3515995"/>
            <a:ext cx="25914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cánh cam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3940175" y="3515995"/>
            <a:ext cx="69862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đi lạc mẹ, gọi mẹ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1162685" y="4229735"/>
            <a:ext cx="25914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bọ dừa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940175" y="4229735"/>
            <a:ext cx="69869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dừng nấu cơm, bảo nhau đi tìm, nói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1162685" y="4943475"/>
            <a:ext cx="25914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cào cào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3940175" y="4943475"/>
            <a:ext cx="69862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ngưng giã gạo, bảo nhau đi tìm, nói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1162685" y="5657215"/>
            <a:ext cx="25914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xén tóc</a:t>
            </a:r>
          </a:p>
        </p:txBody>
      </p:sp>
      <p:sp>
        <p:nvSpPr>
          <p:cNvPr id="13" name="Text Box 12"/>
          <p:cNvSpPr txBox="1"/>
          <p:nvPr/>
        </p:nvSpPr>
        <p:spPr>
          <a:xfrm>
            <a:off x="3940175" y="5657215"/>
            <a:ext cx="69862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thôi cắt áo, bảo nhau đi tìm, nói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276985" y="3450590"/>
            <a:ext cx="411861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6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CỦNG CỐ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6880225" y="3720465"/>
            <a:ext cx="40405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7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DẶN DÒ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482</Words>
  <Application>Microsoft Office PowerPoint</Application>
  <PresentationFormat>Widescreen</PresentationFormat>
  <Paragraphs>63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 thuong</dc:creator>
  <cp:lastModifiedBy>trang thuong</cp:lastModifiedBy>
  <cp:revision>2</cp:revision>
  <dcterms:created xsi:type="dcterms:W3CDTF">2023-03-28T01:25:04Z</dcterms:created>
  <dcterms:modified xsi:type="dcterms:W3CDTF">2023-03-28T01:37:03Z</dcterms:modified>
</cp:coreProperties>
</file>