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8" r:id="rId2"/>
    <p:sldId id="329" r:id="rId3"/>
    <p:sldId id="330" r:id="rId4"/>
    <p:sldId id="348" r:id="rId5"/>
    <p:sldId id="349" r:id="rId6"/>
    <p:sldId id="33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37" d="100"/>
          <a:sy n="37" d="100"/>
        </p:scale>
        <p:origin x="60"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98E88-18D4-449C-93CC-284E6A845F58}" type="datetimeFigureOut">
              <a:rPr lang="en-US" smtClean="0"/>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BF456-4720-4854-8D66-94A882F9A019}" type="slidenum">
              <a:rPr lang="en-US" smtClean="0"/>
              <a:t>‹#›</a:t>
            </a:fld>
            <a:endParaRPr lang="en-US"/>
          </a:p>
        </p:txBody>
      </p:sp>
    </p:spTree>
    <p:extLst>
      <p:ext uri="{BB962C8B-B14F-4D97-AF65-F5344CB8AC3E}">
        <p14:creationId xmlns:p14="http://schemas.microsoft.com/office/powerpoint/2010/main" val="37167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CFA1-2A11-4B60-0C04-E3CBC9995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B6267B-D72B-39A7-3625-5047FD148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4DA08-D9C0-A82F-CE01-303A0568F93D}"/>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5" name="Footer Placeholder 4">
            <a:extLst>
              <a:ext uri="{FF2B5EF4-FFF2-40B4-BE49-F238E27FC236}">
                <a16:creationId xmlns:a16="http://schemas.microsoft.com/office/drawing/2014/main" id="{537C38B3-EE39-8B4C-F764-7B1BF8A6D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F89E2-C2E1-56B0-C75A-8963D604ED11}"/>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271026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9C90-D649-12DE-764F-B4D878BBD0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40B32-2558-0AFC-4DEB-9F78FC2FFE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61BBD-7A9B-33F8-222A-9EB1B66CE3D8}"/>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5" name="Footer Placeholder 4">
            <a:extLst>
              <a:ext uri="{FF2B5EF4-FFF2-40B4-BE49-F238E27FC236}">
                <a16:creationId xmlns:a16="http://schemas.microsoft.com/office/drawing/2014/main" id="{E32ACCA0-39C0-B7C6-4114-CC1E73AA4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09F04-8950-7312-1666-FE50B2F91BE9}"/>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41860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083B2-583F-A096-75AE-C9C5077672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9E5C4C-6E31-2FCB-4AC5-FA90644C5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F6263-5D30-0063-3B20-A6ABA54147A1}"/>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5" name="Footer Placeholder 4">
            <a:extLst>
              <a:ext uri="{FF2B5EF4-FFF2-40B4-BE49-F238E27FC236}">
                <a16:creationId xmlns:a16="http://schemas.microsoft.com/office/drawing/2014/main" id="{E13801D2-9D5D-4844-A7C5-295F30923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9A21C-7ED0-3C7B-E73B-1D822E1BDC70}"/>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1228906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5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5E4F-2699-AC62-8248-74348E2E9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15F71-941B-25EA-ABA1-9A115B61F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2CBBF-C6BE-87C4-C692-8D0989180409}"/>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5" name="Footer Placeholder 4">
            <a:extLst>
              <a:ext uri="{FF2B5EF4-FFF2-40B4-BE49-F238E27FC236}">
                <a16:creationId xmlns:a16="http://schemas.microsoft.com/office/drawing/2014/main" id="{16F9864A-1FC1-1875-75B4-4CD71B0F7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1B1B4-D63C-D19E-2E5E-53C29A430EBF}"/>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306247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CD20-E3C7-C049-5919-6CBEEE0BE7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D56907-EC57-F2DE-C568-96B12A6CE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8B4CF1-12DB-D749-92F7-D805AA3CADB3}"/>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5" name="Footer Placeholder 4">
            <a:extLst>
              <a:ext uri="{FF2B5EF4-FFF2-40B4-BE49-F238E27FC236}">
                <a16:creationId xmlns:a16="http://schemas.microsoft.com/office/drawing/2014/main" id="{E7724E9F-B46A-A5D5-0CB7-2877167D8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0106A-570B-2AA9-7B2A-DA6E1D36B0AC}"/>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220671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507F-78CB-4312-2145-7FA9880D2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39BDC-38EB-48EC-FDB9-075993B8F7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0F1708-B0A2-1AE2-2662-79A050FD9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360016-1820-1B33-15F7-8363A03B48A0}"/>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6" name="Footer Placeholder 5">
            <a:extLst>
              <a:ext uri="{FF2B5EF4-FFF2-40B4-BE49-F238E27FC236}">
                <a16:creationId xmlns:a16="http://schemas.microsoft.com/office/drawing/2014/main" id="{16BC0ED2-765B-88E7-6128-C573D7473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D340F-B5B7-55AA-609A-7FF65B0D17F2}"/>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394851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7DFF-0149-EC61-374F-91A3D3D0A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E22A88-CF1C-B331-A5CC-24F1A0961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624217-2068-2029-BF49-7C87819F1F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3F1361-A479-8550-7090-47CD2F140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E9E7C0-0C10-ECF4-B348-44CCC55617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81BC4F-7C87-D4D6-4D16-26417661E701}"/>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8" name="Footer Placeholder 7">
            <a:extLst>
              <a:ext uri="{FF2B5EF4-FFF2-40B4-BE49-F238E27FC236}">
                <a16:creationId xmlns:a16="http://schemas.microsoft.com/office/drawing/2014/main" id="{7E0AB95C-61DB-B164-ACAB-AC83A052AA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3DC8AF-318F-0210-DBD5-A0A8525D9673}"/>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293905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38CE-298C-A8E5-E465-31EEEF703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77F99-D7B4-ECBA-6425-40BE2D685891}"/>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4" name="Footer Placeholder 3">
            <a:extLst>
              <a:ext uri="{FF2B5EF4-FFF2-40B4-BE49-F238E27FC236}">
                <a16:creationId xmlns:a16="http://schemas.microsoft.com/office/drawing/2014/main" id="{06449BB7-121B-02AE-2821-D02F98720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382CF2-E52E-DDDA-4EF9-726E63D09265}"/>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32642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A05661-9930-67F8-06E6-10EC0C89AD80}"/>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3" name="Footer Placeholder 2">
            <a:extLst>
              <a:ext uri="{FF2B5EF4-FFF2-40B4-BE49-F238E27FC236}">
                <a16:creationId xmlns:a16="http://schemas.microsoft.com/office/drawing/2014/main" id="{6FC8F717-7525-CC1E-F308-5D6D0F5155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DD7CA0-030E-65E3-C177-DECCE32C7FA6}"/>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290996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D4C8-7593-DD22-8634-093AE3582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009B4-2F01-30A6-8F65-D267C5E2C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449B3F-AD59-B417-88DC-674A79E3F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43E34-89C6-BF4D-2115-8D80CBA130E4}"/>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6" name="Footer Placeholder 5">
            <a:extLst>
              <a:ext uri="{FF2B5EF4-FFF2-40B4-BE49-F238E27FC236}">
                <a16:creationId xmlns:a16="http://schemas.microsoft.com/office/drawing/2014/main" id="{E3BFDADC-B85B-1133-5027-3087D355C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2DA45-7AE9-340F-7B6C-A6D44986C305}"/>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281277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7B2D-7408-C2F7-3D19-F1622DCA3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2167EA-1FF2-D545-5F2F-2316C2F85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FDB546-A336-9ED1-DD7E-799A2C8B7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BD72B-4608-2A2E-7BF9-6813A7CF02C9}"/>
              </a:ext>
            </a:extLst>
          </p:cNvPr>
          <p:cNvSpPr>
            <a:spLocks noGrp="1"/>
          </p:cNvSpPr>
          <p:nvPr>
            <p:ph type="dt" sz="half" idx="10"/>
          </p:nvPr>
        </p:nvSpPr>
        <p:spPr/>
        <p:txBody>
          <a:bodyPr/>
          <a:lstStyle/>
          <a:p>
            <a:fld id="{1ED97D3F-E775-400B-8037-13354FB4AB54}" type="datetimeFigureOut">
              <a:rPr lang="en-US" smtClean="0"/>
              <a:t>2/28/2023</a:t>
            </a:fld>
            <a:endParaRPr lang="en-US"/>
          </a:p>
        </p:txBody>
      </p:sp>
      <p:sp>
        <p:nvSpPr>
          <p:cNvPr id="6" name="Footer Placeholder 5">
            <a:extLst>
              <a:ext uri="{FF2B5EF4-FFF2-40B4-BE49-F238E27FC236}">
                <a16:creationId xmlns:a16="http://schemas.microsoft.com/office/drawing/2014/main" id="{552B6253-2270-05AD-E11D-5C39BA574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6467E-498D-43A4-7AC8-871F7C7DC014}"/>
              </a:ext>
            </a:extLst>
          </p:cNvPr>
          <p:cNvSpPr>
            <a:spLocks noGrp="1"/>
          </p:cNvSpPr>
          <p:nvPr>
            <p:ph type="sldNum" sz="quarter" idx="12"/>
          </p:nvPr>
        </p:nvSpPr>
        <p:spPr/>
        <p:txBody>
          <a:bodyPr/>
          <a:lstStyle/>
          <a:p>
            <a:fld id="{2B8C0C12-E894-44A2-89E1-1C50DEDE4F78}" type="slidenum">
              <a:rPr lang="en-US" smtClean="0"/>
              <a:t>‹#›</a:t>
            </a:fld>
            <a:endParaRPr lang="en-US"/>
          </a:p>
        </p:txBody>
      </p:sp>
    </p:spTree>
    <p:extLst>
      <p:ext uri="{BB962C8B-B14F-4D97-AF65-F5344CB8AC3E}">
        <p14:creationId xmlns:p14="http://schemas.microsoft.com/office/powerpoint/2010/main" val="162890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4F992-9A5A-E7BF-E526-8AD20C3A2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A45D20-26BB-159E-EE86-90B1C1B00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C1E55-6E81-C036-A037-6A801F25F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97D3F-E775-400B-8037-13354FB4AB54}" type="datetimeFigureOut">
              <a:rPr lang="en-US" smtClean="0"/>
              <a:t>2/28/2023</a:t>
            </a:fld>
            <a:endParaRPr lang="en-US"/>
          </a:p>
        </p:txBody>
      </p:sp>
      <p:sp>
        <p:nvSpPr>
          <p:cNvPr id="5" name="Footer Placeholder 4">
            <a:extLst>
              <a:ext uri="{FF2B5EF4-FFF2-40B4-BE49-F238E27FC236}">
                <a16:creationId xmlns:a16="http://schemas.microsoft.com/office/drawing/2014/main" id="{2E2395BC-B79C-3286-A45D-43AB1935B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A3BE55-721A-B82B-BD3F-B1FCF0F50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C0C12-E894-44A2-89E1-1C50DEDE4F78}" type="slidenum">
              <a:rPr lang="en-US" smtClean="0"/>
              <a:t>‹#›</a:t>
            </a:fld>
            <a:endParaRPr lang="en-US"/>
          </a:p>
        </p:txBody>
      </p:sp>
    </p:spTree>
    <p:extLst>
      <p:ext uri="{BB962C8B-B14F-4D97-AF65-F5344CB8AC3E}">
        <p14:creationId xmlns:p14="http://schemas.microsoft.com/office/powerpoint/2010/main" val="3401841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531"/>
            <a:ext cx="12192000" cy="6874531"/>
          </a:xfrm>
          <a:prstGeom prst="rect">
            <a:avLst/>
          </a:prstGeom>
        </p:spPr>
      </p:pic>
      <p:grpSp>
        <p:nvGrpSpPr>
          <p:cNvPr id="8" name="组合 7"/>
          <p:cNvGrpSpPr/>
          <p:nvPr/>
        </p:nvGrpSpPr>
        <p:grpSpPr>
          <a:xfrm>
            <a:off x="2665867" y="814107"/>
            <a:ext cx="8594800" cy="4331440"/>
            <a:chOff x="1821600" y="726520"/>
            <a:chExt cx="5874600" cy="290306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1600" y="726520"/>
              <a:ext cx="5874600" cy="2903060"/>
            </a:xfrm>
            <a:prstGeom prst="rect">
              <a:avLst/>
            </a:prstGeom>
          </p:spPr>
        </p:pic>
        <p:sp>
          <p:nvSpPr>
            <p:cNvPr id="7" name="椭圆 6"/>
            <p:cNvSpPr/>
            <p:nvPr/>
          </p:nvSpPr>
          <p:spPr>
            <a:xfrm>
              <a:off x="3396633" y="1409700"/>
              <a:ext cx="1915744" cy="11558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9003" y="4671161"/>
            <a:ext cx="1355372" cy="191346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8110" y="495849"/>
            <a:ext cx="1512161" cy="1844527"/>
          </a:xfrm>
          <a:prstGeom prst="rect">
            <a:avLst/>
          </a:prstGeom>
        </p:spPr>
      </p:pic>
      <p:sp>
        <p:nvSpPr>
          <p:cNvPr id="9" name="文本框 8"/>
          <p:cNvSpPr txBox="1"/>
          <p:nvPr/>
        </p:nvSpPr>
        <p:spPr>
          <a:xfrm>
            <a:off x="3067509" y="2292145"/>
            <a:ext cx="5250155" cy="666786"/>
          </a:xfrm>
          <a:prstGeom prst="rect">
            <a:avLst/>
          </a:prstGeom>
          <a:noFill/>
        </p:spPr>
        <p:txBody>
          <a:bodyPr wrap="none" rtlCol="0">
            <a:spAutoFit/>
          </a:bodyPr>
          <a:lstStyle/>
          <a:p>
            <a:r>
              <a:rPr lang="en-US" altLang="zh-CN" sz="3733" b="1" dirty="0">
                <a:solidFill>
                  <a:srgbClr val="FF0000"/>
                </a:solidFill>
                <a:latin typeface="Times New Roman" panose="02020603050405020304" pitchFamily="18" charset="0"/>
                <a:ea typeface="方正少儿_GBK" panose="03000509000000000000" pitchFamily="65" charset="-122"/>
                <a:cs typeface="Times New Roman" panose="02020603050405020304" pitchFamily="18" charset="0"/>
              </a:rPr>
              <a:t>BÀI 10: KHỦNG LONG</a:t>
            </a:r>
            <a:endParaRPr lang="zh-CN" altLang="en-US" sz="3733" b="1" dirty="0">
              <a:solidFill>
                <a:srgbClr val="FF0000"/>
              </a:solidFill>
              <a:latin typeface="Times New Roman" panose="02020603050405020304" pitchFamily="18" charset="0"/>
              <a:ea typeface="方正少儿_GBK" panose="03000509000000000000" pitchFamily="65" charset="-122"/>
              <a:cs typeface="Times New Roman" panose="02020603050405020304" pitchFamily="18" charset="0"/>
            </a:endParaRPr>
          </a:p>
        </p:txBody>
      </p:sp>
      <p:sp>
        <p:nvSpPr>
          <p:cNvPr id="10" name="文本框 9"/>
          <p:cNvSpPr txBox="1"/>
          <p:nvPr/>
        </p:nvSpPr>
        <p:spPr>
          <a:xfrm>
            <a:off x="2062841" y="3171012"/>
            <a:ext cx="7893995" cy="502766"/>
          </a:xfrm>
          <a:prstGeom prst="rect">
            <a:avLst/>
          </a:prstGeom>
          <a:noFill/>
        </p:spPr>
        <p:txBody>
          <a:bodyPr wrap="square" rtlCol="0">
            <a:spAutoFit/>
          </a:bodyPr>
          <a:lstStyle/>
          <a:p>
            <a:pPr algn="ctr"/>
            <a:r>
              <a:rPr lang="en-US" altLang="zh-CN" sz="2667" b="1" dirty="0">
                <a:solidFill>
                  <a:srgbClr val="0E873A"/>
                </a:solidFill>
                <a:latin typeface="Times New Roman" panose="02020603050405020304" pitchFamily="18" charset="0"/>
                <a:ea typeface="方正少儿_GBK" panose="03000509000000000000" pitchFamily="65" charset="-122"/>
                <a:cs typeface="Times New Roman" panose="02020603050405020304" pitchFamily="18" charset="0"/>
              </a:rPr>
              <a:t>TIẾNG VIỆT LỚP 2</a:t>
            </a:r>
            <a:endParaRPr lang="zh-CN" altLang="en-US" sz="2667" b="1" dirty="0">
              <a:solidFill>
                <a:srgbClr val="0E873A"/>
              </a:solidFill>
              <a:latin typeface="Times New Roman" panose="02020603050405020304" pitchFamily="18" charset="0"/>
              <a:ea typeface="方正少儿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7"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strVal val="#ppt_h"/>
                                          </p:val>
                                        </p:tav>
                                        <p:tav tm="100000">
                                          <p:val>
                                            <p:strVal val="#ppt_h"/>
                                          </p:val>
                                        </p:tav>
                                      </p:tavLst>
                                    </p:anim>
                                  </p:childTnLst>
                                </p:cTn>
                              </p:par>
                            </p:childTnLst>
                          </p:cTn>
                        </p:par>
                        <p:par>
                          <p:cTn id="21" fill="hold">
                            <p:stCondLst>
                              <p:cond delay="2750"/>
                            </p:stCondLst>
                            <p:childTnLst>
                              <p:par>
                                <p:cTn id="22" presetID="47"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12" presetClass="entr" presetSubtype="4" fill="hold" grpId="0" nodeType="afterEffect">
                                  <p:stCondLst>
                                    <p:cond delay="0"/>
                                  </p:stCondLst>
                                  <p:iterate type="lt">
                                    <p:tmPct val="14000"/>
                                  </p:iterate>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par>
                          <p:cTn id="32" fill="hold">
                            <p:stCondLst>
                              <p:cond delay="5230"/>
                            </p:stCondLst>
                            <p:childTnLst>
                              <p:par>
                                <p:cTn id="33" presetID="16" presetClass="entr" presetSubtype="2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8552" y="-274428"/>
            <a:ext cx="2006880" cy="1232072"/>
          </a:xfrm>
          <a:prstGeom prst="rect">
            <a:avLst/>
          </a:prstGeom>
        </p:spPr>
      </p:pic>
      <p:sp>
        <p:nvSpPr>
          <p:cNvPr id="5" name="TextBox 4">
            <a:extLst>
              <a:ext uri="{FF2B5EF4-FFF2-40B4-BE49-F238E27FC236}">
                <a16:creationId xmlns:a16="http://schemas.microsoft.com/office/drawing/2014/main" id="{DBB01121-9F22-486D-A046-B95661A72F53}"/>
              </a:ext>
            </a:extLst>
          </p:cNvPr>
          <p:cNvSpPr txBox="1"/>
          <p:nvPr/>
        </p:nvSpPr>
        <p:spPr>
          <a:xfrm>
            <a:off x="3955418" y="0"/>
            <a:ext cx="3101725" cy="523220"/>
          </a:xfrm>
          <a:prstGeom prst="rect">
            <a:avLst/>
          </a:prstGeom>
          <a:noFill/>
        </p:spPr>
        <p:txBody>
          <a:bodyPr wrap="square" rtlCol="0">
            <a:spAutoFit/>
          </a:bodyPr>
          <a:lstStyle/>
          <a:p>
            <a:r>
              <a:rPr lang="en-US" sz="2800" b="1" dirty="0">
                <a:solidFill>
                  <a:srgbClr val="C00000"/>
                </a:solidFill>
              </a:rPr>
              <a:t>KHỦNG LONG</a:t>
            </a:r>
          </a:p>
        </p:txBody>
      </p:sp>
      <p:sp>
        <p:nvSpPr>
          <p:cNvPr id="11" name="TextBox 10">
            <a:extLst>
              <a:ext uri="{FF2B5EF4-FFF2-40B4-BE49-F238E27FC236}">
                <a16:creationId xmlns:a16="http://schemas.microsoft.com/office/drawing/2014/main" id="{D316A489-CE76-469B-ABD8-E75C33C4A3C3}"/>
              </a:ext>
            </a:extLst>
          </p:cNvPr>
          <p:cNvSpPr txBox="1"/>
          <p:nvPr/>
        </p:nvSpPr>
        <p:spPr>
          <a:xfrm>
            <a:off x="1193484" y="1151454"/>
            <a:ext cx="10191112" cy="4524315"/>
          </a:xfrm>
          <a:prstGeom prst="rect">
            <a:avLst/>
          </a:prstGeom>
          <a:noFill/>
        </p:spPr>
        <p:txBody>
          <a:bodyPr wrap="square">
            <a:spAutoFit/>
          </a:bodyPr>
          <a:lstStyle/>
          <a:p>
            <a:r>
              <a:rPr lang="vi-VN" sz="2400" b="1" dirty="0">
                <a:latin typeface="+mj-lt"/>
              </a:rPr>
              <a:t>KHỦNG LONG</a:t>
            </a:r>
            <a:endParaRPr lang="en-US" sz="2400" b="1" dirty="0">
              <a:latin typeface="+mj-lt"/>
            </a:endParaRPr>
          </a:p>
          <a:p>
            <a:r>
              <a:rPr lang="vi-VN" sz="2400" b="1" dirty="0">
                <a:latin typeface="+mj-lt"/>
              </a:rPr>
              <a:t> Kh</a:t>
            </a:r>
            <a:r>
              <a:rPr lang="en-US" sz="2400" b="1" dirty="0">
                <a:latin typeface="+mj-lt"/>
              </a:rPr>
              <a:t>ủ</a:t>
            </a:r>
            <a:r>
              <a:rPr lang="vi-VN" sz="2400" b="1" dirty="0">
                <a:latin typeface="+mj-lt"/>
              </a:rPr>
              <a:t>ng long là loài sinh vật </a:t>
            </a:r>
            <a:r>
              <a:rPr lang="en-US" sz="2400" b="1" dirty="0" err="1">
                <a:latin typeface="+mj-lt"/>
              </a:rPr>
              <a:t>thường</a:t>
            </a:r>
            <a:r>
              <a:rPr lang="en-US" sz="2400" b="1" dirty="0">
                <a:latin typeface="+mj-lt"/>
              </a:rPr>
              <a:t> </a:t>
            </a:r>
            <a:r>
              <a:rPr lang="en-US" sz="2400" b="1" dirty="0" err="1">
                <a:latin typeface="+mj-lt"/>
              </a:rPr>
              <a:t>sống</a:t>
            </a:r>
            <a:r>
              <a:rPr lang="en-US" sz="2400" b="1" dirty="0">
                <a:latin typeface="+mj-lt"/>
              </a:rPr>
              <a:t> </a:t>
            </a:r>
            <a:r>
              <a:rPr lang="en-US" sz="2400" b="1" dirty="0" err="1">
                <a:latin typeface="+mj-lt"/>
              </a:rPr>
              <a:t>bầy</a:t>
            </a:r>
            <a:r>
              <a:rPr lang="en-US" sz="2400" b="1" dirty="0">
                <a:latin typeface="+mj-lt"/>
              </a:rPr>
              <a:t> </a:t>
            </a:r>
            <a:r>
              <a:rPr lang="en-US" sz="2400" b="1" dirty="0" err="1">
                <a:latin typeface="+mj-lt"/>
              </a:rPr>
              <a:t>đàn</a:t>
            </a:r>
            <a:r>
              <a:rPr lang="en-US" sz="2400" b="1" dirty="0">
                <a:latin typeface="+mj-lt"/>
              </a:rPr>
              <a:t> ở </a:t>
            </a:r>
            <a:r>
              <a:rPr lang="en-US" sz="2400" b="1" dirty="0" err="1">
                <a:latin typeface="+mj-lt"/>
              </a:rPr>
              <a:t>các</a:t>
            </a:r>
            <a:r>
              <a:rPr lang="en-US" sz="2400" b="1" dirty="0">
                <a:latin typeface="+mj-lt"/>
              </a:rPr>
              <a:t> </a:t>
            </a:r>
            <a:r>
              <a:rPr lang="en-US" sz="2400" b="1" dirty="0" err="1">
                <a:latin typeface="+mj-lt"/>
              </a:rPr>
              <a:t>vùng</a:t>
            </a:r>
            <a:r>
              <a:rPr lang="en-US" sz="2400" b="1" dirty="0">
                <a:latin typeface="+mj-lt"/>
              </a:rPr>
              <a:t> </a:t>
            </a:r>
            <a:r>
              <a:rPr lang="en-US" sz="2400" b="1" dirty="0" err="1">
                <a:latin typeface="+mj-lt"/>
              </a:rPr>
              <a:t>đất</a:t>
            </a:r>
            <a:r>
              <a:rPr lang="en-US" sz="2400" b="1" dirty="0">
                <a:latin typeface="+mj-lt"/>
              </a:rPr>
              <a:t> </a:t>
            </a:r>
            <a:r>
              <a:rPr lang="en-US" sz="2400" b="1" dirty="0" err="1">
                <a:latin typeface="+mj-lt"/>
              </a:rPr>
              <a:t>khô</a:t>
            </a:r>
            <a:r>
              <a:rPr lang="en-US" sz="2400" b="1" dirty="0">
                <a:latin typeface="+mj-lt"/>
              </a:rPr>
              <a:t>.</a:t>
            </a:r>
            <a:r>
              <a:rPr lang="vi-VN" sz="2400" b="1" dirty="0">
                <a:latin typeface="+mj-lt"/>
              </a:rPr>
              <a:t> Tr</a:t>
            </a:r>
            <a:r>
              <a:rPr lang="en-US" sz="2400" b="1" dirty="0">
                <a:latin typeface="+mj-lt"/>
              </a:rPr>
              <a:t>o</a:t>
            </a:r>
            <a:r>
              <a:rPr lang="vi-VN" sz="2400" b="1" dirty="0">
                <a:latin typeface="+mj-lt"/>
              </a:rPr>
              <a:t>ng suy nghĩ của nhiều người, khủng long là loài sinh vật </a:t>
            </a:r>
            <a:r>
              <a:rPr lang="en-US" sz="2400" b="1" dirty="0" err="1">
                <a:latin typeface="+mj-lt"/>
              </a:rPr>
              <a:t>khổng</a:t>
            </a:r>
            <a:r>
              <a:rPr lang="en-US" sz="2400" b="1" dirty="0">
                <a:latin typeface="+mj-lt"/>
              </a:rPr>
              <a:t> </a:t>
            </a:r>
            <a:r>
              <a:rPr lang="vi-VN" sz="2400" b="1" dirty="0">
                <a:latin typeface="+mj-lt"/>
              </a:rPr>
              <a:t>lỗ.  Nhưng trên thực tế, có </a:t>
            </a:r>
            <a:r>
              <a:rPr lang="en-US" sz="2400" b="1" dirty="0" err="1">
                <a:latin typeface="+mj-lt"/>
              </a:rPr>
              <a:t>loài</a:t>
            </a:r>
            <a:r>
              <a:rPr lang="en-US" sz="2400" b="1" dirty="0">
                <a:latin typeface="+mj-lt"/>
              </a:rPr>
              <a:t> </a:t>
            </a:r>
            <a:r>
              <a:rPr lang="vi-VN" sz="2400" b="1" dirty="0">
                <a:latin typeface="+mj-lt"/>
              </a:rPr>
              <a:t>khủng </a:t>
            </a:r>
            <a:r>
              <a:rPr lang="en-US" sz="2400" b="1" dirty="0">
                <a:latin typeface="+mj-lt"/>
              </a:rPr>
              <a:t>long </a:t>
            </a:r>
            <a:r>
              <a:rPr lang="vi-VN" sz="2400" b="1" dirty="0">
                <a:latin typeface="+mj-lt"/>
              </a:rPr>
              <a:t>chỉ bằng một chú chó nhỏ.  Khùng dài thường ăn thịt, cũng có một số loài ăn cỏ. </a:t>
            </a:r>
            <a:endParaRPr lang="en-US" sz="2400" b="1" dirty="0">
              <a:latin typeface="+mj-lt"/>
            </a:endParaRPr>
          </a:p>
          <a:p>
            <a:r>
              <a:rPr lang="vi-VN" sz="2400" b="1" dirty="0">
                <a:latin typeface="+mj-lt"/>
              </a:rPr>
              <a:t> Chân </a:t>
            </a:r>
            <a:r>
              <a:rPr lang="en-US" sz="2400" b="1" dirty="0" err="1">
                <a:latin typeface="+mj-lt"/>
              </a:rPr>
              <a:t>thẳng</a:t>
            </a:r>
            <a:r>
              <a:rPr lang="en-US" sz="2400" b="1" dirty="0">
                <a:latin typeface="+mj-lt"/>
              </a:rPr>
              <a:t> </a:t>
            </a:r>
            <a:r>
              <a:rPr lang="vi-VN" sz="2400" b="1" dirty="0">
                <a:latin typeface="+mj-lt"/>
              </a:rPr>
              <a:t>và rất khỏe.  Vi thế họ có thể di chuyển khắp một vùng rộng lớn để kiếm</a:t>
            </a:r>
            <a:r>
              <a:rPr lang="en-US" sz="2400" b="1" dirty="0">
                <a:latin typeface="+mj-lt"/>
              </a:rPr>
              <a:t> </a:t>
            </a:r>
            <a:r>
              <a:rPr lang="en-US" sz="2400" b="1" dirty="0" err="1">
                <a:latin typeface="+mj-lt"/>
              </a:rPr>
              <a:t>ăn</a:t>
            </a:r>
            <a:r>
              <a:rPr lang="vi-VN" sz="2400" b="1" dirty="0">
                <a:latin typeface="+mj-lt"/>
              </a:rPr>
              <a:t>.  Khủng long có khả năng </a:t>
            </a:r>
            <a:r>
              <a:rPr lang="en-US" sz="2400" b="1" dirty="0" err="1">
                <a:latin typeface="+mj-lt"/>
              </a:rPr>
              <a:t>săn</a:t>
            </a:r>
            <a:r>
              <a:rPr lang="en-US" sz="2400" b="1" dirty="0">
                <a:latin typeface="+mj-lt"/>
              </a:rPr>
              <a:t> </a:t>
            </a:r>
            <a:r>
              <a:rPr lang="en-US" sz="2400" b="1" dirty="0" err="1">
                <a:latin typeface="+mj-lt"/>
              </a:rPr>
              <a:t>mồi</a:t>
            </a:r>
            <a:r>
              <a:rPr lang="en-US" sz="2400" b="1" dirty="0">
                <a:latin typeface="+mj-lt"/>
              </a:rPr>
              <a:t> </a:t>
            </a:r>
            <a:r>
              <a:rPr lang="en-US" sz="2400" b="1" dirty="0" err="1">
                <a:latin typeface="+mj-lt"/>
              </a:rPr>
              <a:t>tốt</a:t>
            </a:r>
            <a:r>
              <a:rPr lang="en-US" sz="2400" b="1" dirty="0">
                <a:latin typeface="+mj-lt"/>
              </a:rPr>
              <a:t> </a:t>
            </a:r>
            <a:r>
              <a:rPr lang="en-US" sz="2400" b="1" dirty="0" err="1">
                <a:latin typeface="+mj-lt"/>
              </a:rPr>
              <a:t>nhờ</a:t>
            </a:r>
            <a:r>
              <a:rPr lang="en-US" sz="2400" b="1" dirty="0">
                <a:latin typeface="+mj-lt"/>
              </a:rPr>
              <a:t> </a:t>
            </a:r>
            <a:r>
              <a:rPr lang="en-US" sz="2400" b="1" dirty="0" err="1">
                <a:latin typeface="+mj-lt"/>
              </a:rPr>
              <a:t>có</a:t>
            </a:r>
            <a:r>
              <a:rPr lang="en-US" sz="2400" b="1" dirty="0">
                <a:latin typeface="+mj-lt"/>
              </a:rPr>
              <a:t> </a:t>
            </a:r>
            <a:r>
              <a:rPr lang="en-US" sz="2400" b="1" dirty="0" err="1">
                <a:latin typeface="+mj-lt"/>
              </a:rPr>
              <a:t>đôi</a:t>
            </a:r>
            <a:r>
              <a:rPr lang="en-US" sz="2400" b="1" dirty="0">
                <a:latin typeface="+mj-lt"/>
              </a:rPr>
              <a:t> </a:t>
            </a:r>
            <a:r>
              <a:rPr lang="en-US" sz="2400" b="1" dirty="0" err="1">
                <a:latin typeface="+mj-lt"/>
              </a:rPr>
              <a:t>mắt</a:t>
            </a:r>
            <a:r>
              <a:rPr lang="en-US" sz="2400" b="1" dirty="0">
                <a:latin typeface="+mj-lt"/>
              </a:rPr>
              <a:t> </a:t>
            </a:r>
            <a:r>
              <a:rPr lang="en-US" sz="2400" b="1" dirty="0" err="1">
                <a:latin typeface="+mj-lt"/>
              </a:rPr>
              <a:t>tinh</a:t>
            </a:r>
            <a:r>
              <a:rPr lang="en-US" sz="2400" b="1" dirty="0">
                <a:latin typeface="+mj-lt"/>
              </a:rPr>
              <a:t> </a:t>
            </a:r>
            <a:r>
              <a:rPr lang="en-US" sz="2400" b="1" dirty="0" err="1">
                <a:latin typeface="+mj-lt"/>
              </a:rPr>
              <a:t>tường</a:t>
            </a:r>
            <a:r>
              <a:rPr lang="en-US" sz="2400" b="1" dirty="0">
                <a:latin typeface="+mj-lt"/>
              </a:rPr>
              <a:t> </a:t>
            </a:r>
            <a:r>
              <a:rPr lang="en-US" sz="2400" b="1" dirty="0" err="1">
                <a:latin typeface="+mj-lt"/>
              </a:rPr>
              <a:t>cùng</a:t>
            </a:r>
            <a:r>
              <a:rPr lang="en-US" sz="2400" b="1" dirty="0">
                <a:latin typeface="+mj-lt"/>
              </a:rPr>
              <a:t> </a:t>
            </a:r>
            <a:r>
              <a:rPr lang="en-US" sz="2400" b="1" dirty="0" err="1">
                <a:latin typeface="+mj-lt"/>
              </a:rPr>
              <a:t>cái</a:t>
            </a:r>
            <a:r>
              <a:rPr lang="en-US" sz="2400" b="1" dirty="0">
                <a:latin typeface="+mj-lt"/>
              </a:rPr>
              <a:t> </a:t>
            </a:r>
            <a:r>
              <a:rPr lang="en-US" sz="2400" b="1" dirty="0" err="1">
                <a:latin typeface="+mj-lt"/>
              </a:rPr>
              <a:t>mũi</a:t>
            </a:r>
            <a:r>
              <a:rPr lang="en-US" sz="2400" b="1" dirty="0">
                <a:latin typeface="+mj-lt"/>
              </a:rPr>
              <a:t> </a:t>
            </a:r>
            <a:r>
              <a:rPr lang="en-US" sz="2400" b="1" dirty="0" err="1">
                <a:latin typeface="+mj-lt"/>
              </a:rPr>
              <a:t>và</a:t>
            </a:r>
            <a:r>
              <a:rPr lang="en-US" sz="2400" b="1" dirty="0">
                <a:latin typeface="+mj-lt"/>
              </a:rPr>
              <a:t> </a:t>
            </a:r>
            <a:r>
              <a:rPr lang="en-US" sz="2400" b="1" dirty="0" err="1">
                <a:latin typeface="+mj-lt"/>
              </a:rPr>
              <a:t>đôi</a:t>
            </a:r>
            <a:r>
              <a:rPr lang="en-US" sz="2400" b="1" dirty="0">
                <a:latin typeface="+mj-lt"/>
              </a:rPr>
              <a:t> tai </a:t>
            </a:r>
            <a:r>
              <a:rPr lang="en-US" sz="2400" b="1" dirty="0" err="1">
                <a:latin typeface="+mj-lt"/>
              </a:rPr>
              <a:t>thính</a:t>
            </a:r>
            <a:r>
              <a:rPr lang="vi-VN" sz="2400" b="1" dirty="0">
                <a:latin typeface="+mj-lt"/>
              </a:rPr>
              <a:t>.  Khủng long cũng có khả năng tự vệ tốt nhờ vào cái đầu </a:t>
            </a:r>
            <a:r>
              <a:rPr lang="en-US" sz="2400" b="1" dirty="0" err="1">
                <a:latin typeface="+mj-lt"/>
              </a:rPr>
              <a:t>cứng</a:t>
            </a:r>
            <a:r>
              <a:rPr lang="en-US" sz="2400" b="1" dirty="0">
                <a:latin typeface="+mj-lt"/>
              </a:rPr>
              <a:t> </a:t>
            </a:r>
            <a:r>
              <a:rPr lang="vi-VN" sz="2400" b="1" dirty="0">
                <a:latin typeface="+mj-lt"/>
              </a:rPr>
              <a:t>và cái </a:t>
            </a:r>
            <a:r>
              <a:rPr lang="en-US" sz="2400" b="1" dirty="0" err="1">
                <a:latin typeface="+mj-lt"/>
              </a:rPr>
              <a:t>quất</a:t>
            </a:r>
            <a:r>
              <a:rPr lang="en-US" sz="2400" b="1" dirty="0">
                <a:latin typeface="+mj-lt"/>
              </a:rPr>
              <a:t> </a:t>
            </a:r>
            <a:r>
              <a:rPr lang="en-US" sz="2400" b="1" dirty="0" err="1">
                <a:latin typeface="+mj-lt"/>
              </a:rPr>
              <a:t>đuôi</a:t>
            </a:r>
            <a:r>
              <a:rPr lang="en-US" sz="2400" b="1" dirty="0">
                <a:latin typeface="+mj-lt"/>
              </a:rPr>
              <a:t>  </a:t>
            </a:r>
            <a:r>
              <a:rPr lang="en-US" sz="2400" b="1" dirty="0" err="1">
                <a:latin typeface="+mj-lt"/>
              </a:rPr>
              <a:t>dũng</a:t>
            </a:r>
            <a:r>
              <a:rPr lang="en-US" sz="2400" b="1" dirty="0">
                <a:latin typeface="+mj-lt"/>
              </a:rPr>
              <a:t> </a:t>
            </a:r>
            <a:r>
              <a:rPr lang="en-US" sz="2400" b="1" dirty="0" err="1">
                <a:latin typeface="+mj-lt"/>
              </a:rPr>
              <a:t>mãnh</a:t>
            </a:r>
            <a:r>
              <a:rPr lang="vi-VN" sz="2400" b="1" dirty="0">
                <a:latin typeface="+mj-lt"/>
              </a:rPr>
              <a:t>.  </a:t>
            </a:r>
            <a:endParaRPr lang="en-US" sz="2400" b="1" dirty="0">
              <a:latin typeface="+mj-lt"/>
            </a:endParaRPr>
          </a:p>
          <a:p>
            <a:r>
              <a:rPr lang="vi-VN" sz="2400" b="1" dirty="0">
                <a:latin typeface="+mj-lt"/>
              </a:rPr>
              <a:t>Trước khi con người xuất hiện, khủng long đã </a:t>
            </a:r>
            <a:r>
              <a:rPr lang="en-US" sz="2400" b="1" dirty="0" err="1">
                <a:latin typeface="+mj-lt"/>
              </a:rPr>
              <a:t>tuyệt</a:t>
            </a:r>
            <a:r>
              <a:rPr lang="en-US" sz="2400" b="1" dirty="0">
                <a:latin typeface="+mj-lt"/>
              </a:rPr>
              <a:t> </a:t>
            </a:r>
            <a:r>
              <a:rPr lang="en-US" sz="2400" b="1" dirty="0" err="1">
                <a:latin typeface="+mj-lt"/>
              </a:rPr>
              <a:t>chủng</a:t>
            </a:r>
            <a:r>
              <a:rPr lang="vi-VN" sz="2400" b="1" dirty="0">
                <a:latin typeface="+mj-lt"/>
              </a:rPr>
              <a:t>.  Vì thế, chúng ta sẽ không bao giờ có thể nhìn thấy </a:t>
            </a:r>
            <a:r>
              <a:rPr lang="en-US" sz="2400" b="1" dirty="0" err="1">
                <a:latin typeface="+mj-lt"/>
              </a:rPr>
              <a:t>khủng</a:t>
            </a:r>
            <a:r>
              <a:rPr lang="en-US" sz="2400" b="1" dirty="0">
                <a:latin typeface="+mj-lt"/>
              </a:rPr>
              <a:t> long </a:t>
            </a:r>
            <a:r>
              <a:rPr lang="en-US" sz="2400" b="1" dirty="0" err="1">
                <a:latin typeface="+mj-lt"/>
              </a:rPr>
              <a:t>thật</a:t>
            </a:r>
            <a:r>
              <a:rPr lang="vi-VN" sz="2400" b="1" dirty="0">
                <a:latin typeface="+mj-lt"/>
              </a:rPr>
              <a:t>.  </a:t>
            </a:r>
            <a:endParaRPr lang="en-US" sz="2400" b="1" dirty="0">
              <a:latin typeface="+mj-lt"/>
            </a:endParaRPr>
          </a:p>
          <a:p>
            <a:r>
              <a:rPr lang="vi-VN" sz="2400" b="1" dirty="0">
                <a:latin typeface="+mj-lt"/>
              </a:rPr>
              <a:t>(Theo Bách khoa tri thức về khám phá giới trẻ - Khủng long)</a:t>
            </a:r>
            <a:endParaRPr lang="en-US" sz="2400" b="1" dirty="0">
              <a:latin typeface="+mj-lt"/>
            </a:endParaRPr>
          </a:p>
        </p:txBody>
      </p:sp>
      <p:pic>
        <p:nvPicPr>
          <p:cNvPr id="12" name="Picture 11">
            <a:extLst>
              <a:ext uri="{FF2B5EF4-FFF2-40B4-BE49-F238E27FC236}">
                <a16:creationId xmlns:a16="http://schemas.microsoft.com/office/drawing/2014/main" id="{F865ABF1-A4C3-44A6-8F22-C40051A916F2}"/>
              </a:ext>
            </a:extLst>
          </p:cNvPr>
          <p:cNvPicPr>
            <a:picLocks noChangeAspect="1"/>
          </p:cNvPicPr>
          <p:nvPr/>
        </p:nvPicPr>
        <p:blipFill>
          <a:blip r:embed="rId4"/>
          <a:stretch>
            <a:fillRect/>
          </a:stretch>
        </p:blipFill>
        <p:spPr>
          <a:xfrm>
            <a:off x="8877779" y="4146294"/>
            <a:ext cx="674683" cy="48772"/>
          </a:xfrm>
          <a:prstGeom prst="rect">
            <a:avLst/>
          </a:prstGeom>
        </p:spPr>
      </p:pic>
      <p:cxnSp>
        <p:nvCxnSpPr>
          <p:cNvPr id="13" name="Straight Connector 12">
            <a:extLst>
              <a:ext uri="{FF2B5EF4-FFF2-40B4-BE49-F238E27FC236}">
                <a16:creationId xmlns:a16="http://schemas.microsoft.com/office/drawing/2014/main" id="{3EEDBBC2-31DE-4462-BBA7-502713F02AD5}"/>
              </a:ext>
            </a:extLst>
          </p:cNvPr>
          <p:cNvCxnSpPr>
            <a:cxnSpLocks/>
          </p:cNvCxnSpPr>
          <p:nvPr/>
        </p:nvCxnSpPr>
        <p:spPr>
          <a:xfrm>
            <a:off x="5184032" y="4524244"/>
            <a:ext cx="12675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CA44DC-DD5F-4B85-91A3-CC0933D5C5F6}"/>
              </a:ext>
            </a:extLst>
          </p:cNvPr>
          <p:cNvCxnSpPr>
            <a:cxnSpLocks/>
          </p:cNvCxnSpPr>
          <p:nvPr/>
        </p:nvCxnSpPr>
        <p:spPr>
          <a:xfrm>
            <a:off x="7320944" y="4890004"/>
            <a:ext cx="155683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078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5EBB-8297-43FD-87CC-24C87E4965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8552" y="-274428"/>
            <a:ext cx="2006880" cy="1232072"/>
          </a:xfrm>
          <a:prstGeom prst="rect">
            <a:avLst/>
          </a:prstGeom>
        </p:spPr>
      </p:pic>
      <p:sp>
        <p:nvSpPr>
          <p:cNvPr id="5" name="TextBox 4">
            <a:extLst>
              <a:ext uri="{FF2B5EF4-FFF2-40B4-BE49-F238E27FC236}">
                <a16:creationId xmlns:a16="http://schemas.microsoft.com/office/drawing/2014/main" id="{DBB01121-9F22-486D-A046-B95661A72F53}"/>
              </a:ext>
            </a:extLst>
          </p:cNvPr>
          <p:cNvSpPr txBox="1"/>
          <p:nvPr/>
        </p:nvSpPr>
        <p:spPr>
          <a:xfrm>
            <a:off x="3579498" y="0"/>
            <a:ext cx="3101725" cy="523220"/>
          </a:xfrm>
          <a:prstGeom prst="rect">
            <a:avLst/>
          </a:prstGeom>
          <a:noFill/>
        </p:spPr>
        <p:txBody>
          <a:bodyPr wrap="square" rtlCol="0">
            <a:spAutoFit/>
          </a:bodyPr>
          <a:lstStyle/>
          <a:p>
            <a:r>
              <a:rPr lang="en-US" sz="2800" b="1" dirty="0">
                <a:solidFill>
                  <a:srgbClr val="C00000"/>
                </a:solidFill>
              </a:rPr>
              <a:t>KHỦNG LONG</a:t>
            </a:r>
          </a:p>
        </p:txBody>
      </p:sp>
      <p:pic>
        <p:nvPicPr>
          <p:cNvPr id="9" name="Picture 3">
            <a:extLst>
              <a:ext uri="{FF2B5EF4-FFF2-40B4-BE49-F238E27FC236}">
                <a16:creationId xmlns:a16="http://schemas.microsoft.com/office/drawing/2014/main" id="{7EAFF447-17A0-4DD0-AD23-14686BAEA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2282" y="-39757"/>
            <a:ext cx="702733" cy="227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FEA14C4-DA89-44AA-91D9-7481E8A2D423}"/>
              </a:ext>
            </a:extLst>
          </p:cNvPr>
          <p:cNvSpPr txBox="1"/>
          <p:nvPr/>
        </p:nvSpPr>
        <p:spPr>
          <a:xfrm>
            <a:off x="925936" y="1104101"/>
            <a:ext cx="508000" cy="502766"/>
          </a:xfrm>
          <a:prstGeom prst="rect">
            <a:avLst/>
          </a:prstGeom>
          <a:noFill/>
        </p:spPr>
        <p:txBody>
          <a:bodyPr wrap="square" rtlCol="0">
            <a:spAutoFit/>
          </a:bodyPr>
          <a:lstStyle/>
          <a:p>
            <a:pPr algn="ctr"/>
            <a:r>
              <a:rPr lang="en-US" sz="2667" b="1">
                <a:latin typeface="Arial" pitchFamily="34" charset="0"/>
                <a:cs typeface="Arial" pitchFamily="34" charset="0"/>
              </a:rPr>
              <a:t>1</a:t>
            </a:r>
          </a:p>
        </p:txBody>
      </p:sp>
      <p:pic>
        <p:nvPicPr>
          <p:cNvPr id="12" name="Picture 3">
            <a:extLst>
              <a:ext uri="{FF2B5EF4-FFF2-40B4-BE49-F238E27FC236}">
                <a16:creationId xmlns:a16="http://schemas.microsoft.com/office/drawing/2014/main" id="{1C257415-2444-414A-B483-FF76152413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5884" y="1548296"/>
            <a:ext cx="702733" cy="358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D20200CA-414C-474B-A8C1-5A92089653B2}"/>
              </a:ext>
            </a:extLst>
          </p:cNvPr>
          <p:cNvSpPr txBox="1"/>
          <p:nvPr/>
        </p:nvSpPr>
        <p:spPr>
          <a:xfrm>
            <a:off x="869539" y="3122987"/>
            <a:ext cx="508000" cy="502766"/>
          </a:xfrm>
          <a:prstGeom prst="rect">
            <a:avLst/>
          </a:prstGeom>
          <a:noFill/>
        </p:spPr>
        <p:txBody>
          <a:bodyPr wrap="square" rtlCol="0">
            <a:spAutoFit/>
          </a:bodyPr>
          <a:lstStyle/>
          <a:p>
            <a:pPr algn="ctr"/>
            <a:r>
              <a:rPr lang="en-US" sz="2667" b="1" dirty="0">
                <a:latin typeface="Arial" pitchFamily="34" charset="0"/>
                <a:cs typeface="Arial" pitchFamily="34" charset="0"/>
              </a:rPr>
              <a:t>2</a:t>
            </a:r>
          </a:p>
        </p:txBody>
      </p:sp>
      <p:pic>
        <p:nvPicPr>
          <p:cNvPr id="14" name="Picture 3">
            <a:extLst>
              <a:ext uri="{FF2B5EF4-FFF2-40B4-BE49-F238E27FC236}">
                <a16:creationId xmlns:a16="http://schemas.microsoft.com/office/drawing/2014/main" id="{2886EEB4-FC1F-48D2-9C7E-0BEC907DE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3539" y="4929809"/>
            <a:ext cx="702733" cy="163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0670826E-4F2C-4158-A4DD-1FAAAA28D076}"/>
              </a:ext>
            </a:extLst>
          </p:cNvPr>
          <p:cNvSpPr txBox="1"/>
          <p:nvPr/>
        </p:nvSpPr>
        <p:spPr>
          <a:xfrm>
            <a:off x="801255" y="5454071"/>
            <a:ext cx="508000" cy="502766"/>
          </a:xfrm>
          <a:prstGeom prst="rect">
            <a:avLst/>
          </a:prstGeom>
          <a:noFill/>
        </p:spPr>
        <p:txBody>
          <a:bodyPr wrap="square" rtlCol="0">
            <a:spAutoFit/>
          </a:bodyPr>
          <a:lstStyle/>
          <a:p>
            <a:pPr algn="ctr"/>
            <a:r>
              <a:rPr lang="en-US" sz="2667" b="1" dirty="0">
                <a:latin typeface="Arial" pitchFamily="34" charset="0"/>
                <a:cs typeface="Arial" pitchFamily="34" charset="0"/>
              </a:rPr>
              <a:t>3</a:t>
            </a:r>
          </a:p>
        </p:txBody>
      </p:sp>
      <p:sp>
        <p:nvSpPr>
          <p:cNvPr id="16" name="TextBox 15">
            <a:extLst>
              <a:ext uri="{FF2B5EF4-FFF2-40B4-BE49-F238E27FC236}">
                <a16:creationId xmlns:a16="http://schemas.microsoft.com/office/drawing/2014/main" id="{39396A8B-1BE0-4FA5-A41B-ECA77FB685F3}"/>
              </a:ext>
            </a:extLst>
          </p:cNvPr>
          <p:cNvSpPr txBox="1"/>
          <p:nvPr/>
        </p:nvSpPr>
        <p:spPr>
          <a:xfrm>
            <a:off x="1693884" y="611310"/>
            <a:ext cx="6182360" cy="8956298"/>
          </a:xfrm>
          <a:prstGeom prst="rect">
            <a:avLst/>
          </a:prstGeom>
          <a:noFill/>
        </p:spPr>
        <p:txBody>
          <a:bodyPr wrap="square">
            <a:spAutoFit/>
          </a:bodyPr>
          <a:lstStyle/>
          <a:p>
            <a:r>
              <a:rPr lang="vi-VN" sz="2400" dirty="0"/>
              <a:t>Khủng long là loài sinh vật thường sống bầy đàn ở các vùng đất khô. Trong suy nghĩ của nhiều người, khủng long là loài sinh vật khổng lỗ.  Nhưng trên thực tế, có loài khủng long chỉ bằng một chú chó nhỏ.  Khùng dài thường ăn thịt, cũng có một số loài ăn cỏ. </a:t>
            </a:r>
            <a:endParaRPr lang="en-US" sz="2400" dirty="0"/>
          </a:p>
          <a:p>
            <a:endParaRPr lang="en-US" sz="2400" dirty="0"/>
          </a:p>
          <a:p>
            <a:endParaRPr lang="en-US" sz="2400" dirty="0"/>
          </a:p>
          <a:p>
            <a:endParaRPr lang="vi-VN" sz="2400" dirty="0"/>
          </a:p>
          <a:p>
            <a:r>
              <a:rPr lang="vi-VN" sz="2400" dirty="0"/>
              <a:t> Chân thẳng và rất khỏe.  Vi thế họ có thể di chuyển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 </a:t>
            </a:r>
            <a:endParaRPr lang="en-US" sz="2400" dirty="0"/>
          </a:p>
          <a:p>
            <a:endParaRPr lang="en-US" sz="2400" dirty="0"/>
          </a:p>
          <a:p>
            <a:endParaRPr lang="en-US" sz="2400" dirty="0"/>
          </a:p>
          <a:p>
            <a:endParaRPr lang="en-US" sz="2400" dirty="0"/>
          </a:p>
          <a:p>
            <a:endParaRPr lang="en-US" sz="2400" dirty="0"/>
          </a:p>
          <a:p>
            <a:endParaRPr lang="vi-VN" sz="2400" dirty="0"/>
          </a:p>
          <a:p>
            <a:r>
              <a:rPr lang="vi-VN" sz="2400" dirty="0"/>
              <a:t>Trước khi con người xuất hiện, khủng long đã tuyệt chủng.  Vì thế, chúng ta sẽ không bao giờ có thể nhìn thấy khủng long thật.  </a:t>
            </a:r>
          </a:p>
        </p:txBody>
      </p:sp>
    </p:spTree>
    <p:extLst>
      <p:ext uri="{BB962C8B-B14F-4D97-AF65-F5344CB8AC3E}">
        <p14:creationId xmlns:p14="http://schemas.microsoft.com/office/powerpoint/2010/main" val="2788554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3700" y="1219376"/>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1" rIns="82659" bIns="41331" rtlCol="0" anchor="ctr"/>
          <a:lstStyle/>
          <a:p>
            <a:r>
              <a:rPr lang="en-US" sz="3600" dirty="0">
                <a:latin typeface="Arial" pitchFamily="34" charset="0"/>
                <a:ea typeface="Arial-Rounded" pitchFamily="34" charset="0"/>
                <a:cs typeface="Arial" pitchFamily="34" charset="0"/>
              </a:rPr>
              <a:t>1. </a:t>
            </a:r>
            <a:r>
              <a:rPr lang="en-US" sz="3600" dirty="0" err="1">
                <a:latin typeface="Arial" pitchFamily="34" charset="0"/>
                <a:ea typeface="Arial-Rounded" pitchFamily="34" charset="0"/>
                <a:cs typeface="Arial" pitchFamily="34" charset="0"/>
              </a:rPr>
              <a:t>Bài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đọc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cho</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biết</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những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thông</a:t>
            </a:r>
            <a:r>
              <a:rPr lang="en-US" sz="3600" dirty="0">
                <a:latin typeface="Arial" pitchFamily="34" charset="0"/>
                <a:ea typeface="Arial-Rounded" pitchFamily="34" charset="0"/>
                <a:cs typeface="Arial" pitchFamily="34" charset="0"/>
              </a:rPr>
              <a:t> tin </a:t>
            </a:r>
            <a:r>
              <a:rPr lang="en-US" sz="3600" dirty="0" err="1">
                <a:latin typeface="Arial" pitchFamily="34" charset="0"/>
                <a:ea typeface="Arial-Rounded" pitchFamily="34" charset="0"/>
                <a:cs typeface="Arial" pitchFamily="34" charset="0"/>
              </a:rPr>
              <a:t>nào</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về</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khủng</a:t>
            </a:r>
            <a:r>
              <a:rPr lang="en-US" sz="3600" dirty="0">
                <a:latin typeface="Arial" pitchFamily="34" charset="0"/>
                <a:ea typeface="Arial-Rounded" pitchFamily="34" charset="0"/>
                <a:cs typeface="Arial" pitchFamily="34" charset="0"/>
              </a:rPr>
              <a:t> long</a:t>
            </a:r>
            <a:endParaRPr lang="en-US" sz="3600" dirty="0"/>
          </a:p>
        </p:txBody>
      </p:sp>
      <p:sp>
        <p:nvSpPr>
          <p:cNvPr id="13" name="Down Arrow 12"/>
          <p:cNvSpPr/>
          <p:nvPr/>
        </p:nvSpPr>
        <p:spPr>
          <a:xfrm>
            <a:off x="5793738" y="2373262"/>
            <a:ext cx="384127" cy="544543"/>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1" rIns="82659" bIns="41331" rtlCol="0" anchor="ctr"/>
          <a:lstStyle/>
          <a:p>
            <a:pPr algn="ctr"/>
            <a:endParaRPr lang="en-US" sz="1351">
              <a:solidFill>
                <a:srgbClr val="865B3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823B8F1-FE75-4C6E-BF28-C0252EC059E2}"/>
              </a:ext>
            </a:extLst>
          </p:cNvPr>
          <p:cNvPicPr>
            <a:picLocks noChangeAspect="1"/>
          </p:cNvPicPr>
          <p:nvPr/>
        </p:nvPicPr>
        <p:blipFill>
          <a:blip r:embed="rId2"/>
          <a:stretch>
            <a:fillRect/>
          </a:stretch>
        </p:blipFill>
        <p:spPr>
          <a:xfrm>
            <a:off x="1002674" y="3114582"/>
            <a:ext cx="8967452" cy="1651231"/>
          </a:xfrm>
          <a:prstGeom prst="rect">
            <a:avLst/>
          </a:prstGeom>
        </p:spPr>
      </p:pic>
    </p:spTree>
    <p:extLst>
      <p:ext uri="{BB962C8B-B14F-4D97-AF65-F5344CB8AC3E}">
        <p14:creationId xmlns:p14="http://schemas.microsoft.com/office/powerpoint/2010/main" val="102536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3700" y="1219376"/>
            <a:ext cx="10744200" cy="1143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1" rIns="82659" bIns="41331" rtlCol="0" anchor="ctr"/>
          <a:lstStyle/>
          <a:p>
            <a:r>
              <a:rPr lang="en-US" sz="3600" dirty="0">
                <a:latin typeface="Arial" pitchFamily="34" charset="0"/>
                <a:ea typeface="Arial-Rounded" pitchFamily="34" charset="0"/>
                <a:cs typeface="Arial" pitchFamily="34" charset="0"/>
              </a:rPr>
              <a:t> 2. </a:t>
            </a:r>
            <a:r>
              <a:rPr lang="en-US" sz="3600" dirty="0" err="1">
                <a:latin typeface="Arial" pitchFamily="34" charset="0"/>
                <a:ea typeface="Arial-Rounded" pitchFamily="34" charset="0"/>
                <a:cs typeface="Arial" pitchFamily="34" charset="0"/>
              </a:rPr>
              <a:t>Những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bộ</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phận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nào</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giúp</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khủng</a:t>
            </a:r>
            <a:r>
              <a:rPr lang="en-US" sz="3600" dirty="0">
                <a:latin typeface="Arial" pitchFamily="34" charset="0"/>
                <a:ea typeface="Arial-Rounded" pitchFamily="34" charset="0"/>
                <a:cs typeface="Arial" pitchFamily="34" charset="0"/>
              </a:rPr>
              <a:t> long </a:t>
            </a:r>
            <a:r>
              <a:rPr lang="en-US" sz="3600" dirty="0" err="1">
                <a:latin typeface="Arial" pitchFamily="34" charset="0"/>
                <a:ea typeface="Arial-Rounded" pitchFamily="34" charset="0"/>
                <a:cs typeface="Arial" pitchFamily="34" charset="0"/>
              </a:rPr>
              <a:t>săn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mồi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tốt</a:t>
            </a:r>
            <a:r>
              <a:rPr lang="en-US" sz="3600" dirty="0">
                <a:latin typeface="Arial" pitchFamily="34" charset="0"/>
                <a:ea typeface="Arial-Rounded" pitchFamily="34" charset="0"/>
                <a:cs typeface="Arial" pitchFamily="34" charset="0"/>
              </a:rPr>
              <a:t>?</a:t>
            </a:r>
            <a:endParaRPr lang="en-US" sz="3600" dirty="0"/>
          </a:p>
        </p:txBody>
      </p:sp>
      <p:sp>
        <p:nvSpPr>
          <p:cNvPr id="13" name="Down Arrow 12"/>
          <p:cNvSpPr/>
          <p:nvPr/>
        </p:nvSpPr>
        <p:spPr>
          <a:xfrm>
            <a:off x="5793738" y="2373262"/>
            <a:ext cx="384127" cy="544543"/>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1" rIns="82659" bIns="41331" rtlCol="0" anchor="ctr"/>
          <a:lstStyle/>
          <a:p>
            <a:pPr algn="ctr"/>
            <a:endParaRPr lang="en-US" sz="1351">
              <a:solidFill>
                <a:srgbClr val="865B3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2DCF74A-5C21-4D9E-A515-EF3CCF8DA502}"/>
              </a:ext>
            </a:extLst>
          </p:cNvPr>
          <p:cNvSpPr txBox="1"/>
          <p:nvPr/>
        </p:nvSpPr>
        <p:spPr>
          <a:xfrm>
            <a:off x="1221737" y="3273327"/>
            <a:ext cx="9144000" cy="1077218"/>
          </a:xfrm>
          <a:prstGeom prst="rect">
            <a:avLst/>
          </a:prstGeom>
          <a:noFill/>
        </p:spPr>
        <p:txBody>
          <a:bodyPr wrap="square">
            <a:spAutoFit/>
          </a:bodyPr>
          <a:lstStyle/>
          <a:p>
            <a:r>
              <a:rPr lang="vi-VN" sz="3200" dirty="0">
                <a:highlight>
                  <a:srgbClr val="FFFF00"/>
                </a:highlight>
              </a:rPr>
              <a:t>Khủng long có khả năng săn mồi tốt nhờ đôi mắt tinh tường cùng cái mũi và đôi tai thính.</a:t>
            </a:r>
            <a:endParaRPr lang="en-US" sz="3200" dirty="0">
              <a:highlight>
                <a:srgbClr val="FFFF00"/>
              </a:highlight>
            </a:endParaRPr>
          </a:p>
        </p:txBody>
      </p:sp>
    </p:spTree>
    <p:extLst>
      <p:ext uri="{BB962C8B-B14F-4D97-AF65-F5344CB8AC3E}">
        <p14:creationId xmlns:p14="http://schemas.microsoft.com/office/powerpoint/2010/main" val="3155194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AAD103-20E3-4DEC-929C-B0CA6D52B6D6}"/>
              </a:ext>
            </a:extLst>
          </p:cNvPr>
          <p:cNvSpPr txBox="1"/>
          <p:nvPr/>
        </p:nvSpPr>
        <p:spPr>
          <a:xfrm>
            <a:off x="1493520" y="170786"/>
            <a:ext cx="7122160" cy="830997"/>
          </a:xfrm>
          <a:prstGeom prst="rect">
            <a:avLst/>
          </a:prstGeom>
          <a:noFill/>
        </p:spPr>
        <p:txBody>
          <a:bodyPr wrap="square">
            <a:spAutoFit/>
          </a:bodyPr>
          <a:lstStyle/>
          <a:p>
            <a:r>
              <a:rPr lang="en-US" sz="2400" dirty="0">
                <a:solidFill>
                  <a:schemeClr val="accent2"/>
                </a:solidFill>
              </a:rPr>
              <a:t>1. </a:t>
            </a:r>
            <a:r>
              <a:rPr lang="en-US" sz="2400" dirty="0" err="1">
                <a:solidFill>
                  <a:schemeClr val="accent2"/>
                </a:solidFill>
              </a:rPr>
              <a:t>Tìm</a:t>
            </a:r>
            <a:r>
              <a:rPr lang="en-US" sz="2400" dirty="0">
                <a:solidFill>
                  <a:schemeClr val="accent2"/>
                </a:solidFill>
              </a:rPr>
              <a:t> </a:t>
            </a:r>
            <a:r>
              <a:rPr lang="en-US" sz="2400" dirty="0" err="1">
                <a:solidFill>
                  <a:schemeClr val="accent2"/>
                </a:solidFill>
              </a:rPr>
              <a:t>trong</a:t>
            </a:r>
            <a:r>
              <a:rPr lang="en-US" sz="2400" dirty="0">
                <a:solidFill>
                  <a:schemeClr val="accent2"/>
                </a:solidFill>
              </a:rPr>
              <a:t> </a:t>
            </a:r>
            <a:r>
              <a:rPr lang="en-US" sz="2400" dirty="0" err="1">
                <a:solidFill>
                  <a:schemeClr val="accent2"/>
                </a:solidFill>
              </a:rPr>
              <a:t>bài</a:t>
            </a:r>
            <a:r>
              <a:rPr lang="en-US" sz="2400" dirty="0">
                <a:solidFill>
                  <a:schemeClr val="accent2"/>
                </a:solidFill>
              </a:rPr>
              <a:t> </a:t>
            </a:r>
            <a:r>
              <a:rPr lang="en-US" sz="2400" dirty="0" err="1">
                <a:solidFill>
                  <a:schemeClr val="accent2"/>
                </a:solidFill>
              </a:rPr>
              <a:t>từ</a:t>
            </a:r>
            <a:r>
              <a:rPr lang="en-US" sz="2400" dirty="0">
                <a:solidFill>
                  <a:schemeClr val="accent2"/>
                </a:solidFill>
              </a:rPr>
              <a:t> </a:t>
            </a:r>
            <a:r>
              <a:rPr lang="en-US" sz="2400" dirty="0" err="1">
                <a:solidFill>
                  <a:schemeClr val="accent2"/>
                </a:solidFill>
              </a:rPr>
              <a:t>ngữ</a:t>
            </a:r>
            <a:r>
              <a:rPr lang="en-US" sz="2400" dirty="0">
                <a:solidFill>
                  <a:schemeClr val="accent2"/>
                </a:solidFill>
              </a:rPr>
              <a:t> </a:t>
            </a:r>
            <a:r>
              <a:rPr lang="en-US" sz="2400" dirty="0" err="1">
                <a:solidFill>
                  <a:schemeClr val="accent2"/>
                </a:solidFill>
              </a:rPr>
              <a:t>dùng</a:t>
            </a:r>
            <a:r>
              <a:rPr lang="en-US" sz="2400" dirty="0">
                <a:solidFill>
                  <a:schemeClr val="accent2"/>
                </a:solidFill>
              </a:rPr>
              <a:t> </a:t>
            </a:r>
            <a:r>
              <a:rPr lang="en-US" sz="2400" dirty="0" err="1">
                <a:solidFill>
                  <a:schemeClr val="accent2"/>
                </a:solidFill>
              </a:rPr>
              <a:t>để</a:t>
            </a:r>
            <a:r>
              <a:rPr lang="en-US" sz="2400" dirty="0">
                <a:solidFill>
                  <a:schemeClr val="accent2"/>
                </a:solidFill>
              </a:rPr>
              <a:t> </a:t>
            </a:r>
            <a:r>
              <a:rPr lang="en-US" sz="2400" dirty="0" err="1">
                <a:solidFill>
                  <a:schemeClr val="accent2"/>
                </a:solidFill>
              </a:rPr>
              <a:t>tả</a:t>
            </a:r>
            <a:r>
              <a:rPr lang="en-US" sz="2400" dirty="0">
                <a:solidFill>
                  <a:schemeClr val="accent2"/>
                </a:solidFill>
              </a:rPr>
              <a:t> </a:t>
            </a:r>
            <a:r>
              <a:rPr lang="en-US" sz="2400" dirty="0" err="1">
                <a:solidFill>
                  <a:schemeClr val="accent2"/>
                </a:solidFill>
              </a:rPr>
              <a:t>các</a:t>
            </a:r>
            <a:r>
              <a:rPr lang="en-US" sz="2400" dirty="0">
                <a:solidFill>
                  <a:schemeClr val="accent2"/>
                </a:solidFill>
              </a:rPr>
              <a:t> </a:t>
            </a:r>
            <a:r>
              <a:rPr lang="en-US" sz="2400" dirty="0" err="1">
                <a:solidFill>
                  <a:schemeClr val="accent2"/>
                </a:solidFill>
              </a:rPr>
              <a:t>bộ</a:t>
            </a:r>
            <a:r>
              <a:rPr lang="en-US" sz="2400" dirty="0">
                <a:solidFill>
                  <a:schemeClr val="accent2"/>
                </a:solidFill>
              </a:rPr>
              <a:t> </a:t>
            </a:r>
            <a:r>
              <a:rPr lang="en-US" sz="2400" dirty="0" err="1">
                <a:solidFill>
                  <a:schemeClr val="accent2"/>
                </a:solidFill>
              </a:rPr>
              <a:t>phận</a:t>
            </a:r>
            <a:r>
              <a:rPr lang="en-US" sz="2400" dirty="0">
                <a:solidFill>
                  <a:schemeClr val="accent2"/>
                </a:solidFill>
              </a:rPr>
              <a:t> </a:t>
            </a:r>
            <a:r>
              <a:rPr lang="en-US" sz="2400" dirty="0" err="1">
                <a:solidFill>
                  <a:schemeClr val="accent2"/>
                </a:solidFill>
              </a:rPr>
              <a:t>của</a:t>
            </a:r>
            <a:r>
              <a:rPr lang="en-US" sz="2400" dirty="0">
                <a:solidFill>
                  <a:schemeClr val="accent2"/>
                </a:solidFill>
              </a:rPr>
              <a:t> </a:t>
            </a:r>
            <a:r>
              <a:rPr lang="en-US" sz="2400" dirty="0" err="1">
                <a:solidFill>
                  <a:schemeClr val="accent2"/>
                </a:solidFill>
              </a:rPr>
              <a:t>khủng</a:t>
            </a:r>
            <a:r>
              <a:rPr lang="en-US" sz="2400" dirty="0">
                <a:solidFill>
                  <a:schemeClr val="accent2"/>
                </a:solidFill>
              </a:rPr>
              <a:t> long</a:t>
            </a:r>
          </a:p>
        </p:txBody>
      </p:sp>
      <p:pic>
        <p:nvPicPr>
          <p:cNvPr id="5" name="Picture 4">
            <a:extLst>
              <a:ext uri="{FF2B5EF4-FFF2-40B4-BE49-F238E27FC236}">
                <a16:creationId xmlns:a16="http://schemas.microsoft.com/office/drawing/2014/main" id="{6DFC809A-7408-4B5E-9FDC-F397B0B7C6D4}"/>
              </a:ext>
            </a:extLst>
          </p:cNvPr>
          <p:cNvPicPr>
            <a:picLocks noChangeAspect="1"/>
          </p:cNvPicPr>
          <p:nvPr/>
        </p:nvPicPr>
        <p:blipFill>
          <a:blip r:embed="rId2"/>
          <a:stretch>
            <a:fillRect/>
          </a:stretch>
        </p:blipFill>
        <p:spPr>
          <a:xfrm>
            <a:off x="2874947" y="809039"/>
            <a:ext cx="6292695" cy="5878175"/>
          </a:xfrm>
          <a:prstGeom prst="rect">
            <a:avLst/>
          </a:prstGeom>
        </p:spPr>
      </p:pic>
    </p:spTree>
    <p:extLst>
      <p:ext uri="{BB962C8B-B14F-4D97-AF65-F5344CB8AC3E}">
        <p14:creationId xmlns:p14="http://schemas.microsoft.com/office/powerpoint/2010/main" val="30060285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419</Words>
  <Application>Microsoft Office PowerPoint</Application>
  <PresentationFormat>Widescreen</PresentationFormat>
  <Paragraphs>28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 thuong</dc:creator>
  <cp:lastModifiedBy>trang thuong</cp:lastModifiedBy>
  <cp:revision>1</cp:revision>
  <dcterms:created xsi:type="dcterms:W3CDTF">2023-02-28T02:06:30Z</dcterms:created>
  <dcterms:modified xsi:type="dcterms:W3CDTF">2023-02-28T02:10:18Z</dcterms:modified>
</cp:coreProperties>
</file>