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1"/>
  </p:notesMasterIdLst>
  <p:sldIdLst>
    <p:sldId id="299" r:id="rId3"/>
    <p:sldId id="265" r:id="rId4"/>
    <p:sldId id="269" r:id="rId5"/>
    <p:sldId id="298" r:id="rId6"/>
    <p:sldId id="287" r:id="rId7"/>
    <p:sldId id="297" r:id="rId8"/>
    <p:sldId id="270" r:id="rId9"/>
    <p:sldId id="288" r:id="rId10"/>
    <p:sldId id="289" r:id="rId11"/>
    <p:sldId id="285" r:id="rId12"/>
    <p:sldId id="281" r:id="rId13"/>
    <p:sldId id="290" r:id="rId14"/>
    <p:sldId id="296" r:id="rId15"/>
    <p:sldId id="291" r:id="rId16"/>
    <p:sldId id="295" r:id="rId17"/>
    <p:sldId id="293" r:id="rId18"/>
    <p:sldId id="268"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26625"/>
          <p:cNvSpPr>
            <a:spLocks noGrp="1" noRot="1" noChangeAspect="1" noTextEdit="1"/>
          </p:cNvSpPr>
          <p:nvPr>
            <p:ph type="sldImg"/>
          </p:nvPr>
        </p:nvSpPr>
        <p:spPr>
          <a:ln/>
        </p:spPr>
      </p:sp>
      <p:sp>
        <p:nvSpPr>
          <p:cNvPr id="13315" name="文本占位符 26626"/>
          <p:cNvSpPr>
            <a:spLocks noGrp="1"/>
          </p:cNvSpPr>
          <p:nvPr>
            <p:ph type="body" idx="1"/>
          </p:nvPr>
        </p:nvSpPr>
        <p:spPr>
          <a:noFill/>
        </p:spPr>
        <p:txBody>
          <a:bodyPr>
            <a:prstTxWarp prst="textNoShape">
              <a:avLst/>
            </a:prstTxWarp>
          </a:bodyPr>
          <a:lstStyle/>
          <a:p>
            <a:pPr eaLnBrk="1" hangingPunct="1"/>
            <a:endParaRPr lang="en-US" altLang="en-US" smtClean="0"/>
          </a:p>
        </p:txBody>
      </p:sp>
      <p:sp>
        <p:nvSpPr>
          <p:cNvPr id="13316"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4E0531C-010D-4451-9239-670AC71B0BD6}" type="slidenum">
              <a:rPr lang="en-US" altLang="zh-CN" sz="1200"/>
              <a:pPr algn="r" eaLnBrk="1" hangingPunct="1"/>
              <a:t>1</a:t>
            </a:fld>
            <a:endParaRPr lang="en-US" altLang="zh-CN" sz="1200"/>
          </a:p>
        </p:txBody>
      </p:sp>
    </p:spTree>
    <p:extLst>
      <p:ext uri="{BB962C8B-B14F-4D97-AF65-F5344CB8AC3E}">
        <p14:creationId xmlns:p14="http://schemas.microsoft.com/office/powerpoint/2010/main" val="2570594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9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5769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13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84705179"/>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22510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64190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8313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26596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2021/9/1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6110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2021/9/1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02297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2021/9/1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94785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99612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862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33424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24230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5075244"/>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2021/9/1</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4"/>
          <a:stretch>
            <a:fillRect/>
          </a:stretch>
        </p:blipFill>
        <p:spPr>
          <a:xfrm>
            <a:off x="-8256" y="3810"/>
            <a:ext cx="12208511" cy="6851015"/>
          </a:xfrm>
          <a:prstGeom prst="rect">
            <a:avLst/>
          </a:prstGeom>
        </p:spPr>
      </p:pic>
    </p:spTree>
    <p:extLst>
      <p:ext uri="{BB962C8B-B14F-4D97-AF65-F5344CB8AC3E}">
        <p14:creationId xmlns:p14="http://schemas.microsoft.com/office/powerpoint/2010/main" val="3393381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5818" y="901542"/>
            <a:ext cx="8481612" cy="59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1269" descr="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63535" y="131117"/>
            <a:ext cx="3530138" cy="172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1270"/>
          <p:cNvSpPr txBox="1">
            <a:spLocks noChangeArrowheads="1"/>
          </p:cNvSpPr>
          <p:nvPr/>
        </p:nvSpPr>
        <p:spPr bwMode="auto">
          <a:xfrm>
            <a:off x="3942933" y="4510347"/>
            <a:ext cx="7107382" cy="158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4786" tIns="22393" rIns="44786" bIns="22393">
            <a:spAutoFit/>
          </a:bodyPr>
          <a:lstStyle>
            <a:lvl1pPr defTabSz="815975">
              <a:defRPr>
                <a:solidFill>
                  <a:schemeClr val="tx1"/>
                </a:solidFill>
                <a:latin typeface="Arial" panose="020B0604020202020204" pitchFamily="34" charset="0"/>
                <a:cs typeface="Arial" panose="020B0604020202020204" pitchFamily="34" charset="0"/>
              </a:defRPr>
            </a:lvl1pPr>
            <a:lvl2pPr marL="404813" indent="-155575" defTabSz="815975">
              <a:defRPr>
                <a:solidFill>
                  <a:schemeClr val="tx1"/>
                </a:solidFill>
                <a:latin typeface="Arial" panose="020B0604020202020204" pitchFamily="34" charset="0"/>
                <a:cs typeface="Arial" panose="020B0604020202020204" pitchFamily="34" charset="0"/>
              </a:defRPr>
            </a:lvl2pPr>
            <a:lvl3pPr marL="622300" indent="-125413" defTabSz="815975">
              <a:defRPr>
                <a:solidFill>
                  <a:schemeClr val="tx1"/>
                </a:solidFill>
                <a:latin typeface="Arial" panose="020B0604020202020204" pitchFamily="34" charset="0"/>
                <a:cs typeface="Arial" panose="020B0604020202020204" pitchFamily="34" charset="0"/>
              </a:defRPr>
            </a:lvl3pPr>
            <a:lvl4pPr marL="871538" indent="-125413" defTabSz="815975">
              <a:defRPr>
                <a:solidFill>
                  <a:schemeClr val="tx1"/>
                </a:solidFill>
                <a:latin typeface="Arial" panose="020B0604020202020204" pitchFamily="34" charset="0"/>
                <a:cs typeface="Arial" panose="020B0604020202020204" pitchFamily="34" charset="0"/>
              </a:defRPr>
            </a:lvl4pPr>
            <a:lvl5pPr marL="1119188" indent="-123825" defTabSz="815975">
              <a:defRPr>
                <a:solidFill>
                  <a:schemeClr val="tx1"/>
                </a:solidFill>
                <a:latin typeface="Arial" panose="020B0604020202020204" pitchFamily="34" charset="0"/>
                <a:cs typeface="Arial" panose="020B0604020202020204" pitchFamily="34" charset="0"/>
              </a:defRPr>
            </a:lvl5pPr>
            <a:lvl6pPr marL="15763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335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4907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479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zh-CN" sz="4000" b="1" dirty="0" smtClean="0">
                <a:solidFill>
                  <a:srgbClr val="0070C0"/>
                </a:solidFill>
                <a:latin typeface="Times New Roman" panose="02020603050405020304" pitchFamily="18" charset="0"/>
                <a:cs typeface="Times New Roman" panose="02020603050405020304" pitchFamily="18" charset="0"/>
              </a:rPr>
              <a:t>HOẠT ĐỘNG TRẢI NGHIỆM</a:t>
            </a:r>
          </a:p>
          <a:p>
            <a:pPr algn="ctr" eaLnBrk="1" hangingPunct="1">
              <a:spcBef>
                <a:spcPct val="50000"/>
              </a:spcBef>
            </a:pPr>
            <a:r>
              <a:rPr lang="en-US" altLang="zh-CN" sz="4000" b="1" dirty="0" smtClean="0">
                <a:solidFill>
                  <a:srgbClr val="0070C0"/>
                </a:solidFill>
                <a:latin typeface="Times New Roman" panose="02020603050405020304" pitchFamily="18" charset="0"/>
                <a:cs typeface="Times New Roman" panose="02020603050405020304" pitchFamily="18" charset="0"/>
              </a:rPr>
              <a:t>LỚP 2</a:t>
            </a:r>
          </a:p>
        </p:txBody>
      </p:sp>
    </p:spTree>
    <p:extLst>
      <p:ext uri="{BB962C8B-B14F-4D97-AF65-F5344CB8AC3E}">
        <p14:creationId xmlns:p14="http://schemas.microsoft.com/office/powerpoint/2010/main" val="310496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nodeType="afterGroup">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5">
                                            <p:txEl>
                                              <p:pRg st="0" end="0"/>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22"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Calibri" panose="020F0502020204030204" pitchFamily="34" charset="0"/>
                <a:cs typeface="Calibri" panose="020F050202020403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dirty="0">
                <a:latin typeface="Calibri" panose="020F0502020204030204" pitchFamily="34" charset="0"/>
                <a:cs typeface="Calibri" panose="020F0502020204030204" pitchFamily="34" charset="0"/>
              </a:rPr>
              <a:t>Em đã đánh vỡ bát bao giờ chưa</a:t>
            </a:r>
            <a:r>
              <a:rPr lang="en-US" sz="360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7DB7C82-A794-4474-9BB9-6627EA4B09C2}"/>
              </a:ext>
            </a:extLst>
          </p:cNvPr>
          <p:cNvSpPr/>
          <p:nvPr/>
        </p:nvSpPr>
        <p:spPr>
          <a:xfrm>
            <a:off x="2096608" y="1898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Điều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gì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xảy</a:t>
            </a:r>
            <a:r>
              <a:rPr lang="en-US" sz="3600" noProof="0" dirty="0">
                <a:latin typeface="Calibri" panose="020F0502020204030204" pitchFamily="34" charset="0"/>
                <a:cs typeface="Calibri" panose="020F0502020204030204" pitchFamily="34" charset="0"/>
              </a:rPr>
              <a:t> ra </a:t>
            </a:r>
            <a:r>
              <a:rPr lang="en-US" sz="3600" noProof="0" dirty="0" err="1">
                <a:latin typeface="Calibri" panose="020F0502020204030204" pitchFamily="34" charset="0"/>
                <a:cs typeface="Calibri" panose="020F0502020204030204" pitchFamily="34" charset="0"/>
              </a:rPr>
              <a:t>sau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đó</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ABF52FB-6464-4EE3-A870-10AAEF7D1AB5}"/>
              </a:ext>
            </a:extLst>
          </p:cNvPr>
          <p:cNvSpPr/>
          <p:nvPr/>
        </p:nvSpPr>
        <p:spPr>
          <a:xfrm>
            <a:off x="2096608" y="3635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Vì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sao</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em</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lại</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đánh</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vỡ</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bát</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A394643-2E75-4078-91EE-E9C48529CC44}"/>
              </a:ext>
            </a:extLst>
          </p:cNvPr>
          <p:cNvSpPr/>
          <p:nvPr/>
        </p:nvSpPr>
        <p:spPr>
          <a:xfrm>
            <a:off x="2096609" y="5570376"/>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Calibri" panose="020F0502020204030204" pitchFamily="34" charset="0"/>
                <a:cs typeface="Calibri" panose="020F0502020204030204" pitchFamily="34"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9915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lvl="0" algn="just"/>
            <a:r>
              <a:rPr lang="vi-VN" sz="3600" dirty="0">
                <a:solidFill>
                  <a:prstClr val="black"/>
                </a:solidFill>
                <a:latin typeface="Calibri" panose="020F0502020204030204" pitchFamily="34" charset="0"/>
                <a:cs typeface="Calibri" panose="020F0502020204030204" pitchFamily="34" charset="0"/>
              </a:rPr>
              <a:t>Người xưa hay có câu “Trăm hay không bằng tay quen” bởi vậy bí kíp giúp ta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rèn luyện tính cẩn thận chính là: </a:t>
            </a:r>
            <a:r>
              <a:rPr lang="vi-VN" sz="3600" b="1" dirty="0">
                <a:solidFill>
                  <a:prstClr val="black"/>
                </a:solidFill>
                <a:latin typeface="Calibri" panose="020F0502020204030204" pitchFamily="34" charset="0"/>
                <a:cs typeface="Calibri" panose="020F0502020204030204" pitchFamily="34" charset="0"/>
              </a:rPr>
              <a:t>“LÀM NHIỀU CHO QUEN TAY – TẬP TRUNG, </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Mở</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rộng</a:t>
            </a:r>
            <a:endParaRPr lang="en-US" sz="7200" b="1" dirty="0" smtClean="0">
              <a:solidFill>
                <a:schemeClr val="bg1"/>
              </a:solidFill>
              <a:latin typeface="Arial" pitchFamily="34" charset="0"/>
              <a:cs typeface="Arial" pitchFamily="34" charset="0"/>
            </a:endParaRPr>
          </a:p>
          <a:p>
            <a:pPr algn="ctr"/>
            <a:r>
              <a:rPr lang="en-US" sz="7200" b="1" dirty="0" err="1" smtClean="0">
                <a:solidFill>
                  <a:schemeClr val="bg1"/>
                </a:solidFill>
                <a:latin typeface="Arial" pitchFamily="34" charset="0"/>
                <a:cs typeface="Arial" pitchFamily="34" charset="0"/>
              </a:rPr>
              <a:t>Tổng</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kết</a:t>
            </a:r>
            <a:r>
              <a:rPr lang="en-US" sz="7200" b="1" dirty="0" smtClean="0">
                <a:solidFill>
                  <a:schemeClr val="bg1"/>
                </a:solidFill>
                <a:latin typeface="Arial" pitchFamily="34" charset="0"/>
                <a:cs typeface="Arial" pitchFamily="34" charset="0"/>
              </a:rPr>
              <a:t> </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318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2853612" y="195943"/>
            <a:ext cx="5785563"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prstClr val="white"/>
                </a:solidFill>
              </a:rPr>
              <a:t>Thực</a:t>
            </a:r>
            <a:r>
              <a:rPr lang="en-US" sz="3200" dirty="0">
                <a:solidFill>
                  <a:prstClr val="white"/>
                </a:solidFill>
              </a:rPr>
              <a:t> </a:t>
            </a:r>
            <a:r>
              <a:rPr lang="en-US" sz="3200" dirty="0" err="1">
                <a:solidFill>
                  <a:prstClr val="white"/>
                </a:solidFill>
              </a:rPr>
              <a:t>hành</a:t>
            </a:r>
            <a:r>
              <a:rPr lang="en-US" sz="3200" dirty="0">
                <a:solidFill>
                  <a:prstClr val="white"/>
                </a:solidFill>
              </a:rPr>
              <a:t> </a:t>
            </a:r>
            <a:r>
              <a:rPr lang="en-US" sz="3200" dirty="0" err="1">
                <a:solidFill>
                  <a:prstClr val="white"/>
                </a:solidFill>
              </a:rPr>
              <a:t>cắm</a:t>
            </a:r>
            <a:r>
              <a:rPr lang="en-US" sz="3200" dirty="0">
                <a:solidFill>
                  <a:prstClr val="white"/>
                </a:solidFill>
              </a:rPr>
              <a:t> </a:t>
            </a:r>
            <a:r>
              <a:rPr lang="en-US" sz="3200" dirty="0" err="1">
                <a:solidFill>
                  <a:prstClr val="white"/>
                </a:solidFill>
              </a:rPr>
              <a:t>hoa</a:t>
            </a:r>
            <a:r>
              <a:rPr lang="en-US" sz="3200" dirty="0">
                <a:solidFill>
                  <a:prstClr val="white"/>
                </a:solidFill>
              </a:rPr>
              <a:t> </a:t>
            </a:r>
            <a:r>
              <a:rPr lang="en-US" sz="3200" dirty="0" err="1">
                <a:solidFill>
                  <a:prstClr val="white"/>
                </a:solidFill>
              </a:rPr>
              <a:t>theo</a:t>
            </a:r>
            <a:r>
              <a:rPr lang="en-US" sz="3200" dirty="0">
                <a:solidFill>
                  <a:prstClr val="white"/>
                </a:solidFill>
              </a:rPr>
              <a:t> </a:t>
            </a:r>
            <a:r>
              <a:rPr lang="en-US" sz="3200" dirty="0" err="1">
                <a:solidFill>
                  <a:prstClr val="white"/>
                </a:solidFill>
              </a:rPr>
              <a:t>tổ</a:t>
            </a:r>
            <a:r>
              <a:rPr lang="en-US" sz="3200" dirty="0">
                <a:solidFill>
                  <a:prstClr val="white"/>
                </a:solidFill>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9DD9685-4F97-43BB-9506-FB697F1E3047}"/>
              </a:ext>
            </a:extLst>
          </p:cNvPr>
          <p:cNvSpPr/>
          <p:nvPr/>
        </p:nvSpPr>
        <p:spPr>
          <a:xfrm>
            <a:off x="1381125" y="1657350"/>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Chuẩn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nguyên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liệu</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lọ</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kéo</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39A480E4-F1C2-4FE2-A2C1-43AE2962C03A}"/>
              </a:ext>
            </a:extLst>
          </p:cNvPr>
          <p:cNvPicPr>
            <a:picLocks noChangeAspect="1"/>
          </p:cNvPicPr>
          <p:nvPr/>
        </p:nvPicPr>
        <p:blipFill>
          <a:blip r:embed="rId3"/>
          <a:stretch>
            <a:fillRect/>
          </a:stretch>
        </p:blipFill>
        <p:spPr>
          <a:xfrm>
            <a:off x="2853612" y="2887825"/>
            <a:ext cx="6581775" cy="3276600"/>
          </a:xfrm>
          <a:prstGeom prst="rect">
            <a:avLst/>
          </a:prstGeom>
        </p:spPr>
      </p:pic>
    </p:spTree>
    <p:extLst>
      <p:ext uri="{BB962C8B-B14F-4D97-AF65-F5344CB8AC3E}">
        <p14:creationId xmlns:p14="http://schemas.microsoft.com/office/powerpoint/2010/main" val="2493708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941983" y="2279375"/>
            <a:ext cx="795204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HĐ</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về</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nhà</a:t>
            </a:r>
            <a:endParaRPr lang="en-US" sz="7200" b="1" dirty="0">
              <a:solidFill>
                <a:schemeClr val="bg1"/>
              </a:solidFill>
              <a:latin typeface="Arial" pitchFamily="34" charset="0"/>
              <a:cs typeface="Arial" pitchFamily="34" charset="0"/>
            </a:endParaRPr>
          </a:p>
        </p:txBody>
      </p:sp>
      <p:sp>
        <p:nvSpPr>
          <p:cNvPr id="3" name="Oval 2"/>
          <p:cNvSpPr/>
          <p:nvPr/>
        </p:nvSpPr>
        <p:spPr>
          <a:xfrm>
            <a:off x="1582737" y="2519211"/>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40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D3E89-574F-4BFF-82D2-CF99A8D816FE}"/>
              </a:ext>
            </a:extLst>
          </p:cNvPr>
          <p:cNvSpPr txBox="1"/>
          <p:nvPr/>
        </p:nvSpPr>
        <p:spPr>
          <a:xfrm>
            <a:off x="3209925" y="447675"/>
            <a:ext cx="6429375" cy="1200329"/>
          </a:xfrm>
          <a:prstGeom prst="rect">
            <a:avLst/>
          </a:prstGeom>
          <a:noFill/>
        </p:spPr>
        <p:txBody>
          <a:bodyPr wrap="square" rtlCol="0">
            <a:spAutoFit/>
          </a:bodyPr>
          <a:lstStyle/>
          <a:p>
            <a:pPr algn="ctr"/>
            <a:r>
              <a:rPr lang="en-US" sz="3600" dirty="0" err="1"/>
              <a:t>Làm</a:t>
            </a:r>
            <a:r>
              <a:rPr lang="en-US" sz="3600" dirty="0"/>
              <a:t> </a:t>
            </a:r>
            <a:r>
              <a:rPr lang="en-US" sz="3600" dirty="0" err="1"/>
              <a:t>việc</a:t>
            </a:r>
            <a:r>
              <a:rPr lang="en-US" sz="3600" dirty="0"/>
              <a:t> </a:t>
            </a:r>
            <a:r>
              <a:rPr lang="en-US" sz="3600" dirty="0" err="1"/>
              <a:t>nhà</a:t>
            </a:r>
            <a:r>
              <a:rPr lang="en-US" sz="3600" dirty="0"/>
              <a:t> </a:t>
            </a:r>
            <a:r>
              <a:rPr lang="en-US" sz="3600" dirty="0" err="1"/>
              <a:t>để</a:t>
            </a:r>
            <a:r>
              <a:rPr lang="en-US" sz="3600" dirty="0"/>
              <a:t> </a:t>
            </a:r>
            <a:r>
              <a:rPr lang="en-US" sz="3600" dirty="0" err="1"/>
              <a:t>rèn</a:t>
            </a:r>
            <a:r>
              <a:rPr lang="en-US" sz="3600" dirty="0"/>
              <a:t> </a:t>
            </a:r>
            <a:r>
              <a:rPr lang="en-US" sz="3600" dirty="0" err="1"/>
              <a:t>luyện</a:t>
            </a:r>
            <a:r>
              <a:rPr lang="en-US" sz="3600" dirty="0"/>
              <a:t> </a:t>
            </a:r>
            <a:r>
              <a:rPr lang="en-US" sz="3600" dirty="0" err="1"/>
              <a:t>tính</a:t>
            </a:r>
            <a:r>
              <a:rPr lang="en-US" sz="3600" dirty="0"/>
              <a:t> </a:t>
            </a:r>
            <a:r>
              <a:rPr lang="en-US" sz="3600" dirty="0" err="1"/>
              <a:t>cẩn</a:t>
            </a:r>
            <a:r>
              <a:rPr lang="en-US" sz="3600" dirty="0"/>
              <a:t> </a:t>
            </a:r>
            <a:r>
              <a:rPr lang="en-US" sz="3600" dirty="0" err="1"/>
              <a:t>thận</a:t>
            </a:r>
            <a:r>
              <a:rPr lang="en-US" sz="3600" dirty="0"/>
              <a:t>, </a:t>
            </a:r>
            <a:r>
              <a:rPr lang="en-US" sz="3600" dirty="0" err="1"/>
              <a:t>khéo</a:t>
            </a:r>
            <a:r>
              <a:rPr lang="en-US" sz="3600" dirty="0"/>
              <a:t> </a:t>
            </a:r>
            <a:r>
              <a:rPr lang="en-US" sz="3600" dirty="0" err="1"/>
              <a:t>léo</a:t>
            </a:r>
            <a:endParaRPr lang="en-US" sz="3600" dirty="0"/>
          </a:p>
        </p:txBody>
      </p:sp>
      <p:pic>
        <p:nvPicPr>
          <p:cNvPr id="4" name="Picture 3">
            <a:extLst>
              <a:ext uri="{FF2B5EF4-FFF2-40B4-BE49-F238E27FC236}">
                <a16:creationId xmlns:a16="http://schemas.microsoft.com/office/drawing/2014/main" id="{1B6D575F-D6C7-493F-A409-72B6EE04C4FD}"/>
              </a:ext>
            </a:extLst>
          </p:cNvPr>
          <p:cNvPicPr>
            <a:picLocks noChangeAspect="1"/>
          </p:cNvPicPr>
          <p:nvPr/>
        </p:nvPicPr>
        <p:blipFill>
          <a:blip r:embed="rId3"/>
          <a:stretch>
            <a:fillRect/>
          </a:stretch>
        </p:blipFill>
        <p:spPr>
          <a:xfrm>
            <a:off x="1074655" y="1732845"/>
            <a:ext cx="10011265" cy="3968832"/>
          </a:xfrm>
          <a:prstGeom prst="rect">
            <a:avLst/>
          </a:prstGeom>
        </p:spPr>
      </p:pic>
    </p:spTree>
    <p:extLst>
      <p:ext uri="{BB962C8B-B14F-4D97-AF65-F5344CB8AC3E}">
        <p14:creationId xmlns:p14="http://schemas.microsoft.com/office/powerpoint/2010/main" val="1122927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3517105" y="3886886"/>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dirty="0" err="1">
                <a:solidFill>
                  <a:schemeClr val="bg1"/>
                </a:solidFill>
                <a:latin typeface="UTM Avo" charset="0"/>
              </a:rPr>
              <a:t>HẸN</a:t>
            </a:r>
            <a:r>
              <a:rPr lang="en-US" sz="6600" dirty="0">
                <a:solidFill>
                  <a:schemeClr val="bg1"/>
                </a:solidFill>
                <a:latin typeface="UTM Avo" charset="0"/>
              </a:rPr>
              <a:t> </a:t>
            </a:r>
            <a:r>
              <a:rPr lang="en-US" sz="6600" dirty="0" err="1">
                <a:solidFill>
                  <a:schemeClr val="bg1"/>
                </a:solidFill>
                <a:latin typeface="UTM Avo" charset="0"/>
              </a:rPr>
              <a:t>GẶP</a:t>
            </a:r>
            <a:r>
              <a:rPr lang="en-US" sz="6600" dirty="0">
                <a:solidFill>
                  <a:schemeClr val="bg1"/>
                </a:solidFill>
                <a:latin typeface="UTM Avo" charset="0"/>
              </a:rPr>
              <a:t> </a:t>
            </a:r>
            <a:r>
              <a:rPr lang="en-US" sz="6600" dirty="0" err="1">
                <a:solidFill>
                  <a:schemeClr val="bg1"/>
                </a:solidFill>
                <a:latin typeface="UTM Avo" charset="0"/>
              </a:rPr>
              <a:t>LẠI</a:t>
            </a:r>
            <a:endParaRPr lang="en-US" sz="6600" dirty="0">
              <a:solidFill>
                <a:schemeClr val="bg1"/>
              </a:solidFill>
              <a:latin typeface="UTM Avo" charset="0"/>
            </a:endParaRPr>
          </a:p>
        </p:txBody>
      </p:sp>
      <p:pic>
        <p:nvPicPr>
          <p:cNvPr id="4" name="Picture 2" descr="Kết nối tri thức với cuộc số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93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CB3A0-F86D-4969-BF2E-620359097C76}"/>
              </a:ext>
            </a:extLst>
          </p:cNvPr>
          <p:cNvSpPr/>
          <p:nvPr/>
        </p:nvSpPr>
        <p:spPr>
          <a:xfrm>
            <a:off x="2444620" y="2268542"/>
            <a:ext cx="7032273" cy="152477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Bài</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4:</a:t>
            </a:r>
            <a:r>
              <a:rPr kumimoji="0" lang="en-US" sz="8000" b="1" i="0" u="none" strike="noStrike" kern="1200" cap="none" spc="0" normalizeH="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Tay </a:t>
            </a:r>
            <a:r>
              <a:rPr kumimoji="0" lang="en-US" sz="8000" b="1" i="0" u="none" strike="noStrike" kern="1200" cap="none" spc="0" normalizeH="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k</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héo</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tay</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đảm</a:t>
            </a:r>
            <a:endPar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D6F9C1-7504-4F23-B2FA-FAE4B508547C}"/>
              </a:ext>
            </a:extLst>
          </p:cNvPr>
          <p:cNvSpPr txBox="1"/>
          <p:nvPr/>
        </p:nvSpPr>
        <p:spPr>
          <a:xfrm>
            <a:off x="3286321" y="472224"/>
            <a:ext cx="62630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bản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图片 11269" descr="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86297" y="3646118"/>
            <a:ext cx="5649883" cy="276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Mục</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tiêu</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bài</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học</a:t>
            </a:r>
            <a:endPar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716833" y="2869006"/>
            <a:ext cx="8322906" cy="1231106"/>
          </a:xfrm>
          <a:prstGeom prst="rect">
            <a:avLst/>
          </a:prstGeom>
          <a:noFill/>
        </p:spPr>
        <p:txBody>
          <a:bodyPr wrap="square" rtlCol="0">
            <a:spAutoFit/>
          </a:bodyPr>
          <a:lstStyle/>
          <a:p>
            <a:pPr marL="457200" indent="-457200" algn="just">
              <a:buFont typeface="Arial" panose="020B0604020202020204" pitchFamily="34" charset="0"/>
              <a:buChar char="•"/>
            </a:pPr>
            <a:r>
              <a:rPr lang="vi-VN" sz="3700" dirty="0">
                <a:solidFill>
                  <a:srgbClr val="FF0000"/>
                </a:solidFill>
                <a:cs typeface="Arial" panose="020B0604020202020204" pitchFamily="34" charset="0"/>
              </a:rPr>
              <a:t>Làm việc nhà đ</a:t>
            </a:r>
            <a:r>
              <a:rPr lang="en-US" sz="3700" dirty="0">
                <a:solidFill>
                  <a:srgbClr val="FF0000"/>
                </a:solidFill>
                <a:cs typeface="Arial" panose="020B0604020202020204" pitchFamily="34" charset="0"/>
              </a:rPr>
              <a:t>ể</a:t>
            </a:r>
            <a:r>
              <a:rPr lang="vi-VN" sz="3700" dirty="0">
                <a:solidFill>
                  <a:srgbClr val="FF0000"/>
                </a:solidFill>
                <a:cs typeface="Arial" panose="020B0604020202020204" pitchFamily="34" charset="0"/>
              </a:rPr>
              <a:t> rèn luyện sự khéo tay, cẩn thận.</a:t>
            </a:r>
            <a:endParaRPr lang="en-US" sz="3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Khởi</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5678"/>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Video bài 4">
            <a:hlinkClick r:id="" action="ppaction://media"/>
            <a:extLst>
              <a:ext uri="{FF2B5EF4-FFF2-40B4-BE49-F238E27FC236}">
                <a16:creationId xmlns:a16="http://schemas.microsoft.com/office/drawing/2014/main" id="{E0EFE36F-707A-4C08-8F06-D2520328FC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825" y="552265"/>
            <a:ext cx="9753600" cy="5486400"/>
          </a:xfrm>
          <a:prstGeom prst="rect">
            <a:avLst/>
          </a:prstGeom>
        </p:spPr>
      </p:pic>
    </p:spTree>
    <p:extLst>
      <p:ext uri="{BB962C8B-B14F-4D97-AF65-F5344CB8AC3E}">
        <p14:creationId xmlns:p14="http://schemas.microsoft.com/office/powerpoint/2010/main" val="38172012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Khám</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phá</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98982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rPr>
              <a:t>K</a:t>
            </a:r>
            <a:r>
              <a:rPr lang="vi-VN" sz="3200" dirty="0">
                <a:solidFill>
                  <a:prstClr val="white"/>
                </a:solidFill>
              </a:rPr>
              <a:t>ể câu chuyện về Cậu bé hậu đậu</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9DD9685-4F97-43BB-9506-FB697F1E3047}"/>
              </a:ext>
            </a:extLst>
          </p:cNvPr>
          <p:cNvSpPr/>
          <p:nvPr/>
        </p:nvSpPr>
        <p:spPr>
          <a:xfrm>
            <a:off x="733425" y="1760375"/>
            <a:ext cx="10363199" cy="30402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2800" dirty="0">
                <a:latin typeface="Calibri" panose="020F0502020204030204" pitchFamily="34" charset="0"/>
                <a:cs typeface="Calibri" panose="020F0502020204030204" pitchFamily="34" charset="0"/>
              </a:rPr>
              <a:t> “Ngày xửa ngày xưa, ở hành tinh Xủng Xoảng có một cậu bé tên là Úi Chà! Cậu bé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Chà vừa xem điện thoại</a:t>
            </a:r>
            <a:r>
              <a:rPr lang="en-US" sz="2800" dirty="0">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tạo</a:t>
            </a:r>
            <a:r>
              <a:rPr lang="en-US" sz="3200" dirty="0"/>
              <a:t> ra </a:t>
            </a:r>
            <a:r>
              <a:rPr lang="en-US" sz="3200" dirty="0" err="1"/>
              <a:t>âm</a:t>
            </a:r>
            <a:r>
              <a:rPr lang="en-US" sz="3200" dirty="0"/>
              <a:t> </a:t>
            </a:r>
            <a:r>
              <a:rPr lang="en-US" sz="3200" dirty="0" err="1"/>
              <a:t>thanh</a:t>
            </a:r>
            <a:r>
              <a:rPr lang="en-US" sz="3200" dirty="0"/>
              <a:t> </a:t>
            </a:r>
            <a:r>
              <a:rPr lang="en-US" sz="3200" dirty="0" err="1"/>
              <a:t>gì</a:t>
            </a:r>
            <a:r>
              <a:rPr lang="en-US" sz="3200" dirty="0"/>
              <a:t>?</a:t>
            </a:r>
          </a:p>
        </p:txBody>
      </p:sp>
      <p:sp>
        <p:nvSpPr>
          <p:cNvPr id="5" name="Cloud 4">
            <a:extLst>
              <a:ext uri="{FF2B5EF4-FFF2-40B4-BE49-F238E27FC236}">
                <a16:creationId xmlns:a16="http://schemas.microsoft.com/office/drawing/2014/main" id="{1DED1F1F-9DD0-4907-823D-B9E4F55AA97D}"/>
              </a:ext>
            </a:extLst>
          </p:cNvPr>
          <p:cNvSpPr/>
          <p:nvPr/>
        </p:nvSpPr>
        <p:spPr>
          <a:xfrm>
            <a:off x="30765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loảng</a:t>
            </a:r>
            <a:r>
              <a:rPr lang="en-US" sz="3200" dirty="0"/>
              <a:t> </a:t>
            </a:r>
            <a:r>
              <a:rPr lang="en-US" sz="3200" dirty="0" err="1"/>
              <a:t>xoảng</a:t>
            </a:r>
            <a:endParaRPr lang="en-US" sz="3200" dirty="0"/>
          </a:p>
        </p:txBody>
      </p:sp>
    </p:spTree>
    <p:extLst>
      <p:ext uri="{BB962C8B-B14F-4D97-AF65-F5344CB8AC3E}">
        <p14:creationId xmlns:p14="http://schemas.microsoft.com/office/powerpoint/2010/main" val="39011253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1162050" y="88582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Calibri" panose="020F0502020204030204" pitchFamily="34" charset="0"/>
                <a:cs typeface="Calibri" panose="020F0502020204030204" pitchFamily="34" charset="0"/>
              </a:rPr>
              <a:t> Vì mải với tay lấy rô bốt trái cây nên Úi Chà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a:solidFill>
                  <a:prstClr val="white"/>
                </a:solidFill>
                <a:latin typeface="Calibri" panose="020F0502020204030204"/>
              </a:rPr>
              <a:t>Nước đổ như thế nào, rơi xuống đâu, làm ướt đồ đạc nào trong nhà </a:t>
            </a:r>
          </a:p>
          <a:p>
            <a:pPr lvl="0" algn="ctr"/>
            <a:r>
              <a:rPr lang="vi-VN" sz="3200">
                <a:solidFill>
                  <a:prstClr val="white"/>
                </a:solidFill>
                <a:latin typeface="Calibri" panose="020F0502020204030204"/>
              </a:rPr>
              <a:t>không?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loud 4">
            <a:extLst>
              <a:ext uri="{FF2B5EF4-FFF2-40B4-BE49-F238E27FC236}">
                <a16:creationId xmlns:a16="http://schemas.microsoft.com/office/drawing/2014/main" id="{39C48171-22F2-4F18-9BF2-99179002C414}"/>
              </a:ext>
            </a:extLst>
          </p:cNvPr>
          <p:cNvSpPr/>
          <p:nvPr/>
        </p:nvSpPr>
        <p:spPr>
          <a:xfrm>
            <a:off x="2181226" y="2085974"/>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Nước</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đầy</a:t>
            </a:r>
            <a:r>
              <a:rPr lang="en-US" sz="3200" dirty="0">
                <a:solidFill>
                  <a:prstClr val="white"/>
                </a:solidFill>
                <a:latin typeface="Calibri" panose="020F0502020204030204"/>
              </a:rPr>
              <a:t> ra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ướt</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bàn</a:t>
            </a:r>
            <a:r>
              <a:rPr lang="en-US" sz="3200" dirty="0">
                <a:solidFill>
                  <a:prstClr val="white"/>
                </a:solidFill>
                <a:latin typeface="Calibri" panose="020F0502020204030204"/>
              </a:rPr>
              <a:t> </a:t>
            </a:r>
            <a:r>
              <a:rPr lang="en-US" sz="3200" dirty="0" err="1">
                <a:solidFill>
                  <a:prstClr val="white"/>
                </a:solidFill>
                <a:latin typeface="Calibri" panose="020F0502020204030204"/>
              </a:rPr>
              <a:t>ghế</a:t>
            </a:r>
            <a:r>
              <a:rPr lang="en-US" sz="3200" dirty="0">
                <a:solidFill>
                  <a:prstClr val="white"/>
                </a:solidFill>
                <a:latin typeface="Calibri" panose="020F0502020204030204"/>
              </a:rPr>
              <a:t>, </a:t>
            </a:r>
            <a:r>
              <a:rPr lang="en-US" sz="3200" dirty="0" err="1">
                <a:solidFill>
                  <a:prstClr val="white"/>
                </a:solidFill>
                <a:latin typeface="Calibri" panose="020F0502020204030204"/>
              </a:rPr>
              <a:t>đồ</a:t>
            </a:r>
            <a:r>
              <a:rPr lang="en-US" sz="3200" dirty="0">
                <a:solidFill>
                  <a:prstClr val="white"/>
                </a:solidFill>
                <a:latin typeface="Calibri" panose="020F0502020204030204"/>
              </a:rPr>
              <a:t> </a:t>
            </a:r>
            <a:r>
              <a:rPr lang="en-US" sz="3200" dirty="0" err="1">
                <a:solidFill>
                  <a:prstClr val="white"/>
                </a:solidFill>
                <a:latin typeface="Calibri" panose="020F0502020204030204"/>
              </a:rPr>
              <a:t>đạc</a:t>
            </a:r>
            <a:r>
              <a:rPr lang="en-US" sz="3200" dirty="0">
                <a:solidFill>
                  <a:prstClr val="white"/>
                </a:solidFill>
                <a:latin typeface="Calibri" panose="020F0502020204030204"/>
              </a:rPr>
              <a:t> </a:t>
            </a:r>
            <a:r>
              <a:rPr lang="en-US" sz="3200" dirty="0" err="1">
                <a:solidFill>
                  <a:prstClr val="white"/>
                </a:solidFill>
                <a:latin typeface="Calibri" panose="020F0502020204030204"/>
              </a:rPr>
              <a:t>trong</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483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t>Chà</a:t>
            </a:r>
            <a:r>
              <a:rPr lang="en-US" sz="3600" i="1" dirty="0"/>
              <a:t> </a:t>
            </a:r>
            <a:r>
              <a:rPr lang="en-US" sz="3600" i="1" dirty="0" err="1"/>
              <a:t>chà</a:t>
            </a:r>
            <a:r>
              <a:rPr lang="en-US" sz="3600" i="1" dirty="0"/>
              <a:t>… </a:t>
            </a:r>
            <a:r>
              <a:rPr lang="en-US" sz="3600" i="1" dirty="0" err="1"/>
              <a:t>hãy</a:t>
            </a:r>
            <a:r>
              <a:rPr lang="en-US" sz="3600" i="1" dirty="0"/>
              <a:t> </a:t>
            </a:r>
            <a:r>
              <a:rPr lang="en-US" sz="3600" i="1" dirty="0" err="1"/>
              <a:t>xem</a:t>
            </a:r>
            <a:r>
              <a:rPr lang="en-US" sz="3600" i="1" dirty="0"/>
              <a:t> </a:t>
            </a:r>
            <a:r>
              <a:rPr lang="en-US" sz="3600" i="1" dirty="0" err="1"/>
              <a:t>kìa</a:t>
            </a:r>
            <a:r>
              <a:rPr lang="en-US" sz="3600" i="1" dirty="0"/>
              <a:t>. </a:t>
            </a:r>
            <a:r>
              <a:rPr lang="en-US" sz="3600" dirty="0" err="1"/>
              <a:t>Cậu</a:t>
            </a:r>
            <a:r>
              <a:rPr lang="en-US" sz="3600" dirty="0"/>
              <a:t> </a:t>
            </a:r>
            <a:r>
              <a:rPr lang="en-US" sz="3600" dirty="0" err="1"/>
              <a:t>bé</a:t>
            </a:r>
            <a:r>
              <a:rPr lang="en-US" sz="3600" dirty="0"/>
              <a:t> </a:t>
            </a:r>
            <a:r>
              <a:rPr lang="en-US" sz="3600" dirty="0" err="1"/>
              <a:t>đang</a:t>
            </a:r>
            <a:r>
              <a:rPr lang="en-US" sz="3600" dirty="0"/>
              <a:t> </a:t>
            </a:r>
            <a:r>
              <a:rPr lang="en-US" sz="3600" dirty="0" err="1"/>
              <a:t>cầm</a:t>
            </a:r>
            <a:r>
              <a:rPr lang="en-US" sz="3600" dirty="0"/>
              <a:t> </a:t>
            </a:r>
            <a:r>
              <a:rPr lang="en-US" sz="3600" dirty="0" err="1"/>
              <a:t>trên</a:t>
            </a:r>
            <a:r>
              <a:rPr lang="en-US" sz="3600" dirty="0"/>
              <a:t> </a:t>
            </a:r>
            <a:r>
              <a:rPr lang="en-US" sz="3600" dirty="0" err="1"/>
              <a:t>tay</a:t>
            </a:r>
            <a:r>
              <a:rPr lang="en-US" sz="3600" dirty="0"/>
              <a:t> </a:t>
            </a:r>
            <a:r>
              <a:rPr lang="en-US" sz="3600" dirty="0" err="1"/>
              <a:t>rổ</a:t>
            </a:r>
            <a:r>
              <a:rPr lang="en-US" sz="3600" dirty="0"/>
              <a:t> </a:t>
            </a:r>
            <a:r>
              <a:rPr lang="en-US" sz="3600" dirty="0" err="1"/>
              <a:t>rau</a:t>
            </a:r>
            <a:r>
              <a:rPr lang="en-US" sz="3600" dirty="0"/>
              <a:t> </a:t>
            </a:r>
            <a:r>
              <a:rPr lang="en-US" sz="3600" dirty="0" err="1"/>
              <a:t>mà</a:t>
            </a:r>
            <a:r>
              <a:rPr lang="en-US" sz="3600" dirty="0"/>
              <a:t> </a:t>
            </a:r>
            <a:r>
              <a:rPr lang="en-US" sz="3600" dirty="0" err="1"/>
              <a:t>mắt</a:t>
            </a:r>
            <a:r>
              <a:rPr lang="en-US" sz="3600" dirty="0"/>
              <a:t> </a:t>
            </a:r>
            <a:r>
              <a:rPr lang="en-US" sz="3600" dirty="0" err="1"/>
              <a:t>vẫn</a:t>
            </a:r>
            <a:r>
              <a:rPr lang="en-US" sz="3600" dirty="0"/>
              <a:t> </a:t>
            </a:r>
            <a:r>
              <a:rPr lang="en-US" sz="3600" dirty="0" err="1"/>
              <a:t>đang</a:t>
            </a:r>
            <a:r>
              <a:rPr lang="en-US" sz="3600" dirty="0"/>
              <a:t> </a:t>
            </a:r>
            <a:r>
              <a:rPr lang="en-US" sz="3600" dirty="0" err="1"/>
              <a:t>nhìn</a:t>
            </a:r>
            <a:r>
              <a:rPr lang="en-US" sz="3600" dirty="0"/>
              <a:t>  </a:t>
            </a:r>
            <a:r>
              <a:rPr lang="en-US" sz="3600" dirty="0" err="1"/>
              <a:t>theo</a:t>
            </a:r>
            <a:r>
              <a:rPr lang="en-US" sz="3600" dirty="0"/>
              <a:t> </a:t>
            </a:r>
            <a:r>
              <a:rPr lang="en-US" sz="3600" dirty="0" err="1"/>
              <a:t>bộ</a:t>
            </a:r>
            <a:r>
              <a:rPr lang="en-US" sz="3600" dirty="0"/>
              <a:t> </a:t>
            </a:r>
            <a:r>
              <a:rPr lang="en-US" sz="3600" dirty="0" err="1"/>
              <a:t>phim</a:t>
            </a:r>
            <a:r>
              <a:rPr lang="en-US" sz="3600" dirty="0"/>
              <a:t> </a:t>
            </a:r>
            <a:r>
              <a:rPr lang="en-US" sz="3600" dirty="0" err="1"/>
              <a:t>hoạt</a:t>
            </a:r>
            <a:r>
              <a:rPr lang="en-US" sz="3600" dirty="0"/>
              <a:t> </a:t>
            </a:r>
            <a:r>
              <a:rPr lang="en-US" sz="3600" dirty="0" err="1"/>
              <a:t>hình</a:t>
            </a:r>
            <a:r>
              <a:rPr lang="en-US" sz="3600" dirty="0"/>
              <a:t> ở </a:t>
            </a:r>
            <a:r>
              <a:rPr lang="en-US" sz="3600" dirty="0" err="1"/>
              <a:t>ti</a:t>
            </a:r>
            <a:r>
              <a:rPr lang="en-US" sz="3600" dirty="0"/>
              <a:t> vi.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809999" y="2409825"/>
            <a:ext cx="5243511" cy="166687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Calibri" panose="020F0502020204030204"/>
              </a:rPr>
              <a:t>Điều gì xảy ra tiếp</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147B5C0C-955C-49C8-9005-B9CF3D7CAF7A}"/>
              </a:ext>
            </a:extLst>
          </p:cNvPr>
          <p:cNvSpPr/>
          <p:nvPr/>
        </p:nvSpPr>
        <p:spPr>
          <a:xfrm>
            <a:off x="3809998" y="2409824"/>
            <a:ext cx="5243511" cy="201930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Cậu</a:t>
            </a:r>
            <a:r>
              <a:rPr lang="en-US" sz="3200" dirty="0">
                <a:solidFill>
                  <a:prstClr val="white"/>
                </a:solidFill>
                <a:latin typeface="Calibri" panose="020F0502020204030204"/>
              </a:rPr>
              <a:t> </a:t>
            </a:r>
            <a:r>
              <a:rPr lang="en-US" sz="3200" dirty="0" err="1">
                <a:solidFill>
                  <a:prstClr val="white"/>
                </a:solidFill>
                <a:latin typeface="Calibri" panose="020F0502020204030204"/>
              </a:rPr>
              <a:t>bé</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rổ</a:t>
            </a:r>
            <a:r>
              <a:rPr lang="en-US" sz="3200" dirty="0">
                <a:solidFill>
                  <a:prstClr val="white"/>
                </a:solidFill>
                <a:latin typeface="Calibri" panose="020F0502020204030204"/>
              </a:rPr>
              <a:t> </a:t>
            </a:r>
            <a:r>
              <a:rPr lang="en-US" sz="3200" dirty="0" err="1">
                <a:solidFill>
                  <a:prstClr val="white"/>
                </a:solidFill>
                <a:latin typeface="Calibri" panose="020F0502020204030204"/>
              </a:rPr>
              <a:t>rau</a:t>
            </a:r>
            <a:r>
              <a:rPr lang="en-US" sz="3200" dirty="0">
                <a:solidFill>
                  <a:prstClr val="white"/>
                </a:solidFill>
                <a:latin typeface="Calibri" panose="020F0502020204030204"/>
              </a:rPr>
              <a:t> </a:t>
            </a:r>
            <a:r>
              <a:rPr lang="en-US" sz="3200" dirty="0" err="1">
                <a:solidFill>
                  <a:prstClr val="white"/>
                </a:solidFill>
                <a:latin typeface="Calibri" panose="020F0502020204030204"/>
              </a:rPr>
              <a:t>xuống</a:t>
            </a:r>
            <a:r>
              <a:rPr lang="en-US" sz="3200" dirty="0">
                <a:solidFill>
                  <a:prstClr val="white"/>
                </a:solidFill>
                <a:latin typeface="Calibri" panose="020F0502020204030204"/>
              </a:rPr>
              <a:t> </a:t>
            </a:r>
            <a:r>
              <a:rPr lang="en-US" sz="3200" dirty="0" err="1">
                <a:solidFill>
                  <a:prstClr val="white"/>
                </a:solidFill>
                <a:latin typeface="Calibri" panose="020F0502020204030204"/>
              </a:rPr>
              <a:t>đất</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476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431</Words>
  <Application>Microsoft Office PowerPoint</Application>
  <PresentationFormat>Widescreen</PresentationFormat>
  <Paragraphs>42</Paragraphs>
  <Slides>18</Slides>
  <Notes>7</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SimSun</vt:lpstr>
      <vt:lpstr>Arial</vt:lpstr>
      <vt:lpstr>Calibri</vt:lpstr>
      <vt:lpstr>Calibri Light</vt:lpstr>
      <vt:lpstr>等线</vt:lpstr>
      <vt:lpstr>Times New Roman</vt:lpstr>
      <vt:lpstr>UTM Avo</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PC</cp:lastModifiedBy>
  <cp:revision>9</cp:revision>
  <dcterms:created xsi:type="dcterms:W3CDTF">2021-06-08T09:22:31Z</dcterms:created>
  <dcterms:modified xsi:type="dcterms:W3CDTF">2021-09-01T15:34:12Z</dcterms:modified>
</cp:coreProperties>
</file>