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509" r:id="rId3"/>
    <p:sldId id="515" r:id="rId4"/>
    <p:sldId id="516" r:id="rId5"/>
    <p:sldId id="517" r:id="rId6"/>
    <p:sldId id="519" r:id="rId7"/>
    <p:sldId id="51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72" d="100"/>
          <a:sy n="72"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12/24/2021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12/24/2021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12/24/2021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12/24/2021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12/24/2021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12/24/2021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12/24/2021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12/24/2021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12/24/2021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7283F-8797-43CA-9D9A-3D9EEEF7D9EA}"/>
              </a:ext>
            </a:extLst>
          </p:cNvPr>
          <p:cNvSpPr txBox="1"/>
          <p:nvPr/>
        </p:nvSpPr>
        <p:spPr>
          <a:xfrm>
            <a:off x="2746744" y="2815110"/>
            <a:ext cx="6847367" cy="2123658"/>
          </a:xfrm>
          <a:prstGeom prst="rect">
            <a:avLst/>
          </a:prstGeom>
          <a:noFill/>
        </p:spPr>
        <p:txBody>
          <a:bodyPr wrap="square" rtlCol="0">
            <a:spAutoFit/>
          </a:bodyPr>
          <a:lstStyle/>
          <a:p>
            <a:pPr algn="ctr"/>
            <a:r>
              <a:rPr lang="en-US" sz="6600" b="1" dirty="0" err="1">
                <a:solidFill>
                  <a:srgbClr val="00B050"/>
                </a:solidFill>
              </a:rPr>
              <a:t>Tiết</a:t>
            </a:r>
            <a:r>
              <a:rPr lang="en-US" sz="6600" b="1" dirty="0">
                <a:solidFill>
                  <a:srgbClr val="00B050"/>
                </a:solidFill>
              </a:rPr>
              <a:t> 5:</a:t>
            </a:r>
          </a:p>
          <a:p>
            <a:pPr algn="ctr"/>
            <a:r>
              <a:rPr lang="en-US" sz="6600" b="1" dirty="0" err="1">
                <a:solidFill>
                  <a:srgbClr val="00B050"/>
                </a:solidFill>
              </a:rPr>
              <a:t>Luyện</a:t>
            </a:r>
            <a:r>
              <a:rPr lang="en-US" sz="6600" b="1" dirty="0">
                <a:solidFill>
                  <a:srgbClr val="00B050"/>
                </a:solidFill>
              </a:rPr>
              <a:t> </a:t>
            </a:r>
            <a:r>
              <a:rPr lang="en-US" sz="6600" b="1" dirty="0" err="1">
                <a:solidFill>
                  <a:srgbClr val="00B050"/>
                </a:solidFill>
              </a:rPr>
              <a:t>viết</a:t>
            </a:r>
            <a:r>
              <a:rPr lang="en-US" sz="6600" b="1" dirty="0">
                <a:solidFill>
                  <a:srgbClr val="00B050"/>
                </a:solidFill>
              </a:rPr>
              <a:t> </a:t>
            </a:r>
            <a:r>
              <a:rPr lang="en-US" sz="6600" b="1" dirty="0" err="1">
                <a:solidFill>
                  <a:srgbClr val="00B050"/>
                </a:solidFill>
              </a:rPr>
              <a:t>đoạn</a:t>
            </a:r>
            <a:endParaRPr lang="en-US" sz="6600" b="1" dirty="0">
              <a:solidFill>
                <a:srgbClr val="00B050"/>
              </a:solidFill>
            </a:endParaRPr>
          </a:p>
        </p:txBody>
      </p:sp>
    </p:spTree>
    <p:extLst>
      <p:ext uri="{BB962C8B-B14F-4D97-AF65-F5344CB8AC3E}">
        <p14:creationId xmlns:p14="http://schemas.microsoft.com/office/powerpoint/2010/main" val="3370708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a16="http://schemas.microsoft.com/office/drawing/2014/main" id="{F944B313-A7C9-49B3-BC87-F45D8A93289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304403" y="507371"/>
            <a:ext cx="969576"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F2BB78-C5FD-4758-8318-35AEAF97B39C}"/>
              </a:ext>
            </a:extLst>
          </p:cNvPr>
          <p:cNvSpPr txBox="1"/>
          <p:nvPr/>
        </p:nvSpPr>
        <p:spPr>
          <a:xfrm>
            <a:off x="3370631" y="504989"/>
            <a:ext cx="7279054" cy="861774"/>
          </a:xfrm>
          <a:prstGeom prst="rect">
            <a:avLst/>
          </a:prstGeom>
          <a:noFill/>
        </p:spPr>
        <p:txBody>
          <a:bodyPr wrap="square" rtlCol="0">
            <a:spAutoFit/>
          </a:bodyPr>
          <a:lstStyle/>
          <a:p>
            <a:pPr>
              <a:lnSpc>
                <a:spcPts val="3000"/>
              </a:lnSpc>
            </a:pPr>
            <a:r>
              <a:rPr lang="en-US" sz="2800" b="1" dirty="0">
                <a:solidFill>
                  <a:schemeClr val="accent4">
                    <a:lumMod val="50000"/>
                  </a:schemeClr>
                </a:solidFill>
                <a:latin typeface="+mj-lt"/>
              </a:rPr>
              <a:t>1. Quan </a:t>
            </a:r>
            <a:r>
              <a:rPr lang="en-US" sz="2800" b="1" dirty="0" err="1">
                <a:solidFill>
                  <a:schemeClr val="accent4">
                    <a:lumMod val="50000"/>
                  </a:schemeClr>
                </a:solidFill>
                <a:latin typeface="+mj-lt"/>
              </a:rPr>
              <a:t>sát</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tranh</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nêu</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việc</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các</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bạn</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nhỏ</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đã</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làm</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cùng</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người</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thân</a:t>
            </a:r>
            <a:r>
              <a:rPr lang="en-US" sz="2800" b="1" dirty="0">
                <a:solidFill>
                  <a:schemeClr val="accent4">
                    <a:lumMod val="50000"/>
                  </a:schemeClr>
                </a:solidFill>
                <a:latin typeface="+mj-lt"/>
              </a:rPr>
              <a:t>.</a:t>
            </a:r>
          </a:p>
        </p:txBody>
      </p:sp>
      <p:pic>
        <p:nvPicPr>
          <p:cNvPr id="4" name="Picture 3">
            <a:extLst>
              <a:ext uri="{FF2B5EF4-FFF2-40B4-BE49-F238E27FC236}">
                <a16:creationId xmlns:a16="http://schemas.microsoft.com/office/drawing/2014/main" id="{57380CEF-9251-4919-A104-A73A8A151300}"/>
              </a:ext>
            </a:extLst>
          </p:cNvPr>
          <p:cNvPicPr>
            <a:picLocks noChangeAspect="1"/>
          </p:cNvPicPr>
          <p:nvPr/>
        </p:nvPicPr>
        <p:blipFill>
          <a:blip r:embed="rId4"/>
          <a:stretch>
            <a:fillRect/>
          </a:stretch>
        </p:blipFill>
        <p:spPr>
          <a:xfrm>
            <a:off x="1712265" y="1366763"/>
            <a:ext cx="9169782" cy="2302425"/>
          </a:xfrm>
          <a:prstGeom prst="rect">
            <a:avLst/>
          </a:prstGeom>
        </p:spPr>
      </p:pic>
      <p:pic>
        <p:nvPicPr>
          <p:cNvPr id="5" name="Picture 4">
            <a:extLst>
              <a:ext uri="{FF2B5EF4-FFF2-40B4-BE49-F238E27FC236}">
                <a16:creationId xmlns:a16="http://schemas.microsoft.com/office/drawing/2014/main" id="{68DD6B3F-C530-4B88-B9B6-B225BFDF72F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12264" y="3888500"/>
            <a:ext cx="9169781" cy="2302425"/>
          </a:xfrm>
          <a:prstGeom prst="rect">
            <a:avLst/>
          </a:prstGeom>
        </p:spPr>
      </p:pic>
    </p:spTree>
    <p:extLst>
      <p:ext uri="{BB962C8B-B14F-4D97-AF65-F5344CB8AC3E}">
        <p14:creationId xmlns:p14="http://schemas.microsoft.com/office/powerpoint/2010/main" val="1210629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D651C-30BF-4A94-A602-C8F4B48B36F9}"/>
              </a:ext>
            </a:extLst>
          </p:cNvPr>
          <p:cNvPicPr>
            <a:picLocks noChangeAspect="1"/>
          </p:cNvPicPr>
          <p:nvPr/>
        </p:nvPicPr>
        <p:blipFill rotWithShape="1">
          <a:blip r:embed="rId2"/>
          <a:srcRect r="62635"/>
          <a:stretch/>
        </p:blipFill>
        <p:spPr>
          <a:xfrm>
            <a:off x="2359968" y="444393"/>
            <a:ext cx="3127362" cy="3006514"/>
          </a:xfrm>
          <a:prstGeom prst="rect">
            <a:avLst/>
          </a:prstGeom>
        </p:spPr>
      </p:pic>
      <p:pic>
        <p:nvPicPr>
          <p:cNvPr id="3" name="Picture 2">
            <a:extLst>
              <a:ext uri="{FF2B5EF4-FFF2-40B4-BE49-F238E27FC236}">
                <a16:creationId xmlns:a16="http://schemas.microsoft.com/office/drawing/2014/main" id="{EC0E020D-C4E0-47FF-A17A-36D122051D0F}"/>
              </a:ext>
            </a:extLst>
          </p:cNvPr>
          <p:cNvPicPr>
            <a:picLocks noChangeAspect="1"/>
          </p:cNvPicPr>
          <p:nvPr/>
        </p:nvPicPr>
        <p:blipFill rotWithShape="1">
          <a:blip r:embed="rId3">
            <a:clrChange>
              <a:clrFrom>
                <a:srgbClr val="FFFFFF"/>
              </a:clrFrom>
              <a:clrTo>
                <a:srgbClr val="FFFFFF">
                  <a:alpha val="0"/>
                </a:srgbClr>
              </a:clrTo>
            </a:clrChange>
          </a:blip>
          <a:srcRect r="44732"/>
          <a:stretch/>
        </p:blipFill>
        <p:spPr>
          <a:xfrm>
            <a:off x="2058957" y="3441802"/>
            <a:ext cx="4361945" cy="2831607"/>
          </a:xfrm>
          <a:prstGeom prst="rect">
            <a:avLst/>
          </a:prstGeom>
        </p:spPr>
      </p:pic>
      <p:sp>
        <p:nvSpPr>
          <p:cNvPr id="4" name="TextBox 3">
            <a:extLst>
              <a:ext uri="{FF2B5EF4-FFF2-40B4-BE49-F238E27FC236}">
                <a16:creationId xmlns:a16="http://schemas.microsoft.com/office/drawing/2014/main" id="{3C81FD4A-3D41-4906-8B94-50E1D25B7A6F}"/>
              </a:ext>
            </a:extLst>
          </p:cNvPr>
          <p:cNvSpPr txBox="1"/>
          <p:nvPr/>
        </p:nvSpPr>
        <p:spPr>
          <a:xfrm>
            <a:off x="1177560" y="2863462"/>
            <a:ext cx="4551643"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ông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dạo</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pic>
        <p:nvPicPr>
          <p:cNvPr id="5" name="Picture 4">
            <a:extLst>
              <a:ext uri="{FF2B5EF4-FFF2-40B4-BE49-F238E27FC236}">
                <a16:creationId xmlns:a16="http://schemas.microsoft.com/office/drawing/2014/main" id="{1DCBEC5D-0E43-4C22-AB93-5551114C4DBA}"/>
              </a:ext>
            </a:extLst>
          </p:cNvPr>
          <p:cNvPicPr>
            <a:picLocks noChangeAspect="1"/>
          </p:cNvPicPr>
          <p:nvPr/>
        </p:nvPicPr>
        <p:blipFill rotWithShape="1">
          <a:blip r:embed="rId2"/>
          <a:srcRect l="43494" r="-110"/>
          <a:stretch/>
        </p:blipFill>
        <p:spPr>
          <a:xfrm>
            <a:off x="6575229" y="435288"/>
            <a:ext cx="4738648" cy="3006514"/>
          </a:xfrm>
          <a:prstGeom prst="rect">
            <a:avLst/>
          </a:prstGeom>
        </p:spPr>
      </p:pic>
      <p:sp>
        <p:nvSpPr>
          <p:cNvPr id="6" name="TextBox 5">
            <a:extLst>
              <a:ext uri="{FF2B5EF4-FFF2-40B4-BE49-F238E27FC236}">
                <a16:creationId xmlns:a16="http://schemas.microsoft.com/office/drawing/2014/main" id="{5D9194B4-C498-4704-B965-922FC403BF84}"/>
              </a:ext>
            </a:extLst>
          </p:cNvPr>
          <p:cNvSpPr txBox="1"/>
          <p:nvPr/>
        </p:nvSpPr>
        <p:spPr>
          <a:xfrm>
            <a:off x="6592000" y="2912811"/>
            <a:ext cx="4918374"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bố</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trồng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cây</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pic>
        <p:nvPicPr>
          <p:cNvPr id="7" name="Picture 6">
            <a:extLst>
              <a:ext uri="{FF2B5EF4-FFF2-40B4-BE49-F238E27FC236}">
                <a16:creationId xmlns:a16="http://schemas.microsoft.com/office/drawing/2014/main" id="{BD67D0A9-CE0E-4C36-9C6C-C9ADDB46C7AD}"/>
              </a:ext>
            </a:extLst>
          </p:cNvPr>
          <p:cNvPicPr>
            <a:picLocks noChangeAspect="1"/>
          </p:cNvPicPr>
          <p:nvPr/>
        </p:nvPicPr>
        <p:blipFill rotWithShape="1">
          <a:blip r:embed="rId3">
            <a:clrChange>
              <a:clrFrom>
                <a:srgbClr val="FFFFFF"/>
              </a:clrFrom>
              <a:clrTo>
                <a:srgbClr val="FFFFFF">
                  <a:alpha val="0"/>
                </a:srgbClr>
              </a:clrTo>
            </a:clrChange>
          </a:blip>
          <a:srcRect l="57988" t="3117" r="-1145" b="-3117"/>
          <a:stretch/>
        </p:blipFill>
        <p:spPr>
          <a:xfrm>
            <a:off x="6898834" y="3609560"/>
            <a:ext cx="3406081" cy="2831608"/>
          </a:xfrm>
          <a:prstGeom prst="rect">
            <a:avLst/>
          </a:prstGeom>
        </p:spPr>
      </p:pic>
      <p:sp>
        <p:nvSpPr>
          <p:cNvPr id="8" name="TextBox 7">
            <a:extLst>
              <a:ext uri="{FF2B5EF4-FFF2-40B4-BE49-F238E27FC236}">
                <a16:creationId xmlns:a16="http://schemas.microsoft.com/office/drawing/2014/main" id="{254803BE-23AC-44B8-BDB7-FA06D59345CB}"/>
              </a:ext>
            </a:extLst>
          </p:cNvPr>
          <p:cNvSpPr txBox="1"/>
          <p:nvPr/>
        </p:nvSpPr>
        <p:spPr>
          <a:xfrm>
            <a:off x="1549181" y="5837568"/>
            <a:ext cx="4918374"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bà</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đọc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sách</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sp>
        <p:nvSpPr>
          <p:cNvPr id="9" name="TextBox 8">
            <a:extLst>
              <a:ext uri="{FF2B5EF4-FFF2-40B4-BE49-F238E27FC236}">
                <a16:creationId xmlns:a16="http://schemas.microsoft.com/office/drawing/2014/main" id="{0B11BD2C-3430-459E-88AA-D0C440680099}"/>
              </a:ext>
            </a:extLst>
          </p:cNvPr>
          <p:cNvSpPr txBox="1"/>
          <p:nvPr/>
        </p:nvSpPr>
        <p:spPr>
          <a:xfrm>
            <a:off x="6373713" y="5886917"/>
            <a:ext cx="4456321"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mẹ</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rửa</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bát</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spTree>
    <p:extLst>
      <p:ext uri="{BB962C8B-B14F-4D97-AF65-F5344CB8AC3E}">
        <p14:creationId xmlns:p14="http://schemas.microsoft.com/office/powerpoint/2010/main" val="29479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5EDBBA5C-75B8-4930-ACF9-7122AE011B03}"/>
              </a:ext>
            </a:extLst>
          </p:cNvPr>
          <p:cNvSpPr txBox="1"/>
          <p:nvPr/>
        </p:nvSpPr>
        <p:spPr>
          <a:xfrm>
            <a:off x="1712232" y="1699611"/>
            <a:ext cx="8923478" cy="861774"/>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BAE5E4">
                    <a:lumMod val="50000"/>
                  </a:srgbClr>
                </a:solidFill>
                <a:latin typeface="+mj-lt"/>
                <a:cs typeface="Arial"/>
                <a:sym typeface="Arial"/>
              </a:rPr>
              <a:t>2. </a:t>
            </a:r>
            <a:r>
              <a:rPr lang="en-US" sz="3200" b="1" kern="0" dirty="0" err="1">
                <a:solidFill>
                  <a:srgbClr val="BAE5E4">
                    <a:lumMod val="50000"/>
                  </a:srgbClr>
                </a:solidFill>
                <a:latin typeface="+mj-lt"/>
                <a:cs typeface="Arial"/>
                <a:sym typeface="Arial"/>
              </a:rPr>
              <a:t>Viết</a:t>
            </a:r>
            <a:r>
              <a:rPr lang="en-US" sz="3200" b="1" kern="0" dirty="0">
                <a:solidFill>
                  <a:srgbClr val="BAE5E4">
                    <a:lumMod val="50000"/>
                  </a:srgbClr>
                </a:solidFill>
                <a:latin typeface="+mj-lt"/>
                <a:cs typeface="Arial"/>
                <a:sym typeface="Arial"/>
              </a:rPr>
              <a:t> 3 – 5 </a:t>
            </a:r>
            <a:r>
              <a:rPr lang="en-US" sz="3200" b="1" kern="0" dirty="0" err="1">
                <a:solidFill>
                  <a:srgbClr val="BAE5E4">
                    <a:lumMod val="50000"/>
                  </a:srgbClr>
                </a:solidFill>
                <a:latin typeface="+mj-lt"/>
                <a:cs typeface="Arial"/>
                <a:sym typeface="Arial"/>
              </a:rPr>
              <a:t>câu</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kể</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về</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một</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công</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việc</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em</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đã</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làm</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cùng</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người</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thân</a:t>
            </a:r>
            <a:r>
              <a:rPr lang="en-US" sz="3200" b="1" kern="0" dirty="0">
                <a:solidFill>
                  <a:srgbClr val="BAE5E4">
                    <a:lumMod val="50000"/>
                  </a:srgbClr>
                </a:solidFill>
                <a:latin typeface="+mj-lt"/>
                <a:cs typeface="Arial"/>
                <a:sym typeface="Arial"/>
              </a:rPr>
              <a:t>.</a:t>
            </a:r>
          </a:p>
        </p:txBody>
      </p:sp>
      <p:sp>
        <p:nvSpPr>
          <p:cNvPr id="30" name="TextBox 29">
            <a:extLst>
              <a:ext uri="{FF2B5EF4-FFF2-40B4-BE49-F238E27FC236}">
                <a16:creationId xmlns:a16="http://schemas.microsoft.com/office/drawing/2014/main" id="{6946334D-E4D1-4E47-9941-C91EF9AF3958}"/>
              </a:ext>
            </a:extLst>
          </p:cNvPr>
          <p:cNvSpPr txBox="1"/>
          <p:nvPr/>
        </p:nvSpPr>
        <p:spPr>
          <a:xfrm>
            <a:off x="4586391" y="2709417"/>
            <a:ext cx="2070388" cy="584775"/>
          </a:xfrm>
          <a:prstGeom prst="rect">
            <a:avLst/>
          </a:prstGeom>
          <a:noFill/>
        </p:spPr>
        <p:txBody>
          <a:bodyPr wrap="square" rtlCol="0">
            <a:spAutoFit/>
          </a:bodyPr>
          <a:lstStyle/>
          <a:p>
            <a:pPr>
              <a:buClr>
                <a:srgbClr val="000000"/>
              </a:buClr>
              <a:buFont typeface="Arial"/>
              <a:buNone/>
            </a:pPr>
            <a:r>
              <a:rPr lang="en-US" sz="3200" b="1" kern="0" dirty="0" err="1">
                <a:solidFill>
                  <a:srgbClr val="F7446B"/>
                </a:solidFill>
                <a:latin typeface="+mj-lt"/>
                <a:cs typeface="Arial"/>
                <a:sym typeface="Arial"/>
              </a:rPr>
              <a:t>Gợi</a:t>
            </a:r>
            <a:r>
              <a:rPr lang="en-US" sz="3200" b="1" kern="0" dirty="0">
                <a:solidFill>
                  <a:srgbClr val="F7446B"/>
                </a:solidFill>
                <a:latin typeface="+mj-lt"/>
                <a:cs typeface="Arial"/>
                <a:sym typeface="Arial"/>
              </a:rPr>
              <a:t> ý</a:t>
            </a:r>
          </a:p>
        </p:txBody>
      </p:sp>
      <p:sp>
        <p:nvSpPr>
          <p:cNvPr id="31" name="TextBox 30">
            <a:extLst>
              <a:ext uri="{FF2B5EF4-FFF2-40B4-BE49-F238E27FC236}">
                <a16:creationId xmlns:a16="http://schemas.microsoft.com/office/drawing/2014/main" id="{215513FB-075C-41D3-8E6B-9223E4A52A59}"/>
              </a:ext>
            </a:extLst>
          </p:cNvPr>
          <p:cNvSpPr txBox="1"/>
          <p:nvPr/>
        </p:nvSpPr>
        <p:spPr>
          <a:xfrm>
            <a:off x="1552074" y="3126315"/>
            <a:ext cx="9444789" cy="2207527"/>
          </a:xfrm>
          <a:prstGeom prst="rect">
            <a:avLst/>
          </a:prstGeom>
          <a:noFill/>
        </p:spPr>
        <p:txBody>
          <a:bodyPr wrap="square" rtlCol="0">
            <a:spAutoFit/>
          </a:bodyPr>
          <a:lstStyle/>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gì</a:t>
            </a:r>
            <a:r>
              <a:rPr lang="en-US" sz="3200" kern="0" dirty="0">
                <a:solidFill>
                  <a:srgbClr val="000000"/>
                </a:solidFill>
                <a:latin typeface="+mj-lt"/>
                <a:cs typeface="Arial"/>
                <a:sym typeface="Arial"/>
              </a:rPr>
              <a:t>? Khi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đó</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như</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cảm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thấy</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khi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a:t>
            </a:r>
          </a:p>
        </p:txBody>
      </p:sp>
      <p:grpSp>
        <p:nvGrpSpPr>
          <p:cNvPr id="32" name="Google Shape;1029;p42">
            <a:extLst>
              <a:ext uri="{FF2B5EF4-FFF2-40B4-BE49-F238E27FC236}">
                <a16:creationId xmlns:a16="http://schemas.microsoft.com/office/drawing/2014/main" id="{50581A9D-F702-4564-A22E-9BE22178B31C}"/>
              </a:ext>
            </a:extLst>
          </p:cNvPr>
          <p:cNvGrpSpPr/>
          <p:nvPr/>
        </p:nvGrpSpPr>
        <p:grpSpPr>
          <a:xfrm rot="20594821">
            <a:off x="9743589" y="5301560"/>
            <a:ext cx="1784242" cy="898360"/>
            <a:chOff x="7570574" y="3912596"/>
            <a:chExt cx="1175015" cy="898360"/>
          </a:xfrm>
        </p:grpSpPr>
        <p:grpSp>
          <p:nvGrpSpPr>
            <p:cNvPr id="33" name="Google Shape;1030;p42">
              <a:extLst>
                <a:ext uri="{FF2B5EF4-FFF2-40B4-BE49-F238E27FC236}">
                  <a16:creationId xmlns:a16="http://schemas.microsoft.com/office/drawing/2014/main" id="{69BD42F2-3D60-4DC6-B13D-3AC2E3F04E86}"/>
                </a:ext>
              </a:extLst>
            </p:cNvPr>
            <p:cNvGrpSpPr/>
            <p:nvPr/>
          </p:nvGrpSpPr>
          <p:grpSpPr>
            <a:xfrm>
              <a:off x="8115957" y="3912596"/>
              <a:ext cx="629632" cy="591794"/>
              <a:chOff x="6528424" y="1260656"/>
              <a:chExt cx="1975626" cy="1856900"/>
            </a:xfrm>
          </p:grpSpPr>
          <p:sp>
            <p:nvSpPr>
              <p:cNvPr id="35" name="Google Shape;1031;p42">
                <a:extLst>
                  <a:ext uri="{FF2B5EF4-FFF2-40B4-BE49-F238E27FC236}">
                    <a16:creationId xmlns:a16="http://schemas.microsoft.com/office/drawing/2014/main" id="{0E03F106-5134-444A-976D-C6DE39E884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6" name="Google Shape;1032;p42">
                <a:extLst>
                  <a:ext uri="{FF2B5EF4-FFF2-40B4-BE49-F238E27FC236}">
                    <a16:creationId xmlns:a16="http://schemas.microsoft.com/office/drawing/2014/main" id="{B9D0D103-9E86-460E-8EAC-B7598ACA5A61}"/>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7" name="Google Shape;1033;p42">
                <a:extLst>
                  <a:ext uri="{FF2B5EF4-FFF2-40B4-BE49-F238E27FC236}">
                    <a16:creationId xmlns:a16="http://schemas.microsoft.com/office/drawing/2014/main" id="{02620D50-9E29-40BC-8ECA-B8FF74FBFC0B}"/>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8" name="Google Shape;1034;p42">
                <a:extLst>
                  <a:ext uri="{FF2B5EF4-FFF2-40B4-BE49-F238E27FC236}">
                    <a16:creationId xmlns:a16="http://schemas.microsoft.com/office/drawing/2014/main" id="{53BD2AA4-9CA3-4F2B-A5D2-5F9FDA555F53}"/>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9" name="Google Shape;1035;p42">
                <a:extLst>
                  <a:ext uri="{FF2B5EF4-FFF2-40B4-BE49-F238E27FC236}">
                    <a16:creationId xmlns:a16="http://schemas.microsoft.com/office/drawing/2014/main" id="{3775D48C-AA78-4F0E-8560-A43CDDE696B7}"/>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0" name="Google Shape;1036;p42">
                <a:extLst>
                  <a:ext uri="{FF2B5EF4-FFF2-40B4-BE49-F238E27FC236}">
                    <a16:creationId xmlns:a16="http://schemas.microsoft.com/office/drawing/2014/main" id="{81E98D66-F825-4B29-AAC6-A949AEFDED5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1" name="Google Shape;1037;p42">
                <a:extLst>
                  <a:ext uri="{FF2B5EF4-FFF2-40B4-BE49-F238E27FC236}">
                    <a16:creationId xmlns:a16="http://schemas.microsoft.com/office/drawing/2014/main" id="{E26CA55A-61F4-4220-B378-6A197A07207B}"/>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2" name="Google Shape;1038;p42">
                <a:extLst>
                  <a:ext uri="{FF2B5EF4-FFF2-40B4-BE49-F238E27FC236}">
                    <a16:creationId xmlns:a16="http://schemas.microsoft.com/office/drawing/2014/main" id="{31420359-41B9-433D-A4A7-C3308B392C75}"/>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3" name="Google Shape;1039;p42">
                <a:extLst>
                  <a:ext uri="{FF2B5EF4-FFF2-40B4-BE49-F238E27FC236}">
                    <a16:creationId xmlns:a16="http://schemas.microsoft.com/office/drawing/2014/main" id="{5FDF1EEA-DC61-4BF7-8AA5-433A762F6E92}"/>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4" name="Google Shape;1040;p42">
                <a:extLst>
                  <a:ext uri="{FF2B5EF4-FFF2-40B4-BE49-F238E27FC236}">
                    <a16:creationId xmlns:a16="http://schemas.microsoft.com/office/drawing/2014/main" id="{9AB11E84-9C9A-4711-872B-9B490EB5DECB}"/>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5" name="Google Shape;1041;p42">
                <a:extLst>
                  <a:ext uri="{FF2B5EF4-FFF2-40B4-BE49-F238E27FC236}">
                    <a16:creationId xmlns:a16="http://schemas.microsoft.com/office/drawing/2014/main" id="{79B1024C-2484-4D29-976C-F996C19759A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6" name="Google Shape;1042;p42">
                <a:extLst>
                  <a:ext uri="{FF2B5EF4-FFF2-40B4-BE49-F238E27FC236}">
                    <a16:creationId xmlns:a16="http://schemas.microsoft.com/office/drawing/2014/main" id="{CFAC4524-2F76-4AB8-8F5A-E5C15DE9C8B4}"/>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7" name="Google Shape;1043;p42">
                <a:extLst>
                  <a:ext uri="{FF2B5EF4-FFF2-40B4-BE49-F238E27FC236}">
                    <a16:creationId xmlns:a16="http://schemas.microsoft.com/office/drawing/2014/main" id="{A0A37DA0-5BA8-4F92-85D6-393FCE54B664}"/>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8" name="Google Shape;1044;p42">
                <a:extLst>
                  <a:ext uri="{FF2B5EF4-FFF2-40B4-BE49-F238E27FC236}">
                    <a16:creationId xmlns:a16="http://schemas.microsoft.com/office/drawing/2014/main" id="{EFF0EF65-D103-408F-9EC2-86FF014C03A8}"/>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9" name="Google Shape;1045;p42">
                <a:extLst>
                  <a:ext uri="{FF2B5EF4-FFF2-40B4-BE49-F238E27FC236}">
                    <a16:creationId xmlns:a16="http://schemas.microsoft.com/office/drawing/2014/main" id="{515D7DDA-3AA7-4AD5-9D08-CCD1DAE60EEB}"/>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0" name="Google Shape;1046;p42">
                <a:extLst>
                  <a:ext uri="{FF2B5EF4-FFF2-40B4-BE49-F238E27FC236}">
                    <a16:creationId xmlns:a16="http://schemas.microsoft.com/office/drawing/2014/main" id="{B81EF8AC-EE30-4DD5-8498-443F4E57E520}"/>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1" name="Google Shape;1047;p42">
                <a:extLst>
                  <a:ext uri="{FF2B5EF4-FFF2-40B4-BE49-F238E27FC236}">
                    <a16:creationId xmlns:a16="http://schemas.microsoft.com/office/drawing/2014/main" id="{1ED4E3B9-9AB0-4119-905E-9EF171E54230}"/>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2" name="Google Shape;1048;p42">
                <a:extLst>
                  <a:ext uri="{FF2B5EF4-FFF2-40B4-BE49-F238E27FC236}">
                    <a16:creationId xmlns:a16="http://schemas.microsoft.com/office/drawing/2014/main" id="{E2DEE1FA-9A70-4E96-BC51-452F634D57B9}"/>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3" name="Google Shape;1049;p42">
                <a:extLst>
                  <a:ext uri="{FF2B5EF4-FFF2-40B4-BE49-F238E27FC236}">
                    <a16:creationId xmlns:a16="http://schemas.microsoft.com/office/drawing/2014/main" id="{DD8D5D37-5D66-4775-A702-C7B5ADD898E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4" name="Google Shape;1050;p42">
                <a:extLst>
                  <a:ext uri="{FF2B5EF4-FFF2-40B4-BE49-F238E27FC236}">
                    <a16:creationId xmlns:a16="http://schemas.microsoft.com/office/drawing/2014/main" id="{8D352CEF-6DE7-4A18-9518-3598B1B71D47}"/>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5" name="Google Shape;1051;p42">
                <a:extLst>
                  <a:ext uri="{FF2B5EF4-FFF2-40B4-BE49-F238E27FC236}">
                    <a16:creationId xmlns:a16="http://schemas.microsoft.com/office/drawing/2014/main" id="{C7411861-0EC2-4197-9DEE-B20943B86732}"/>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
          <p:nvSpPr>
            <p:cNvPr id="34" name="Google Shape;1052;p42">
              <a:extLst>
                <a:ext uri="{FF2B5EF4-FFF2-40B4-BE49-F238E27FC236}">
                  <a16:creationId xmlns:a16="http://schemas.microsoft.com/office/drawing/2014/main" id="{E7FB1955-8305-4E00-9327-47438288B5E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Tree>
    <p:extLst>
      <p:ext uri="{BB962C8B-B14F-4D97-AF65-F5344CB8AC3E}">
        <p14:creationId xmlns:p14="http://schemas.microsoft.com/office/powerpoint/2010/main" val="11218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3FB4F-98C2-48FC-9065-049F2C938E0D}"/>
              </a:ext>
            </a:extLst>
          </p:cNvPr>
          <p:cNvSpPr txBox="1"/>
          <p:nvPr/>
        </p:nvSpPr>
        <p:spPr>
          <a:xfrm>
            <a:off x="5120640" y="667512"/>
            <a:ext cx="2816352" cy="769441"/>
          </a:xfrm>
          <a:prstGeom prst="rect">
            <a:avLst/>
          </a:prstGeom>
          <a:noFill/>
        </p:spPr>
        <p:txBody>
          <a:bodyPr wrap="square" rtlCol="0">
            <a:spAutoFit/>
          </a:bodyPr>
          <a:lstStyle/>
          <a:p>
            <a:r>
              <a:rPr lang="en-US" sz="4400" dirty="0" err="1"/>
              <a:t>Bài</a:t>
            </a:r>
            <a:r>
              <a:rPr lang="en-US" sz="4400" dirty="0"/>
              <a:t> </a:t>
            </a:r>
            <a:r>
              <a:rPr lang="en-US" sz="4400" dirty="0" err="1"/>
              <a:t>mẫu</a:t>
            </a:r>
            <a:endParaRPr lang="en-US" sz="4400" dirty="0"/>
          </a:p>
        </p:txBody>
      </p:sp>
      <p:sp>
        <p:nvSpPr>
          <p:cNvPr id="3" name="TextBox 2">
            <a:extLst>
              <a:ext uri="{FF2B5EF4-FFF2-40B4-BE49-F238E27FC236}">
                <a16:creationId xmlns:a16="http://schemas.microsoft.com/office/drawing/2014/main" id="{53147510-6B27-48B7-8B94-2E45F7B7C2E8}"/>
              </a:ext>
            </a:extLst>
          </p:cNvPr>
          <p:cNvSpPr txBox="1"/>
          <p:nvPr/>
        </p:nvSpPr>
        <p:spPr>
          <a:xfrm>
            <a:off x="1078992" y="1874520"/>
            <a:ext cx="9555480" cy="4401205"/>
          </a:xfrm>
          <a:prstGeom prst="rect">
            <a:avLst/>
          </a:prstGeom>
          <a:noFill/>
        </p:spPr>
        <p:txBody>
          <a:bodyPr wrap="square" rtlCol="0">
            <a:spAutoFit/>
          </a:bodyPr>
          <a:lstStyle/>
          <a:p>
            <a:pPr algn="just"/>
            <a:r>
              <a:rPr lang="en-US" sz="2800"/>
              <a:t>        </a:t>
            </a:r>
            <a:r>
              <a:rPr lang="vi-VN" sz="2800"/>
              <a:t>Mỗi </a:t>
            </a:r>
            <a:r>
              <a:rPr lang="vi-VN" sz="2800" dirty="0"/>
              <a:t>khi đến Tết, em lại vui sướng lắm. Tạm gác lại những bài vở ở lớp, em lại cùng bố mẹ dọn dẹp, sửa soạn cho ngôi nhà. Tất cả những đồ cũ, không dùng nữa, giấy tờ vụn vặt sẽ được đóng gói vất đi hết. Các bàn, tủ, kệ đều được lau chùi cẩn thận. Sau đó, em theo mẹ ra chợ, mua bánh kẹo, thịt cá để chuẩn bị cho các mâm cỗ. Đến chiều, lại theo bố ra chợ mua đào, mua quất về bày. Buổi tối, cả nhà cùng nhau trang trí cho chậu hoa, cửa sổ bằng những đèn treo nhấp nháy, những bao lì xì đỏ thắm, những câu chúc Tết… Tuy bận rộn nhưng mà thật vui.</a:t>
            </a:r>
            <a:endParaRPr lang="en-US" sz="2800" dirty="0"/>
          </a:p>
        </p:txBody>
      </p:sp>
    </p:spTree>
    <p:extLst>
      <p:ext uri="{BB962C8B-B14F-4D97-AF65-F5344CB8AC3E}">
        <p14:creationId xmlns:p14="http://schemas.microsoft.com/office/powerpoint/2010/main" val="33454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273</Words>
  <Application>Microsoft Office PowerPoint</Application>
  <PresentationFormat>Màn hình rộng</PresentationFormat>
  <Paragraphs>16</Paragraphs>
  <Slides>7</Slides>
  <Notes>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7</vt:i4>
      </vt:variant>
    </vt:vector>
  </HeadingPairs>
  <TitlesOfParts>
    <vt:vector size="12" baseType="lpstr">
      <vt:lpstr>等线</vt:lpstr>
      <vt:lpstr>Arial</vt:lpstr>
      <vt:lpstr>Arial-Rounded</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cp:lastModifiedBy>
  <cp:revision>22</cp:revision>
  <dcterms:created xsi:type="dcterms:W3CDTF">2021-07-20T01:55:21Z</dcterms:created>
  <dcterms:modified xsi:type="dcterms:W3CDTF">2021-12-24T00:18:03Z</dcterms:modified>
</cp:coreProperties>
</file>