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1.xml" ContentType="application/vnd.openxmlformats-officedocument.presentationml.tags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5" r:id="rId2"/>
  </p:sldMasterIdLst>
  <p:notesMasterIdLst>
    <p:notesMasterId r:id="rId19"/>
  </p:notesMasterIdLst>
  <p:sldIdLst>
    <p:sldId id="256" r:id="rId3"/>
    <p:sldId id="520" r:id="rId4"/>
    <p:sldId id="266" r:id="rId5"/>
    <p:sldId id="519" r:id="rId6"/>
    <p:sldId id="257" r:id="rId7"/>
    <p:sldId id="258" r:id="rId8"/>
    <p:sldId id="259" r:id="rId9"/>
    <p:sldId id="261" r:id="rId10"/>
    <p:sldId id="262" r:id="rId11"/>
    <p:sldId id="263" r:id="rId12"/>
    <p:sldId id="515" r:id="rId13"/>
    <p:sldId id="516" r:id="rId14"/>
    <p:sldId id="517" r:id="rId15"/>
    <p:sldId id="518" r:id="rId16"/>
    <p:sldId id="375" r:id="rId17"/>
    <p:sldId id="514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817" autoAdjust="0"/>
    <p:restoredTop sz="88015" autoAdjust="0"/>
  </p:normalViewPr>
  <p:slideViewPr>
    <p:cSldViewPr snapToGrid="0">
      <p:cViewPr varScale="1">
        <p:scale>
          <a:sx n="64" d="100"/>
          <a:sy n="64" d="100"/>
        </p:scale>
        <p:origin x="86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viên</a:t>
            </a:r>
            <a:r>
              <a:rPr lang="en-US" dirty="0"/>
              <a:t>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đám</a:t>
            </a:r>
            <a:r>
              <a:rPr lang="en-US" dirty="0"/>
              <a:t> </a:t>
            </a:r>
            <a:r>
              <a:rPr lang="en-US" dirty="0" err="1"/>
              <a:t>mây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ngữ</a:t>
            </a:r>
            <a:r>
              <a:rPr lang="en-US" dirty="0"/>
              <a:t> bay </a:t>
            </a:r>
            <a:r>
              <a:rPr lang="en-US" dirty="0" err="1"/>
              <a:t>vào</a:t>
            </a:r>
            <a:r>
              <a:rPr lang="en-US" dirty="0"/>
              <a:t> ô </a:t>
            </a:r>
            <a:r>
              <a:rPr lang="en-US" dirty="0" err="1"/>
              <a:t>thích</a:t>
            </a:r>
            <a:r>
              <a:rPr lang="en-US" dirty="0"/>
              <a:t> </a:t>
            </a:r>
            <a:r>
              <a:rPr lang="en-US" dirty="0" err="1"/>
              <a:t>hợp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6019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2988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50429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5521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0158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7995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7174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0226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0198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3047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6502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5485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0948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0938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61" r:id="rId10"/>
    <p:sldLayoutId id="2147483660" r:id="rId11"/>
    <p:sldLayoutId id="2147483658" r:id="rId12"/>
    <p:sldLayoutId id="2147483663" r:id="rId13"/>
    <p:sldLayoutId id="2147483662" r:id="rId14"/>
    <p:sldLayoutId id="2147483655" r:id="rId15"/>
    <p:sldLayoutId id="2147483664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88219D-55DF-45EB-B25E-1C948F6C6EA0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032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8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29.png"/><Relationship Id="rId11" Type="http://schemas.openxmlformats.org/officeDocument/2006/relationships/image" Target="../media/image47.gif"/><Relationship Id="rId5" Type="http://schemas.openxmlformats.org/officeDocument/2006/relationships/image" Target="../media/image32.png"/><Relationship Id="rId10" Type="http://schemas.microsoft.com/office/2007/relationships/hdphoto" Target="../media/hdphoto7.wdp"/><Relationship Id="rId4" Type="http://schemas.openxmlformats.org/officeDocument/2006/relationships/image" Target="../media/image28.jpeg"/><Relationship Id="rId9" Type="http://schemas.openxmlformats.org/officeDocument/2006/relationships/image" Target="../media/image44.png"/><Relationship Id="rId1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13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0.png"/><Relationship Id="rId12" Type="http://schemas.microsoft.com/office/2007/relationships/hdphoto" Target="../media/hdphoto14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1.wdp"/><Relationship Id="rId11" Type="http://schemas.openxmlformats.org/officeDocument/2006/relationships/image" Target="../media/image52.png"/><Relationship Id="rId5" Type="http://schemas.openxmlformats.org/officeDocument/2006/relationships/image" Target="../media/image49.png"/><Relationship Id="rId10" Type="http://schemas.microsoft.com/office/2007/relationships/hdphoto" Target="../media/hdphoto13.wdp"/><Relationship Id="rId4" Type="http://schemas.microsoft.com/office/2007/relationships/hdphoto" Target="../media/hdphoto10.wdp"/><Relationship Id="rId9" Type="http://schemas.openxmlformats.org/officeDocument/2006/relationships/image" Target="../media/image51.png"/><Relationship Id="rId14" Type="http://schemas.microsoft.com/office/2007/relationships/hdphoto" Target="../media/hdphoto15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6.png"/><Relationship Id="rId3" Type="http://schemas.openxmlformats.org/officeDocument/2006/relationships/image" Target="../media/image16.png"/><Relationship Id="rId7" Type="http://schemas.openxmlformats.org/officeDocument/2006/relationships/image" Target="../media/image22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9.png"/><Relationship Id="rId11" Type="http://schemas.openxmlformats.org/officeDocument/2006/relationships/image" Target="../media/image21.png"/><Relationship Id="rId5" Type="http://schemas.openxmlformats.org/officeDocument/2006/relationships/image" Target="../media/image61.png"/><Relationship Id="rId10" Type="http://schemas.openxmlformats.org/officeDocument/2006/relationships/image" Target="../media/image20.png"/><Relationship Id="rId4" Type="http://schemas.openxmlformats.org/officeDocument/2006/relationships/image" Target="../media/image7.png"/><Relationship Id="rId9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3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4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29.png"/><Relationship Id="rId11" Type="http://schemas.microsoft.com/office/2007/relationships/hdphoto" Target="../media/hdphoto1.wdp"/><Relationship Id="rId5" Type="http://schemas.openxmlformats.org/officeDocument/2006/relationships/image" Target="../media/image32.png"/><Relationship Id="rId10" Type="http://schemas.openxmlformats.org/officeDocument/2006/relationships/image" Target="../media/image36.png"/><Relationship Id="rId4" Type="http://schemas.openxmlformats.org/officeDocument/2006/relationships/image" Target="../media/image28.jpeg"/><Relationship Id="rId9" Type="http://schemas.openxmlformats.org/officeDocument/2006/relationships/image" Target="../media/image35.png"/><Relationship Id="rId14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7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33.png"/><Relationship Id="rId12" Type="http://schemas.microsoft.com/office/2007/relationships/hdphoto" Target="../media/hdphoto3.wdp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29.png"/><Relationship Id="rId11" Type="http://schemas.openxmlformats.org/officeDocument/2006/relationships/image" Target="../media/image40.png"/><Relationship Id="rId5" Type="http://schemas.openxmlformats.org/officeDocument/2006/relationships/image" Target="../media/image32.png"/><Relationship Id="rId15" Type="http://schemas.openxmlformats.org/officeDocument/2006/relationships/image" Target="../media/image31.png"/><Relationship Id="rId10" Type="http://schemas.microsoft.com/office/2007/relationships/hdphoto" Target="../media/hdphoto2.wdp"/><Relationship Id="rId4" Type="http://schemas.openxmlformats.org/officeDocument/2006/relationships/image" Target="../media/image28.jpeg"/><Relationship Id="rId9" Type="http://schemas.openxmlformats.org/officeDocument/2006/relationships/image" Target="../media/image39.png"/><Relationship Id="rId14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7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33.png"/><Relationship Id="rId12" Type="http://schemas.microsoft.com/office/2007/relationships/hdphoto" Target="../media/hdphoto5.wdp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29.png"/><Relationship Id="rId11" Type="http://schemas.openxmlformats.org/officeDocument/2006/relationships/image" Target="../media/image42.png"/><Relationship Id="rId5" Type="http://schemas.openxmlformats.org/officeDocument/2006/relationships/image" Target="../media/image32.png"/><Relationship Id="rId15" Type="http://schemas.openxmlformats.org/officeDocument/2006/relationships/image" Target="../media/image31.png"/><Relationship Id="rId10" Type="http://schemas.microsoft.com/office/2007/relationships/hdphoto" Target="../media/hdphoto4.wdp"/><Relationship Id="rId4" Type="http://schemas.openxmlformats.org/officeDocument/2006/relationships/image" Target="../media/image28.jpeg"/><Relationship Id="rId9" Type="http://schemas.openxmlformats.org/officeDocument/2006/relationships/image" Target="../media/image41.png"/><Relationship Id="rId14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7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33.png"/><Relationship Id="rId12" Type="http://schemas.microsoft.com/office/2007/relationships/hdphoto" Target="../media/hdphoto7.wdp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29.png"/><Relationship Id="rId11" Type="http://schemas.openxmlformats.org/officeDocument/2006/relationships/image" Target="../media/image44.png"/><Relationship Id="rId5" Type="http://schemas.openxmlformats.org/officeDocument/2006/relationships/image" Target="../media/image32.png"/><Relationship Id="rId15" Type="http://schemas.openxmlformats.org/officeDocument/2006/relationships/image" Target="../media/image31.png"/><Relationship Id="rId10" Type="http://schemas.microsoft.com/office/2007/relationships/hdphoto" Target="../media/hdphoto6.wdp"/><Relationship Id="rId4" Type="http://schemas.openxmlformats.org/officeDocument/2006/relationships/image" Target="../media/image28.jpeg"/><Relationship Id="rId9" Type="http://schemas.openxmlformats.org/officeDocument/2006/relationships/image" Target="../media/image43.png"/><Relationship Id="rId1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7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33.png"/><Relationship Id="rId12" Type="http://schemas.microsoft.com/office/2007/relationships/hdphoto" Target="../media/hdphoto8.wdp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29.png"/><Relationship Id="rId11" Type="http://schemas.openxmlformats.org/officeDocument/2006/relationships/image" Target="../media/image45.png"/><Relationship Id="rId5" Type="http://schemas.openxmlformats.org/officeDocument/2006/relationships/image" Target="../media/image32.png"/><Relationship Id="rId15" Type="http://schemas.openxmlformats.org/officeDocument/2006/relationships/image" Target="../media/image31.png"/><Relationship Id="rId10" Type="http://schemas.microsoft.com/office/2007/relationships/hdphoto" Target="../media/hdphoto5.wdp"/><Relationship Id="rId4" Type="http://schemas.openxmlformats.org/officeDocument/2006/relationships/image" Target="../media/image28.jpeg"/><Relationship Id="rId9" Type="http://schemas.openxmlformats.org/officeDocument/2006/relationships/image" Target="../media/image42.png"/><Relationship Id="rId1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7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33.png"/><Relationship Id="rId12" Type="http://schemas.microsoft.com/office/2007/relationships/hdphoto" Target="../media/hdphoto9.wdp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29.png"/><Relationship Id="rId11" Type="http://schemas.openxmlformats.org/officeDocument/2006/relationships/image" Target="../media/image46.png"/><Relationship Id="rId5" Type="http://schemas.openxmlformats.org/officeDocument/2006/relationships/image" Target="../media/image32.png"/><Relationship Id="rId15" Type="http://schemas.openxmlformats.org/officeDocument/2006/relationships/image" Target="../media/image31.png"/><Relationship Id="rId10" Type="http://schemas.microsoft.com/office/2007/relationships/hdphoto" Target="../media/hdphoto3.wdp"/><Relationship Id="rId4" Type="http://schemas.openxmlformats.org/officeDocument/2006/relationships/image" Target="../media/image28.jpeg"/><Relationship Id="rId9" Type="http://schemas.openxmlformats.org/officeDocument/2006/relationships/image" Target="../media/image40.png"/><Relationship Id="rId1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05" y="2986567"/>
            <a:ext cx="4606289" cy="38714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479C6D-4457-4FD6-8712-08CDB240C306}"/>
              </a:ext>
            </a:extLst>
          </p:cNvPr>
          <p:cNvSpPr txBox="1"/>
          <p:nvPr/>
        </p:nvSpPr>
        <p:spPr>
          <a:xfrm>
            <a:off x="1531620" y="1257300"/>
            <a:ext cx="99212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Chào mừng thầy cô và các em </a:t>
            </a:r>
          </a:p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đến với môn Tiếng Việt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49127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8648">
            <a:off x="4303184" y="-152223"/>
            <a:ext cx="5080000" cy="365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30800" y="1346200"/>
            <a:ext cx="2438400" cy="66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6807201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1219170">
              <a:spcBef>
                <a:spcPct val="0"/>
              </a:spcBef>
              <a:buNone/>
            </a:pPr>
            <a:r>
              <a:rPr lang="en-US" altLang="en-US" sz="4000" dirty="0">
                <a:solidFill>
                  <a:prstClr val="black"/>
                </a:solidFill>
                <a:latin typeface="Arial" charset="0"/>
              </a:rPr>
              <a:t>B</a:t>
            </a:r>
            <a:r>
              <a:rPr lang="en-US" altLang="en-US" sz="4133" dirty="0">
                <a:solidFill>
                  <a:prstClr val="black"/>
                </a:solidFill>
                <a:latin typeface="Arial" charset="0"/>
              </a:rPr>
              <a:t>. </a:t>
            </a:r>
            <a:r>
              <a:rPr lang="en-US" altLang="en-US" sz="2400" dirty="0" err="1">
                <a:solidFill>
                  <a:prstClr val="black"/>
                </a:solidFill>
                <a:latin typeface="Arial" charset="0"/>
              </a:rPr>
              <a:t>Đá</a:t>
            </a:r>
            <a:r>
              <a:rPr lang="en-US" altLang="en-US" sz="2400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Arial" charset="0"/>
              </a:rPr>
              <a:t>bóng</a:t>
            </a:r>
            <a:endParaRPr lang="en-US" altLang="en-US" sz="24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3251201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1219170">
              <a:spcBef>
                <a:spcPct val="0"/>
              </a:spcBef>
              <a:buNone/>
            </a:pPr>
            <a:r>
              <a:rPr lang="en-US" altLang="en-US" sz="4000" dirty="0">
                <a:solidFill>
                  <a:prstClr val="black"/>
                </a:solidFill>
                <a:latin typeface="Arial" charset="0"/>
              </a:rPr>
              <a:t>A</a:t>
            </a:r>
            <a:r>
              <a:rPr lang="en-US" altLang="en-US" sz="2400" dirty="0">
                <a:solidFill>
                  <a:prstClr val="black"/>
                </a:solidFill>
                <a:latin typeface="Arial" charset="0"/>
              </a:rPr>
              <a:t>. </a:t>
            </a:r>
            <a:r>
              <a:rPr lang="en-US" altLang="en-US" sz="2400" dirty="0" err="1">
                <a:solidFill>
                  <a:prstClr val="black"/>
                </a:solidFill>
                <a:latin typeface="Arial" charset="0"/>
              </a:rPr>
              <a:t>Quả</a:t>
            </a:r>
            <a:r>
              <a:rPr lang="en-US" altLang="en-US" sz="2400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Arial" charset="0"/>
              </a:rPr>
              <a:t>bóng</a:t>
            </a:r>
            <a:endParaRPr lang="en-US" altLang="en-US" sz="24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31218" y="4343400"/>
            <a:ext cx="3440365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endParaRPr lang="en-US" sz="2667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Explosion 2 4"/>
          <p:cNvSpPr/>
          <p:nvPr/>
        </p:nvSpPr>
        <p:spPr>
          <a:xfrm>
            <a:off x="9173028" y="178882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467" b="1" dirty="0">
                <a:solidFill>
                  <a:srgbClr val="0000FF"/>
                </a:solidFill>
                <a:latin typeface="Calibri"/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1618" y="3998463"/>
            <a:ext cx="848783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7200" y="1411435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467" b="1" dirty="0">
                <a:solidFill>
                  <a:srgbClr val="0000FF"/>
                </a:solidFill>
                <a:latin typeface="Calibri"/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816" y="33524"/>
            <a:ext cx="4622800" cy="33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hevron 15">
            <a:hlinkClick r:id="" action="ppaction://hlinkshowjump?jump=previousslide"/>
          </p:cNvPr>
          <p:cNvSpPr/>
          <p:nvPr/>
        </p:nvSpPr>
        <p:spPr>
          <a:xfrm flipH="1">
            <a:off x="254001" y="4030253"/>
            <a:ext cx="863599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123" name="Picture 3" descr="C:\Users\ADMIN\Desktop\Phan Thi Do Uyen\Giai cuu dai duong\alga-clipart-6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15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50350">
            <a:off x="4992655" y="-155492"/>
            <a:ext cx="1513908" cy="154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ADMIN\Desktop\Tai nguyen thiet ke tro choi\Doreamon cau ca\allison-mcgrath-crayonsswimming.gif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7627">
            <a:off x="3925675" y="-169211"/>
            <a:ext cx="1530039" cy="1785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12" y="1695656"/>
            <a:ext cx="1625600" cy="181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times up"/>
          <p:cNvGrpSpPr/>
          <p:nvPr/>
        </p:nvGrpSpPr>
        <p:grpSpPr>
          <a:xfrm>
            <a:off x="240762" y="584200"/>
            <a:ext cx="2096039" cy="911669"/>
            <a:chOff x="2989747" y="438150"/>
            <a:chExt cx="1572029" cy="683752"/>
          </a:xfrm>
        </p:grpSpPr>
        <p:sp>
          <p:nvSpPr>
            <p:cNvPr id="19" name="Rounded Rectangle 1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26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26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6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26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1" name="Picture 3" descr="C:\Users\ADMIN\Desktop\Picture2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006600"/>
            <a:ext cx="13208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7723" y="2006600"/>
            <a:ext cx="186535" cy="203293"/>
            <a:chOff x="2455863" y="2411803"/>
            <a:chExt cx="566738" cy="566738"/>
          </a:xfrm>
        </p:grpSpPr>
        <p:sp>
          <p:nvSpPr>
            <p:cNvPr id="2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7723" y="3087378"/>
            <a:ext cx="186535" cy="203293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743866" y="2606996"/>
            <a:ext cx="186535" cy="203293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09601" y="2616107"/>
            <a:ext cx="186535" cy="203293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48" name="Oval 107"/>
          <p:cNvSpPr>
            <a:spLocks noChangeArrowheads="1"/>
          </p:cNvSpPr>
          <p:nvPr/>
        </p:nvSpPr>
        <p:spPr bwMode="auto">
          <a:xfrm>
            <a:off x="1199146" y="2574161"/>
            <a:ext cx="140132" cy="15299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" name="Explosion 2 48"/>
          <p:cNvSpPr/>
          <p:nvPr/>
        </p:nvSpPr>
        <p:spPr>
          <a:xfrm>
            <a:off x="-101600" y="2574160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libri"/>
              </a:rPr>
              <a:t>HẾT GIỜ</a:t>
            </a:r>
          </a:p>
        </p:txBody>
      </p:sp>
      <p:pic>
        <p:nvPicPr>
          <p:cNvPr id="50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008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4744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5" grpId="0" animBg="1"/>
      <p:bldP spid="15" grpId="1" animBg="1"/>
      <p:bldP spid="4" grpId="0"/>
      <p:bldP spid="5" grpId="0" animBg="1"/>
      <p:bldP spid="5" grpId="1" animBg="1"/>
      <p:bldP spid="24" grpId="0" animBg="1"/>
      <p:bldP spid="24" grpId="1" animBg="1"/>
      <p:bldP spid="49" grpId="0" animBg="1"/>
      <p:bldP spid="49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7C27E7-3EBB-44E4-B587-606D4BE648FB}"/>
              </a:ext>
            </a:extLst>
          </p:cNvPr>
          <p:cNvSpPr txBox="1"/>
          <p:nvPr/>
        </p:nvSpPr>
        <p:spPr>
          <a:xfrm>
            <a:off x="3530010" y="2945218"/>
            <a:ext cx="52950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/>
              <a:t>Tiết</a:t>
            </a:r>
            <a:r>
              <a:rPr lang="en-US" sz="6000" dirty="0"/>
              <a:t> 4</a:t>
            </a:r>
          </a:p>
          <a:p>
            <a:pPr algn="ctr"/>
            <a:r>
              <a:rPr lang="en-US" sz="6000" dirty="0" err="1"/>
              <a:t>Luyện</a:t>
            </a:r>
            <a:r>
              <a:rPr lang="en-US" sz="6000" dirty="0"/>
              <a:t> </a:t>
            </a:r>
            <a:r>
              <a:rPr lang="en-US" sz="6000" dirty="0" err="1"/>
              <a:t>từ</a:t>
            </a:r>
            <a:r>
              <a:rPr lang="en-US" sz="6000" dirty="0"/>
              <a:t> </a:t>
            </a:r>
            <a:r>
              <a:rPr lang="en-US" sz="6000" dirty="0" err="1"/>
              <a:t>và</a:t>
            </a:r>
            <a:r>
              <a:rPr lang="en-US" sz="6000" dirty="0"/>
              <a:t> </a:t>
            </a:r>
            <a:r>
              <a:rPr lang="en-US" sz="6000" dirty="0" err="1"/>
              <a:t>câu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9072102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4">
            <a:extLst>
              <a:ext uri="{FF2B5EF4-FFF2-40B4-BE49-F238E27FC236}">
                <a16:creationId xmlns:a16="http://schemas.microsoft.com/office/drawing/2014/main" id="{B92937DD-7C65-4D2A-8D43-693230F31B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352506"/>
              </p:ext>
            </p:extLst>
          </p:nvPr>
        </p:nvGraphicFramePr>
        <p:xfrm>
          <a:off x="1063256" y="1257800"/>
          <a:ext cx="9681468" cy="3535680"/>
        </p:xfrm>
        <a:graphic>
          <a:graphicData uri="http://schemas.openxmlformats.org/drawingml/2006/table">
            <a:tbl>
              <a:tblPr firstRow="1" bandRow="1"/>
              <a:tblGrid>
                <a:gridCol w="4840734">
                  <a:extLst>
                    <a:ext uri="{9D8B030D-6E8A-4147-A177-3AD203B41FA5}">
                      <a16:colId xmlns:a16="http://schemas.microsoft.com/office/drawing/2014/main" val="3299483142"/>
                    </a:ext>
                  </a:extLst>
                </a:gridCol>
                <a:gridCol w="4840734">
                  <a:extLst>
                    <a:ext uri="{9D8B030D-6E8A-4147-A177-3AD203B41FA5}">
                      <a16:colId xmlns:a16="http://schemas.microsoft.com/office/drawing/2014/main" val="3025024103"/>
                    </a:ext>
                  </a:extLst>
                </a:gridCol>
              </a:tblGrid>
              <a:tr h="250036"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latin typeface="+mj-lt"/>
                        </a:rPr>
                        <a:t>Từ ngữ chỉ hoạt động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latin typeface="+mj-lt"/>
                        </a:rPr>
                        <a:t>Từ ngữ chỉ đặc điểm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76617747"/>
                  </a:ext>
                </a:extLst>
              </a:tr>
              <a:tr h="2383680">
                <a:tc>
                  <a:txBody>
                    <a:bodyPr/>
                    <a:lstStyle/>
                    <a:p>
                      <a:endParaRPr lang="en-US" sz="2800" dirty="0">
                        <a:latin typeface="+mj-lt"/>
                      </a:endParaRPr>
                    </a:p>
                    <a:p>
                      <a:endParaRPr lang="en-VN" sz="2800" dirty="0">
                        <a:latin typeface="+mj-lt"/>
                      </a:endParaRPr>
                    </a:p>
                    <a:p>
                      <a:endParaRPr lang="en-VN" sz="2800" dirty="0">
                        <a:latin typeface="+mj-lt"/>
                      </a:endParaRPr>
                    </a:p>
                    <a:p>
                      <a:endParaRPr lang="en-VN" sz="2800" dirty="0">
                        <a:latin typeface="+mj-lt"/>
                      </a:endParaRPr>
                    </a:p>
                    <a:p>
                      <a:endParaRPr lang="en-VN" sz="2800" dirty="0">
                        <a:latin typeface="+mj-lt"/>
                      </a:endParaRPr>
                    </a:p>
                    <a:p>
                      <a:endParaRPr lang="en-VN" sz="2800" dirty="0">
                        <a:latin typeface="+mj-lt"/>
                      </a:endParaRPr>
                    </a:p>
                    <a:p>
                      <a:endParaRPr lang="en-VN" sz="2800" dirty="0">
                        <a:latin typeface="+mj-lt"/>
                      </a:endParaRPr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VN" sz="2800" dirty="0">
                        <a:latin typeface="+mj-lt"/>
                      </a:endParaRPr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51163132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38F5158A-55A2-474A-831E-B75686D631D0}"/>
              </a:ext>
            </a:extLst>
          </p:cNvPr>
          <p:cNvSpPr txBox="1"/>
          <p:nvPr/>
        </p:nvSpPr>
        <p:spPr>
          <a:xfrm>
            <a:off x="883967" y="751353"/>
            <a:ext cx="84504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1.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Tìm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từ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ngữ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chỉ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tình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cảm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bạn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bè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DFE8707-B0DB-4AE7-841F-5F48C32092CE}"/>
              </a:ext>
            </a:extLst>
          </p:cNvPr>
          <p:cNvGrpSpPr/>
          <p:nvPr/>
        </p:nvGrpSpPr>
        <p:grpSpPr>
          <a:xfrm>
            <a:off x="1742137" y="4805427"/>
            <a:ext cx="3333020" cy="838634"/>
            <a:chOff x="548959" y="3083251"/>
            <a:chExt cx="1913869" cy="751142"/>
          </a:xfrm>
        </p:grpSpPr>
        <p:pic>
          <p:nvPicPr>
            <p:cNvPr id="5" name="Picture 2" descr="Blue Cute Cloud Clipart, Cute, Cloud, Clipart PNG and Vector with  Transparent Background for Free Download | Cloud vector png, Cloud vector,  Image cloud">
              <a:extLst>
                <a:ext uri="{FF2B5EF4-FFF2-40B4-BE49-F238E27FC236}">
                  <a16:creationId xmlns:a16="http://schemas.microsoft.com/office/drawing/2014/main" id="{05550536-BED0-46F8-8DCE-DA8DE76CB5F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8611" r="90556">
                          <a14:foregroundMark x1="90833" y1="59444" x2="90833" y2="59444"/>
                          <a14:foregroundMark x1="8611" y1="58056" x2="8611" y2="58056"/>
                        </a14:backgroundRemoval>
                      </a14:imgEffect>
                      <a14:imgEffect>
                        <a14:sharpenSoften amount="47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0" t="28036" r="2346" b="25434"/>
            <a:stretch/>
          </p:blipFill>
          <p:spPr bwMode="auto">
            <a:xfrm>
              <a:off x="548959" y="3083251"/>
              <a:ext cx="1808980" cy="7511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3754DCB-FB71-4E8D-B6BD-703CD629DCC7}"/>
                </a:ext>
              </a:extLst>
            </p:cNvPr>
            <p:cNvSpPr txBox="1"/>
            <p:nvPr/>
          </p:nvSpPr>
          <p:spPr>
            <a:xfrm>
              <a:off x="975089" y="3266173"/>
              <a:ext cx="1487739" cy="3583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+mj-lt"/>
                </a:rPr>
                <a:t>n</a:t>
              </a:r>
              <a:r>
                <a:rPr lang="en-VN" sz="2000" dirty="0">
                  <a:latin typeface="+mj-lt"/>
                </a:rPr>
                <a:t>hường bạn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569D7B0-AFF3-45F1-9AC9-83DEB7AD8612}"/>
              </a:ext>
            </a:extLst>
          </p:cNvPr>
          <p:cNvGrpSpPr/>
          <p:nvPr/>
        </p:nvGrpSpPr>
        <p:grpSpPr>
          <a:xfrm>
            <a:off x="5164939" y="5652854"/>
            <a:ext cx="2909835" cy="895743"/>
            <a:chOff x="3018088" y="3566909"/>
            <a:chExt cx="1670870" cy="802294"/>
          </a:xfrm>
        </p:grpSpPr>
        <p:pic>
          <p:nvPicPr>
            <p:cNvPr id="8" name="Picture 2" descr="Blue Cute Cloud Clipart, Cute, Cloud, Clipart PNG and Vector with  Transparent Background for Free Download | Cloud vector png, Cloud vector,  Image cloud">
              <a:extLst>
                <a:ext uri="{FF2B5EF4-FFF2-40B4-BE49-F238E27FC236}">
                  <a16:creationId xmlns:a16="http://schemas.microsoft.com/office/drawing/2014/main" id="{A343045A-4821-46F5-86A5-A3821C0EF29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8611" r="90556">
                          <a14:foregroundMark x1="90833" y1="59444" x2="90833" y2="59444"/>
                          <a14:foregroundMark x1="8611" y1="58056" x2="8611" y2="58056"/>
                        </a14:backgroundRemoval>
                      </a14:imgEffect>
                      <a14:imgEffect>
                        <a14:sharpenSoften amount="4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0" t="28036" r="2346" b="25434"/>
            <a:stretch/>
          </p:blipFill>
          <p:spPr bwMode="auto">
            <a:xfrm>
              <a:off x="3018088" y="3566909"/>
              <a:ext cx="1670870" cy="8022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A268B59-A911-4B82-BFD8-D7DEE44CA729}"/>
                </a:ext>
              </a:extLst>
            </p:cNvPr>
            <p:cNvSpPr txBox="1"/>
            <p:nvPr/>
          </p:nvSpPr>
          <p:spPr>
            <a:xfrm>
              <a:off x="3507212" y="3761305"/>
              <a:ext cx="1080922" cy="4135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>
                  <a:latin typeface="+mj-lt"/>
                </a:rPr>
                <a:t>chia sẻ</a:t>
              </a:r>
              <a:endParaRPr lang="en-VN" sz="2400" dirty="0">
                <a:latin typeface="+mj-lt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6D89F3C-A9B6-4F7E-99E5-4643FFB911C3}"/>
              </a:ext>
            </a:extLst>
          </p:cNvPr>
          <p:cNvGrpSpPr/>
          <p:nvPr/>
        </p:nvGrpSpPr>
        <p:grpSpPr>
          <a:xfrm>
            <a:off x="7986439" y="4666179"/>
            <a:ext cx="2787857" cy="872250"/>
            <a:chOff x="4780150" y="2978288"/>
            <a:chExt cx="1600828" cy="781252"/>
          </a:xfrm>
        </p:grpSpPr>
        <p:pic>
          <p:nvPicPr>
            <p:cNvPr id="11" name="Picture 2" descr="Blue Cute Cloud Clipart, Cute, Cloud, Clipart PNG and Vector with  Transparent Background for Free Download | Cloud vector png, Cloud vector,  Image cloud">
              <a:extLst>
                <a:ext uri="{FF2B5EF4-FFF2-40B4-BE49-F238E27FC236}">
                  <a16:creationId xmlns:a16="http://schemas.microsoft.com/office/drawing/2014/main" id="{92518B49-24D6-43D4-8C4C-3A55E0AFDC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8611" r="90556">
                          <a14:foregroundMark x1="90833" y1="59444" x2="90833" y2="59444"/>
                          <a14:foregroundMark x1="8611" y1="58056" x2="8611" y2="58056"/>
                        </a14:backgroundRemoval>
                      </a14:imgEffect>
                      <a14:imgEffect>
                        <a14:sharpenSoften amount="3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0" t="28036" r="2346" b="25434"/>
            <a:stretch/>
          </p:blipFill>
          <p:spPr bwMode="auto">
            <a:xfrm>
              <a:off x="4780150" y="2978288"/>
              <a:ext cx="1583847" cy="7812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BF233AE-43FC-4868-81F8-9CD3E93B58E7}"/>
                </a:ext>
              </a:extLst>
            </p:cNvPr>
            <p:cNvSpPr txBox="1"/>
            <p:nvPr/>
          </p:nvSpPr>
          <p:spPr>
            <a:xfrm>
              <a:off x="5225367" y="3123958"/>
              <a:ext cx="1155611" cy="4135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>
                  <a:latin typeface="+mj-lt"/>
                </a:rPr>
                <a:t>giúp đỡ</a:t>
              </a:r>
              <a:endParaRPr lang="en-VN" sz="2400" dirty="0">
                <a:latin typeface="+mj-lt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81D1B8A-6314-4CC1-B206-F29D7A9D0A85}"/>
              </a:ext>
            </a:extLst>
          </p:cNvPr>
          <p:cNvGrpSpPr/>
          <p:nvPr/>
        </p:nvGrpSpPr>
        <p:grpSpPr>
          <a:xfrm>
            <a:off x="2326842" y="5718738"/>
            <a:ext cx="3012708" cy="921113"/>
            <a:chOff x="1296209" y="4151193"/>
            <a:chExt cx="1729941" cy="825017"/>
          </a:xfrm>
        </p:grpSpPr>
        <p:pic>
          <p:nvPicPr>
            <p:cNvPr id="14" name="Picture 2" descr="Blue Cute Cloud Clipart, Cute, Cloud, Clipart PNG and Vector with  Transparent Background for Free Download | Cloud vector png, Cloud vector,  Image cloud">
              <a:extLst>
                <a:ext uri="{FF2B5EF4-FFF2-40B4-BE49-F238E27FC236}">
                  <a16:creationId xmlns:a16="http://schemas.microsoft.com/office/drawing/2014/main" id="{33E092D5-0BEB-4B82-9A19-4846628E6B8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8611" r="90556">
                          <a14:foregroundMark x1="90833" y1="59444" x2="90833" y2="59444"/>
                          <a14:foregroundMark x1="8611" y1="58056" x2="8611" y2="58056"/>
                        </a14:backgroundRemoval>
                      </a14:imgEffect>
                      <a14:imgEffect>
                        <a14:sharpenSoften amount="5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0" t="28036" r="2346" b="25434"/>
            <a:stretch/>
          </p:blipFill>
          <p:spPr bwMode="auto">
            <a:xfrm>
              <a:off x="1296209" y="4151193"/>
              <a:ext cx="1607419" cy="8250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C21150E-6562-4EDA-A66D-0776855882E8}"/>
                </a:ext>
              </a:extLst>
            </p:cNvPr>
            <p:cNvSpPr txBox="1"/>
            <p:nvPr/>
          </p:nvSpPr>
          <p:spPr>
            <a:xfrm>
              <a:off x="1686201" y="4334115"/>
              <a:ext cx="1339949" cy="4135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>
                  <a:latin typeface="+mj-lt"/>
                </a:rPr>
                <a:t>chăm chỉ</a:t>
              </a:r>
              <a:endParaRPr lang="en-VN" sz="2400" dirty="0">
                <a:latin typeface="+mj-lt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56943CB-BC05-4D7C-9444-32F5746035B8}"/>
              </a:ext>
            </a:extLst>
          </p:cNvPr>
          <p:cNvGrpSpPr/>
          <p:nvPr/>
        </p:nvGrpSpPr>
        <p:grpSpPr>
          <a:xfrm>
            <a:off x="8041557" y="5757993"/>
            <a:ext cx="2804537" cy="924337"/>
            <a:chOff x="4739992" y="4151355"/>
            <a:chExt cx="1610406" cy="827905"/>
          </a:xfrm>
        </p:grpSpPr>
        <p:pic>
          <p:nvPicPr>
            <p:cNvPr id="17" name="Picture 2" descr="Blue Cute Cloud Clipart, Cute, Cloud, Clipart PNG and Vector with  Transparent Background for Free Download | Cloud vector png, Cloud vector,  Image cloud">
              <a:extLst>
                <a:ext uri="{FF2B5EF4-FFF2-40B4-BE49-F238E27FC236}">
                  <a16:creationId xmlns:a16="http://schemas.microsoft.com/office/drawing/2014/main" id="{EE280168-5605-4525-B35E-725B65ECD55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8611" r="90556">
                          <a14:foregroundMark x1="90833" y1="59444" x2="90833" y2="59444"/>
                          <a14:foregroundMark x1="8611" y1="58056" x2="8611" y2="58056"/>
                        </a14:backgroundRemoval>
                      </a14:imgEffect>
                      <a14:imgEffect>
                        <a14:sharpenSoften amount="4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0" t="28036" r="2346" b="25434"/>
            <a:stretch/>
          </p:blipFill>
          <p:spPr bwMode="auto">
            <a:xfrm>
              <a:off x="4739992" y="4151355"/>
              <a:ext cx="1610406" cy="8279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A1C9281-CD58-4160-A720-684298EFF288}"/>
                </a:ext>
              </a:extLst>
            </p:cNvPr>
            <p:cNvSpPr txBox="1"/>
            <p:nvPr/>
          </p:nvSpPr>
          <p:spPr>
            <a:xfrm>
              <a:off x="5194081" y="4373435"/>
              <a:ext cx="1074566" cy="4135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>
                  <a:latin typeface="+mj-lt"/>
                </a:rPr>
                <a:t>tươi vui</a:t>
              </a:r>
              <a:endParaRPr lang="en-VN" sz="2400" dirty="0">
                <a:latin typeface="+mj-lt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60CA6AC-3F54-4D2A-AD2A-2F78C3B86633}"/>
              </a:ext>
            </a:extLst>
          </p:cNvPr>
          <p:cNvGrpSpPr/>
          <p:nvPr/>
        </p:nvGrpSpPr>
        <p:grpSpPr>
          <a:xfrm>
            <a:off x="5105737" y="4704058"/>
            <a:ext cx="2969037" cy="875432"/>
            <a:chOff x="1193891" y="4197349"/>
            <a:chExt cx="1704864" cy="784102"/>
          </a:xfrm>
        </p:grpSpPr>
        <p:pic>
          <p:nvPicPr>
            <p:cNvPr id="20" name="Picture 2" descr="Blue Cute Cloud Clipart, Cute, Cloud, Clipart PNG and Vector with  Transparent Background for Free Download | Cloud vector png, Cloud vector,  Image cloud">
              <a:extLst>
                <a:ext uri="{FF2B5EF4-FFF2-40B4-BE49-F238E27FC236}">
                  <a16:creationId xmlns:a16="http://schemas.microsoft.com/office/drawing/2014/main" id="{183F8F46-B7C0-4559-AC43-9541574D7D1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8611" r="90556">
                          <a14:foregroundMark x1="90833" y1="59444" x2="90833" y2="59444"/>
                          <a14:foregroundMark x1="8611" y1="58056" x2="8611" y2="58056"/>
                        </a14:backgroundRemoval>
                      </a14:imgEffect>
                      <a14:imgEffect>
                        <a14:sharpenSoften amount="4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0" t="28036" r="2346" b="25434"/>
            <a:stretch/>
          </p:blipFill>
          <p:spPr bwMode="auto">
            <a:xfrm>
              <a:off x="1193891" y="4197349"/>
              <a:ext cx="1704864" cy="7841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C191A4A-8E25-4384-B302-C75FCAFA1963}"/>
                </a:ext>
              </a:extLst>
            </p:cNvPr>
            <p:cNvSpPr txBox="1"/>
            <p:nvPr/>
          </p:nvSpPr>
          <p:spPr>
            <a:xfrm>
              <a:off x="1466686" y="4451285"/>
              <a:ext cx="1363787" cy="4135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>
                  <a:latin typeface="+mj-lt"/>
                </a:rPr>
                <a:t>hiền lành</a:t>
              </a:r>
              <a:endParaRPr lang="en-VN" sz="2400" dirty="0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05084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autoRev="1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7.40741E-7 -4.5679E-6 L 0.04699 0.0089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38" y="43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autoRev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2.22222E-6 -1.48148E-6 L -0.05533 -0.0003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78" y="-3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autoRev="1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animMotion origin="layout" path="M 1.48148E-6 1.11111E-6 L 0.0294 -0.0027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8" y="-15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59259E-6 1.7284E-6 L 0.01991 0.0043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5" y="21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repeatCount="indefinite" accel="50000" decel="50000" autoRev="1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1.11111E-6 3.82716E-6 L -0.03079 -0.0021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1" y="-12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repeatCount="indefinite" accel="50000" decel="50000" autoRev="1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0 7.40741E-7 L -0.03727 0.0209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5" y="10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40741E-7 -4.5679E-6 L -0.00162 -0.39938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" y="-199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8148E-6 1.11111E-6 L 0.13634 -0.36883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06" y="-184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9259E-6 1.7284E-6 L -0.38055 -0.26204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028" y="-131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0.00602 L -0.10065 -0.30995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15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3.82716E-6 L 0.51111 -0.43426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56" y="-217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3.33333E-6 L -0.30417 -0.2912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08" y="-1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5B2DCE3E-64A7-4194-92F7-F32CFD3785CE}"/>
              </a:ext>
            </a:extLst>
          </p:cNvPr>
          <p:cNvSpPr txBox="1"/>
          <p:nvPr/>
        </p:nvSpPr>
        <p:spPr>
          <a:xfrm>
            <a:off x="798336" y="1101618"/>
            <a:ext cx="10952797" cy="443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  <a:buClr>
                <a:srgbClr val="000000"/>
              </a:buClr>
              <a:buFont typeface="Arial"/>
              <a:buNone/>
            </a:pPr>
            <a:r>
              <a:rPr lang="en-US" sz="2400" b="1" kern="0" dirty="0">
                <a:solidFill>
                  <a:srgbClr val="BAE5E4">
                    <a:lumMod val="50000"/>
                  </a:srgbClr>
                </a:solidFill>
                <a:latin typeface="+mj-lt"/>
                <a:cs typeface="Arial"/>
                <a:sym typeface="Arial"/>
              </a:rPr>
              <a:t>2. </a:t>
            </a:r>
            <a:r>
              <a:rPr lang="vi-VN" sz="2400" b="1" kern="0" dirty="0">
                <a:solidFill>
                  <a:srgbClr val="BAE5E4">
                    <a:lumMod val="50000"/>
                  </a:srgbClr>
                </a:solidFill>
                <a:latin typeface="+mj-lt"/>
                <a:cs typeface="Arial"/>
                <a:sym typeface="Arial"/>
              </a:rPr>
              <a:t>Chọn từ ngữ chỉ hoạt động đã tìm được ở bài tập 1 thay cho ô vuông.</a:t>
            </a:r>
            <a:endParaRPr lang="en-US" sz="2400" b="1" kern="0" dirty="0">
              <a:solidFill>
                <a:srgbClr val="BAE5E4">
                  <a:lumMod val="50000"/>
                </a:srgbClr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21" name="Rounded Rectangle 2">
            <a:extLst>
              <a:ext uri="{FF2B5EF4-FFF2-40B4-BE49-F238E27FC236}">
                <a16:creationId xmlns:a16="http://schemas.microsoft.com/office/drawing/2014/main" id="{8D77CEC7-088C-4974-A6E7-FF3DFCBD91D0}"/>
              </a:ext>
            </a:extLst>
          </p:cNvPr>
          <p:cNvSpPr/>
          <p:nvPr/>
        </p:nvSpPr>
        <p:spPr>
          <a:xfrm>
            <a:off x="655796" y="1860782"/>
            <a:ext cx="10952797" cy="1264974"/>
          </a:xfrm>
          <a:prstGeom prst="roundRect">
            <a:avLst/>
          </a:prstGeom>
          <a:solidFill>
            <a:srgbClr val="FFAB40">
              <a:lumMod val="20000"/>
              <a:lumOff val="80000"/>
              <a:alpha val="83000"/>
            </a:srgbClr>
          </a:solidFill>
          <a:ln w="25400" cap="flat" cmpd="sng" algn="ctr">
            <a:solidFill>
              <a:srgbClr val="FFAB40">
                <a:lumMod val="40000"/>
                <a:lumOff val="6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VN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+mj-lt"/>
              <a:ea typeface="+mn-ea"/>
              <a:cs typeface="+mn-cs"/>
              <a:sym typeface="Arial"/>
            </a:endParaRPr>
          </a:p>
        </p:txBody>
      </p:sp>
      <p:sp>
        <p:nvSpPr>
          <p:cNvPr id="22" name="Rounded Rectangle 22">
            <a:extLst>
              <a:ext uri="{FF2B5EF4-FFF2-40B4-BE49-F238E27FC236}">
                <a16:creationId xmlns:a16="http://schemas.microsoft.com/office/drawing/2014/main" id="{D7239857-F3F1-4860-A777-D2E5FD8F298A}"/>
              </a:ext>
            </a:extLst>
          </p:cNvPr>
          <p:cNvSpPr/>
          <p:nvPr/>
        </p:nvSpPr>
        <p:spPr>
          <a:xfrm>
            <a:off x="647691" y="3247054"/>
            <a:ext cx="10963061" cy="1264975"/>
          </a:xfrm>
          <a:prstGeom prst="roundRect">
            <a:avLst/>
          </a:prstGeom>
          <a:solidFill>
            <a:srgbClr val="FFAB40">
              <a:lumMod val="20000"/>
              <a:lumOff val="80000"/>
              <a:alpha val="83000"/>
            </a:srgbClr>
          </a:solidFill>
          <a:ln w="25400" cap="flat" cmpd="sng" algn="ctr">
            <a:solidFill>
              <a:srgbClr val="FFAB40">
                <a:lumMod val="40000"/>
                <a:lumOff val="6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VN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+mj-lt"/>
              <a:ea typeface="+mn-ea"/>
              <a:cs typeface="+mn-cs"/>
              <a:sym typeface="Arial"/>
            </a:endParaRPr>
          </a:p>
        </p:txBody>
      </p:sp>
      <p:sp>
        <p:nvSpPr>
          <p:cNvPr id="23" name="Rounded Rectangle 23">
            <a:extLst>
              <a:ext uri="{FF2B5EF4-FFF2-40B4-BE49-F238E27FC236}">
                <a16:creationId xmlns:a16="http://schemas.microsoft.com/office/drawing/2014/main" id="{8BA31611-BF72-4673-AC81-C81F65A5BD8B}"/>
              </a:ext>
            </a:extLst>
          </p:cNvPr>
          <p:cNvSpPr/>
          <p:nvPr/>
        </p:nvSpPr>
        <p:spPr>
          <a:xfrm>
            <a:off x="647691" y="4652965"/>
            <a:ext cx="10963061" cy="1264975"/>
          </a:xfrm>
          <a:prstGeom prst="roundRect">
            <a:avLst/>
          </a:prstGeom>
          <a:solidFill>
            <a:srgbClr val="FFAB40">
              <a:lumMod val="20000"/>
              <a:lumOff val="80000"/>
              <a:alpha val="83000"/>
            </a:srgbClr>
          </a:solidFill>
          <a:ln w="25400" cap="flat" cmpd="sng" algn="ctr">
            <a:solidFill>
              <a:srgbClr val="FFAB40">
                <a:lumMod val="40000"/>
                <a:lumOff val="6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VN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+mj-lt"/>
              <a:ea typeface="+mn-ea"/>
              <a:cs typeface="+mn-cs"/>
              <a:sym typeface="Arial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6C67E439-F5A5-4C50-AB3A-F69632AE39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2948" y="1805970"/>
            <a:ext cx="2205645" cy="1338609"/>
          </a:xfrm>
          <a:prstGeom prst="round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2F23758-60B5-4F5A-8412-DDBDEEF951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58202" y="4485063"/>
            <a:ext cx="1833797" cy="1407566"/>
          </a:xfrm>
          <a:prstGeom prst="round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207DF627-7BE5-4921-8C6D-671B4265E8B9}"/>
              </a:ext>
            </a:extLst>
          </p:cNvPr>
          <p:cNvGrpSpPr/>
          <p:nvPr/>
        </p:nvGrpSpPr>
        <p:grpSpPr>
          <a:xfrm>
            <a:off x="9332426" y="3230678"/>
            <a:ext cx="2258180" cy="1303436"/>
            <a:chOff x="1698170" y="1346200"/>
            <a:chExt cx="3902529" cy="2451100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EA17DB1A-E643-452A-A2C3-0DD1F73E6D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0150"/>
            <a:stretch/>
          </p:blipFill>
          <p:spPr>
            <a:xfrm>
              <a:off x="1698170" y="1346200"/>
              <a:ext cx="3902529" cy="2451100"/>
            </a:xfrm>
            <a:prstGeom prst="round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1DBF6FE2-C8E2-4080-BE97-366192B3BE81}"/>
                </a:ext>
              </a:extLst>
            </p:cNvPr>
            <p:cNvSpPr/>
            <p:nvPr/>
          </p:nvSpPr>
          <p:spPr>
            <a:xfrm>
              <a:off x="1698170" y="1847461"/>
              <a:ext cx="279920" cy="1147666"/>
            </a:xfrm>
            <a:prstGeom prst="rect">
              <a:avLst/>
            </a:prstGeom>
            <a:solidFill>
              <a:srgbClr val="FFAB40">
                <a:lumMod val="20000"/>
                <a:lumOff val="8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7CD47AA3-A322-4B90-8ADB-89860D245918}"/>
              </a:ext>
            </a:extLst>
          </p:cNvPr>
          <p:cNvSpPr txBox="1"/>
          <p:nvPr/>
        </p:nvSpPr>
        <p:spPr>
          <a:xfrm>
            <a:off x="1286541" y="1913958"/>
            <a:ext cx="7559059" cy="9526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Aft>
                <a:spcPts val="600"/>
              </a:spcAft>
              <a:buClr>
                <a:srgbClr val="000000"/>
              </a:buClr>
              <a:buFont typeface="Arial"/>
              <a:buNone/>
            </a:pPr>
            <a:r>
              <a:rPr lang="en-US" sz="20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a. </a:t>
            </a:r>
            <a:r>
              <a:rPr lang="en-US" sz="20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Mẹ</a:t>
            </a:r>
            <a:r>
              <a:rPr lang="en-US" sz="20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cho</a:t>
            </a:r>
            <a:r>
              <a:rPr lang="en-US" sz="20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Hải</a:t>
            </a:r>
            <a:r>
              <a:rPr lang="en-US" sz="20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cái</a:t>
            </a:r>
            <a:r>
              <a:rPr lang="en-US" sz="20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bánh</a:t>
            </a:r>
            <a:r>
              <a:rPr lang="en-US" sz="20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rất</a:t>
            </a:r>
            <a:r>
              <a:rPr lang="en-US" sz="20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ngon</a:t>
            </a:r>
            <a:r>
              <a:rPr lang="en-US" sz="20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0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Hải</a:t>
            </a:r>
            <a:r>
              <a:rPr lang="en-US" sz="20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mang</a:t>
            </a:r>
            <a:r>
              <a:rPr lang="en-US" sz="20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đến</a:t>
            </a:r>
            <a:r>
              <a:rPr lang="en-US" sz="20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cho</a:t>
            </a:r>
            <a:r>
              <a:rPr lang="en-US" sz="20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Hà</a:t>
            </a:r>
            <a:r>
              <a:rPr lang="en-US" sz="20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và</a:t>
            </a:r>
            <a:r>
              <a:rPr lang="en-US" sz="20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Xuân</a:t>
            </a:r>
            <a:r>
              <a:rPr lang="en-US" sz="20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cùng</a:t>
            </a:r>
            <a:r>
              <a:rPr lang="en-US" sz="20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ăn</a:t>
            </a:r>
            <a:r>
              <a:rPr lang="en-US" sz="20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0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Mẹ</a:t>
            </a:r>
            <a:r>
              <a:rPr lang="en-US" sz="20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khen</a:t>
            </a:r>
            <a:r>
              <a:rPr lang="en-US" sz="20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: “Con </a:t>
            </a:r>
            <a:r>
              <a:rPr lang="en-US" sz="20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biết</a:t>
            </a:r>
            <a:r>
              <a:rPr lang="en-US" sz="20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                   </a:t>
            </a:r>
            <a:r>
              <a:rPr lang="en-US" sz="20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cùng</a:t>
            </a:r>
            <a:r>
              <a:rPr lang="en-US" sz="20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bạn</a:t>
            </a:r>
            <a:r>
              <a:rPr lang="en-US" sz="20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bè</a:t>
            </a:r>
            <a:r>
              <a:rPr lang="en-US" sz="20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rồi</a:t>
            </a:r>
            <a:r>
              <a:rPr lang="en-US" sz="20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đấy</a:t>
            </a:r>
            <a:r>
              <a:rPr lang="en-US" sz="20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.”.</a:t>
            </a:r>
            <a:endParaRPr lang="en-VN" sz="20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B24A377-AF02-4071-B8D8-C4543269E89C}"/>
              </a:ext>
            </a:extLst>
          </p:cNvPr>
          <p:cNvSpPr/>
          <p:nvPr/>
        </p:nvSpPr>
        <p:spPr>
          <a:xfrm>
            <a:off x="4914945" y="2521548"/>
            <a:ext cx="1162579" cy="30791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213054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VN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+mj-lt"/>
              <a:ea typeface="+mn-ea"/>
              <a:cs typeface="+mn-cs"/>
              <a:sym typeface="Arial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A4CFAC1-B911-40FC-A65E-E4DF0B8D474D}"/>
              </a:ext>
            </a:extLst>
          </p:cNvPr>
          <p:cNvSpPr txBox="1"/>
          <p:nvPr/>
        </p:nvSpPr>
        <p:spPr>
          <a:xfrm>
            <a:off x="1286540" y="3310186"/>
            <a:ext cx="7559059" cy="9526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Aft>
                <a:spcPts val="600"/>
              </a:spcAft>
              <a:buClr>
                <a:srgbClr val="000000"/>
              </a:buClr>
              <a:buFont typeface="Arial"/>
              <a:buNone/>
            </a:pPr>
            <a:r>
              <a:rPr lang="en-US" sz="20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b. </a:t>
            </a:r>
            <a:r>
              <a:rPr lang="en-US" sz="20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Biết</a:t>
            </a:r>
            <a:r>
              <a:rPr lang="en-US" sz="20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Hải</a:t>
            </a:r>
            <a:r>
              <a:rPr lang="en-US" sz="20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ốm</a:t>
            </a:r>
            <a:r>
              <a:rPr lang="en-US" sz="20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0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phải</a:t>
            </a:r>
            <a:r>
              <a:rPr lang="en-US" sz="20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nghỉ</a:t>
            </a:r>
            <a:r>
              <a:rPr lang="en-US" sz="20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học</a:t>
            </a:r>
            <a:r>
              <a:rPr lang="en-US" sz="20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0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Xuân</a:t>
            </a:r>
            <a:r>
              <a:rPr lang="en-US" sz="20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mang</a:t>
            </a:r>
            <a:r>
              <a:rPr lang="en-US" sz="20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sách</a:t>
            </a:r>
            <a:r>
              <a:rPr lang="en-US" sz="20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vở</a:t>
            </a:r>
            <a:r>
              <a:rPr lang="en-US" sz="20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sang, </a:t>
            </a:r>
            <a:r>
              <a:rPr lang="en-US" sz="20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giảng</a:t>
            </a:r>
            <a:r>
              <a:rPr lang="en-US" sz="20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bài</a:t>
            </a:r>
            <a:r>
              <a:rPr lang="en-US" sz="20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cho</a:t>
            </a:r>
            <a:r>
              <a:rPr lang="en-US" sz="20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bạn</a:t>
            </a:r>
            <a:r>
              <a:rPr lang="en-US" sz="20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0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Hải</a:t>
            </a:r>
            <a:r>
              <a:rPr lang="en-US" sz="20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xúc</a:t>
            </a:r>
            <a:r>
              <a:rPr lang="en-US" sz="20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động</a:t>
            </a:r>
            <a:r>
              <a:rPr lang="en-US" sz="20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vì</a:t>
            </a:r>
            <a:r>
              <a:rPr lang="en-US" sz="20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bạn</a:t>
            </a:r>
            <a:r>
              <a:rPr lang="en-US" sz="20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đã</a:t>
            </a:r>
            <a:r>
              <a:rPr lang="en-US" sz="20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                    </a:t>
            </a:r>
            <a:r>
              <a:rPr lang="en-US" sz="20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khi</a:t>
            </a:r>
            <a:r>
              <a:rPr lang="en-US" sz="20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mình</a:t>
            </a:r>
            <a:r>
              <a:rPr lang="en-US" sz="20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bị</a:t>
            </a:r>
            <a:r>
              <a:rPr lang="en-US" sz="20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ốm</a:t>
            </a:r>
            <a:r>
              <a:rPr lang="en-US" sz="20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7AEC33C-8619-41CE-B5FB-BB079923F618}"/>
              </a:ext>
            </a:extLst>
          </p:cNvPr>
          <p:cNvSpPr/>
          <p:nvPr/>
        </p:nvSpPr>
        <p:spPr>
          <a:xfrm>
            <a:off x="5601165" y="3930431"/>
            <a:ext cx="1193695" cy="30791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213054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VN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+mj-lt"/>
              <a:ea typeface="+mn-ea"/>
              <a:cs typeface="+mn-cs"/>
              <a:sym typeface="Arial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F6CA1E2-FF38-45FB-9FEB-B72B0F7CC9F6}"/>
              </a:ext>
            </a:extLst>
          </p:cNvPr>
          <p:cNvSpPr txBox="1"/>
          <p:nvPr/>
        </p:nvSpPr>
        <p:spPr>
          <a:xfrm>
            <a:off x="1182174" y="4706414"/>
            <a:ext cx="8522426" cy="9526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Aft>
                <a:spcPts val="600"/>
              </a:spcAft>
              <a:buClr>
                <a:srgbClr val="000000"/>
              </a:buClr>
              <a:buFont typeface="Arial"/>
              <a:buNone/>
            </a:pPr>
            <a:r>
              <a:rPr lang="vi-VN" sz="20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c. Hải và Xuân đều muốn ngồi bàn đầu. Nhưng ở đó chỉ còn một chỗ. Xuân xin cô cho Hải được ngồi chỗ mới. Cô khen Xuân đã biết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049DFAD-7C5C-412A-BCEB-322736A75754}"/>
              </a:ext>
            </a:extLst>
          </p:cNvPr>
          <p:cNvSpPr/>
          <p:nvPr/>
        </p:nvSpPr>
        <p:spPr>
          <a:xfrm>
            <a:off x="8379502" y="5271678"/>
            <a:ext cx="1978700" cy="366588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213054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VN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+mj-lt"/>
              <a:ea typeface="+mn-ea"/>
              <a:cs typeface="+mn-cs"/>
              <a:sym typeface="Arial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50FF8F6-CD95-4216-AC60-2C17A5B00EC0}"/>
              </a:ext>
            </a:extLst>
          </p:cNvPr>
          <p:cNvSpPr txBox="1"/>
          <p:nvPr/>
        </p:nvSpPr>
        <p:spPr>
          <a:xfrm>
            <a:off x="8524405" y="5238156"/>
            <a:ext cx="18337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2000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n</a:t>
            </a:r>
            <a:r>
              <a:rPr lang="en-VN" sz="2000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hường bạn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9BF9035-5D01-4D8D-8F94-97F619229EC6}"/>
              </a:ext>
            </a:extLst>
          </p:cNvPr>
          <p:cNvSpPr txBox="1"/>
          <p:nvPr/>
        </p:nvSpPr>
        <p:spPr>
          <a:xfrm>
            <a:off x="5621311" y="3860008"/>
            <a:ext cx="14847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2000" kern="0" dirty="0" err="1">
                <a:solidFill>
                  <a:srgbClr val="FF0000"/>
                </a:solidFill>
                <a:latin typeface="+mj-lt"/>
                <a:cs typeface="Arial"/>
                <a:sym typeface="Arial"/>
              </a:rPr>
              <a:t>giúp</a:t>
            </a:r>
            <a:r>
              <a:rPr lang="en-US" sz="2000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000" kern="0" dirty="0" err="1">
                <a:solidFill>
                  <a:srgbClr val="FF0000"/>
                </a:solidFill>
                <a:latin typeface="+mj-lt"/>
                <a:cs typeface="Arial"/>
                <a:sym typeface="Arial"/>
              </a:rPr>
              <a:t>đỡ</a:t>
            </a:r>
            <a:endParaRPr lang="en-VN" sz="2000" kern="0" dirty="0">
              <a:solidFill>
                <a:srgbClr val="FF0000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78EFCB9-4223-4754-BCEA-E637CF2763DA}"/>
              </a:ext>
            </a:extLst>
          </p:cNvPr>
          <p:cNvSpPr txBox="1"/>
          <p:nvPr/>
        </p:nvSpPr>
        <p:spPr>
          <a:xfrm>
            <a:off x="4954239" y="2435110"/>
            <a:ext cx="16626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2000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c</a:t>
            </a:r>
            <a:r>
              <a:rPr lang="en-VN" sz="2000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hia sẻ</a:t>
            </a:r>
          </a:p>
        </p:txBody>
      </p:sp>
    </p:spTree>
    <p:extLst>
      <p:ext uri="{BB962C8B-B14F-4D97-AF65-F5344CB8AC3E}">
        <p14:creationId xmlns:p14="http://schemas.microsoft.com/office/powerpoint/2010/main" val="3624817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E0D3864-C5F1-411A-8036-A785D9C40738}"/>
              </a:ext>
            </a:extLst>
          </p:cNvPr>
          <p:cNvSpPr txBox="1"/>
          <p:nvPr/>
        </p:nvSpPr>
        <p:spPr>
          <a:xfrm>
            <a:off x="1545372" y="1051568"/>
            <a:ext cx="934236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3.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Đặt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một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câu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về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hoạt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động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của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các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bạn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trong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tranh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321EE3-2324-4657-BDD8-11CA69ABC7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5372" y="1686421"/>
            <a:ext cx="4642649" cy="2102438"/>
          </a:xfrm>
          <a:prstGeom prst="round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A6B636E-A021-45D3-B8D3-DE2DDA34A7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88" t="3629" r="4655" b="5872"/>
          <a:stretch/>
        </p:blipFill>
        <p:spPr>
          <a:xfrm>
            <a:off x="6374106" y="1686421"/>
            <a:ext cx="4169964" cy="2102438"/>
          </a:xfrm>
          <a:prstGeom prst="roundRect">
            <a:avLst>
              <a:gd name="adj" fmla="val 11680"/>
            </a:avLst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B87C54-F2C7-4464-984B-D3B812B856E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88" t="5533" r="2659" b="3629"/>
          <a:stretch/>
        </p:blipFill>
        <p:spPr>
          <a:xfrm>
            <a:off x="1780110" y="4493406"/>
            <a:ext cx="4133418" cy="1953883"/>
          </a:xfrm>
          <a:prstGeom prst="roundRect">
            <a:avLst>
              <a:gd name="adj" fmla="val 7152"/>
            </a:avLst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CE05E4C-323E-418E-872F-996E0BE7D5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4774" y="4344851"/>
            <a:ext cx="4348628" cy="210243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439555E-F737-4B13-AD54-F3A05EDAD6FA}"/>
              </a:ext>
            </a:extLst>
          </p:cNvPr>
          <p:cNvSpPr txBox="1"/>
          <p:nvPr/>
        </p:nvSpPr>
        <p:spPr>
          <a:xfrm>
            <a:off x="1098422" y="3805245"/>
            <a:ext cx="66606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M: </a:t>
            </a:r>
            <a:r>
              <a:rPr lang="vi-VN" sz="2800" dirty="0">
                <a:solidFill>
                  <a:schemeClr val="tx1">
                    <a:lumMod val="50000"/>
                  </a:schemeClr>
                </a:solidFill>
                <a:latin typeface="+mj-lt"/>
              </a:rPr>
              <a:t>Bạn Lan cho bạn Hải mượn bút</a:t>
            </a:r>
          </a:p>
        </p:txBody>
      </p:sp>
    </p:spTree>
    <p:extLst>
      <p:ext uri="{BB962C8B-B14F-4D97-AF65-F5344CB8AC3E}">
        <p14:creationId xmlns:p14="http://schemas.microsoft.com/office/powerpoint/2010/main" val="2520385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63819" y="984575"/>
            <a:ext cx="6247250" cy="50649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1A8B920-2603-41BF-97D2-B541638BC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4860D97-F7FE-4AC3-8745-689FB2A4E7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51B321D-C137-4AB9-B2F5-FF741CE7DDF3}"/>
              </a:ext>
            </a:extLst>
          </p:cNvPr>
          <p:cNvSpPr txBox="1"/>
          <p:nvPr/>
        </p:nvSpPr>
        <p:spPr>
          <a:xfrm>
            <a:off x="6560744" y="2464202"/>
            <a:ext cx="4934597" cy="11687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Luyện</a:t>
            </a: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viết</a:t>
            </a: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vở</a:t>
            </a:r>
            <a:endParaRPr lang="vi-VN" sz="5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110679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D21ED70-8182-47E7-BF30-C2BBB8A7FADE}"/>
              </a:ext>
            </a:extLst>
          </p:cNvPr>
          <p:cNvSpPr txBox="1"/>
          <p:nvPr/>
        </p:nvSpPr>
        <p:spPr>
          <a:xfrm>
            <a:off x="4594034" y="3029639"/>
            <a:ext cx="40211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00B050"/>
                </a:solidFill>
              </a:rPr>
              <a:t>Khởi</a:t>
            </a:r>
            <a:r>
              <a:rPr lang="en-US" sz="5400" dirty="0">
                <a:solidFill>
                  <a:srgbClr val="00B050"/>
                </a:solidFill>
              </a:rPr>
              <a:t> </a:t>
            </a:r>
            <a:r>
              <a:rPr lang="en-US" sz="5400" dirty="0" err="1">
                <a:solidFill>
                  <a:srgbClr val="00B050"/>
                </a:solidFill>
              </a:rPr>
              <a:t>động</a:t>
            </a:r>
            <a:endParaRPr lang="en-US" sz="54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3259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44801" y="3927079"/>
            <a:ext cx="7100021" cy="9130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en-US" sz="5333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DORAEMON CÂU CÁ</a:t>
            </a:r>
          </a:p>
        </p:txBody>
      </p:sp>
      <p:pic>
        <p:nvPicPr>
          <p:cNvPr id="16" name="Picture 3" descr="C:\Users\ADMIN\Desktop\Tai nguyen thiet ke tro choi\Angry birds epic birds\1505573783630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0" y="4851400"/>
            <a:ext cx="1277379" cy="699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Beat – Dorem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903200" y="56134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710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 tmFilter="0, 0; .2, .5; .8, .5; 1, 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500" autoRev="1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0">
                <p:cTn id="1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build="allAtOnce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8648">
            <a:off x="4303184" y="-152223"/>
            <a:ext cx="5080000" cy="365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30800" y="1346200"/>
            <a:ext cx="2438400" cy="66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3234268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1219170">
              <a:spcBef>
                <a:spcPct val="0"/>
              </a:spcBef>
              <a:buNone/>
            </a:pPr>
            <a:r>
              <a:rPr lang="en-US" altLang="en-US" sz="4000" dirty="0">
                <a:solidFill>
                  <a:prstClr val="black"/>
                </a:solidFill>
                <a:latin typeface="Arial" charset="0"/>
              </a:rPr>
              <a:t>A</a:t>
            </a:r>
            <a:r>
              <a:rPr lang="en-US" altLang="en-US" sz="4133" dirty="0">
                <a:solidFill>
                  <a:prstClr val="black"/>
                </a:solidFill>
                <a:latin typeface="Arial" charset="0"/>
              </a:rPr>
              <a:t>. </a:t>
            </a:r>
            <a:r>
              <a:rPr lang="en-US" altLang="en-US" sz="2400" dirty="0">
                <a:solidFill>
                  <a:prstClr val="black"/>
                </a:solidFill>
                <a:latin typeface="Arial" charset="0"/>
              </a:rPr>
              <a:t>Sai</a:t>
            </a: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6843184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1219170">
              <a:spcBef>
                <a:spcPct val="0"/>
              </a:spcBef>
              <a:buNone/>
            </a:pPr>
            <a:r>
              <a:rPr lang="en-US" altLang="en-US" sz="4000" dirty="0">
                <a:solidFill>
                  <a:prstClr val="black"/>
                </a:solidFill>
                <a:latin typeface="Arial" charset="0"/>
              </a:rPr>
              <a:t>B</a:t>
            </a:r>
            <a:r>
              <a:rPr lang="en-US" altLang="en-US" sz="2400" dirty="0">
                <a:solidFill>
                  <a:prstClr val="black"/>
                </a:solidFill>
                <a:latin typeface="Arial" charset="0"/>
              </a:rPr>
              <a:t>. ĐÚNG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231218" y="4343400"/>
            <a:ext cx="4201791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nhút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nhát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031" name="Picture 7" descr="C:\Users\ADMIN\Desktop\Doremon cau ca ( trac nghiem )\pc58yB99i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32252" flipH="1">
            <a:off x="3771068" y="77169"/>
            <a:ext cx="1633611" cy="1155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xplosion 2 4"/>
          <p:cNvSpPr/>
          <p:nvPr/>
        </p:nvSpPr>
        <p:spPr>
          <a:xfrm>
            <a:off x="9173028" y="178882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467" b="1" dirty="0">
                <a:solidFill>
                  <a:srgbClr val="0000FF"/>
                </a:solidFill>
                <a:latin typeface="Calibri"/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1618" y="3998463"/>
            <a:ext cx="848783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7200" y="1411435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467" b="1" dirty="0">
                <a:solidFill>
                  <a:srgbClr val="0000FF"/>
                </a:solidFill>
                <a:latin typeface="Calibri"/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816" y="33524"/>
            <a:ext cx="4622800" cy="33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C:\Users\ADMIN\Desktop\Doremon cau ca ( trac nghiem )\51688879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5250" y1="24668" x2="39875" y2="33422"/>
                        <a14:foregroundMark x1="51250" y1="30902" x2="35125" y2="41645"/>
                        <a14:foregroundMark x1="7125" y1="20822" x2="71375" y2="55570"/>
                        <a14:foregroundMark x1="32750" y1="10743" x2="41625" y2="15782"/>
                        <a14:foregroundMark x1="35125" y1="30902" x2="37500" y2="35411"/>
                        <a14:foregroundMark x1="32125" y1="48011" x2="24375" y2="56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58252" flipH="1">
            <a:off x="2400470" y="-549500"/>
            <a:ext cx="4038381" cy="4685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12" y="1695656"/>
            <a:ext cx="1625600" cy="181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5" name="times up"/>
          <p:cNvGrpSpPr/>
          <p:nvPr/>
        </p:nvGrpSpPr>
        <p:grpSpPr>
          <a:xfrm>
            <a:off x="240762" y="584200"/>
            <a:ext cx="2096039" cy="911669"/>
            <a:chOff x="2989747" y="438150"/>
            <a:chExt cx="1572029" cy="683752"/>
          </a:xfrm>
        </p:grpSpPr>
        <p:sp>
          <p:nvSpPr>
            <p:cNvPr id="96" name="Rounded Rectangle 95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" name="Rounded Rectangle 96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26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26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6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26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027" name="Picture 3" descr="C:\Users\ADMIN\Desktop\Picture2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006600"/>
            <a:ext cx="13208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1" name="Group 100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7723" y="2006600"/>
            <a:ext cx="186535" cy="203293"/>
            <a:chOff x="2455863" y="2411803"/>
            <a:chExt cx="566738" cy="566738"/>
          </a:xfrm>
        </p:grpSpPr>
        <p:sp>
          <p:nvSpPr>
            <p:cNvPr id="10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7723" y="3087378"/>
            <a:ext cx="186535" cy="203293"/>
            <a:chOff x="2455863" y="2411803"/>
            <a:chExt cx="566738" cy="566738"/>
          </a:xfrm>
        </p:grpSpPr>
        <p:sp>
          <p:nvSpPr>
            <p:cNvPr id="10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743866" y="2606996"/>
            <a:ext cx="186535" cy="203293"/>
            <a:chOff x="2455863" y="2411803"/>
            <a:chExt cx="566738" cy="566738"/>
          </a:xfrm>
        </p:grpSpPr>
        <p:sp>
          <p:nvSpPr>
            <p:cNvPr id="11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09601" y="2616107"/>
            <a:ext cx="186535" cy="203293"/>
            <a:chOff x="2455863" y="2411803"/>
            <a:chExt cx="566738" cy="566738"/>
          </a:xfrm>
        </p:grpSpPr>
        <p:sp>
          <p:nvSpPr>
            <p:cNvPr id="12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25" name="Oval 107"/>
          <p:cNvSpPr>
            <a:spLocks noChangeArrowheads="1"/>
          </p:cNvSpPr>
          <p:nvPr/>
        </p:nvSpPr>
        <p:spPr bwMode="auto">
          <a:xfrm>
            <a:off x="1199146" y="2574161"/>
            <a:ext cx="140132" cy="15299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Explosion 2 2"/>
          <p:cNvSpPr/>
          <p:nvPr/>
        </p:nvSpPr>
        <p:spPr>
          <a:xfrm>
            <a:off x="-101600" y="2574160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libri"/>
              </a:rPr>
              <a:t>HẾT GIỜ</a:t>
            </a:r>
          </a:p>
        </p:txBody>
      </p:sp>
      <p:pic>
        <p:nvPicPr>
          <p:cNvPr id="7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537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471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10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audio>
              <p:cMediaNode vol="80000" mute="1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5" grpId="0" animBg="1"/>
      <p:bldP spid="15" grpId="1" animBg="1"/>
      <p:bldP spid="4" grpId="0"/>
      <p:bldP spid="5" grpId="0" animBg="1"/>
      <p:bldP spid="5" grpId="1" animBg="1"/>
      <p:bldP spid="24" grpId="0" animBg="1"/>
      <p:bldP spid="24" grpId="1" animBg="1"/>
      <p:bldP spid="3" grpId="0" animBg="1"/>
      <p:bldP spid="3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74494">
            <a:off x="4303184" y="-49594"/>
            <a:ext cx="5080000" cy="365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30800" y="1346200"/>
            <a:ext cx="2438400" cy="66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3234268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1219170">
              <a:spcBef>
                <a:spcPct val="0"/>
              </a:spcBef>
              <a:buNone/>
            </a:pPr>
            <a:r>
              <a:rPr lang="en-US" altLang="en-US" sz="4000" dirty="0">
                <a:solidFill>
                  <a:prstClr val="black"/>
                </a:solidFill>
                <a:latin typeface="Arial" charset="0"/>
              </a:rPr>
              <a:t>A</a:t>
            </a:r>
            <a:r>
              <a:rPr lang="en-US" altLang="en-US" sz="4133" dirty="0">
                <a:solidFill>
                  <a:prstClr val="black"/>
                </a:solidFill>
                <a:latin typeface="Arial" charset="0"/>
              </a:rPr>
              <a:t>. </a:t>
            </a:r>
            <a:r>
              <a:rPr lang="en-US" altLang="en-US" sz="2400" dirty="0" err="1">
                <a:solidFill>
                  <a:prstClr val="black"/>
                </a:solidFill>
                <a:latin typeface="Arial" charset="0"/>
              </a:rPr>
              <a:t>Đúng</a:t>
            </a:r>
            <a:endParaRPr lang="en-US" altLang="en-US" sz="24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6843184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1219170">
              <a:spcBef>
                <a:spcPct val="0"/>
              </a:spcBef>
              <a:buNone/>
            </a:pPr>
            <a:r>
              <a:rPr lang="en-US" altLang="en-US" sz="4000" dirty="0">
                <a:solidFill>
                  <a:prstClr val="black"/>
                </a:solidFill>
                <a:latin typeface="Arial" charset="0"/>
              </a:rPr>
              <a:t>B</a:t>
            </a:r>
            <a:r>
              <a:rPr lang="en-US" altLang="en-US" sz="2400" dirty="0">
                <a:solidFill>
                  <a:prstClr val="black"/>
                </a:solidFill>
                <a:latin typeface="Arial" charset="0"/>
              </a:rPr>
              <a:t>. Sai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267200" y="3984265"/>
            <a:ext cx="43631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Hiền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lành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" name="Explosion 2 4"/>
          <p:cNvSpPr/>
          <p:nvPr/>
        </p:nvSpPr>
        <p:spPr>
          <a:xfrm>
            <a:off x="9173028" y="178882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467" b="1" dirty="0">
                <a:solidFill>
                  <a:srgbClr val="0000FF"/>
                </a:solidFill>
                <a:latin typeface="Calibri"/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1618" y="3998463"/>
            <a:ext cx="848783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7200" y="1411435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467" b="1" dirty="0">
                <a:solidFill>
                  <a:srgbClr val="0000FF"/>
                </a:solidFill>
                <a:latin typeface="Calibri"/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819" y="29896"/>
            <a:ext cx="4622800" cy="33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hevron 15">
            <a:hlinkClick r:id="" action="ppaction://hlinkshowjump?jump=previousslide"/>
          </p:cNvPr>
          <p:cNvSpPr/>
          <p:nvPr/>
        </p:nvSpPr>
        <p:spPr>
          <a:xfrm flipH="1">
            <a:off x="254001" y="4030253"/>
            <a:ext cx="863599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074" name="Picture 2" descr="C:\Users\ADMIN\Desktop\Doremon cau ca ( trac nghiem )\historieta-tropical-de-los-pescados-45745897 (2)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17423" flipH="1">
            <a:off x="3010573" y="-310049"/>
            <a:ext cx="2441289" cy="169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Doremon cau ca ( trac nghiem )\old-brown-boot-vector-art-illustration-very-old-shoes-clipart-612_403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1841" y="22878"/>
            <a:ext cx="2021417" cy="1331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12" y="1695656"/>
            <a:ext cx="1625600" cy="181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times up"/>
          <p:cNvGrpSpPr/>
          <p:nvPr/>
        </p:nvGrpSpPr>
        <p:grpSpPr>
          <a:xfrm>
            <a:off x="240762" y="584200"/>
            <a:ext cx="2096039" cy="911669"/>
            <a:chOff x="2989747" y="438150"/>
            <a:chExt cx="1572029" cy="683752"/>
          </a:xfrm>
        </p:grpSpPr>
        <p:sp>
          <p:nvSpPr>
            <p:cNvPr id="19" name="Rounded Rectangle 1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26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26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6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26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1" name="Picture 3" descr="C:\Users\ADMIN\Desktop\Picture2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006600"/>
            <a:ext cx="13208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7723" y="2006600"/>
            <a:ext cx="186535" cy="203293"/>
            <a:chOff x="2455863" y="2411803"/>
            <a:chExt cx="566738" cy="566738"/>
          </a:xfrm>
        </p:grpSpPr>
        <p:sp>
          <p:nvSpPr>
            <p:cNvPr id="2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7723" y="3087378"/>
            <a:ext cx="186535" cy="203293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743866" y="2606996"/>
            <a:ext cx="186535" cy="203293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09601" y="2616107"/>
            <a:ext cx="186535" cy="203293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48" name="Oval 107"/>
          <p:cNvSpPr>
            <a:spLocks noChangeArrowheads="1"/>
          </p:cNvSpPr>
          <p:nvPr/>
        </p:nvSpPr>
        <p:spPr bwMode="auto">
          <a:xfrm>
            <a:off x="1199146" y="2574161"/>
            <a:ext cx="140132" cy="15299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" name="Explosion 2 48"/>
          <p:cNvSpPr/>
          <p:nvPr/>
        </p:nvSpPr>
        <p:spPr>
          <a:xfrm>
            <a:off x="-101600" y="2574160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libri"/>
              </a:rPr>
              <a:t>HẾT GIỜ</a:t>
            </a:r>
          </a:p>
        </p:txBody>
      </p:sp>
      <p:pic>
        <p:nvPicPr>
          <p:cNvPr id="50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605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4744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5" grpId="0" animBg="1"/>
      <p:bldP spid="15" grpId="1" animBg="1"/>
      <p:bldP spid="4" grpId="0"/>
      <p:bldP spid="5" grpId="0" animBg="1"/>
      <p:bldP spid="5" grpId="1" animBg="1"/>
      <p:bldP spid="24" grpId="0" animBg="1"/>
      <p:bldP spid="24" grpId="1" animBg="1"/>
      <p:bldP spid="49" grpId="0" animBg="1"/>
      <p:bldP spid="49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8648">
            <a:off x="4303184" y="-152223"/>
            <a:ext cx="5080000" cy="365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30800" y="1346200"/>
            <a:ext cx="2438400" cy="66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6807201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1219170">
              <a:spcBef>
                <a:spcPct val="0"/>
              </a:spcBef>
              <a:buNone/>
            </a:pPr>
            <a:r>
              <a:rPr lang="en-US" altLang="en-US" sz="4000" dirty="0">
                <a:solidFill>
                  <a:prstClr val="black"/>
                </a:solidFill>
                <a:latin typeface="Arial" charset="0"/>
              </a:rPr>
              <a:t>B</a:t>
            </a:r>
            <a:r>
              <a:rPr lang="en-US" altLang="en-US" sz="4133" dirty="0">
                <a:solidFill>
                  <a:prstClr val="black"/>
                </a:solidFill>
                <a:latin typeface="Arial" charset="0"/>
              </a:rPr>
              <a:t>. </a:t>
            </a:r>
            <a:r>
              <a:rPr lang="en-US" altLang="en-US" sz="2400" dirty="0" err="1">
                <a:solidFill>
                  <a:prstClr val="black"/>
                </a:solidFill>
                <a:latin typeface="Arial" charset="0"/>
              </a:rPr>
              <a:t>Tốt</a:t>
            </a:r>
            <a:r>
              <a:rPr lang="en-US" altLang="en-US" sz="2400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Arial" charset="0"/>
              </a:rPr>
              <a:t>bụng</a:t>
            </a:r>
            <a:endParaRPr lang="en-US" altLang="en-US" sz="24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3251201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1219170">
              <a:spcBef>
                <a:spcPct val="0"/>
              </a:spcBef>
              <a:buNone/>
            </a:pPr>
            <a:r>
              <a:rPr lang="en-US" altLang="en-US" sz="4000" dirty="0">
                <a:solidFill>
                  <a:prstClr val="black"/>
                </a:solidFill>
                <a:latin typeface="Arial" charset="0"/>
              </a:rPr>
              <a:t>A</a:t>
            </a:r>
            <a:r>
              <a:rPr lang="en-US" altLang="en-US" sz="2400" dirty="0">
                <a:solidFill>
                  <a:prstClr val="black"/>
                </a:solidFill>
                <a:latin typeface="Arial" charset="0"/>
              </a:rPr>
              <a:t>. </a:t>
            </a:r>
            <a:r>
              <a:rPr lang="en-US" altLang="en-US" sz="2400" dirty="0" err="1">
                <a:solidFill>
                  <a:prstClr val="black"/>
                </a:solidFill>
                <a:latin typeface="Arial" charset="0"/>
              </a:rPr>
              <a:t>Ích</a:t>
            </a:r>
            <a:r>
              <a:rPr lang="en-US" altLang="en-US" sz="2400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Arial" charset="0"/>
              </a:rPr>
              <a:t>kỷ</a:t>
            </a:r>
            <a:endParaRPr lang="en-US" altLang="en-US" sz="24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74030" y="3986384"/>
            <a:ext cx="5298998" cy="1323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nhím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nâu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”.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Nhím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trắng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" name="Explosion 2 4"/>
          <p:cNvSpPr/>
          <p:nvPr/>
        </p:nvSpPr>
        <p:spPr>
          <a:xfrm>
            <a:off x="9173028" y="178882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467" b="1" dirty="0">
                <a:solidFill>
                  <a:srgbClr val="0000FF"/>
                </a:solidFill>
                <a:latin typeface="Calibri"/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1618" y="3998463"/>
            <a:ext cx="848783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7200" y="1411435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467" b="1" dirty="0">
                <a:solidFill>
                  <a:srgbClr val="0000FF"/>
                </a:solidFill>
                <a:latin typeface="Calibri"/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816" y="33524"/>
            <a:ext cx="4622800" cy="33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hevron 15">
            <a:hlinkClick r:id="" action="ppaction://hlinkshowjump?jump=previousslide"/>
          </p:cNvPr>
          <p:cNvSpPr/>
          <p:nvPr/>
        </p:nvSpPr>
        <p:spPr>
          <a:xfrm flipH="1">
            <a:off x="254001" y="4030253"/>
            <a:ext cx="863599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098" name="Picture 2" descr="C:\Users\ADMIN\Desktop\Doremon cau ca ( trac nghiem )\depositphotos_151226446-stock-illustration-cartoon-tropical-fish-collection-set (2)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85638" y1="47899" x2="15160" y2="48739"/>
                        <a14:foregroundMark x1="74734" y1="42017" x2="61968" y2="51261"/>
                        <a14:foregroundMark x1="43351" y1="28151" x2="47074" y2="63866"/>
                        <a14:foregroundMark x1="45479" y1="26050" x2="61702" y2="58403"/>
                        <a14:foregroundMark x1="43351" y1="29412" x2="14894" y2="59664"/>
                        <a14:foregroundMark x1="17819" y1="36975" x2="23936" y2="65966"/>
                        <a14:foregroundMark x1="53191" y1="63445" x2="34840" y2="71008"/>
                        <a14:foregroundMark x1="13830" y1="46218" x2="24734" y2="33193"/>
                        <a14:foregroundMark x1="21277" y1="31513" x2="11702" y2="39496"/>
                        <a14:foregroundMark x1="54255" y1="38235" x2="82979" y2="44118"/>
                        <a14:foregroundMark x1="84309" y1="55462" x2="59840" y2="55462"/>
                        <a14:foregroundMark x1="63032" y1="15966" x2="71809" y2="23109"/>
                        <a14:foregroundMark x1="88830" y1="28151" x2="98936" y2="43277"/>
                        <a14:foregroundMark x1="97606" y1="50000" x2="90957" y2="65126"/>
                        <a14:foregroundMark x1="67819" y1="62185" x2="66755" y2="69748"/>
                        <a14:foregroundMark x1="65957" y1="73109" x2="62500" y2="74790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64700" flipH="1">
            <a:off x="3181691" y="-47357"/>
            <a:ext cx="2057432" cy="1407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ADMIN\Desktop\Doremon cau ca ( trac nghiem )\bottle-clipart-green-bottle-clipart-clipart-panda-free-clipart-images-animations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889" b="97556" l="9742" r="89861">
                        <a14:foregroundMark x1="30815" y1="2889" x2="21272" y2="50222"/>
                        <a14:foregroundMark x1="23658" y1="6444" x2="22465" y2="34444"/>
                        <a14:foregroundMark x1="25249" y1="9111" x2="23260" y2="36444"/>
                        <a14:foregroundMark x1="11730" y1="92889" x2="42346" y2="94444"/>
                        <a14:foregroundMark x1="14513" y1="47778" x2="47515" y2="48222"/>
                        <a14:foregroundMark x1="21670" y1="97333" x2="30020" y2="97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2424" y="0"/>
            <a:ext cx="1210829" cy="2166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12" y="1695656"/>
            <a:ext cx="1625600" cy="181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times up"/>
          <p:cNvGrpSpPr/>
          <p:nvPr/>
        </p:nvGrpSpPr>
        <p:grpSpPr>
          <a:xfrm>
            <a:off x="240762" y="584200"/>
            <a:ext cx="2096039" cy="911669"/>
            <a:chOff x="2989747" y="438150"/>
            <a:chExt cx="1572029" cy="683752"/>
          </a:xfrm>
        </p:grpSpPr>
        <p:sp>
          <p:nvSpPr>
            <p:cNvPr id="19" name="Rounded Rectangle 1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26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26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6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26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1" name="Picture 3" descr="C:\Users\ADMIN\Desktop\Picture2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006600"/>
            <a:ext cx="13208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7723" y="2006600"/>
            <a:ext cx="186535" cy="203293"/>
            <a:chOff x="2455863" y="2411803"/>
            <a:chExt cx="566738" cy="566738"/>
          </a:xfrm>
        </p:grpSpPr>
        <p:sp>
          <p:nvSpPr>
            <p:cNvPr id="2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7723" y="3087378"/>
            <a:ext cx="186535" cy="203293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743866" y="2606996"/>
            <a:ext cx="186535" cy="203293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09601" y="2616107"/>
            <a:ext cx="186535" cy="203293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48" name="Oval 107"/>
          <p:cNvSpPr>
            <a:spLocks noChangeArrowheads="1"/>
          </p:cNvSpPr>
          <p:nvPr/>
        </p:nvSpPr>
        <p:spPr bwMode="auto">
          <a:xfrm>
            <a:off x="1199146" y="2574161"/>
            <a:ext cx="140132" cy="15299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" name="Explosion 2 48"/>
          <p:cNvSpPr/>
          <p:nvPr/>
        </p:nvSpPr>
        <p:spPr>
          <a:xfrm>
            <a:off x="-101600" y="2574160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libri"/>
              </a:rPr>
              <a:t>HẾT GIỜ</a:t>
            </a:r>
          </a:p>
        </p:txBody>
      </p:sp>
      <p:pic>
        <p:nvPicPr>
          <p:cNvPr id="50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841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4744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5" grpId="0" animBg="1"/>
      <p:bldP spid="15" grpId="1" animBg="1"/>
      <p:bldP spid="4" grpId="0"/>
      <p:bldP spid="5" grpId="0" animBg="1"/>
      <p:bldP spid="5" grpId="1" animBg="1"/>
      <p:bldP spid="24" grpId="0" animBg="1"/>
      <p:bldP spid="24" grpId="1" animBg="1"/>
      <p:bldP spid="49" grpId="0" animBg="1"/>
      <p:bldP spid="49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8648">
            <a:off x="4303184" y="-152223"/>
            <a:ext cx="5080000" cy="365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30800" y="1346200"/>
            <a:ext cx="2438400" cy="66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6807201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1219170">
              <a:spcBef>
                <a:spcPct val="0"/>
              </a:spcBef>
              <a:buNone/>
            </a:pPr>
            <a:r>
              <a:rPr lang="en-US" altLang="en-US" sz="4000" dirty="0">
                <a:solidFill>
                  <a:prstClr val="black"/>
                </a:solidFill>
                <a:latin typeface="Arial" charset="0"/>
              </a:rPr>
              <a:t>B</a:t>
            </a:r>
            <a:r>
              <a:rPr lang="en-US" altLang="en-US" sz="4133" dirty="0">
                <a:solidFill>
                  <a:prstClr val="black"/>
                </a:solidFill>
                <a:latin typeface="Arial" charset="0"/>
              </a:rPr>
              <a:t>. </a:t>
            </a:r>
            <a:r>
              <a:rPr lang="en-US" altLang="en-US" sz="2400" dirty="0">
                <a:solidFill>
                  <a:prstClr val="black"/>
                </a:solidFill>
                <a:latin typeface="Arial" charset="0"/>
              </a:rPr>
              <a:t>Chia </a:t>
            </a:r>
            <a:r>
              <a:rPr lang="en-US" altLang="en-US" sz="2400" dirty="0" err="1">
                <a:solidFill>
                  <a:prstClr val="black"/>
                </a:solidFill>
                <a:latin typeface="Arial" charset="0"/>
              </a:rPr>
              <a:t>sẻ</a:t>
            </a:r>
            <a:endParaRPr lang="en-US" altLang="en-US" sz="24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3251201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1219170">
              <a:spcBef>
                <a:spcPct val="0"/>
              </a:spcBef>
              <a:buNone/>
            </a:pPr>
            <a:r>
              <a:rPr lang="en-US" altLang="en-US" sz="4000" dirty="0">
                <a:solidFill>
                  <a:prstClr val="black"/>
                </a:solidFill>
                <a:latin typeface="Arial" charset="0"/>
              </a:rPr>
              <a:t>A</a:t>
            </a:r>
            <a:r>
              <a:rPr lang="en-US" altLang="en-US" sz="2400" dirty="0">
                <a:solidFill>
                  <a:prstClr val="black"/>
                </a:solidFill>
                <a:latin typeface="Arial" charset="0"/>
              </a:rPr>
              <a:t>. </a:t>
            </a:r>
            <a:r>
              <a:rPr lang="en-US" altLang="en-US" sz="2400" dirty="0" err="1">
                <a:solidFill>
                  <a:prstClr val="black"/>
                </a:solidFill>
                <a:latin typeface="Arial" charset="0"/>
              </a:rPr>
              <a:t>Xinh</a:t>
            </a:r>
            <a:r>
              <a:rPr lang="en-US" altLang="en-US" sz="2400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Arial" charset="0"/>
              </a:rPr>
              <a:t>đẹp</a:t>
            </a:r>
            <a:endParaRPr lang="en-US" altLang="en-US" sz="24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10407" y="3967954"/>
            <a:ext cx="4835664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Xinh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sẻ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" name="Explosion 2 4"/>
          <p:cNvSpPr/>
          <p:nvPr/>
        </p:nvSpPr>
        <p:spPr>
          <a:xfrm>
            <a:off x="9173028" y="178882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467" b="1" dirty="0">
                <a:solidFill>
                  <a:srgbClr val="0000FF"/>
                </a:solidFill>
                <a:latin typeface="Calibri"/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1618" y="3998463"/>
            <a:ext cx="848783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7200" y="1411435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467" b="1" dirty="0">
                <a:solidFill>
                  <a:srgbClr val="0000FF"/>
                </a:solidFill>
                <a:latin typeface="Calibri"/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816" y="33524"/>
            <a:ext cx="4622800" cy="33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hevron 15">
            <a:hlinkClick r:id="" action="ppaction://hlinkshowjump?jump=previousslide"/>
          </p:cNvPr>
          <p:cNvSpPr/>
          <p:nvPr/>
        </p:nvSpPr>
        <p:spPr>
          <a:xfrm flipH="1">
            <a:off x="254001" y="4030253"/>
            <a:ext cx="863599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122" name="Picture 2" descr="C:\Users\ADMIN\Desktop\Doremon cau ca ( trac nghiem )\historieta-tropical-de-los-pescados-45745897 (3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36870" flipH="1">
            <a:off x="3478825" y="-64474"/>
            <a:ext cx="1813984" cy="1367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ADMIN\Desktop\Phan Thi Do Uyen\Giai cuu dai duong\alga-clipart-6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15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50350">
            <a:off x="4992655" y="-155492"/>
            <a:ext cx="1513908" cy="154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12" y="1695656"/>
            <a:ext cx="1625600" cy="181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times up"/>
          <p:cNvGrpSpPr/>
          <p:nvPr/>
        </p:nvGrpSpPr>
        <p:grpSpPr>
          <a:xfrm>
            <a:off x="240762" y="584200"/>
            <a:ext cx="2096039" cy="911669"/>
            <a:chOff x="2989747" y="438150"/>
            <a:chExt cx="1572029" cy="683752"/>
          </a:xfrm>
        </p:grpSpPr>
        <p:sp>
          <p:nvSpPr>
            <p:cNvPr id="19" name="Rounded Rectangle 1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26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26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6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26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1" name="Picture 3" descr="C:\Users\ADMIN\Desktop\Picture2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006600"/>
            <a:ext cx="13208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7723" y="2006600"/>
            <a:ext cx="186535" cy="203293"/>
            <a:chOff x="2455863" y="2411803"/>
            <a:chExt cx="566738" cy="566738"/>
          </a:xfrm>
        </p:grpSpPr>
        <p:sp>
          <p:nvSpPr>
            <p:cNvPr id="2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7723" y="3087378"/>
            <a:ext cx="186535" cy="203293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743866" y="2606996"/>
            <a:ext cx="186535" cy="203293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09601" y="2616107"/>
            <a:ext cx="186535" cy="203293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48" name="Oval 107"/>
          <p:cNvSpPr>
            <a:spLocks noChangeArrowheads="1"/>
          </p:cNvSpPr>
          <p:nvPr/>
        </p:nvSpPr>
        <p:spPr bwMode="auto">
          <a:xfrm>
            <a:off x="1199146" y="2574161"/>
            <a:ext cx="140132" cy="15299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" name="Explosion 2 48"/>
          <p:cNvSpPr/>
          <p:nvPr/>
        </p:nvSpPr>
        <p:spPr>
          <a:xfrm>
            <a:off x="-101600" y="2574160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libri"/>
              </a:rPr>
              <a:t>HẾT GIỜ</a:t>
            </a:r>
          </a:p>
        </p:txBody>
      </p:sp>
      <p:pic>
        <p:nvPicPr>
          <p:cNvPr id="50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295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4744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5" grpId="0" animBg="1"/>
      <p:bldP spid="15" grpId="1" animBg="1"/>
      <p:bldP spid="4" grpId="0"/>
      <p:bldP spid="5" grpId="0" animBg="1"/>
      <p:bldP spid="5" grpId="1" animBg="1"/>
      <p:bldP spid="24" grpId="0" animBg="1"/>
      <p:bldP spid="24" grpId="1" animBg="1"/>
      <p:bldP spid="49" grpId="0" animBg="1"/>
      <p:bldP spid="49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8648">
            <a:off x="4303184" y="-152223"/>
            <a:ext cx="5080000" cy="365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30800" y="1346200"/>
            <a:ext cx="2438400" cy="66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6807201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1219170">
              <a:spcBef>
                <a:spcPct val="0"/>
              </a:spcBef>
              <a:buNone/>
            </a:pPr>
            <a:r>
              <a:rPr lang="en-US" altLang="en-US" sz="4000" dirty="0">
                <a:solidFill>
                  <a:prstClr val="black"/>
                </a:solidFill>
                <a:latin typeface="Arial" charset="0"/>
              </a:rPr>
              <a:t>B</a:t>
            </a:r>
            <a:r>
              <a:rPr lang="en-US" altLang="en-US" sz="4133" dirty="0">
                <a:solidFill>
                  <a:prstClr val="black"/>
                </a:solidFill>
                <a:latin typeface="Arial" charset="0"/>
              </a:rPr>
              <a:t>. </a:t>
            </a:r>
            <a:r>
              <a:rPr lang="en-US" altLang="en-US" sz="2400" dirty="0" err="1">
                <a:solidFill>
                  <a:prstClr val="black"/>
                </a:solidFill>
                <a:latin typeface="Arial" charset="0"/>
              </a:rPr>
              <a:t>sặc</a:t>
            </a:r>
            <a:r>
              <a:rPr lang="en-US" altLang="en-US" sz="2400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Arial" charset="0"/>
              </a:rPr>
              <a:t>sỡ</a:t>
            </a:r>
            <a:endParaRPr lang="en-US" altLang="en-US" sz="24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3251201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1219170">
              <a:spcBef>
                <a:spcPct val="0"/>
              </a:spcBef>
              <a:buNone/>
            </a:pPr>
            <a:r>
              <a:rPr lang="en-US" altLang="en-US" sz="4000" dirty="0">
                <a:solidFill>
                  <a:prstClr val="black"/>
                </a:solidFill>
                <a:latin typeface="Arial" charset="0"/>
              </a:rPr>
              <a:t>A</a:t>
            </a:r>
            <a:r>
              <a:rPr lang="en-US" altLang="en-US" sz="2400" dirty="0">
                <a:solidFill>
                  <a:prstClr val="black"/>
                </a:solidFill>
                <a:latin typeface="Arial" charset="0"/>
              </a:rPr>
              <a:t>. </a:t>
            </a:r>
            <a:r>
              <a:rPr lang="en-US" altLang="en-US" sz="2400" dirty="0" err="1">
                <a:solidFill>
                  <a:prstClr val="black"/>
                </a:solidFill>
                <a:latin typeface="Arial" charset="0"/>
              </a:rPr>
              <a:t>sặc</a:t>
            </a:r>
            <a:r>
              <a:rPr lang="en-US" altLang="en-US" sz="2400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Arial" charset="0"/>
              </a:rPr>
              <a:t>nước</a:t>
            </a:r>
            <a:endParaRPr lang="en-US" altLang="en-US" sz="24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31218" y="4343400"/>
            <a:ext cx="4958409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" name="Explosion 2 4"/>
          <p:cNvSpPr/>
          <p:nvPr/>
        </p:nvSpPr>
        <p:spPr>
          <a:xfrm>
            <a:off x="9173028" y="178882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467" b="1" dirty="0">
                <a:solidFill>
                  <a:srgbClr val="0000FF"/>
                </a:solidFill>
                <a:latin typeface="Calibri"/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1618" y="3998463"/>
            <a:ext cx="848783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7200" y="1411435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467" b="1" dirty="0">
                <a:solidFill>
                  <a:srgbClr val="0000FF"/>
                </a:solidFill>
                <a:latin typeface="Calibri"/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816" y="33524"/>
            <a:ext cx="4622800" cy="33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hevron 15">
            <a:hlinkClick r:id="" action="ppaction://hlinkshowjump?jump=previousslide"/>
          </p:cNvPr>
          <p:cNvSpPr/>
          <p:nvPr/>
        </p:nvSpPr>
        <p:spPr>
          <a:xfrm flipH="1">
            <a:off x="254001" y="4030253"/>
            <a:ext cx="863599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099" name="Picture 3" descr="C:\Users\ADMIN\Desktop\Doremon cau ca ( trac nghiem )\bottle-clipart-green-bottle-clipart-clipart-panda-free-clipart-images-animations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889" b="97556" l="9742" r="89861">
                        <a14:foregroundMark x1="30815" y1="2889" x2="21272" y2="50222"/>
                        <a14:foregroundMark x1="23658" y1="6444" x2="22465" y2="34444"/>
                        <a14:foregroundMark x1="25249" y1="9111" x2="23260" y2="36444"/>
                        <a14:foregroundMark x1="11730" y1="92889" x2="42346" y2="94444"/>
                        <a14:foregroundMark x1="14513" y1="47778" x2="47515" y2="48222"/>
                        <a14:foregroundMark x1="21670" y1="97333" x2="30020" y2="97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2424" y="0"/>
            <a:ext cx="1210829" cy="2166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ADMIN\Desktop\Doremon cau ca ( trac nghiem )\depositphotos_151226446-stock-illustration-cartoon-tropical-fish-collection-set (3)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5278" y1="37220" x2="16389" y2="41256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6452" flipH="1">
            <a:off x="2332366" y="-206238"/>
            <a:ext cx="3177380" cy="2160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12" y="1695656"/>
            <a:ext cx="1625600" cy="181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times up"/>
          <p:cNvGrpSpPr/>
          <p:nvPr/>
        </p:nvGrpSpPr>
        <p:grpSpPr>
          <a:xfrm>
            <a:off x="240762" y="584200"/>
            <a:ext cx="2096039" cy="911669"/>
            <a:chOff x="2989747" y="438150"/>
            <a:chExt cx="1572029" cy="683752"/>
          </a:xfrm>
        </p:grpSpPr>
        <p:sp>
          <p:nvSpPr>
            <p:cNvPr id="19" name="Rounded Rectangle 1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26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26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6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26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1" name="Picture 3" descr="C:\Users\ADMIN\Desktop\Picture2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006600"/>
            <a:ext cx="13208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7723" y="2006600"/>
            <a:ext cx="186535" cy="203293"/>
            <a:chOff x="2455863" y="2411803"/>
            <a:chExt cx="566738" cy="566738"/>
          </a:xfrm>
        </p:grpSpPr>
        <p:sp>
          <p:nvSpPr>
            <p:cNvPr id="2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7723" y="3087378"/>
            <a:ext cx="186535" cy="203293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743866" y="2606996"/>
            <a:ext cx="186535" cy="203293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09601" y="2616107"/>
            <a:ext cx="186535" cy="203293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48" name="Oval 107"/>
          <p:cNvSpPr>
            <a:spLocks noChangeArrowheads="1"/>
          </p:cNvSpPr>
          <p:nvPr/>
        </p:nvSpPr>
        <p:spPr bwMode="auto">
          <a:xfrm>
            <a:off x="1199146" y="2574161"/>
            <a:ext cx="140132" cy="15299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" name="Explosion 2 48"/>
          <p:cNvSpPr/>
          <p:nvPr/>
        </p:nvSpPr>
        <p:spPr>
          <a:xfrm>
            <a:off x="-101600" y="2574160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libri"/>
              </a:rPr>
              <a:t>HẾT GIỜ</a:t>
            </a:r>
          </a:p>
        </p:txBody>
      </p:sp>
      <p:pic>
        <p:nvPicPr>
          <p:cNvPr id="50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037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4744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5" grpId="0" animBg="1"/>
      <p:bldP spid="15" grpId="1" animBg="1"/>
      <p:bldP spid="4" grpId="0"/>
      <p:bldP spid="5" grpId="0" animBg="1"/>
      <p:bldP spid="5" grpId="1" animBg="1"/>
      <p:bldP spid="24" grpId="0" animBg="1"/>
      <p:bldP spid="24" grpId="1" animBg="1"/>
      <p:bldP spid="49" grpId="0" animBg="1"/>
      <p:bldP spid="49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74494">
            <a:off x="4303184" y="-49594"/>
            <a:ext cx="5080000" cy="365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30800" y="1346200"/>
            <a:ext cx="2438400" cy="66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3234268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1219170">
              <a:spcBef>
                <a:spcPct val="0"/>
              </a:spcBef>
              <a:buNone/>
            </a:pPr>
            <a:r>
              <a:rPr lang="en-US" altLang="en-US" sz="4000" dirty="0">
                <a:solidFill>
                  <a:prstClr val="black"/>
                </a:solidFill>
                <a:latin typeface="Arial" charset="0"/>
              </a:rPr>
              <a:t>A</a:t>
            </a:r>
            <a:r>
              <a:rPr lang="en-US" altLang="en-US" sz="4133" dirty="0">
                <a:solidFill>
                  <a:prstClr val="black"/>
                </a:solidFill>
                <a:latin typeface="Arial" charset="0"/>
              </a:rPr>
              <a:t>. </a:t>
            </a:r>
            <a:r>
              <a:rPr lang="en-US" altLang="en-US" sz="2400" dirty="0">
                <a:solidFill>
                  <a:prstClr val="black"/>
                </a:solidFill>
                <a:latin typeface="Arial" charset="0"/>
              </a:rPr>
              <a:t>Xe </a:t>
            </a:r>
            <a:r>
              <a:rPr lang="en-US" altLang="en-US" sz="2400" dirty="0" err="1">
                <a:solidFill>
                  <a:prstClr val="black"/>
                </a:solidFill>
                <a:latin typeface="Arial" charset="0"/>
              </a:rPr>
              <a:t>đạp</a:t>
            </a:r>
            <a:endParaRPr lang="en-US" altLang="en-US" sz="24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6843184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1219170">
              <a:spcBef>
                <a:spcPct val="0"/>
              </a:spcBef>
              <a:buNone/>
            </a:pPr>
            <a:r>
              <a:rPr lang="en-US" altLang="en-US" sz="4000" dirty="0">
                <a:solidFill>
                  <a:prstClr val="black"/>
                </a:solidFill>
                <a:latin typeface="Arial" charset="0"/>
              </a:rPr>
              <a:t>B</a:t>
            </a:r>
            <a:r>
              <a:rPr lang="en-US" altLang="en-US" sz="2400" dirty="0">
                <a:solidFill>
                  <a:prstClr val="black"/>
                </a:solidFill>
                <a:latin typeface="Arial" charset="0"/>
              </a:rPr>
              <a:t>. </a:t>
            </a:r>
            <a:r>
              <a:rPr lang="en-US" altLang="en-US" sz="2400" dirty="0" err="1">
                <a:solidFill>
                  <a:prstClr val="black"/>
                </a:solidFill>
                <a:latin typeface="Arial" charset="0"/>
              </a:rPr>
              <a:t>Đạp</a:t>
            </a:r>
            <a:r>
              <a:rPr lang="en-US" altLang="en-US" sz="2400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Arial" charset="0"/>
              </a:rPr>
              <a:t>xe</a:t>
            </a:r>
            <a:endParaRPr lang="en-US" altLang="en-US" sz="24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31218" y="4343400"/>
            <a:ext cx="3039615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" name="Explosion 2 4"/>
          <p:cNvSpPr/>
          <p:nvPr/>
        </p:nvSpPr>
        <p:spPr>
          <a:xfrm>
            <a:off x="9173028" y="178882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467" b="1" dirty="0">
                <a:solidFill>
                  <a:srgbClr val="0000FF"/>
                </a:solidFill>
                <a:latin typeface="Calibri"/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1618" y="3998463"/>
            <a:ext cx="848783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7200" y="1411435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467" b="1" dirty="0">
                <a:solidFill>
                  <a:srgbClr val="0000FF"/>
                </a:solidFill>
                <a:latin typeface="Calibri"/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819" y="29896"/>
            <a:ext cx="4622800" cy="33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hevron 15">
            <a:hlinkClick r:id="" action="ppaction://hlinkshowjump?jump=previousslide"/>
          </p:cNvPr>
          <p:cNvSpPr/>
          <p:nvPr/>
        </p:nvSpPr>
        <p:spPr>
          <a:xfrm flipH="1">
            <a:off x="254001" y="4030253"/>
            <a:ext cx="863599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075" name="Picture 3" descr="C:\Users\ADMIN\Desktop\Doremon cau ca ( trac nghiem )\old-brown-boot-vector-art-illustration-very-old-shoes-clipart-612_403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1841" y="22878"/>
            <a:ext cx="2021417" cy="1331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ADMIN\Desktop\Doremon cau ca ( trac nghiem )\depositphotos_151226446-stock-illustration-cartoon-tropical-fish-collection-set (4)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29" b="100000" l="0" r="89975">
                        <a14:foregroundMark x1="26566" y1="51064" x2="29825" y2="58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79665" flipH="1">
            <a:off x="3271256" y="-435154"/>
            <a:ext cx="2777217" cy="2330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12" y="1695656"/>
            <a:ext cx="1625600" cy="181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times up"/>
          <p:cNvGrpSpPr/>
          <p:nvPr/>
        </p:nvGrpSpPr>
        <p:grpSpPr>
          <a:xfrm>
            <a:off x="240762" y="584200"/>
            <a:ext cx="2096039" cy="911669"/>
            <a:chOff x="2989747" y="438150"/>
            <a:chExt cx="1572029" cy="683752"/>
          </a:xfrm>
        </p:grpSpPr>
        <p:sp>
          <p:nvSpPr>
            <p:cNvPr id="19" name="Rounded Rectangle 1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26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26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6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26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1" name="Picture 3" descr="C:\Users\ADMIN\Desktop\Picture2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006600"/>
            <a:ext cx="13208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7723" y="2006600"/>
            <a:ext cx="186535" cy="203293"/>
            <a:chOff x="2455863" y="2411803"/>
            <a:chExt cx="566738" cy="566738"/>
          </a:xfrm>
        </p:grpSpPr>
        <p:sp>
          <p:nvSpPr>
            <p:cNvPr id="2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7723" y="3087378"/>
            <a:ext cx="186535" cy="203293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743866" y="2606996"/>
            <a:ext cx="186535" cy="203293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09601" y="2616107"/>
            <a:ext cx="186535" cy="203293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48" name="Oval 107"/>
          <p:cNvSpPr>
            <a:spLocks noChangeArrowheads="1"/>
          </p:cNvSpPr>
          <p:nvPr/>
        </p:nvSpPr>
        <p:spPr bwMode="auto">
          <a:xfrm>
            <a:off x="1199146" y="2574161"/>
            <a:ext cx="140132" cy="15299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" name="Explosion 2 48"/>
          <p:cNvSpPr/>
          <p:nvPr/>
        </p:nvSpPr>
        <p:spPr>
          <a:xfrm>
            <a:off x="-101600" y="2574160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libri"/>
              </a:rPr>
              <a:t>HẾT GIỜ</a:t>
            </a:r>
          </a:p>
        </p:txBody>
      </p:sp>
      <p:pic>
        <p:nvPicPr>
          <p:cNvPr id="50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995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4744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5" grpId="0" animBg="1"/>
      <p:bldP spid="15" grpId="1" animBg="1"/>
      <p:bldP spid="4" grpId="0"/>
      <p:bldP spid="5" grpId="0" animBg="1"/>
      <p:bldP spid="5" grpId="1" animBg="1"/>
      <p:bldP spid="24" grpId="0" animBg="1"/>
      <p:bldP spid="24" grpId="1" animBg="1"/>
      <p:bldP spid="49" grpId="0" animBg="1"/>
      <p:bldP spid="49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354</TotalTime>
  <Words>421</Words>
  <Application>Microsoft Office PowerPoint</Application>
  <PresentationFormat>Màn hình rộng</PresentationFormat>
  <Paragraphs>83</Paragraphs>
  <Slides>16</Slides>
  <Notes>2</Notes>
  <HiddenSlides>0</HiddenSlides>
  <MMClips>8</MMClips>
  <ScaleCrop>false</ScaleCrop>
  <HeadingPairs>
    <vt:vector size="6" baseType="variant">
      <vt:variant>
        <vt:lpstr>Phông được Dùng</vt:lpstr>
      </vt:variant>
      <vt:variant>
        <vt:i4>4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16</vt:i4>
      </vt:variant>
    </vt:vector>
  </HeadingPairs>
  <TitlesOfParts>
    <vt:vector size="22" baseType="lpstr">
      <vt:lpstr>等线</vt:lpstr>
      <vt:lpstr>Arial</vt:lpstr>
      <vt:lpstr>Arial-Rounded</vt:lpstr>
      <vt:lpstr>Calibri</vt:lpstr>
      <vt:lpstr>Office Theme</vt:lpstr>
      <vt:lpstr>1_Office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Windows 10</cp:lastModifiedBy>
  <cp:revision>39</cp:revision>
  <dcterms:created xsi:type="dcterms:W3CDTF">2021-07-20T01:55:21Z</dcterms:created>
  <dcterms:modified xsi:type="dcterms:W3CDTF">2021-11-17T08:59:25Z</dcterms:modified>
</cp:coreProperties>
</file>