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48665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8693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9400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9403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11963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A0A2134-B66F-475C-A742-EE0306F7693E}" type="datetimeFigureOut">
              <a:rPr lang="en-SG" smtClean="0"/>
              <a:t>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513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A0A2134-B66F-475C-A742-EE0306F7693E}" type="datetimeFigureOut">
              <a:rPr lang="en-SG" smtClean="0"/>
              <a:t>5/2/2023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5900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A0A2134-B66F-475C-A742-EE0306F7693E}" type="datetimeFigureOut">
              <a:rPr lang="en-SG" smtClean="0"/>
              <a:t>5/2/2023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7867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2134-B66F-475C-A742-EE0306F7693E}" type="datetimeFigureOut">
              <a:rPr lang="en-SG" smtClean="0"/>
              <a:t>5/2/2023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382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02444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1605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2134-B66F-475C-A742-EE0306F7693E}" type="datetimeFigureOut">
              <a:rPr lang="en-SG" smtClean="0"/>
              <a:t>5/2/2023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455CA-079C-4D72-AAFC-9B4DDF561D87}" type="slidenum">
              <a:rPr lang="en-SG" smtClean="0"/>
              <a:t>‹#›</a:t>
            </a:fld>
            <a:endParaRPr lang="en-SG"/>
          </a:p>
        </p:txBody>
      </p:sp>
    </p:spTree>
    <p:extLst>
      <p:ext uri="{BB962C8B-B14F-4D97-AF65-F5344CB8AC3E}">
        <p14:creationId xmlns:p14="http://schemas.microsoft.com/office/powerpoint/2010/main" val="42760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7407" y="1046922"/>
            <a:ext cx="9859617" cy="523220"/>
          </a:xfrm>
          <a:prstGeom prst="rect">
            <a:avLst/>
          </a:prstGeom>
          <a:noFill/>
        </p:spPr>
        <p:txBody>
          <a:bodyPr wrap="square" rtlCol="0">
            <a:spAutoFit/>
          </a:bodyPr>
          <a:lstStyle/>
          <a:p>
            <a:r>
              <a:rPr lang="en-US" sz="2800" dirty="0" smtClean="0">
                <a:solidFill>
                  <a:srgbClr val="FF0000"/>
                </a:solidFill>
                <a:latin typeface="+mj-lt"/>
              </a:rPr>
              <a:t>	</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65080" y="523702"/>
            <a:ext cx="11010086" cy="954107"/>
          </a:xfrm>
          <a:prstGeom prst="rect">
            <a:avLst/>
          </a:prstGeom>
        </p:spPr>
        <p:txBody>
          <a:bodyPr wrap="square">
            <a:spAutoFit/>
          </a:bodyPr>
          <a:lstStyle/>
          <a:p>
            <a:pPr algn="ctr"/>
            <a:r>
              <a:rPr lang="en-US" sz="2800" b="1" dirty="0" smtClean="0">
                <a:solidFill>
                  <a:srgbClr val="FF0000"/>
                </a:solidFill>
                <a:latin typeface="Times New Roman" panose="02020603050405020304" pitchFamily="18" charset="0"/>
              </a:rPr>
              <a:t>TRƯỜNG TIỂU HỌC GIANG BIÊN TẶNG QUÀ TẾT CHO </a:t>
            </a:r>
          </a:p>
          <a:p>
            <a:pPr algn="ctr"/>
            <a:r>
              <a:rPr lang="en-US" sz="2800" b="1" dirty="0" smtClean="0">
                <a:solidFill>
                  <a:srgbClr val="FF0000"/>
                </a:solidFill>
                <a:latin typeface="Times New Roman" panose="02020603050405020304" pitchFamily="18" charset="0"/>
              </a:rPr>
              <a:t>HỌC SINH CÓ HOÀN CẢNH KHÓ KHĂN</a:t>
            </a:r>
            <a:endParaRPr lang="en-SG" sz="2800" b="1" dirty="0">
              <a:solidFill>
                <a:srgbClr val="FF0000"/>
              </a:solidFill>
            </a:endParaRPr>
          </a:p>
        </p:txBody>
      </p:sp>
      <p:sp>
        <p:nvSpPr>
          <p:cNvPr id="6" name="Rectangle 1"/>
          <p:cNvSpPr>
            <a:spLocks noChangeArrowheads="1"/>
          </p:cNvSpPr>
          <p:nvPr/>
        </p:nvSpPr>
        <p:spPr bwMode="auto">
          <a:xfrm>
            <a:off x="665080" y="1477809"/>
            <a:ext cx="10853532" cy="48936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altLang="en-US" sz="24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lang="vi-VN" altLang="en-US" sz="2400" dirty="0">
                <a:solidFill>
                  <a:srgbClr val="333333"/>
                </a:solidFill>
                <a:latin typeface="Times New Roman" panose="02020603050405020304" pitchFamily="18" charset="0"/>
                <a:cs typeface="Times New Roman" panose="02020603050405020304" pitchFamily="18" charset="0"/>
              </a:rPr>
              <a:t>Nhằm kịp thời chăm lo cho các em học sinh có một cái tết vui tươi, ấm áp với mong muốn “Không còn ai bị bỏ lại phía sau”, “Mọi người, mọi nhà đều có Tết”, </a:t>
            </a:r>
            <a:r>
              <a:rPr lang="en-US" altLang="en-US" sz="2400" dirty="0" err="1" smtClean="0">
                <a:solidFill>
                  <a:srgbClr val="333333"/>
                </a:solidFill>
                <a:latin typeface="Times New Roman" panose="02020603050405020304" pitchFamily="18" charset="0"/>
                <a:cs typeface="Times New Roman" panose="02020603050405020304" pitchFamily="18" charset="0"/>
              </a:rPr>
              <a:t>sáng</a:t>
            </a:r>
            <a:r>
              <a:rPr lang="vi-VN" altLang="en-US" sz="2400" dirty="0" smtClean="0">
                <a:solidFill>
                  <a:srgbClr val="333333"/>
                </a:solidFill>
                <a:latin typeface="Times New Roman" panose="02020603050405020304" pitchFamily="18" charset="0"/>
                <a:cs typeface="Times New Roman" panose="02020603050405020304" pitchFamily="18" charset="0"/>
              </a:rPr>
              <a:t> </a:t>
            </a:r>
            <a:r>
              <a:rPr lang="vi-VN" altLang="en-US" sz="2400" dirty="0">
                <a:solidFill>
                  <a:srgbClr val="333333"/>
                </a:solidFill>
                <a:latin typeface="Times New Roman" panose="02020603050405020304" pitchFamily="18" charset="0"/>
                <a:cs typeface="Times New Roman" panose="02020603050405020304" pitchFamily="18" charset="0"/>
              </a:rPr>
              <a:t>ngày 09/01/2023, Trường Tiểu học </a:t>
            </a:r>
            <a:r>
              <a:rPr lang="en-US" altLang="en-US" sz="2400" dirty="0" err="1" smtClean="0">
                <a:solidFill>
                  <a:srgbClr val="333333"/>
                </a:solidFill>
                <a:latin typeface="Times New Roman" panose="02020603050405020304" pitchFamily="18" charset="0"/>
                <a:cs typeface="Times New Roman" panose="02020603050405020304" pitchFamily="18" charset="0"/>
              </a:rPr>
              <a:t>Giang</a:t>
            </a:r>
            <a:r>
              <a:rPr lang="en-US" altLang="en-US" sz="2400" dirty="0" smtClean="0">
                <a:solidFill>
                  <a:srgbClr val="333333"/>
                </a:solidFill>
                <a:latin typeface="Times New Roman" panose="02020603050405020304" pitchFamily="18" charset="0"/>
                <a:cs typeface="Times New Roman" panose="02020603050405020304" pitchFamily="18" charset="0"/>
              </a:rPr>
              <a:t> </a:t>
            </a:r>
            <a:r>
              <a:rPr lang="en-US" altLang="en-US" sz="2400" dirty="0" err="1" smtClean="0">
                <a:solidFill>
                  <a:srgbClr val="333333"/>
                </a:solidFill>
                <a:latin typeface="Times New Roman" panose="02020603050405020304" pitchFamily="18" charset="0"/>
                <a:cs typeface="Times New Roman" panose="02020603050405020304" pitchFamily="18" charset="0"/>
              </a:rPr>
              <a:t>Biên</a:t>
            </a:r>
            <a:r>
              <a:rPr lang="en-US" altLang="en-US" sz="2400" dirty="0" smtClean="0">
                <a:solidFill>
                  <a:srgbClr val="333333"/>
                </a:solidFill>
                <a:latin typeface="Times New Roman" panose="02020603050405020304" pitchFamily="18" charset="0"/>
                <a:cs typeface="Times New Roman" panose="02020603050405020304" pitchFamily="18" charset="0"/>
              </a:rPr>
              <a:t> </a:t>
            </a:r>
            <a:r>
              <a:rPr lang="vi-VN" altLang="en-US" sz="2400" dirty="0" smtClean="0">
                <a:solidFill>
                  <a:srgbClr val="333333"/>
                </a:solidFill>
                <a:latin typeface="Times New Roman" panose="02020603050405020304" pitchFamily="18" charset="0"/>
                <a:cs typeface="Times New Roman" panose="02020603050405020304" pitchFamily="18" charset="0"/>
              </a:rPr>
              <a:t>đã </a:t>
            </a:r>
            <a:r>
              <a:rPr lang="vi-VN" altLang="en-US" sz="2400" dirty="0">
                <a:solidFill>
                  <a:srgbClr val="333333"/>
                </a:solidFill>
                <a:latin typeface="Times New Roman" panose="02020603050405020304" pitchFamily="18" charset="0"/>
                <a:cs typeface="Times New Roman" panose="02020603050405020304" pitchFamily="18" charset="0"/>
              </a:rPr>
              <a:t>tổ chức trao quà tết cho các em học sinh có hoàn cảnh khó khăn.Và “Món quà xuân” ý nghĩa mà nhà trường dành tặng cho các em học sinh trước thềm năm mới đó chính là những giỏ quà được gói cẩn thận. Mong rằng, sự quan tâm thiết thực này sẽ giúp các em học sinh và gia đình ấm lòng hơn trước thềm năm mới. Nhận được món quà quý giá đầu xuân, nhiều em học sinh và các bậc phụ huynh đã không giấu được niềm vui, niềm hạnh phúc và bày tỏ lòng biết ơn trước sự quan tâm của nhà trường.Có thể nói, những phần quà tuy nhỏ bé nhưng chứa đựng tình cảm, sự quan tâm sâu sắc của Ban giám hiệu, các thầy cô giáo trường tiểu học </a:t>
            </a:r>
            <a:r>
              <a:rPr lang="en-US" altLang="en-US" sz="2400" dirty="0" err="1" smtClean="0">
                <a:solidFill>
                  <a:srgbClr val="333333"/>
                </a:solidFill>
                <a:latin typeface="Times New Roman" panose="02020603050405020304" pitchFamily="18" charset="0"/>
                <a:cs typeface="Times New Roman" panose="02020603050405020304" pitchFamily="18" charset="0"/>
              </a:rPr>
              <a:t>Giang</a:t>
            </a:r>
            <a:r>
              <a:rPr lang="en-US" altLang="en-US" sz="2400" dirty="0" smtClean="0">
                <a:solidFill>
                  <a:srgbClr val="333333"/>
                </a:solidFill>
                <a:latin typeface="Times New Roman" panose="02020603050405020304" pitchFamily="18" charset="0"/>
                <a:cs typeface="Times New Roman" panose="02020603050405020304" pitchFamily="18" charset="0"/>
              </a:rPr>
              <a:t> </a:t>
            </a:r>
            <a:r>
              <a:rPr lang="en-US" altLang="en-US" sz="2400" dirty="0" err="1" smtClean="0">
                <a:solidFill>
                  <a:srgbClr val="333333"/>
                </a:solidFill>
                <a:latin typeface="Times New Roman" panose="02020603050405020304" pitchFamily="18" charset="0"/>
                <a:cs typeface="Times New Roman" panose="02020603050405020304" pitchFamily="18" charset="0"/>
              </a:rPr>
              <a:t>Biên</a:t>
            </a:r>
            <a:r>
              <a:rPr lang="en-US" altLang="en-US" sz="2400" dirty="0" smtClean="0">
                <a:solidFill>
                  <a:srgbClr val="333333"/>
                </a:solidFill>
                <a:latin typeface="Times New Roman" panose="02020603050405020304" pitchFamily="18" charset="0"/>
                <a:cs typeface="Times New Roman" panose="02020603050405020304" pitchFamily="18" charset="0"/>
              </a:rPr>
              <a:t> </a:t>
            </a:r>
            <a:r>
              <a:rPr lang="vi-VN" altLang="en-US" sz="2400" dirty="0" smtClean="0">
                <a:solidFill>
                  <a:srgbClr val="333333"/>
                </a:solidFill>
                <a:latin typeface="Times New Roman" panose="02020603050405020304" pitchFamily="18" charset="0"/>
                <a:cs typeface="Times New Roman" panose="02020603050405020304" pitchFamily="18" charset="0"/>
              </a:rPr>
              <a:t>đối </a:t>
            </a:r>
            <a:r>
              <a:rPr lang="vi-VN" altLang="en-US" sz="2400" dirty="0">
                <a:solidFill>
                  <a:srgbClr val="333333"/>
                </a:solidFill>
                <a:latin typeface="Times New Roman" panose="02020603050405020304" pitchFamily="18" charset="0"/>
                <a:cs typeface="Times New Roman" panose="02020603050405020304" pitchFamily="18" charset="0"/>
              </a:rPr>
              <a:t>với các em học sinh. Chúc các em đón một cái tết vui vẻ hạnh phúc bên người thân</a:t>
            </a:r>
            <a:r>
              <a:rPr lang="vi-VN" altLang="en-US" sz="2400" dirty="0" smtClean="0">
                <a:solidFill>
                  <a:srgbClr val="333333"/>
                </a:solidFill>
                <a:latin typeface="Times New Roman" panose="02020603050405020304" pitchFamily="18" charset="0"/>
                <a:cs typeface="Times New Roman" panose="02020603050405020304" pitchFamily="18" charset="0"/>
              </a:rPr>
              <a:t>.</a:t>
            </a:r>
            <a:endParaRPr lang="en-US" altLang="en-US" sz="2400" dirty="0" smtClean="0">
              <a:solidFill>
                <a:srgbClr val="333333"/>
              </a:solidFill>
              <a:latin typeface="Times New Roman" panose="02020603050405020304" pitchFamily="18" charset="0"/>
              <a:cs typeface="Times New Roman" panose="02020603050405020304" pitchFamily="18" charset="0"/>
            </a:endParaRPr>
          </a:p>
          <a:p>
            <a:pPr lvl="0" algn="just"/>
            <a:r>
              <a:rPr kumimoji="0" lang="en-US" altLang="en-US" sz="2400" b="0" i="0" u="none" strike="noStrike" cap="none" normalizeH="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Sau</a:t>
            </a:r>
            <a:r>
              <a:rPr kumimoji="0" lang="en-US" altLang="en-US" sz="24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đây</a:t>
            </a:r>
            <a:r>
              <a:rPr kumimoji="0" lang="en-US" altLang="en-US" sz="24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hình</a:t>
            </a:r>
            <a:r>
              <a:rPr kumimoji="0" lang="en-US" altLang="en-US" sz="24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ảnh</a:t>
            </a:r>
            <a:r>
              <a:rPr kumimoji="0" lang="en-US" altLang="en-US" sz="24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rgbClr val="17308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884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1565528" y="62292"/>
            <a:ext cx="9060944" cy="6795708"/>
          </a:xfrm>
          <a:prstGeom prst="rect">
            <a:avLst/>
          </a:prstGeom>
        </p:spPr>
      </p:pic>
    </p:spTree>
    <p:extLst>
      <p:ext uri="{BB962C8B-B14F-4D97-AF65-F5344CB8AC3E}">
        <p14:creationId xmlns:p14="http://schemas.microsoft.com/office/powerpoint/2010/main" val="403189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a:xfrm>
            <a:off x="8849436" y="-2660650"/>
            <a:ext cx="10515600" cy="4351338"/>
          </a:xfrm>
        </p:spPr>
        <p:txBody>
          <a:bodyPr/>
          <a:lstStyle/>
          <a:p>
            <a:endParaRPr lang="en-SG" dirty="0"/>
          </a:p>
        </p:txBody>
      </p:sp>
      <p:pic>
        <p:nvPicPr>
          <p:cNvPr id="4" name="Picture 3"/>
          <p:cNvPicPr>
            <a:picLocks noChangeAspect="1"/>
          </p:cNvPicPr>
          <p:nvPr/>
        </p:nvPicPr>
        <p:blipFill>
          <a:blip r:embed="rId2"/>
          <a:stretch>
            <a:fillRect/>
          </a:stretch>
        </p:blipFill>
        <p:spPr>
          <a:xfrm>
            <a:off x="1076469" y="124963"/>
            <a:ext cx="9314026" cy="6985520"/>
          </a:xfrm>
          <a:prstGeom prst="rect">
            <a:avLst/>
          </a:prstGeom>
        </p:spPr>
      </p:pic>
    </p:spTree>
    <p:extLst>
      <p:ext uri="{BB962C8B-B14F-4D97-AF65-F5344CB8AC3E}">
        <p14:creationId xmlns:p14="http://schemas.microsoft.com/office/powerpoint/2010/main" val="1502629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16</Words>
  <Application>Microsoft Office PowerPoint</Application>
  <PresentationFormat>Widescreen</PresentationFormat>
  <Paragraphs>5</Paragraphs>
  <Slides>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Times New Roman</vt:lpstr>
      <vt:lpstr>Office Theme</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32</cp:revision>
  <dcterms:created xsi:type="dcterms:W3CDTF">2022-03-06T11:18:05Z</dcterms:created>
  <dcterms:modified xsi:type="dcterms:W3CDTF">2023-02-05T08:47:21Z</dcterms:modified>
</cp:coreProperties>
</file>