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310" r:id="rId2"/>
    <p:sldId id="315" r:id="rId3"/>
    <p:sldId id="324" r:id="rId4"/>
    <p:sldId id="332" r:id="rId5"/>
    <p:sldId id="333" r:id="rId6"/>
    <p:sldId id="334" r:id="rId7"/>
    <p:sldId id="335" r:id="rId8"/>
    <p:sldId id="256" r:id="rId9"/>
    <p:sldId id="257" r:id="rId10"/>
    <p:sldId id="328" r:id="rId11"/>
    <p:sldId id="329" r:id="rId12"/>
    <p:sldId id="330" r:id="rId13"/>
    <p:sldId id="331" r:id="rId14"/>
    <p:sldId id="312" r:id="rId15"/>
    <p:sldId id="327" r:id="rId16"/>
    <p:sldId id="258" r:id="rId17"/>
    <p:sldId id="264" r:id="rId18"/>
    <p:sldId id="325" r:id="rId19"/>
  </p:sldIdLst>
  <p:sldSz cx="12161838" cy="6858000"/>
  <p:notesSz cx="6858000" cy="9144000"/>
  <p:embeddedFontLst>
    <p:embeddedFont>
      <p:font typeface="Nunito" charset="0"/>
      <p:regular r:id="rId21"/>
      <p:bold r:id="rId22"/>
      <p:italic r:id="rId23"/>
      <p:boldItalic r:id="rId24"/>
    </p:embeddedFont>
    <p:embeddedFont>
      <p:font typeface="Arial Rounded MT Bold" pitchFamily="34" charset="0"/>
      <p:regular r:id="rId25"/>
    </p:embeddedFont>
    <p:embeddedFont>
      <p:font typeface="Caveat Brush" charset="0"/>
      <p:regular r:id="rId26"/>
    </p:embeddedFont>
    <p:embeddedFont>
      <p:font typeface="Arial-Rounded" pitchFamily="34" charset="0"/>
      <p:regular r:id="rId27"/>
    </p:embeddedFont>
    <p:embeddedFont>
      <p:font typeface="Fredoka One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5050"/>
    <a:srgbClr val="FF0066"/>
    <a:srgbClr val="F0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EE8047C-CD58-48A2-AB3F-55819AF1ADA1}">
  <a:tblStyle styleId="{4EE8047C-CD58-48A2-AB3F-55819AF1AD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85053" autoAdjust="0"/>
  </p:normalViewPr>
  <p:slideViewPr>
    <p:cSldViewPr snapToGrid="0">
      <p:cViewPr varScale="1">
        <p:scale>
          <a:sx n="62" d="100"/>
          <a:sy n="62" d="100"/>
        </p:scale>
        <p:origin x="-360" y="-84"/>
      </p:cViewPr>
      <p:guideLst>
        <p:guide orient="horz" pos="768"/>
        <p:guide orient="horz" pos="3791"/>
        <p:guide orient="horz" pos="2392"/>
        <p:guide pos="604"/>
        <p:guide pos="7057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20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làm</a:t>
            </a:r>
            <a:r>
              <a:rPr lang="en-US" baseline="0" smtClean="0"/>
              <a:t> việc nhóm đôi, 1 bạn hỏi và tự mời bạn khác trả lời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smtClean="0"/>
              <a:t>Click vào</a:t>
            </a:r>
            <a:r>
              <a:rPr lang="en-US" baseline="0" smtClean="0"/>
              <a:t> người thân để ra câu hỏi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Tại slide câu hỏi, click vào ng thân để quay về đây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Chơi xong thì click vào quả dâu để tới bài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1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Thầy</a:t>
            </a:r>
            <a:r>
              <a:rPr lang="en-US" baseline="0" smtClean="0"/>
              <a:t> cô vui lòng k chia sẻ video này ra ngoài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Từ</a:t>
            </a:r>
            <a:r>
              <a:rPr lang="en-US" baseline="0" smtClean="0"/>
              <a:t> đó GV chốt ý nghĩa của câu chuyện. Gv linh động thay đổi nội dung nếu thấy chưa phù hợp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7626" y="1236033"/>
            <a:ext cx="7601149" cy="37516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7626" y="4987567"/>
            <a:ext cx="6023461" cy="634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1310" y="4762633"/>
            <a:ext cx="5799218" cy="70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2148" y="2949667"/>
            <a:ext cx="6957545" cy="1696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5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0" name="Google Shape;8290;p46"/>
          <p:cNvGrpSpPr/>
          <p:nvPr/>
        </p:nvGrpSpPr>
        <p:grpSpPr>
          <a:xfrm>
            <a:off x="-2274" y="-11449"/>
            <a:ext cx="12162051" cy="6882076"/>
            <a:chOff x="-2000" y="-12625"/>
            <a:chExt cx="10692000" cy="7589400"/>
          </a:xfrm>
        </p:grpSpPr>
        <p:sp>
          <p:nvSpPr>
            <p:cNvPr id="8291" name="Google Shape;8291;p46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92" name="Google Shape;8292;p46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293" name="Google Shape;8293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294" name="Google Shape;8294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95" name="Google Shape;829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96" name="Google Shape;829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7" name="Google Shape;829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8" name="Google Shape;829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299" name="Google Shape;829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0" name="Google Shape;830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1" name="Google Shape;830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2" name="Google Shape;830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3" name="Google Shape;830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4" name="Google Shape;830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5" name="Google Shape;830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6" name="Google Shape;830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7" name="Google Shape;830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8" name="Google Shape;830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9" name="Google Shape;830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10" name="Google Shape;831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311" name="Google Shape;8311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312" name="Google Shape;8312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13" name="Google Shape;8313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14" name="Google Shape;8314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5" name="Google Shape;831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6" name="Google Shape;831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7" name="Google Shape;831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18" name="Google Shape;8318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9" name="Google Shape;831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0" name="Google Shape;832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1" name="Google Shape;832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2" name="Google Shape;8322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3" name="Google Shape;832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4" name="Google Shape;832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5" name="Google Shape;832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6" name="Google Shape;8326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7" name="Google Shape;832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8" name="Google Shape;832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9" name="Google Shape;832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30" name="Google Shape;8330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31" name="Google Shape;8331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2" name="Google Shape;833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3" name="Google Shape;833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4" name="Google Shape;833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5" name="Google Shape;8335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6" name="Google Shape;833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7" name="Google Shape;833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8" name="Google Shape;833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9" name="Google Shape;8339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0" name="Google Shape;834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1" name="Google Shape;834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2" name="Google Shape;834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43" name="Google Shape;8343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4" name="Google Shape;834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5" name="Google Shape;834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6" name="Google Shape;834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47" name="Google Shape;8347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48" name="Google Shape;8348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49" name="Google Shape;8349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0" name="Google Shape;835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1" name="Google Shape;835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2" name="Google Shape;835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3" name="Google Shape;8353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4" name="Google Shape;835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5" name="Google Shape;835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6" name="Google Shape;835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7" name="Google Shape;8357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8" name="Google Shape;835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9" name="Google Shape;835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0" name="Google Shape;836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61" name="Google Shape;8361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2" name="Google Shape;836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3" name="Google Shape;836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4" name="Google Shape;836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65" name="Google Shape;8365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66" name="Google Shape;8366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7" name="Google Shape;836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8" name="Google Shape;836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9" name="Google Shape;836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0" name="Google Shape;8370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1" name="Google Shape;837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2" name="Google Shape;837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3" name="Google Shape;837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4" name="Google Shape;8374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5" name="Google Shape;837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6" name="Google Shape;837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7" name="Google Shape;837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8" name="Google Shape;8378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9" name="Google Shape;837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0" name="Google Shape;838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1" name="Google Shape;838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82" name="Google Shape;8382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83" name="Google Shape;8383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4" name="Google Shape;838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5" name="Google Shape;838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6" name="Google Shape;838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87" name="Google Shape;8387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8" name="Google Shape;838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9" name="Google Shape;838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0" name="Google Shape;839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1" name="Google Shape;8391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2" name="Google Shape;839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3" name="Google Shape;839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4" name="Google Shape;839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5" name="Google Shape;8395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6" name="Google Shape;8396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7" name="Google Shape;8397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8" name="Google Shape;8398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399" name="Google Shape;8399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400" name="Google Shape;84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1" name="Google Shape;84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2" name="Google Shape;84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3" name="Google Shape;84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404" name="Google Shape;84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5" name="Google Shape;84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6" name="Google Shape;84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7" name="Google Shape;84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408" name="Google Shape;8408;p46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409" name="Google Shape;8409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410" name="Google Shape;8410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411" name="Google Shape;8411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2" name="Google Shape;841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3" name="Google Shape;841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4" name="Google Shape;841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5" name="Google Shape;8415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6" name="Google Shape;84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7" name="Google Shape;84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8" name="Google Shape;84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9" name="Google Shape;8419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0" name="Google Shape;84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1" name="Google Shape;84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2" name="Google Shape;84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23" name="Google Shape;8423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4" name="Google Shape;84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5" name="Google Shape;84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6" name="Google Shape;84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427" name="Google Shape;8427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428" name="Google Shape;8428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29" name="Google Shape;8429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30" name="Google Shape;8430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1" name="Google Shape;843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2" name="Google Shape;843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3" name="Google Shape;843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4" name="Google Shape;8434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5" name="Google Shape;843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6" name="Google Shape;843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7" name="Google Shape;843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8" name="Google Shape;8438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9" name="Google Shape;843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0" name="Google Shape;844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1" name="Google Shape;844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42" name="Google Shape;8442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3" name="Google Shape;844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4" name="Google Shape;844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5" name="Google Shape;844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46" name="Google Shape;8446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47" name="Google Shape;8447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8" name="Google Shape;844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9" name="Google Shape;844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0" name="Google Shape;845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1" name="Google Shape;8451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2" name="Google Shape;845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3" name="Google Shape;845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4" name="Google Shape;845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5" name="Google Shape;8455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6" name="Google Shape;845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7" name="Google Shape;845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8" name="Google Shape;845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9" name="Google Shape;8459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0" name="Google Shape;846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1" name="Google Shape;846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2" name="Google Shape;846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63" name="Google Shape;8463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64" name="Google Shape;8464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65" name="Google Shape;8465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6" name="Google Shape;846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7" name="Google Shape;846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8" name="Google Shape;846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69" name="Google Shape;8469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0" name="Google Shape;847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1" name="Google Shape;847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2" name="Google Shape;847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3" name="Google Shape;8473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4" name="Google Shape;847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5" name="Google Shape;847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6" name="Google Shape;847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7" name="Google Shape;8477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8" name="Google Shape;847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9" name="Google Shape;847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0" name="Google Shape;848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81" name="Google Shape;8481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82" name="Google Shape;8482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3" name="Google Shape;848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4" name="Google Shape;848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5" name="Google Shape;848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86" name="Google Shape;8486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7" name="Google Shape;848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8" name="Google Shape;848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9" name="Google Shape;848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0" name="Google Shape;8490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1" name="Google Shape;849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2" name="Google Shape;849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3" name="Google Shape;849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4" name="Google Shape;8494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5" name="Google Shape;849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6" name="Google Shape;849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7" name="Google Shape;849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98" name="Google Shape;8498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499" name="Google Shape;8499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0" name="Google Shape;8500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1" name="Google Shape;8501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2" name="Google Shape;8502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3" name="Google Shape;8503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4" name="Google Shape;850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5" name="Google Shape;850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6" name="Google Shape;850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7" name="Google Shape;8507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8" name="Google Shape;850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9" name="Google Shape;850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0" name="Google Shape;851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11" name="Google Shape;8511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12" name="Google Shape;851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3" name="Google Shape;851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4" name="Google Shape;851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515" name="Google Shape;8515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516" name="Google Shape;8516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17" name="Google Shape;851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8" name="Google Shape;851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9" name="Google Shape;851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20" name="Google Shape;8520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21" name="Google Shape;852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2" name="Google Shape;852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3" name="Google Shape;852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524" name="Google Shape;8524;p46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525" name="Google Shape;8525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26" name="Google Shape;8526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27" name="Google Shape;852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28" name="Google Shape;85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29" name="Google Shape;85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0" name="Google Shape;85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1" name="Google Shape;853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2" name="Google Shape;853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3" name="Google Shape;853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4" name="Google Shape;853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5" name="Google Shape;853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6" name="Google Shape;853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7" name="Google Shape;853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8" name="Google Shape;853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9" name="Google Shape;853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0" name="Google Shape;854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1" name="Google Shape;854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2" name="Google Shape;854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43" name="Google Shape;8543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44" name="Google Shape;8544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5" name="Google Shape;85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6" name="Google Shape;85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7" name="Google Shape;85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48" name="Google Shape;8548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9" name="Google Shape;854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0" name="Google Shape;855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1" name="Google Shape;855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2" name="Google Shape;8552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3" name="Google Shape;855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4" name="Google Shape;855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5" name="Google Shape;855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6" name="Google Shape;8556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7" name="Google Shape;855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8" name="Google Shape;855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9" name="Google Shape;855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60" name="Google Shape;8560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61" name="Google Shape;8561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62" name="Google Shape;856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3" name="Google Shape;85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4" name="Google Shape;85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5" name="Google Shape;85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66" name="Google Shape;856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7" name="Google Shape;856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8" name="Google Shape;856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9" name="Google Shape;856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0" name="Google Shape;857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1" name="Google Shape;857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2" name="Google Shape;857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3" name="Google Shape;857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4" name="Google Shape;857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5" name="Google Shape;857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6" name="Google Shape;857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7" name="Google Shape;857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78" name="Google Shape;8578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79" name="Google Shape;8579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0" name="Google Shape;85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1" name="Google Shape;85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2" name="Google Shape;85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3" name="Google Shape;8583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4" name="Google Shape;858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5" name="Google Shape;858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6" name="Google Shape;858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7" name="Google Shape;8587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8" name="Google Shape;858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9" name="Google Shape;858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0" name="Google Shape;859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91" name="Google Shape;8591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92" name="Google Shape;859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3" name="Google Shape;859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4" name="Google Shape;859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95" name="Google Shape;8595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596" name="Google Shape;8596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97" name="Google Shape;85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8" name="Google Shape;85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9" name="Google Shape;85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0" name="Google Shape;86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1" name="Google Shape;86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2" name="Google Shape;86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3" name="Google Shape;86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4" name="Google Shape;86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5" name="Google Shape;86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6" name="Google Shape;86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7" name="Google Shape;86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8" name="Google Shape;8608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9" name="Google Shape;860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0" name="Google Shape;861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1" name="Google Shape;861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612" name="Google Shape;8612;p46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8613" name="Google Shape;8613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14" name="Google Shape;8614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15" name="Google Shape;861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16" name="Google Shape;86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7" name="Google Shape;86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8" name="Google Shape;86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19" name="Google Shape;861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0" name="Google Shape;86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1" name="Google Shape;86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2" name="Google Shape;86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3" name="Google Shape;862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4" name="Google Shape;86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5" name="Google Shape;86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6" name="Google Shape;86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7" name="Google Shape;862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8" name="Google Shape;86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9" name="Google Shape;86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0" name="Google Shape;86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31" name="Google Shape;8631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32" name="Google Shape;863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3" name="Google Shape;863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4" name="Google Shape;863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5" name="Google Shape;863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36" name="Google Shape;863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7" name="Google Shape;863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8" name="Google Shape;863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9" name="Google Shape;863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0" name="Google Shape;864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1" name="Google Shape;864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2" name="Google Shape;864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3" name="Google Shape;864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4" name="Google Shape;864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5" name="Google Shape;86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6" name="Google Shape;86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7" name="Google Shape;86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48" name="Google Shape;8648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49" name="Google Shape;8649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50" name="Google Shape;8650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1" name="Google Shape;865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2" name="Google Shape;865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3" name="Google Shape;865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4" name="Google Shape;8654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5" name="Google Shape;865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6" name="Google Shape;865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7" name="Google Shape;865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8" name="Google Shape;8658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9" name="Google Shape;865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0" name="Google Shape;866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1" name="Google Shape;866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62" name="Google Shape;8662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3" name="Google Shape;86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4" name="Google Shape;86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5" name="Google Shape;86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66" name="Google Shape;8666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67" name="Google Shape;866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8" name="Google Shape;866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9" name="Google Shape;866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0" name="Google Shape;867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1" name="Google Shape;867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2" name="Google Shape;867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3" name="Google Shape;867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4" name="Google Shape;867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5" name="Google Shape;867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6" name="Google Shape;867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7" name="Google Shape;867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8" name="Google Shape;867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9" name="Google Shape;867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80" name="Google Shape;86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1" name="Google Shape;86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2" name="Google Shape;86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83" name="Google Shape;8683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684" name="Google Shape;8684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5" name="Google Shape;868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6" name="Google Shape;868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7" name="Google Shape;868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88" name="Google Shape;8688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9" name="Google Shape;868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0" name="Google Shape;869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1" name="Google Shape;869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2" name="Google Shape;8692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3" name="Google Shape;8693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4" name="Google Shape;8694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5" name="Google Shape;8695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6" name="Google Shape;8696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7" name="Google Shape;86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8" name="Google Shape;86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9" name="Google Shape;86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3079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89831" y="2147233"/>
            <a:ext cx="6353044" cy="2554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07213" y="1072567"/>
            <a:ext cx="2118346" cy="11224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66203" y="4785833"/>
            <a:ext cx="3400367" cy="951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444" y="-1734032"/>
            <a:ext cx="9105715" cy="15504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7625" y="1621003"/>
            <a:ext cx="10246588" cy="455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82954" y="1742800"/>
            <a:ext cx="5995930" cy="33724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57625" y="3047200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1" r:id="rId9"/>
    <p:sldLayoutId id="2147483663" r:id="rId10"/>
    <p:sldLayoutId id="2147483671" r:id="rId11"/>
    <p:sldLayoutId id="2147483673" r:id="rId12"/>
    <p:sldLayoutId id="2147483679" r:id="rId13"/>
    <p:sldLayoutId id="214748368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slide" Target="slide4.xml"/><Relationship Id="rId9" Type="http://schemas.openxmlformats.org/officeDocument/2006/relationships/image" Target="../media/image10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499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27" y="401461"/>
            <a:ext cx="8222096" cy="565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3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48" y="645302"/>
            <a:ext cx="8367190" cy="565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5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99" y="198073"/>
            <a:ext cx="8286585" cy="646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3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59" y="228553"/>
            <a:ext cx="8173735" cy="646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BÀ CHÁU_TV2 TUẦN 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53901" cy="6858000"/>
          </a:xfrm>
          <a:prstGeom prst="rect">
            <a:avLst/>
          </a:prstGeom>
        </p:spPr>
      </p:pic>
      <p:sp>
        <p:nvSpPr>
          <p:cNvPr id="5" name="Google Shape;1333;p36"/>
          <p:cNvSpPr txBox="1">
            <a:spLocks/>
          </p:cNvSpPr>
          <p:nvPr/>
        </p:nvSpPr>
        <p:spPr>
          <a:xfrm>
            <a:off x="152401" y="0"/>
            <a:ext cx="1187211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40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Nghe kể chuyện</a:t>
            </a:r>
            <a:endParaRPr lang="en-US" sz="40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52401" y="247650"/>
            <a:ext cx="1187211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Chọn kể 1 – 2 đoạn của câu chuyện theo tranh.</a:t>
            </a:r>
            <a:endParaRPr lang="en-US" sz="4000">
              <a:solidFill>
                <a:schemeClr val="bg2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82" y="1360342"/>
            <a:ext cx="3486971" cy="239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52" y="1360342"/>
            <a:ext cx="3548505" cy="239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7" y="3963884"/>
            <a:ext cx="3514321" cy="27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52" y="3963884"/>
            <a:ext cx="3466461" cy="27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5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9479" y="4195168"/>
            <a:ext cx="1691071" cy="16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373726" y="3452366"/>
            <a:ext cx="2905595" cy="15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2690404"/>
            <a:ext cx="1969014" cy="45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640" y="3452366"/>
            <a:ext cx="3020866" cy="340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0" y="591503"/>
            <a:ext cx="11474939" cy="228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3" y="0"/>
            <a:ext cx="551338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3771285" y="970424"/>
            <a:ext cx="4855159" cy="745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-US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Nội dung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1152803" y="2849885"/>
            <a:ext cx="10034068" cy="2555053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just"/>
            <a:r>
              <a:rPr lang="en-US" sz="54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 ngợi tình cảm yêu thương và lòng hiếu thảo của hai người cháu đối với bà.</a:t>
            </a:r>
            <a:endParaRPr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4374990" y="2413669"/>
            <a:ext cx="3647753" cy="745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9781" y="1538503"/>
            <a:ext cx="6353044" cy="355279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r>
              <a:rPr lang="en-US" sz="54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8000" b="1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600" b="1" i="1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THỬ THÁCH CỦA NGƯỜI THÂN</a:t>
            </a:r>
            <a:endParaRPr lang="en-US" sz="8000" b="1" i="1">
              <a:solidFill>
                <a:srgbClr val="FF5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Cartoon Grandpa with stick free image downloa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98740"/>
            <a:ext cx="2682612" cy="43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HD Cartoon Grandma Clipart - Grandma Clipart Black And White  Transparent PNG Image - NicePNG.com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20" y="2269925"/>
            <a:ext cx="2319178" cy="36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241" l="20714" r="79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98" y="2103120"/>
            <a:ext cx="2675371" cy="4127716"/>
          </a:xfrm>
          <a:prstGeom prst="rect">
            <a:avLst/>
          </a:prstGeom>
        </p:spPr>
      </p:pic>
      <p:pic>
        <p:nvPicPr>
          <p:cNvPr id="1032" name="Picture 8" descr="How To Draw A Father, Easy Step - Draw A Father Easy, HD Png Download , 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63" y="1036320"/>
            <a:ext cx="3609681" cy="53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118" y="5908754"/>
            <a:ext cx="703869" cy="879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64" y="265329"/>
            <a:ext cx="1293655" cy="1332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037">
            <a:off x="5211703" y="617712"/>
            <a:ext cx="529946" cy="1445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91" y="446789"/>
            <a:ext cx="1625783" cy="1625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376" y="1543609"/>
            <a:ext cx="1125676" cy="11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Cartoon Grandpa with stick free image downloa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9" y="3307080"/>
            <a:ext cx="1819717" cy="29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103436" y="678180"/>
            <a:ext cx="4535364" cy="1752600"/>
          </a:xfrm>
          <a:prstGeom prst="wedgeRoundRectCallout">
            <a:avLst>
              <a:gd name="adj1" fmla="val -35234"/>
              <a:gd name="adj2" fmla="val 92065"/>
              <a:gd name="adj3" fmla="val 16667"/>
            </a:avLst>
          </a:prstGeom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</a:rPr>
              <a:t>Ông đố các cháu:</a:t>
            </a:r>
          </a:p>
          <a:p>
            <a:pPr algn="ctr"/>
            <a:r>
              <a:rPr lang="en-US" sz="2800" smtClean="0">
                <a:solidFill>
                  <a:srgbClr val="000000"/>
                </a:solidFill>
              </a:rPr>
              <a:t>Câu chuyện tuần trước chúng ta học tên là gì?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93573" y="3510679"/>
            <a:ext cx="7024255" cy="2229323"/>
          </a:xfrm>
          <a:prstGeom prst="round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</a:rPr>
              <a:t>Câu chuyện tuần trước </a:t>
            </a:r>
            <a:r>
              <a:rPr lang="en-US" sz="4400">
                <a:solidFill>
                  <a:srgbClr val="000000"/>
                </a:solidFill>
              </a:rPr>
              <a:t>chúng </a:t>
            </a:r>
            <a:r>
              <a:rPr lang="en-US" sz="4400" smtClean="0">
                <a:solidFill>
                  <a:srgbClr val="000000"/>
                </a:solidFill>
              </a:rPr>
              <a:t>cháu </a:t>
            </a:r>
            <a:r>
              <a:rPr lang="en-US" sz="4400">
                <a:solidFill>
                  <a:srgbClr val="000000"/>
                </a:solidFill>
              </a:rPr>
              <a:t>học </a:t>
            </a:r>
            <a:r>
              <a:rPr lang="en-US" sz="4400" smtClean="0">
                <a:solidFill>
                  <a:srgbClr val="000000"/>
                </a:solidFill>
              </a:rPr>
              <a:t>là </a:t>
            </a:r>
          </a:p>
          <a:p>
            <a:pPr algn="ctr"/>
            <a:r>
              <a:rPr lang="en-US" sz="4400" i="1" smtClean="0">
                <a:solidFill>
                  <a:srgbClr val="000000"/>
                </a:solidFill>
              </a:rPr>
              <a:t>Sự tích cây vú sữa ạ.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1838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ownload HD Cartoon Grandma Clipart - Grandma Clipart Black And White  Transparent PNG Image - NicePNG.com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3808432"/>
            <a:ext cx="1554480" cy="272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72440" y="289560"/>
            <a:ext cx="5394960" cy="2141220"/>
          </a:xfrm>
          <a:prstGeom prst="wedgeRoundRectCallout">
            <a:avLst>
              <a:gd name="adj1" fmla="val -29039"/>
              <a:gd name="adj2" fmla="val 97282"/>
              <a:gd name="adj3" fmla="val 16667"/>
            </a:avLst>
          </a:prstGeom>
          <a:solidFill>
            <a:schemeClr val="bg1">
              <a:lumMod val="9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</a:rPr>
              <a:t>Bà đố các cháu:</a:t>
            </a:r>
          </a:p>
          <a:p>
            <a:pPr algn="ctr"/>
            <a:r>
              <a:rPr lang="en-US" sz="2800">
                <a:solidFill>
                  <a:srgbClr val="000000"/>
                </a:solidFill>
              </a:rPr>
              <a:t>N</a:t>
            </a:r>
            <a:r>
              <a:rPr lang="en-US" sz="2800" smtClean="0">
                <a:solidFill>
                  <a:srgbClr val="000000"/>
                </a:solidFill>
              </a:rPr>
              <a:t>gười cháu luôn yêu thương và biết chăm sóc, lo lắng cho ông bà thì người cháu đó có tấm lòng như thế nào?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93573" y="3510679"/>
            <a:ext cx="7024255" cy="222932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00"/>
                </a:solidFill>
              </a:rPr>
              <a:t>Người cháu có tấm lòng </a:t>
            </a:r>
            <a:r>
              <a:rPr lang="en-US" sz="4400" b="1" smtClean="0">
                <a:solidFill>
                  <a:srgbClr val="000000"/>
                </a:solidFill>
              </a:rPr>
              <a:t>hiếu thảo </a:t>
            </a:r>
            <a:r>
              <a:rPr lang="en-US" sz="4400" smtClean="0">
                <a:solidFill>
                  <a:srgbClr val="000000"/>
                </a:solidFill>
              </a:rPr>
              <a:t>ạ.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937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241" l="20714" r="79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08" y="3185160"/>
            <a:ext cx="2280260" cy="351811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72440" y="289560"/>
            <a:ext cx="5394960" cy="2141220"/>
          </a:xfrm>
          <a:prstGeom prst="wedgeRoundRectCallout">
            <a:avLst>
              <a:gd name="adj1" fmla="val -29039"/>
              <a:gd name="adj2" fmla="val 9728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</a:rPr>
              <a:t>Nêu con là cậu bé trong câu chuyện </a:t>
            </a:r>
            <a:r>
              <a:rPr lang="en-US" sz="2800" i="1" smtClean="0">
                <a:solidFill>
                  <a:srgbClr val="000000"/>
                </a:solidFill>
              </a:rPr>
              <a:t>Sự tích cây vú sữa, </a:t>
            </a:r>
            <a:r>
              <a:rPr lang="en-US" sz="2800" smtClean="0">
                <a:solidFill>
                  <a:srgbClr val="000000"/>
                </a:solidFill>
              </a:rPr>
              <a:t>con sẽ làm gì khi bị mẹ mắng?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93573" y="3510679"/>
            <a:ext cx="7024255" cy="222932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00"/>
                </a:solidFill>
              </a:rPr>
              <a:t>Câu trả lời mở dành cho các con.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543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ow To Draw A Father, Easy Step - Draw A Father Easy, HD Png Download ,  Transparent Png Image - PNGitem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896" y="2590800"/>
            <a:ext cx="290561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72440" y="289560"/>
            <a:ext cx="5394960" cy="2141220"/>
          </a:xfrm>
          <a:prstGeom prst="wedgeRoundRectCallout">
            <a:avLst>
              <a:gd name="adj1" fmla="val -29039"/>
              <a:gd name="adj2" fmla="val 9728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0000"/>
                </a:solidFill>
              </a:rPr>
              <a:t>Vì sao loại cây trong vườn câu bé được gọi là cây vú sữa?</a:t>
            </a: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93573" y="3510679"/>
            <a:ext cx="7024255" cy="222932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00"/>
                </a:solidFill>
              </a:rPr>
              <a:t>Vì trái cây ấy khi chín, bên trong có dòng nước trắng đục mát ngọt như sữa mẹ.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9060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3345" y="541553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351" y="800146"/>
            <a:ext cx="8431683" cy="7078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 </a:t>
            </a:r>
            <a:endParaRPr lang="en-US" sz="4000">
              <a:solidFill>
                <a:srgbClr val="F0942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86" y="5119522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S/125</a:t>
            </a:r>
          </a:p>
        </p:txBody>
      </p:sp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292245" y="919771"/>
            <a:ext cx="8181353" cy="2393582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29</a:t>
            </a: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vi-VN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547" y="406393"/>
            <a:ext cx="3008850" cy="64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3346" y="3271151"/>
            <a:ext cx="8431683" cy="184665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algn="ctr"/>
            <a:r>
              <a:rPr lang="en-US" sz="6600" b="1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cháu</a:t>
            </a:r>
            <a:endParaRPr lang="en-US" sz="4800" b="1">
              <a:solidFill>
                <a:srgbClr val="F0942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33350" y="0"/>
            <a:ext cx="1282065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Dựa vào câu hỏi gợi ý, đoán nội dung của từng tranh.</a:t>
            </a:r>
            <a:endParaRPr lang="en-US" sz="4000">
              <a:solidFill>
                <a:schemeClr val="bg2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Google Shape;1333;p36"/>
          <p:cNvSpPr txBox="1">
            <a:spLocks/>
          </p:cNvSpPr>
          <p:nvPr/>
        </p:nvSpPr>
        <p:spPr>
          <a:xfrm>
            <a:off x="3885079" y="620200"/>
            <a:ext cx="440676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cháu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26" y="1360342"/>
            <a:ext cx="3486971" cy="239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6" y="1360342"/>
            <a:ext cx="3548505" cy="239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11" y="3963884"/>
            <a:ext cx="3514321" cy="27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6" y="3963884"/>
            <a:ext cx="3466461" cy="27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300</Words>
  <Application>Microsoft Office PowerPoint</Application>
  <PresentationFormat>Custom</PresentationFormat>
  <Paragraphs>31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Nunito</vt:lpstr>
      <vt:lpstr>Arial Rounded MT Bold</vt:lpstr>
      <vt:lpstr>Caveat Brush</vt:lpstr>
      <vt:lpstr>Arial-Rounded</vt:lpstr>
      <vt:lpstr>Roboto Condensed Light</vt:lpstr>
      <vt:lpstr>Lato</vt:lpstr>
      <vt:lpstr>Fredoka One</vt:lpstr>
      <vt:lpstr>Question of the Day for Preschool by Slidesgo</vt:lpstr>
      <vt:lpstr>PowerPoint Presentation</vt:lpstr>
      <vt:lpstr>KHỞI ĐỘNG THỬ THÁCH CỦA NGƯỜI THÂN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29 CÁNH CỬA NHỚ BÀ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of the Day for Preschool</dc:title>
  <dc:creator>PC</dc:creator>
  <cp:lastModifiedBy>PC</cp:lastModifiedBy>
  <cp:revision>84</cp:revision>
  <dcterms:modified xsi:type="dcterms:W3CDTF">2021-11-12T17:19:23Z</dcterms:modified>
</cp:coreProperties>
</file>