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6"/>
  </p:notesMasterIdLst>
  <p:sldIdLst>
    <p:sldId id="310" r:id="rId2"/>
    <p:sldId id="318" r:id="rId3"/>
    <p:sldId id="256" r:id="rId4"/>
    <p:sldId id="314" r:id="rId5"/>
    <p:sldId id="315" r:id="rId6"/>
    <p:sldId id="316" r:id="rId7"/>
    <p:sldId id="362" r:id="rId8"/>
    <p:sldId id="357" r:id="rId9"/>
    <p:sldId id="323" r:id="rId10"/>
    <p:sldId id="340" r:id="rId11"/>
    <p:sldId id="264" r:id="rId12"/>
    <p:sldId id="319" r:id="rId13"/>
    <p:sldId id="353" r:id="rId14"/>
    <p:sldId id="355" r:id="rId15"/>
    <p:sldId id="359" r:id="rId16"/>
    <p:sldId id="358" r:id="rId17"/>
    <p:sldId id="257" r:id="rId18"/>
    <p:sldId id="328" r:id="rId19"/>
    <p:sldId id="329" r:id="rId20"/>
    <p:sldId id="342" r:id="rId21"/>
    <p:sldId id="331" r:id="rId22"/>
    <p:sldId id="360" r:id="rId23"/>
    <p:sldId id="332" r:id="rId24"/>
    <p:sldId id="333" r:id="rId25"/>
  </p:sldIdLst>
  <p:sldSz cx="12161838" cy="6858000"/>
  <p:notesSz cx="6858000" cy="9144000"/>
  <p:embeddedFontLst>
    <p:embeddedFont>
      <p:font typeface="Arial Rounded MT Bold" pitchFamily="34" charset="0"/>
      <p:regular r:id="rId27"/>
    </p:embeddedFont>
    <p:embeddedFont>
      <p:font typeface="Delius Unicase" charset="0"/>
      <p:regular r:id="rId28"/>
      <p:bold r:id="rId29"/>
    </p:embeddedFont>
    <p:embeddedFont>
      <p:font typeface="Chewy" charset="0"/>
      <p:regular r:id="rId30"/>
    </p:embeddedFont>
    <p:embeddedFont>
      <p:font typeface="Arial-Rounded" pitchFamily="34" charset="0"/>
      <p:regular r:id="rId31"/>
    </p:embeddedFont>
    <p:embeddedFont>
      <p:font typeface="Comfortaa" charset="0"/>
      <p:regular r:id="rId32"/>
      <p:bold r:id="rId33"/>
    </p:embeddedFont>
    <p:embeddedFont>
      <p:font typeface="Microsoft New Tai Lue"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7E1"/>
    <a:srgbClr val="FEE4CE"/>
    <a:srgbClr val="FF5C2F"/>
    <a:srgbClr val="FF8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21FF5F6-DF97-4530-A9B8-7C82EA46FD81}">
  <a:tblStyle styleId="{A21FF5F6-DF97-4530-A9B8-7C82EA46FD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8" autoAdjust="0"/>
    <p:restoredTop sz="78114" autoAdjust="0"/>
  </p:normalViewPr>
  <p:slideViewPr>
    <p:cSldViewPr>
      <p:cViewPr>
        <p:scale>
          <a:sx n="50" d="100"/>
          <a:sy n="50" d="100"/>
        </p:scale>
        <p:origin x="-1572" y="-23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03349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Nếu</a:t>
            </a:r>
            <a:r>
              <a:rPr lang="en-US" baseline="0" smtClean="0"/>
              <a:t> xem video lâu quá thì thầy cô dừng lại rồi hẹn HS sẽ cho các bạn xem đoạn còn lại và cuối tiết học nếu các bạn học tốt…Tuy nhiên, nên cho HS xem để dẫn vào bài sẽ hấp dẫn hơn</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a:t>
            </a:fld>
            <a:endParaRPr lang="en-US"/>
          </a:p>
        </p:txBody>
      </p:sp>
    </p:spTree>
    <p:extLst>
      <p:ext uri="{BB962C8B-B14F-4D97-AF65-F5344CB8AC3E}">
        <p14:creationId xmlns:p14="http://schemas.microsoft.com/office/powerpoint/2010/main" val="93430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nhiều loại sóc khác nhau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12</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tách nhỏ câu hỏi ra để hỏi HS cho dễ hiểu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13</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tranh để nó di chuyển đúng thứ tự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14</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tách nhỏ câu hỏi ra để hỏi HS cho dễ hiểu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15</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đọc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Click</a:t>
            </a:r>
            <a:r>
              <a:rPr lang="en-US" baseline="0" smtClean="0"/>
              <a:t> vào các số để ra đáp án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20</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dục HS kiếm chỗ thả diều an toàn và nên có người lớn chơi cùng.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dục HS kiếm chỗ thả diều an toàn và nên có người lớn chơi cùng.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22</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be410971f6_0_1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be410971f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 toàn bài, cả lớp đọc thầm theo (nên cho Hs nhìn trong SGK)</a:t>
            </a:r>
          </a:p>
          <a:p>
            <a:r>
              <a:rPr lang="en-US" baseline="0" smtClean="0"/>
              <a:t>GV chú ý HDHS đọc đúng giọng điệu, ngắt nghỉ, nhấn giọng…</a:t>
            </a:r>
          </a:p>
          <a:p>
            <a:r>
              <a:rPr lang="en-US" baseline="0" smtClean="0"/>
              <a:t>GV linh động tìm từ khó đọc theo đúng địa phương nhé!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5</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từ</a:t>
            </a:r>
            <a:r>
              <a:rPr lang="en-US" baseline="0" smtClean="0"/>
              <a:t> khó</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mtClean="0"/>
          </a:p>
          <a:p>
            <a:endParaRPr lang="en-US"/>
          </a:p>
        </p:txBody>
      </p:sp>
    </p:spTree>
    <p:extLst>
      <p:ext uri="{BB962C8B-B14F-4D97-AF65-F5344CB8AC3E}">
        <p14:creationId xmlns:p14="http://schemas.microsoft.com/office/powerpoint/2010/main" val="264067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lại toàn bài</a:t>
            </a:r>
          </a:p>
          <a:p>
            <a:r>
              <a:rPr lang="en-US" baseline="0" smtClean="0"/>
              <a:t>Đọc nhóm đôi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8</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phân đọc theo phần hoặc theo tuyến nhân vật</a:t>
            </a:r>
          </a:p>
          <a:p>
            <a:r>
              <a:rPr lang="en-US" baseline="0" smtClean="0"/>
              <a:t>Luyện đọc cá nhân</a:t>
            </a:r>
          </a:p>
          <a:p>
            <a:r>
              <a:rPr lang="en-US" baseline="0" smtClean="0"/>
              <a:t>(GV nên cho HS nhìn sách để đọc nhé, hạn chế nhìn màn hình)</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9</a:t>
            </a:fld>
            <a:endParaRPr lang="en-US"/>
          </a:p>
        </p:txBody>
      </p:sp>
    </p:spTree>
    <p:extLst>
      <p:ext uri="{BB962C8B-B14F-4D97-AF65-F5344CB8AC3E}">
        <p14:creationId xmlns:p14="http://schemas.microsoft.com/office/powerpoint/2010/main" val="370598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đọc và đọc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10</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614" y="2908717"/>
            <a:ext cx="10264543"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3591" y="5138284"/>
            <a:ext cx="7154656"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679104" y="1212426"/>
            <a:ext cx="3695160" cy="127030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9787739" y="4621175"/>
            <a:ext cx="1314843" cy="315876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9869852" y="6220265"/>
            <a:ext cx="251541" cy="22266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11899450" y="5647700"/>
            <a:ext cx="172093"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1430467" y="6098834"/>
            <a:ext cx="136855" cy="11695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1033525" y="6306136"/>
            <a:ext cx="235971" cy="214483"/>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909828" y="6601979"/>
            <a:ext cx="136855" cy="11702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11471142" y="4906009"/>
            <a:ext cx="172093"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9559544" y="6284368"/>
            <a:ext cx="126580" cy="12699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1674124" y="5638814"/>
            <a:ext cx="644968" cy="1793452"/>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1944185" y="5182322"/>
            <a:ext cx="221237"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996145" y="4571190"/>
            <a:ext cx="3283012" cy="129076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229751" y="4319848"/>
            <a:ext cx="1150173" cy="690688"/>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0433652" y="-636636"/>
            <a:ext cx="721039" cy="1994311"/>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1197446" y="-1197537"/>
            <a:ext cx="1653827" cy="4048900"/>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1778454" y="468181"/>
            <a:ext cx="59112" cy="58905"/>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897162" y="6161974"/>
            <a:ext cx="77372" cy="7718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335385" y="6620223"/>
            <a:ext cx="77291" cy="7709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499531" y="60649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260102" y="412116"/>
            <a:ext cx="81652" cy="81450"/>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382190" y="13685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75064" y="582558"/>
            <a:ext cx="81737" cy="81450"/>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297865" y="6689104"/>
            <a:ext cx="71299" cy="7112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2324415" y="6643835"/>
            <a:ext cx="83828" cy="70973"/>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33596" y="4356103"/>
            <a:ext cx="71299" cy="7104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1955323" y="560528"/>
            <a:ext cx="133127" cy="132243"/>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653792" y="6300734"/>
            <a:ext cx="174249" cy="173818"/>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25918" y="4745923"/>
            <a:ext cx="159900" cy="16024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784302" y="269034"/>
            <a:ext cx="184081" cy="18362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28389" y="6293132"/>
            <a:ext cx="159900" cy="10311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607274" y="128592"/>
            <a:ext cx="132571" cy="132243"/>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48614" y="1835167"/>
            <a:ext cx="10264543"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13285" y="-775267"/>
            <a:ext cx="1902083"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0" name="Google Shape;90;p4"/>
          <p:cNvSpPr/>
          <p:nvPr/>
        </p:nvSpPr>
        <p:spPr>
          <a:xfrm>
            <a:off x="-1123614" y="-775267"/>
            <a:ext cx="224204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5925268" y="345707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48614" y="2290933"/>
            <a:ext cx="3435879"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48614" y="719333"/>
            <a:ext cx="4497247"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05330" y="5656803"/>
            <a:ext cx="5256508"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7" name="Google Shape;127;p7"/>
          <p:cNvSpPr/>
          <p:nvPr/>
        </p:nvSpPr>
        <p:spPr>
          <a:xfrm flipH="1">
            <a:off x="10963743" y="2290934"/>
            <a:ext cx="1198095"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8" name="Google Shape;128;p7"/>
          <p:cNvSpPr/>
          <p:nvPr/>
        </p:nvSpPr>
        <p:spPr>
          <a:xfrm flipH="1">
            <a:off x="11444232" y="3994782"/>
            <a:ext cx="92206"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9" name="Google Shape;129;p7"/>
          <p:cNvSpPr/>
          <p:nvPr/>
        </p:nvSpPr>
        <p:spPr>
          <a:xfrm flipH="1">
            <a:off x="10656421" y="5782695"/>
            <a:ext cx="92206"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0" name="Google Shape;130;p7"/>
          <p:cNvSpPr/>
          <p:nvPr/>
        </p:nvSpPr>
        <p:spPr>
          <a:xfrm flipH="1">
            <a:off x="10967246" y="5534815"/>
            <a:ext cx="200531"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10463902" y="5310636"/>
            <a:ext cx="92302"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11709838" y="355454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9719382" y="634720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1623" y="2356300"/>
            <a:ext cx="9027611"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0027" y="4330700"/>
            <a:ext cx="9027611"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06893" y="4951934"/>
            <a:ext cx="920188" cy="2408278"/>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8" name="Google Shape;138;p8"/>
          <p:cNvSpPr/>
          <p:nvPr/>
        </p:nvSpPr>
        <p:spPr>
          <a:xfrm rot="-5400000" flipH="1">
            <a:off x="5173381" y="3127088"/>
            <a:ext cx="1134204"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9" name="Google Shape;139;p8"/>
          <p:cNvSpPr/>
          <p:nvPr/>
        </p:nvSpPr>
        <p:spPr>
          <a:xfrm rot="5400000" flipH="1">
            <a:off x="4000066" y="4226545"/>
            <a:ext cx="1009625"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0" name="Google Shape;140;p8"/>
          <p:cNvSpPr/>
          <p:nvPr/>
        </p:nvSpPr>
        <p:spPr>
          <a:xfrm rot="-5400000">
            <a:off x="1036128" y="4342398"/>
            <a:ext cx="1479543"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1" name="Google Shape;141;p8"/>
          <p:cNvSpPr/>
          <p:nvPr/>
        </p:nvSpPr>
        <p:spPr>
          <a:xfrm rot="-5400000">
            <a:off x="7029931" y="1288024"/>
            <a:ext cx="274461" cy="23454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2" name="Google Shape;142;p8"/>
          <p:cNvSpPr/>
          <p:nvPr/>
        </p:nvSpPr>
        <p:spPr>
          <a:xfrm rot="-5400000">
            <a:off x="7627231" y="676679"/>
            <a:ext cx="473240" cy="4301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3" name="Google Shape;143;p8"/>
          <p:cNvSpPr/>
          <p:nvPr/>
        </p:nvSpPr>
        <p:spPr>
          <a:xfrm rot="-5400000">
            <a:off x="4063014" y="278811"/>
            <a:ext cx="274461" cy="234691"/>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4" name="Google Shape;144;p8"/>
          <p:cNvSpPr/>
          <p:nvPr/>
        </p:nvSpPr>
        <p:spPr>
          <a:xfrm rot="-5400000">
            <a:off x="5522199" y="-1151629"/>
            <a:ext cx="1293481" cy="359676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5" name="Google Shape;145;p8"/>
          <p:cNvSpPr/>
          <p:nvPr/>
        </p:nvSpPr>
        <p:spPr>
          <a:xfrm rot="-5400000">
            <a:off x="5343430" y="287223"/>
            <a:ext cx="168117" cy="142336"/>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6886020" y="4326454"/>
            <a:ext cx="1466309"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7" name="Google Shape;147;p8"/>
          <p:cNvSpPr/>
          <p:nvPr/>
        </p:nvSpPr>
        <p:spPr>
          <a:xfrm rot="5400000">
            <a:off x="6967102" y="6144201"/>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8" name="Google Shape;148;p8"/>
          <p:cNvSpPr/>
          <p:nvPr/>
        </p:nvSpPr>
        <p:spPr>
          <a:xfrm rot="5400000">
            <a:off x="6612310" y="6216810"/>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9" name="Google Shape;149;p8"/>
          <p:cNvSpPr/>
          <p:nvPr/>
        </p:nvSpPr>
        <p:spPr>
          <a:xfrm>
            <a:off x="7648764" y="5391691"/>
            <a:ext cx="4513015"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0" name="Google Shape;150;p8"/>
          <p:cNvSpPr/>
          <p:nvPr/>
        </p:nvSpPr>
        <p:spPr>
          <a:xfrm rot="5400000">
            <a:off x="8134798" y="6080904"/>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1" name="Google Shape;151;p8"/>
          <p:cNvSpPr/>
          <p:nvPr/>
        </p:nvSpPr>
        <p:spPr>
          <a:xfrm rot="5400000">
            <a:off x="8633777" y="6591932"/>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2" name="Google Shape;152;p8"/>
          <p:cNvSpPr/>
          <p:nvPr/>
        </p:nvSpPr>
        <p:spPr>
          <a:xfrm rot="5400000">
            <a:off x="7858822" y="6234511"/>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8"/>
          <p:cNvSpPr/>
          <p:nvPr/>
        </p:nvSpPr>
        <p:spPr>
          <a:xfrm rot="-5400000" flipH="1">
            <a:off x="11214031" y="50287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8"/>
          <p:cNvSpPr/>
          <p:nvPr/>
        </p:nvSpPr>
        <p:spPr>
          <a:xfrm rot="-5400000" flipH="1">
            <a:off x="11381971" y="5182378"/>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5" name="Google Shape;155;p8"/>
          <p:cNvSpPr/>
          <p:nvPr/>
        </p:nvSpPr>
        <p:spPr>
          <a:xfrm rot="5400000">
            <a:off x="544131" y="5476235"/>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6" name="Google Shape;156;p8"/>
          <p:cNvSpPr/>
          <p:nvPr/>
        </p:nvSpPr>
        <p:spPr>
          <a:xfrm rot="5400000">
            <a:off x="1053062"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7" name="Google Shape;157;p8"/>
          <p:cNvSpPr/>
          <p:nvPr/>
        </p:nvSpPr>
        <p:spPr>
          <a:xfrm rot="5400000">
            <a:off x="5282682" y="5302073"/>
            <a:ext cx="375001" cy="33892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8" name="Google Shape;158;p8"/>
          <p:cNvSpPr/>
          <p:nvPr/>
        </p:nvSpPr>
        <p:spPr>
          <a:xfrm rot="3600835">
            <a:off x="3690613" y="5600779"/>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9" name="Google Shape;159;p8"/>
          <p:cNvSpPr/>
          <p:nvPr/>
        </p:nvSpPr>
        <p:spPr>
          <a:xfrm rot="3600835">
            <a:off x="4377559" y="5793432"/>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0" name="Google Shape;160;p8"/>
          <p:cNvSpPr/>
          <p:nvPr/>
        </p:nvSpPr>
        <p:spPr>
          <a:xfrm rot="5400000">
            <a:off x="3995830" y="63092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1" name="Google Shape;161;p8"/>
          <p:cNvSpPr/>
          <p:nvPr/>
        </p:nvSpPr>
        <p:spPr>
          <a:xfrm rot="5400000">
            <a:off x="558404" y="6112165"/>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8"/>
          <p:cNvSpPr/>
          <p:nvPr/>
        </p:nvSpPr>
        <p:spPr>
          <a:xfrm rot="5400000">
            <a:off x="2509689" y="6226419"/>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3" name="Google Shape;163;p8"/>
          <p:cNvSpPr/>
          <p:nvPr/>
        </p:nvSpPr>
        <p:spPr>
          <a:xfrm rot="5400000">
            <a:off x="11578890"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4" name="Google Shape;164;p8"/>
          <p:cNvSpPr/>
          <p:nvPr/>
        </p:nvSpPr>
        <p:spPr>
          <a:xfrm rot="5400000">
            <a:off x="6411871" y="63955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8"/>
          <p:cNvSpPr/>
          <p:nvPr/>
        </p:nvSpPr>
        <p:spPr>
          <a:xfrm rot="5400000">
            <a:off x="3148733" y="5399226"/>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5"/>
        <p:cNvGrpSpPr/>
        <p:nvPr/>
      </p:nvGrpSpPr>
      <p:grpSpPr>
        <a:xfrm>
          <a:off x="0" y="0"/>
          <a:ext cx="0" cy="0"/>
          <a:chOff x="0" y="0"/>
          <a:chExt cx="0" cy="0"/>
        </a:xfrm>
      </p:grpSpPr>
      <p:sp>
        <p:nvSpPr>
          <p:cNvPr id="186" name="Google Shape;186;p11"/>
          <p:cNvSpPr/>
          <p:nvPr/>
        </p:nvSpPr>
        <p:spPr>
          <a:xfrm rot="5400000" flipH="1">
            <a:off x="4846730" y="4413937"/>
            <a:ext cx="547133" cy="430732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7" name="Google Shape;187;p11"/>
          <p:cNvSpPr/>
          <p:nvPr/>
        </p:nvSpPr>
        <p:spPr>
          <a:xfrm rot="-5400000">
            <a:off x="2198661" y="4506633"/>
            <a:ext cx="575724" cy="4127009"/>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8" name="Google Shape;188;p11"/>
          <p:cNvSpPr/>
          <p:nvPr/>
        </p:nvSpPr>
        <p:spPr>
          <a:xfrm>
            <a:off x="6755180" y="6448033"/>
            <a:ext cx="4747056"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9" name="Google Shape;189;p11"/>
          <p:cNvSpPr/>
          <p:nvPr/>
        </p:nvSpPr>
        <p:spPr>
          <a:xfrm rot="10800000" flipH="1">
            <a:off x="8138916" y="5850480"/>
            <a:ext cx="4022896"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0" name="Google Shape;190;p11"/>
          <p:cNvSpPr/>
          <p:nvPr/>
        </p:nvSpPr>
        <p:spPr>
          <a:xfrm rot="-5400000" flipH="1">
            <a:off x="799568" y="5058464"/>
            <a:ext cx="999979" cy="2599101"/>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1" name="Google Shape;191;p11"/>
          <p:cNvSpPr txBox="1">
            <a:spLocks noGrp="1"/>
          </p:cNvSpPr>
          <p:nvPr>
            <p:ph type="title" hasCustomPrompt="1"/>
          </p:nvPr>
        </p:nvSpPr>
        <p:spPr>
          <a:xfrm>
            <a:off x="1902682" y="2865933"/>
            <a:ext cx="8356475"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2493" y="4118533"/>
            <a:ext cx="7236852"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39529" y="-820372"/>
            <a:ext cx="510603" cy="237293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4" name="Google Shape;194;p11"/>
          <p:cNvSpPr/>
          <p:nvPr/>
        </p:nvSpPr>
        <p:spPr>
          <a:xfrm rot="5400000" flipH="1">
            <a:off x="6121916" y="-2874670"/>
            <a:ext cx="598819"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5" name="Google Shape;195;p11"/>
          <p:cNvSpPr/>
          <p:nvPr/>
        </p:nvSpPr>
        <p:spPr>
          <a:xfrm rot="-5400000" flipH="1">
            <a:off x="7390398" y="-1860104"/>
            <a:ext cx="533072"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6" name="Google Shape;196;p11"/>
          <p:cNvSpPr/>
          <p:nvPr/>
        </p:nvSpPr>
        <p:spPr>
          <a:xfrm rot="5400000">
            <a:off x="9995320" y="-1385274"/>
            <a:ext cx="781176"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7" name="Google Shape;197;p11"/>
          <p:cNvSpPr/>
          <p:nvPr/>
        </p:nvSpPr>
        <p:spPr>
          <a:xfrm rot="-5400000">
            <a:off x="4155580" y="-1411337"/>
            <a:ext cx="774121"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8" name="Google Shape;198;p11"/>
          <p:cNvSpPr/>
          <p:nvPr/>
        </p:nvSpPr>
        <p:spPr>
          <a:xfrm rot="5400000" flipH="1">
            <a:off x="6967102" y="470533"/>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9" name="Google Shape;199;p11"/>
          <p:cNvSpPr/>
          <p:nvPr/>
        </p:nvSpPr>
        <p:spPr>
          <a:xfrm rot="5400000" flipH="1">
            <a:off x="6612310" y="506861"/>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0" name="Google Shape;200;p11"/>
          <p:cNvSpPr/>
          <p:nvPr/>
        </p:nvSpPr>
        <p:spPr>
          <a:xfrm rot="10800000">
            <a:off x="33" y="3"/>
            <a:ext cx="4513015"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1" name="Google Shape;201;p11"/>
          <p:cNvSpPr/>
          <p:nvPr/>
        </p:nvSpPr>
        <p:spPr>
          <a:xfrm rot="5400000" flipH="1">
            <a:off x="4513845" y="4818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2" name="Google Shape;202;p11"/>
          <p:cNvSpPr/>
          <p:nvPr/>
        </p:nvSpPr>
        <p:spPr>
          <a:xfrm rot="5400000" flipH="1">
            <a:off x="4412347" y="3668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3" name="Google Shape;203;p11"/>
          <p:cNvSpPr/>
          <p:nvPr/>
        </p:nvSpPr>
        <p:spPr>
          <a:xfrm rot="5400000" flipH="1">
            <a:off x="9785377" y="1334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4" name="Google Shape;204;p11"/>
          <p:cNvSpPr/>
          <p:nvPr/>
        </p:nvSpPr>
        <p:spPr>
          <a:xfrm rot="-5400000">
            <a:off x="11031600" y="8067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5" name="Google Shape;205;p11"/>
          <p:cNvSpPr/>
          <p:nvPr/>
        </p:nvSpPr>
        <p:spPr>
          <a:xfrm rot="-5400000">
            <a:off x="11199539" y="5430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6" name="Google Shape;206;p11"/>
          <p:cNvSpPr/>
          <p:nvPr/>
        </p:nvSpPr>
        <p:spPr>
          <a:xfrm rot="7199165" flipH="1">
            <a:off x="2133574" y="6794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7" name="Google Shape;207;p11"/>
          <p:cNvSpPr/>
          <p:nvPr/>
        </p:nvSpPr>
        <p:spPr>
          <a:xfrm rot="7199142" flipH="1">
            <a:off x="2832447" y="507547"/>
            <a:ext cx="68956" cy="7023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8" name="Google Shape;208;p11"/>
          <p:cNvSpPr/>
          <p:nvPr/>
        </p:nvSpPr>
        <p:spPr>
          <a:xfrm rot="5400000" flipH="1">
            <a:off x="3995830" y="47115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flipH="1">
            <a:off x="388226" y="332100"/>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0" name="Google Shape;210;p11"/>
          <p:cNvSpPr/>
          <p:nvPr/>
        </p:nvSpPr>
        <p:spPr>
          <a:xfrm rot="5400000" flipH="1">
            <a:off x="12022291" y="53520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flipH="1">
            <a:off x="9508325" y="2280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flipH="1">
            <a:off x="1591694" y="824294"/>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3" name="Google Shape;213;p11"/>
          <p:cNvSpPr/>
          <p:nvPr/>
        </p:nvSpPr>
        <p:spPr>
          <a:xfrm rot="7199165" flipH="1">
            <a:off x="7834236" y="63527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4" name="Google Shape;214;p11"/>
          <p:cNvSpPr/>
          <p:nvPr/>
        </p:nvSpPr>
        <p:spPr>
          <a:xfrm rot="7199165" flipH="1">
            <a:off x="8521182" y="6160201"/>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5" name="Google Shape;215;p11"/>
          <p:cNvSpPr/>
          <p:nvPr/>
        </p:nvSpPr>
        <p:spPr>
          <a:xfrm rot="5400000" flipH="1">
            <a:off x="9722618" y="6170578"/>
            <a:ext cx="60400" cy="6151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6" name="Google Shape;216;p11"/>
          <p:cNvSpPr/>
          <p:nvPr/>
        </p:nvSpPr>
        <p:spPr>
          <a:xfrm rot="-5400000">
            <a:off x="3966628" y="65584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7" name="Google Shape;217;p11"/>
          <p:cNvSpPr/>
          <p:nvPr/>
        </p:nvSpPr>
        <p:spPr>
          <a:xfrm rot="5400000" flipH="1">
            <a:off x="4789379" y="65506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8" name="Google Shape;218;p11"/>
          <p:cNvSpPr/>
          <p:nvPr/>
        </p:nvSpPr>
        <p:spPr>
          <a:xfrm rot="7199165" flipH="1">
            <a:off x="2412283" y="632571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9" name="Google Shape;219;p11"/>
          <p:cNvSpPr/>
          <p:nvPr/>
        </p:nvSpPr>
        <p:spPr>
          <a:xfrm rot="5400000" flipH="1">
            <a:off x="666935" y="5978351"/>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0" name="Google Shape;220;p11"/>
          <p:cNvSpPr/>
          <p:nvPr/>
        </p:nvSpPr>
        <p:spPr>
          <a:xfrm rot="-5400000">
            <a:off x="424812" y="55170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1" name="Google Shape;221;p11"/>
          <p:cNvSpPr/>
          <p:nvPr/>
        </p:nvSpPr>
        <p:spPr>
          <a:xfrm rot="-5400000">
            <a:off x="9983322" y="622974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2" name="Google Shape;222;p11"/>
          <p:cNvSpPr/>
          <p:nvPr/>
        </p:nvSpPr>
        <p:spPr>
          <a:xfrm rot="5400000" flipH="1">
            <a:off x="12039706" y="6327702"/>
            <a:ext cx="69029" cy="70308"/>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3" name="Google Shape;223;p11"/>
          <p:cNvSpPr/>
          <p:nvPr/>
        </p:nvSpPr>
        <p:spPr>
          <a:xfrm rot="5400000" flipH="1">
            <a:off x="11591559" y="6609069"/>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4" name="Google Shape;224;p11"/>
          <p:cNvSpPr/>
          <p:nvPr/>
        </p:nvSpPr>
        <p:spPr>
          <a:xfrm rot="5400000" flipH="1">
            <a:off x="2049507" y="66956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5" name="Google Shape;225;p11"/>
          <p:cNvSpPr/>
          <p:nvPr/>
        </p:nvSpPr>
        <p:spPr>
          <a:xfrm rot="5400000" flipH="1">
            <a:off x="3835777" y="6455631"/>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5">
  <p:cSld name="CUSTOM_4_1_1_1_1">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01273"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5" name="Google Shape;415;p24"/>
          <p:cNvSpPr txBox="1">
            <a:spLocks noGrp="1"/>
          </p:cNvSpPr>
          <p:nvPr>
            <p:ph type="title"/>
          </p:nvPr>
        </p:nvSpPr>
        <p:spPr>
          <a:xfrm flipH="1">
            <a:off x="7900639" y="1328400"/>
            <a:ext cx="3312585"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00617" y="22112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48614" y="3213817"/>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48614" y="2330984"/>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00606" y="44845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00606" y="3601700"/>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3645" y="-1782237"/>
            <a:ext cx="770395" cy="433488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2" name="Google Shape;422;p24"/>
          <p:cNvSpPr/>
          <p:nvPr/>
        </p:nvSpPr>
        <p:spPr>
          <a:xfrm flipH="1">
            <a:off x="44" y="-9244"/>
            <a:ext cx="742632"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3" name="Google Shape;423;p24"/>
          <p:cNvSpPr/>
          <p:nvPr/>
        </p:nvSpPr>
        <p:spPr>
          <a:xfrm rot="10800000">
            <a:off x="1345767" y="419298"/>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4" name="Google Shape;424;p24"/>
          <p:cNvSpPr/>
          <p:nvPr/>
        </p:nvSpPr>
        <p:spPr>
          <a:xfrm rot="10800000">
            <a:off x="780323" y="8"/>
            <a:ext cx="190707"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5" name="Google Shape;425;p24"/>
          <p:cNvSpPr/>
          <p:nvPr/>
        </p:nvSpPr>
        <p:spPr>
          <a:xfrm rot="10800000">
            <a:off x="4177678" y="6527455"/>
            <a:ext cx="144873"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6" name="Google Shape;426;p24"/>
          <p:cNvSpPr/>
          <p:nvPr/>
        </p:nvSpPr>
        <p:spPr>
          <a:xfrm rot="5400000" flipH="1">
            <a:off x="336627" y="5188220"/>
            <a:ext cx="147399" cy="14703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7" name="Google Shape;427;p24"/>
          <p:cNvSpPr/>
          <p:nvPr/>
        </p:nvSpPr>
        <p:spPr>
          <a:xfrm rot="5400000">
            <a:off x="-770044" y="3222499"/>
            <a:ext cx="2174605" cy="634473"/>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8" name="Google Shape;428;p24"/>
          <p:cNvSpPr/>
          <p:nvPr/>
        </p:nvSpPr>
        <p:spPr>
          <a:xfrm rot="5400000">
            <a:off x="336675" y="3548985"/>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9" name="Google Shape;429;p24"/>
          <p:cNvSpPr/>
          <p:nvPr/>
        </p:nvSpPr>
        <p:spPr>
          <a:xfrm rot="5400000">
            <a:off x="107529" y="3112084"/>
            <a:ext cx="155583" cy="155929"/>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0" name="Google Shape;430;p24"/>
          <p:cNvSpPr/>
          <p:nvPr/>
        </p:nvSpPr>
        <p:spPr>
          <a:xfrm>
            <a:off x="-669933" y="-775256"/>
            <a:ext cx="1335089"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1" name="Google Shape;431;p24"/>
          <p:cNvSpPr/>
          <p:nvPr/>
        </p:nvSpPr>
        <p:spPr>
          <a:xfrm rot="5400000">
            <a:off x="-1060809" y="4430535"/>
            <a:ext cx="3488292" cy="136668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2" name="Google Shape;432;p24"/>
          <p:cNvSpPr/>
          <p:nvPr/>
        </p:nvSpPr>
        <p:spPr>
          <a:xfrm rot="5400000" flipH="1">
            <a:off x="121252" y="5609860"/>
            <a:ext cx="128168" cy="12785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3" name="Google Shape;433;p24"/>
          <p:cNvSpPr/>
          <p:nvPr/>
        </p:nvSpPr>
        <p:spPr>
          <a:xfrm rot="10800000">
            <a:off x="184897" y="953764"/>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4" name="Google Shape;434;p24"/>
          <p:cNvSpPr/>
          <p:nvPr/>
        </p:nvSpPr>
        <p:spPr>
          <a:xfrm rot="5400000">
            <a:off x="2642357" y="427352"/>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99966A6A-5068-46EF-827D-CC5B5F6D8E70}" type="datetimeFigureOut">
              <a:rPr lang="en-US" smtClean="0"/>
              <a:t>11/13/2021</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0663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48614" y="1536633"/>
            <a:ext cx="10264543"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6" r:id="rId5"/>
    <p:sldLayoutId id="2147483657" r:id="rId6"/>
    <p:sldLayoutId id="2147483658" r:id="rId7"/>
    <p:sldLayoutId id="2147483670"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audio" Target="../media/audio1.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smtClean="0">
                <a:latin typeface="Arial" pitchFamily="34" charset="0"/>
                <a:ea typeface="Arial-Rounded" pitchFamily="34" charset="0"/>
                <a:cs typeface="Arial" pitchFamily="34" charset="0"/>
              </a:rPr>
              <a:t>TIẾNG VIỆT 2</a:t>
            </a:r>
            <a:endParaRPr lang="en-US" sz="80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763460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206" y="1375756"/>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Ngày cháu còn thấp bé</a:t>
            </a:r>
          </a:p>
          <a:p>
            <a:pPr indent="171450"/>
            <a:r>
              <a:rPr lang="en-US" sz="3600">
                <a:latin typeface="Arial-Rounded" pitchFamily="34" charset="0"/>
                <a:ea typeface="Arial-Rounded" pitchFamily="34" charset="0"/>
                <a:cs typeface="Arial-Rounded" pitchFamily="34" charset="0"/>
              </a:rPr>
              <a:t>Cánh cửa có hai then</a:t>
            </a:r>
          </a:p>
          <a:p>
            <a:pPr indent="171450"/>
            <a:r>
              <a:rPr lang="en-US" sz="3600">
                <a:latin typeface="Arial-Rounded" pitchFamily="34" charset="0"/>
                <a:ea typeface="Arial-Rounded" pitchFamily="34" charset="0"/>
                <a:cs typeface="Arial-Rounded" pitchFamily="34" charset="0"/>
              </a:rPr>
              <a:t>Cháu chỉ cài then dưới</a:t>
            </a:r>
          </a:p>
          <a:p>
            <a:pPr indent="171450"/>
            <a:r>
              <a:rPr lang="en-US" sz="3600">
                <a:latin typeface="Arial-Rounded" pitchFamily="34" charset="0"/>
                <a:ea typeface="Arial-Rounded" pitchFamily="34" charset="0"/>
                <a:cs typeface="Arial-Rounded" pitchFamily="34" charset="0"/>
              </a:rPr>
              <a:t>Nhờ bà </a:t>
            </a:r>
            <a:r>
              <a:rPr lang="en-US" sz="3600" smtClean="0">
                <a:latin typeface="Arial-Rounded" pitchFamily="34" charset="0"/>
                <a:ea typeface="Arial-Rounded" pitchFamily="34" charset="0"/>
                <a:cs typeface="Arial-Rounded" pitchFamily="34" charset="0"/>
              </a:rPr>
              <a:t>cài </a:t>
            </a:r>
            <a:r>
              <a:rPr lang="en-US" sz="3600">
                <a:latin typeface="Arial-Rounded" pitchFamily="34" charset="0"/>
                <a:ea typeface="Arial-Rounded" pitchFamily="34" charset="0"/>
                <a:cs typeface="Arial-Rounded" pitchFamily="34" charset="0"/>
              </a:rPr>
              <a:t>then trên</a:t>
            </a:r>
            <a:endParaRPr lang="en-US" sz="3600" dirty="0">
              <a:latin typeface="Arial-Rounded" pitchFamily="34" charset="0"/>
              <a:ea typeface="Arial-Rounded" pitchFamily="34" charset="0"/>
              <a:cs typeface="Arial-Rounded" pitchFamily="34" charset="0"/>
            </a:endParaRPr>
          </a:p>
        </p:txBody>
      </p:sp>
      <p:sp>
        <p:nvSpPr>
          <p:cNvPr id="7" name="Rectangle 6"/>
          <p:cNvSpPr/>
          <p:nvPr/>
        </p:nvSpPr>
        <p:spPr>
          <a:xfrm>
            <a:off x="1083206" y="4031553"/>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Mỗi năm cháu lớn lên</a:t>
            </a:r>
          </a:p>
          <a:p>
            <a:pPr indent="171450"/>
            <a:r>
              <a:rPr lang="en-US" sz="3600">
                <a:latin typeface="Arial-Rounded" pitchFamily="34" charset="0"/>
                <a:ea typeface="Arial-Rounded" pitchFamily="34" charset="0"/>
                <a:cs typeface="Arial-Rounded" pitchFamily="34" charset="0"/>
              </a:rPr>
              <a:t>Bà lưng còng cắm cúi</a:t>
            </a:r>
          </a:p>
          <a:p>
            <a:pPr indent="171450"/>
            <a:r>
              <a:rPr lang="en-US" sz="3600">
                <a:latin typeface="Arial-Rounded" pitchFamily="34" charset="0"/>
                <a:ea typeface="Arial-Rounded" pitchFamily="34" charset="0"/>
                <a:cs typeface="Arial-Rounded" pitchFamily="34" charset="0"/>
              </a:rPr>
              <a:t>Cháu cài được then trên</a:t>
            </a:r>
          </a:p>
          <a:p>
            <a:pPr indent="171450"/>
            <a:r>
              <a:rPr lang="en-US" sz="3600">
                <a:latin typeface="Arial-Rounded" pitchFamily="34" charset="0"/>
                <a:ea typeface="Arial-Rounded" pitchFamily="34" charset="0"/>
                <a:cs typeface="Arial-Rounded" pitchFamily="34" charset="0"/>
              </a:rPr>
              <a:t>Bà chỉ cài then dưới…</a:t>
            </a:r>
            <a:endParaRPr lang="en-US" sz="3600" dirty="0">
              <a:latin typeface="Arial-Rounded" pitchFamily="34" charset="0"/>
              <a:ea typeface="Arial-Rounded" pitchFamily="34" charset="0"/>
              <a:cs typeface="Arial-Rounded" pitchFamily="34" charset="0"/>
            </a:endParaRPr>
          </a:p>
        </p:txBody>
      </p:sp>
      <p:sp>
        <p:nvSpPr>
          <p:cNvPr id="8" name="Rectangle 7"/>
          <p:cNvSpPr/>
          <p:nvPr/>
        </p:nvSpPr>
        <p:spPr>
          <a:xfrm>
            <a:off x="6719547" y="1375756"/>
            <a:ext cx="5685972"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khôn </a:t>
            </a:r>
            <a:r>
              <a:rPr lang="en-US" sz="3600" smtClean="0">
                <a:latin typeface="Arial-Rounded" pitchFamily="34" charset="0"/>
                <a:ea typeface="Arial-Rounded" pitchFamily="34" charset="0"/>
                <a:cs typeface="Arial-Rounded" pitchFamily="34" charset="0"/>
              </a:rPr>
              <a:t>nguôi.</a:t>
            </a:r>
            <a:endParaRPr lang="en-US" sz="3600" dirty="0">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a16="http://schemas.microsoft.com/office/drawing/2014/main" xmlns="" id="{EC1E3D26-0FBF-489D-9BF9-77F94C02DE90}"/>
              </a:ext>
            </a:extLst>
          </p:cNvPr>
          <p:cNvSpPr txBox="1"/>
          <p:nvPr/>
        </p:nvSpPr>
        <p:spPr>
          <a:xfrm>
            <a:off x="1222160" y="297359"/>
            <a:ext cx="10327119" cy="769441"/>
          </a:xfrm>
          <a:prstGeom prst="rect">
            <a:avLst/>
          </a:prstGeom>
          <a:noFill/>
        </p:spPr>
        <p:txBody>
          <a:bodyPr wrap="square" rtlCol="0">
            <a:spAutoFit/>
          </a:bodyPr>
          <a:lstStyle/>
          <a:p>
            <a:pPr algn="ctr"/>
            <a:r>
              <a:rPr lang="en-US" sz="4400" b="1" smtClean="0">
                <a:solidFill>
                  <a:srgbClr val="FF8E1D"/>
                </a:solidFill>
                <a:latin typeface="Arial-Rounded" pitchFamily="34" charset="0"/>
                <a:ea typeface="Arial-Rounded" pitchFamily="34" charset="0"/>
                <a:cs typeface="Arial-Rounded" pitchFamily="34" charset="0"/>
              </a:rPr>
              <a:t>CÁNH CỬA NHỚ BÀ</a:t>
            </a:r>
            <a:endParaRPr lang="en-US" sz="44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06573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sp>
        <p:nvSpPr>
          <p:cNvPr id="796" name="Google Shape;796;p40"/>
          <p:cNvSpPr txBox="1">
            <a:spLocks noGrp="1"/>
          </p:cNvSpPr>
          <p:nvPr>
            <p:ph type="title"/>
          </p:nvPr>
        </p:nvSpPr>
        <p:spPr>
          <a:xfrm>
            <a:off x="3393139" y="1905000"/>
            <a:ext cx="5869044" cy="1826400"/>
          </a:xfrm>
          <a:prstGeom prst="rect">
            <a:avLst/>
          </a:prstGeom>
        </p:spPr>
        <p:txBody>
          <a:bodyPr spcFirstLastPara="1" wrap="square" lIns="121705" tIns="121705" rIns="121705" bIns="121705" anchor="ctr" anchorCtr="0">
            <a:noAutofit/>
          </a:bodyPr>
          <a:lstStyle/>
          <a:p>
            <a:r>
              <a:rPr lang="en-US" sz="4800">
                <a:solidFill>
                  <a:schemeClr val="tx1"/>
                </a:solidFill>
                <a:latin typeface="Arial-Rounded" pitchFamily="34" charset="0"/>
                <a:ea typeface="Arial-Rounded" pitchFamily="34" charset="0"/>
                <a:cs typeface="Arial-Rounded" pitchFamily="34" charset="0"/>
              </a:rPr>
              <a:t>Thư giãn nào!</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265" y="3352800"/>
            <a:ext cx="2176418" cy="148099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00220" y="443134"/>
            <a:ext cx="10743300" cy="1299584"/>
            <a:chOff x="294783" y="915918"/>
            <a:chExt cx="107433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060032" cy="1200329"/>
            </a:xfrm>
            <a:prstGeom prst="rect">
              <a:avLst/>
            </a:prstGeom>
            <a:noFill/>
          </p:spPr>
          <p:txBody>
            <a:bodyPr wrap="square" rtlCol="0">
              <a:spAutoFit/>
            </a:bodyPr>
            <a:lstStyle/>
            <a:p>
              <a:pPr algn="just"/>
              <a:r>
                <a:rPr lang="en-US" sz="3600" smtClean="0">
                  <a:solidFill>
                    <a:srgbClr val="0070C0"/>
                  </a:solidFill>
                  <a:latin typeface="Arial-Rounded" pitchFamily="34" charset="0"/>
                  <a:ea typeface="Arial-Rounded" pitchFamily="34" charset="0"/>
                  <a:cs typeface="Arial-Rounded" pitchFamily="34" charset="0"/>
                </a:rPr>
                <a:t>Ngày cháu còn nhỏ, ai thường cài then trên của cánh cửa?</a:t>
              </a:r>
              <a:endParaRPr lang="en-US" sz="3600">
                <a:solidFill>
                  <a:srgbClr val="0070C0"/>
                </a:solidFill>
                <a:latin typeface="Arial-Rounded" pitchFamily="34" charset="0"/>
                <a:ea typeface="Arial-Rounded" pitchFamily="34" charset="0"/>
                <a:cs typeface="Arial-Rounded" pitchFamily="34" charset="0"/>
              </a:endParaRPr>
            </a:p>
          </p:txBody>
        </p:sp>
      </p:grpSp>
      <p:sp>
        <p:nvSpPr>
          <p:cNvPr id="15" name="Rectangle 14"/>
          <p:cNvSpPr/>
          <p:nvPr/>
        </p:nvSpPr>
        <p:spPr>
          <a:xfrm>
            <a:off x="1966119" y="1865055"/>
            <a:ext cx="7696200" cy="2554545"/>
          </a:xfrm>
          <a:prstGeom prst="rect">
            <a:avLst/>
          </a:prstGeom>
        </p:spPr>
        <p:txBody>
          <a:bodyPr wrap="square">
            <a:spAutoFit/>
          </a:bodyPr>
          <a:lstStyle/>
          <a:p>
            <a:pPr indent="171450"/>
            <a:r>
              <a:rPr lang="en-US" sz="4000">
                <a:latin typeface="Arial-Rounded" pitchFamily="34" charset="0"/>
                <a:ea typeface="Arial-Rounded" pitchFamily="34" charset="0"/>
                <a:cs typeface="Arial-Rounded" pitchFamily="34" charset="0"/>
              </a:rPr>
              <a:t>Ngày cháu còn thấp bé</a:t>
            </a:r>
          </a:p>
          <a:p>
            <a:pPr indent="171450"/>
            <a:r>
              <a:rPr lang="en-US" sz="4000">
                <a:latin typeface="Arial-Rounded" pitchFamily="34" charset="0"/>
                <a:ea typeface="Arial-Rounded" pitchFamily="34" charset="0"/>
                <a:cs typeface="Arial-Rounded" pitchFamily="34" charset="0"/>
              </a:rPr>
              <a:t>Cánh cửa có hai then</a:t>
            </a:r>
          </a:p>
          <a:p>
            <a:pPr indent="171450"/>
            <a:r>
              <a:rPr lang="en-US" sz="4000">
                <a:latin typeface="Arial-Rounded" pitchFamily="34" charset="0"/>
                <a:ea typeface="Arial-Rounded" pitchFamily="34" charset="0"/>
                <a:cs typeface="Arial-Rounded" pitchFamily="34" charset="0"/>
              </a:rPr>
              <a:t>Cháu chỉ cài then dưới</a:t>
            </a:r>
          </a:p>
          <a:p>
            <a:pPr indent="171450"/>
            <a:r>
              <a:rPr lang="en-US" sz="4000">
                <a:latin typeface="Arial-Rounded" pitchFamily="34" charset="0"/>
                <a:ea typeface="Arial-Rounded" pitchFamily="34" charset="0"/>
                <a:cs typeface="Arial-Rounded" pitchFamily="34" charset="0"/>
              </a:rPr>
              <a:t>Nhờ bà cài then trên</a:t>
            </a:r>
            <a:endParaRPr lang="en-US" sz="4000" dirty="0">
              <a:latin typeface="Arial-Rounded" pitchFamily="34" charset="0"/>
              <a:ea typeface="Arial-Rounded" pitchFamily="34" charset="0"/>
              <a:cs typeface="Arial-Rounded" pitchFamily="34" charset="0"/>
            </a:endParaRPr>
          </a:p>
        </p:txBody>
      </p:sp>
      <p:cxnSp>
        <p:nvCxnSpPr>
          <p:cNvPr id="18" name="Straight Connector 17"/>
          <p:cNvCxnSpPr/>
          <p:nvPr/>
        </p:nvCxnSpPr>
        <p:spPr>
          <a:xfrm>
            <a:off x="2218269" y="4333700"/>
            <a:ext cx="434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124926" y="4923971"/>
            <a:ext cx="10122441" cy="1524000"/>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Ngày cháu còn nhỏ, </a:t>
            </a:r>
            <a:r>
              <a:rPr lang="en-US" sz="4000" smtClean="0">
                <a:solidFill>
                  <a:srgbClr val="0070C0"/>
                </a:solidFill>
                <a:latin typeface="Arial-Rounded" pitchFamily="34" charset="0"/>
                <a:ea typeface="Arial-Rounded" pitchFamily="34" charset="0"/>
                <a:cs typeface="Arial-Rounded" pitchFamily="34" charset="0"/>
              </a:rPr>
              <a:t>bà </a:t>
            </a:r>
            <a:r>
              <a:rPr lang="en-US" sz="4000">
                <a:solidFill>
                  <a:srgbClr val="0070C0"/>
                </a:solidFill>
                <a:latin typeface="Arial-Rounded" pitchFamily="34" charset="0"/>
                <a:ea typeface="Arial-Rounded" pitchFamily="34" charset="0"/>
                <a:cs typeface="Arial-Rounded" pitchFamily="34" charset="0"/>
              </a:rPr>
              <a:t>thường cài then trên của cánh </a:t>
            </a:r>
            <a:r>
              <a:rPr lang="en-US" sz="4000" smtClean="0">
                <a:solidFill>
                  <a:srgbClr val="0070C0"/>
                </a:solidFill>
                <a:latin typeface="Arial-Rounded" pitchFamily="34" charset="0"/>
                <a:ea typeface="Arial-Rounded" pitchFamily="34" charset="0"/>
                <a:cs typeface="Arial-Rounded" pitchFamily="34" charset="0"/>
              </a:rPr>
              <a:t>cửa.</a:t>
            </a:r>
            <a:endParaRPr lang="en-US" sz="4000">
              <a:solidFill>
                <a:schemeClr val="accent5">
                  <a:lumMod val="50000"/>
                </a:schemeClr>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19" y="1865055"/>
            <a:ext cx="22002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2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70719" y="443134"/>
            <a:ext cx="11124300" cy="1299584"/>
            <a:chOff x="294783" y="915918"/>
            <a:chExt cx="111243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441032" cy="1200329"/>
            </a:xfrm>
            <a:prstGeom prst="rect">
              <a:avLst/>
            </a:prstGeom>
            <a:noFill/>
          </p:spPr>
          <p:txBody>
            <a:bodyPr wrap="square" rtlCol="0">
              <a:spAutoFit/>
            </a:bodyPr>
            <a:lstStyle/>
            <a:p>
              <a:pPr algn="just"/>
              <a:r>
                <a:rPr lang="en-US" sz="3600" smtClean="0">
                  <a:solidFill>
                    <a:srgbClr val="0070C0"/>
                  </a:solidFill>
                  <a:latin typeface="Arial-Rounded" pitchFamily="34" charset="0"/>
                  <a:ea typeface="Arial-Rounded" pitchFamily="34" charset="0"/>
                  <a:cs typeface="Arial-Rounded" pitchFamily="34" charset="0"/>
                </a:rPr>
                <a:t>Vì sao khi cháu lớn, bà lại là người cài then dưới của cánh cửa?</a:t>
              </a:r>
              <a:endParaRPr lang="en-US" sz="3600">
                <a:solidFill>
                  <a:srgbClr val="0070C0"/>
                </a:solidFill>
                <a:latin typeface="Arial-Rounded" pitchFamily="34" charset="0"/>
                <a:ea typeface="Arial-Rounded" pitchFamily="34" charset="0"/>
                <a:cs typeface="Arial-Rounded" pitchFamily="34" charset="0"/>
              </a:endParaRPr>
            </a:p>
          </p:txBody>
        </p:sp>
      </p:grpSp>
      <p:sp>
        <p:nvSpPr>
          <p:cNvPr id="15" name="Rectangle 14"/>
          <p:cNvSpPr/>
          <p:nvPr/>
        </p:nvSpPr>
        <p:spPr>
          <a:xfrm>
            <a:off x="1813719" y="1865055"/>
            <a:ext cx="8167981" cy="2554545"/>
          </a:xfrm>
          <a:prstGeom prst="rect">
            <a:avLst/>
          </a:prstGeom>
        </p:spPr>
        <p:txBody>
          <a:bodyPr wrap="square">
            <a:spAutoFit/>
          </a:bodyPr>
          <a:lstStyle/>
          <a:p>
            <a:pPr indent="171450"/>
            <a:r>
              <a:rPr lang="en-US" sz="4000">
                <a:latin typeface="Arial-Rounded" pitchFamily="34" charset="0"/>
                <a:ea typeface="Arial-Rounded" pitchFamily="34" charset="0"/>
                <a:cs typeface="Arial-Rounded" pitchFamily="34" charset="0"/>
              </a:rPr>
              <a:t>Mỗi năm cháu lớn lên</a:t>
            </a:r>
          </a:p>
          <a:p>
            <a:pPr indent="171450"/>
            <a:r>
              <a:rPr lang="en-US" sz="4000">
                <a:latin typeface="Arial-Rounded" pitchFamily="34" charset="0"/>
                <a:ea typeface="Arial-Rounded" pitchFamily="34" charset="0"/>
                <a:cs typeface="Arial-Rounded" pitchFamily="34" charset="0"/>
              </a:rPr>
              <a:t>Bà lưng còng cắm cúi</a:t>
            </a:r>
          </a:p>
          <a:p>
            <a:pPr indent="171450"/>
            <a:r>
              <a:rPr lang="en-US" sz="4000">
                <a:latin typeface="Arial-Rounded" pitchFamily="34" charset="0"/>
                <a:ea typeface="Arial-Rounded" pitchFamily="34" charset="0"/>
                <a:cs typeface="Arial-Rounded" pitchFamily="34" charset="0"/>
              </a:rPr>
              <a:t>Cháu cài được then trên</a:t>
            </a:r>
          </a:p>
          <a:p>
            <a:pPr indent="171450"/>
            <a:r>
              <a:rPr lang="en-US" sz="4000">
                <a:latin typeface="Arial-Rounded" pitchFamily="34" charset="0"/>
                <a:ea typeface="Arial-Rounded" pitchFamily="34" charset="0"/>
                <a:cs typeface="Arial-Rounded" pitchFamily="34" charset="0"/>
              </a:rPr>
              <a:t>Bà chỉ cài then dưới…</a:t>
            </a:r>
            <a:endParaRPr lang="en-US" sz="4000" dirty="0">
              <a:latin typeface="Arial-Rounded" pitchFamily="34" charset="0"/>
              <a:ea typeface="Arial-Rounded" pitchFamily="34" charset="0"/>
              <a:cs typeface="Arial-Rounded" pitchFamily="34" charset="0"/>
            </a:endParaRPr>
          </a:p>
        </p:txBody>
      </p:sp>
      <p:cxnSp>
        <p:nvCxnSpPr>
          <p:cNvPr id="16" name="Straight Connector 15"/>
          <p:cNvCxnSpPr/>
          <p:nvPr/>
        </p:nvCxnSpPr>
        <p:spPr>
          <a:xfrm>
            <a:off x="2030383" y="3142327"/>
            <a:ext cx="4665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124926" y="4923971"/>
            <a:ext cx="10122441" cy="1524000"/>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just"/>
            <a:r>
              <a:rPr lang="en-US" sz="3200" smtClean="0">
                <a:solidFill>
                  <a:srgbClr val="0070C0"/>
                </a:solidFill>
                <a:latin typeface="Arial-Rounded" pitchFamily="34" charset="0"/>
                <a:ea typeface="Arial-Rounded" pitchFamily="34" charset="0"/>
                <a:cs typeface="Arial-Rounded" pitchFamily="34" charset="0"/>
              </a:rPr>
              <a:t>Khi </a:t>
            </a:r>
            <a:r>
              <a:rPr lang="en-US" sz="3200">
                <a:solidFill>
                  <a:srgbClr val="0070C0"/>
                </a:solidFill>
                <a:latin typeface="Arial-Rounded" pitchFamily="34" charset="0"/>
                <a:ea typeface="Arial-Rounded" pitchFamily="34" charset="0"/>
                <a:cs typeface="Arial-Rounded" pitchFamily="34" charset="0"/>
              </a:rPr>
              <a:t>cháu lớn, bà lại là người cài then dưới của cánh </a:t>
            </a:r>
            <a:r>
              <a:rPr lang="en-US" sz="3200" smtClean="0">
                <a:solidFill>
                  <a:srgbClr val="0070C0"/>
                </a:solidFill>
                <a:latin typeface="Arial-Rounded" pitchFamily="34" charset="0"/>
                <a:ea typeface="Arial-Rounded" pitchFamily="34" charset="0"/>
                <a:cs typeface="Arial-Rounded" pitchFamily="34" charset="0"/>
              </a:rPr>
              <a:t>cửa vì lưng bà đã còng, bà không với tới then trên nữa.</a:t>
            </a:r>
            <a:endParaRPr lang="en-US" sz="3200">
              <a:solidFill>
                <a:srgbClr val="0070C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319" y="1742718"/>
            <a:ext cx="20097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57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61606" y="101864"/>
            <a:ext cx="11800232" cy="731520"/>
            <a:chOff x="294783" y="915918"/>
            <a:chExt cx="1180023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3</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31798"/>
              <a:ext cx="11116964" cy="584775"/>
            </a:xfrm>
            <a:prstGeom prst="rect">
              <a:avLst/>
            </a:prstGeom>
            <a:noFill/>
          </p:spPr>
          <p:txBody>
            <a:bodyPr wrap="square" rtlCol="0">
              <a:spAutoFit/>
            </a:bodyPr>
            <a:lstStyle/>
            <a:p>
              <a:pPr algn="just"/>
              <a:r>
                <a:rPr lang="en-US" sz="3200" smtClean="0">
                  <a:solidFill>
                    <a:srgbClr val="0070C0"/>
                  </a:solidFill>
                  <a:latin typeface="Arial-Rounded" pitchFamily="34" charset="0"/>
                  <a:ea typeface="Arial-Rounded" pitchFamily="34" charset="0"/>
                  <a:cs typeface="Arial-Rounded" pitchFamily="34" charset="0"/>
                </a:rPr>
                <a:t>Sắp xếp các bức tranh sau theo thứ tự của 3 khổ thơ trong bài.</a:t>
              </a:r>
              <a:endParaRPr lang="en-US" sz="3200">
                <a:solidFill>
                  <a:srgbClr val="0070C0"/>
                </a:solidFill>
                <a:latin typeface="Arial-Rounded" pitchFamily="34" charset="0"/>
                <a:ea typeface="Arial-Rounded" pitchFamily="34" charset="0"/>
                <a:cs typeface="Arial-Rounded" pitchFamily="34" charset="0"/>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02" y="978131"/>
            <a:ext cx="1922591" cy="299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635" y="971551"/>
            <a:ext cx="2038111"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920" y="990600"/>
            <a:ext cx="2054614"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015508" y="2347746"/>
            <a:ext cx="548640" cy="548640"/>
            <a:chOff x="3015508" y="2347649"/>
            <a:chExt cx="731520" cy="731520"/>
          </a:xfrm>
        </p:grpSpPr>
        <p:sp>
          <p:nvSpPr>
            <p:cNvPr id="14" name="Google Shape;418;p36"/>
            <p:cNvSpPr/>
            <p:nvPr/>
          </p:nvSpPr>
          <p:spPr>
            <a:xfrm>
              <a:off x="3020567" y="2347649"/>
              <a:ext cx="726461" cy="7315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800">
                <a:solidFill>
                  <a:srgbClr val="002060"/>
                </a:solidFill>
                <a:latin typeface="Arial-Rounded" pitchFamily="34" charset="0"/>
                <a:ea typeface="Arial-Rounded" pitchFamily="34" charset="0"/>
                <a:cs typeface="Arial-Rounded" pitchFamily="34" charset="0"/>
              </a:endParaRPr>
            </a:p>
          </p:txBody>
        </p:sp>
        <p:sp>
          <p:nvSpPr>
            <p:cNvPr id="15" name="Google Shape;423;p36"/>
            <p:cNvSpPr txBox="1">
              <a:spLocks/>
            </p:cNvSpPr>
            <p:nvPr/>
          </p:nvSpPr>
          <p:spPr>
            <a:xfrm>
              <a:off x="3015508" y="2464617"/>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00" smtClean="0">
                  <a:solidFill>
                    <a:srgbClr val="002060"/>
                  </a:solidFill>
                  <a:latin typeface="Arial Rounded MT Bold" pitchFamily="34" charset="0"/>
                  <a:ea typeface="Arial-Rounded" pitchFamily="34" charset="0"/>
                  <a:cs typeface="Arial-Rounded" pitchFamily="34" charset="0"/>
                </a:rPr>
                <a:t>1</a:t>
              </a:r>
              <a:endParaRPr lang="en" sz="4000">
                <a:solidFill>
                  <a:srgbClr val="002060"/>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5592930" y="2347746"/>
            <a:ext cx="548640" cy="548640"/>
            <a:chOff x="3015508" y="2347649"/>
            <a:chExt cx="731520" cy="731520"/>
          </a:xfrm>
        </p:grpSpPr>
        <p:sp>
          <p:nvSpPr>
            <p:cNvPr id="18" name="Google Shape;418;p36"/>
            <p:cNvSpPr/>
            <p:nvPr/>
          </p:nvSpPr>
          <p:spPr>
            <a:xfrm>
              <a:off x="3020567" y="2347649"/>
              <a:ext cx="726461" cy="7315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800">
                <a:solidFill>
                  <a:srgbClr val="002060"/>
                </a:solidFill>
                <a:latin typeface="Arial-Rounded" pitchFamily="34" charset="0"/>
                <a:ea typeface="Arial-Rounded" pitchFamily="34" charset="0"/>
                <a:cs typeface="Arial-Rounded" pitchFamily="34" charset="0"/>
              </a:endParaRPr>
            </a:p>
          </p:txBody>
        </p:sp>
        <p:sp>
          <p:nvSpPr>
            <p:cNvPr id="19" name="Google Shape;423;p36"/>
            <p:cNvSpPr txBox="1">
              <a:spLocks/>
            </p:cNvSpPr>
            <p:nvPr/>
          </p:nvSpPr>
          <p:spPr>
            <a:xfrm>
              <a:off x="3015508" y="2464617"/>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00" smtClean="0">
                  <a:solidFill>
                    <a:srgbClr val="002060"/>
                  </a:solidFill>
                  <a:latin typeface="Arial Rounded MT Bold" pitchFamily="34" charset="0"/>
                  <a:ea typeface="Arial-Rounded" pitchFamily="34" charset="0"/>
                  <a:cs typeface="Arial-Rounded" pitchFamily="34" charset="0"/>
                </a:rPr>
                <a:t>2</a:t>
              </a:r>
              <a:endParaRPr lang="en" sz="4000">
                <a:solidFill>
                  <a:srgbClr val="002060"/>
                </a:solidFill>
                <a:latin typeface="Arial Rounded MT Bold" pitchFamily="34" charset="0"/>
                <a:ea typeface="Arial-Rounded" pitchFamily="34" charset="0"/>
                <a:cs typeface="Arial-Rounded" pitchFamily="34" charset="0"/>
              </a:endParaRPr>
            </a:p>
          </p:txBody>
        </p:sp>
      </p:grpSp>
      <p:grpSp>
        <p:nvGrpSpPr>
          <p:cNvPr id="20" name="Group 19"/>
          <p:cNvGrpSpPr/>
          <p:nvPr/>
        </p:nvGrpSpPr>
        <p:grpSpPr>
          <a:xfrm>
            <a:off x="8266467" y="2347746"/>
            <a:ext cx="548640" cy="548640"/>
            <a:chOff x="3015508" y="2347649"/>
            <a:chExt cx="731520" cy="731520"/>
          </a:xfrm>
        </p:grpSpPr>
        <p:sp>
          <p:nvSpPr>
            <p:cNvPr id="26" name="Google Shape;418;p36"/>
            <p:cNvSpPr/>
            <p:nvPr/>
          </p:nvSpPr>
          <p:spPr>
            <a:xfrm>
              <a:off x="3020567" y="2347649"/>
              <a:ext cx="726461" cy="7315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2800">
                <a:solidFill>
                  <a:srgbClr val="002060"/>
                </a:solidFill>
                <a:latin typeface="Arial-Rounded" pitchFamily="34" charset="0"/>
                <a:ea typeface="Arial-Rounded" pitchFamily="34" charset="0"/>
                <a:cs typeface="Arial-Rounded" pitchFamily="34" charset="0"/>
              </a:endParaRPr>
            </a:p>
          </p:txBody>
        </p:sp>
        <p:sp>
          <p:nvSpPr>
            <p:cNvPr id="28" name="Google Shape;423;p36"/>
            <p:cNvSpPr txBox="1">
              <a:spLocks/>
            </p:cNvSpPr>
            <p:nvPr/>
          </p:nvSpPr>
          <p:spPr>
            <a:xfrm>
              <a:off x="3015508" y="2464617"/>
              <a:ext cx="731520"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00" smtClean="0">
                  <a:solidFill>
                    <a:srgbClr val="002060"/>
                  </a:solidFill>
                  <a:latin typeface="Arial Rounded MT Bold" pitchFamily="34" charset="0"/>
                  <a:ea typeface="Arial-Rounded" pitchFamily="34" charset="0"/>
                  <a:cs typeface="Arial-Rounded" pitchFamily="34" charset="0"/>
                </a:rPr>
                <a:t>3</a:t>
              </a:r>
              <a:endParaRPr lang="en" sz="4000">
                <a:solidFill>
                  <a:srgbClr val="002060"/>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593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098"/>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6.93973E-7 -2.42775E-6 L 0.20924 0.31653 " pathEditMode="relative" rAng="0" ptsTypes="AA">
                                      <p:cBhvr>
                                        <p:cTn id="23" dur="2000" fill="hold"/>
                                        <p:tgtEl>
                                          <p:spTgt spid="4098"/>
                                        </p:tgtEl>
                                        <p:attrNameLst>
                                          <p:attrName>ppt_x</p:attrName>
                                          <p:attrName>ppt_y</p:attrName>
                                        </p:attrNameLst>
                                      </p:cBhvr>
                                      <p:rCtr x="10462" y="15815"/>
                                    </p:animMotion>
                                  </p:childTnLst>
                                </p:cTn>
                              </p:par>
                            </p:childTnLst>
                          </p:cTn>
                        </p:par>
                      </p:childTnLst>
                    </p:cTn>
                  </p:par>
                </p:childTnLst>
              </p:cTn>
              <p:nextCondLst>
                <p:cond evt="onClick" delay="0">
                  <p:tgtEl>
                    <p:spTgt spid="4098"/>
                  </p:tgtEl>
                </p:cond>
              </p:nextCondLst>
            </p:seq>
            <p:seq concurrent="1" nextAc="seek">
              <p:cTn id="24" restart="whenNotActive" fill="hold" evtFilter="cancelBubble" nodeType="interactiveSeq">
                <p:stCondLst>
                  <p:cond evt="onClick" delay="0">
                    <p:tgtEl>
                      <p:spTgt spid="4100"/>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96817E-6 5.55112E-17 L -0.43504 0.31699 " pathEditMode="relative" rAng="0" ptsTypes="AA">
                                      <p:cBhvr>
                                        <p:cTn id="28" dur="2000" fill="hold"/>
                                        <p:tgtEl>
                                          <p:spTgt spid="4100"/>
                                        </p:tgtEl>
                                        <p:attrNameLst>
                                          <p:attrName>ppt_x</p:attrName>
                                          <p:attrName>ppt_y</p:attrName>
                                        </p:attrNameLst>
                                      </p:cBhvr>
                                      <p:rCtr x="-21758" y="15838"/>
                                    </p:animMotion>
                                  </p:childTnLst>
                                </p:cTn>
                              </p:par>
                            </p:childTnLst>
                          </p:cTn>
                        </p:par>
                      </p:childTnLst>
                    </p:cTn>
                  </p:par>
                </p:childTnLst>
              </p:cTn>
              <p:nextCondLst>
                <p:cond evt="onClick" delay="0">
                  <p:tgtEl>
                    <p:spTgt spid="4100"/>
                  </p:tgtEl>
                </p:cond>
              </p:nextCondLst>
            </p:seq>
            <p:seq concurrent="1" nextAc="seek">
              <p:cTn id="29" restart="whenNotActive" fill="hold" evtFilter="cancelBubble" nodeType="interactiveSeq">
                <p:stCondLst>
                  <p:cond evt="onClick" delay="0">
                    <p:tgtEl>
                      <p:spTgt spid="4099"/>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30994E-6 4.56647E-6 L 0.22933 0.31976 " pathEditMode="relative" rAng="0" ptsTypes="AA">
                                      <p:cBhvr>
                                        <p:cTn id="33" dur="2000" fill="hold"/>
                                        <p:tgtEl>
                                          <p:spTgt spid="4099"/>
                                        </p:tgtEl>
                                        <p:attrNameLst>
                                          <p:attrName>ppt_x</p:attrName>
                                          <p:attrName>ppt_y</p:attrName>
                                        </p:attrNameLst>
                                      </p:cBhvr>
                                      <p:rCtr x="11466" y="15977"/>
                                    </p:animMotion>
                                  </p:childTnLst>
                                </p:cTn>
                              </p:par>
                            </p:childTnLst>
                          </p:cTn>
                        </p:par>
                      </p:childTnLst>
                    </p:cTn>
                  </p:par>
                </p:childTnLst>
              </p:cTn>
              <p:nextCondLst>
                <p:cond evt="onClick" delay="0">
                  <p:tgtEl>
                    <p:spTgt spid="409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70719" y="228600"/>
            <a:ext cx="11124300" cy="1299584"/>
            <a:chOff x="294783" y="915918"/>
            <a:chExt cx="111243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441032" cy="1200329"/>
            </a:xfrm>
            <a:prstGeom prst="rect">
              <a:avLst/>
            </a:prstGeom>
            <a:noFill/>
          </p:spPr>
          <p:txBody>
            <a:bodyPr wrap="square" rtlCol="0">
              <a:spAutoFit/>
            </a:bodyPr>
            <a:lstStyle/>
            <a:p>
              <a:pPr algn="just"/>
              <a:r>
                <a:rPr lang="en-US" sz="3600">
                  <a:solidFill>
                    <a:srgbClr val="0070C0"/>
                  </a:solidFill>
                  <a:latin typeface="Arial-Rounded" pitchFamily="34" charset="0"/>
                  <a:ea typeface="Arial-Rounded" pitchFamily="34" charset="0"/>
                  <a:cs typeface="Arial-Rounded" pitchFamily="34" charset="0"/>
                </a:rPr>
                <a:t>Câu thơ nào trong bài nói lên tình cảm của cháu đ</a:t>
              </a:r>
              <a:r>
                <a:rPr lang="en-US" sz="3600" smtClean="0">
                  <a:solidFill>
                    <a:srgbClr val="0070C0"/>
                  </a:solidFill>
                  <a:latin typeface="Arial-Rounded" pitchFamily="34" charset="0"/>
                  <a:ea typeface="Arial-Rounded" pitchFamily="34" charset="0"/>
                  <a:cs typeface="Arial-Rounded" pitchFamily="34" charset="0"/>
                </a:rPr>
                <a:t>ối </a:t>
              </a:r>
              <a:r>
                <a:rPr lang="en-US" sz="3600">
                  <a:solidFill>
                    <a:srgbClr val="0070C0"/>
                  </a:solidFill>
                  <a:latin typeface="Arial-Rounded" pitchFamily="34" charset="0"/>
                  <a:ea typeface="Arial-Rounded" pitchFamily="34" charset="0"/>
                  <a:cs typeface="Arial-Rounded" pitchFamily="34" charset="0"/>
                </a:rPr>
                <a:t>với bà khi về nhà mới?</a:t>
              </a:r>
            </a:p>
          </p:txBody>
        </p:sp>
      </p:grpSp>
      <p:sp>
        <p:nvSpPr>
          <p:cNvPr id="15" name="Rectangle 14"/>
          <p:cNvSpPr/>
          <p:nvPr/>
        </p:nvSpPr>
        <p:spPr>
          <a:xfrm>
            <a:off x="3399338" y="1730276"/>
            <a:ext cx="5500981"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khôn nguôi.</a:t>
            </a:r>
            <a:endParaRPr lang="en-US" sz="3600" dirty="0">
              <a:latin typeface="Arial-Rounded" pitchFamily="34" charset="0"/>
              <a:ea typeface="Arial-Rounded" pitchFamily="34" charset="0"/>
              <a:cs typeface="Arial-Rounded" pitchFamily="34" charset="0"/>
            </a:endParaRPr>
          </a:p>
        </p:txBody>
      </p:sp>
      <p:cxnSp>
        <p:nvCxnSpPr>
          <p:cNvPr id="16" name="Straight Connector 15"/>
          <p:cNvCxnSpPr/>
          <p:nvPr/>
        </p:nvCxnSpPr>
        <p:spPr>
          <a:xfrm>
            <a:off x="3606568" y="3406676"/>
            <a:ext cx="3856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124926" y="4419600"/>
            <a:ext cx="10122441" cy="223128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r>
              <a:rPr lang="en-US" sz="3200">
                <a:solidFill>
                  <a:srgbClr val="0070C0"/>
                </a:solidFill>
                <a:latin typeface="Arial-Rounded" pitchFamily="34" charset="0"/>
                <a:ea typeface="Arial-Rounded" pitchFamily="34" charset="0"/>
                <a:cs typeface="Arial-Rounded" pitchFamily="34" charset="0"/>
              </a:rPr>
              <a:t>Câu </a:t>
            </a:r>
            <a:r>
              <a:rPr lang="en-US" sz="3200" smtClean="0">
                <a:solidFill>
                  <a:srgbClr val="0070C0"/>
                </a:solidFill>
                <a:latin typeface="Arial-Rounded" pitchFamily="34" charset="0"/>
                <a:ea typeface="Arial-Rounded" pitchFamily="34" charset="0"/>
                <a:cs typeface="Arial-Rounded" pitchFamily="34" charset="0"/>
              </a:rPr>
              <a:t>thơ </a:t>
            </a:r>
            <a:r>
              <a:rPr lang="en-US" sz="3200">
                <a:solidFill>
                  <a:srgbClr val="0070C0"/>
                </a:solidFill>
                <a:latin typeface="Arial-Rounded" pitchFamily="34" charset="0"/>
                <a:ea typeface="Arial-Rounded" pitchFamily="34" charset="0"/>
                <a:cs typeface="Arial-Rounded" pitchFamily="34" charset="0"/>
              </a:rPr>
              <a:t>trong bài nói lên tình cảm của cháu đ</a:t>
            </a:r>
            <a:r>
              <a:rPr lang="en-US" sz="3200" smtClean="0">
                <a:solidFill>
                  <a:srgbClr val="0070C0"/>
                </a:solidFill>
                <a:latin typeface="Arial-Rounded" pitchFamily="34" charset="0"/>
                <a:ea typeface="Arial-Rounded" pitchFamily="34" charset="0"/>
                <a:cs typeface="Arial-Rounded" pitchFamily="34" charset="0"/>
              </a:rPr>
              <a:t>ối </a:t>
            </a:r>
            <a:r>
              <a:rPr lang="en-US" sz="3200">
                <a:solidFill>
                  <a:srgbClr val="0070C0"/>
                </a:solidFill>
                <a:latin typeface="Arial-Rounded" pitchFamily="34" charset="0"/>
                <a:ea typeface="Arial-Rounded" pitchFamily="34" charset="0"/>
                <a:cs typeface="Arial-Rounded" pitchFamily="34" charset="0"/>
              </a:rPr>
              <a:t>với bà khi về nhà </a:t>
            </a:r>
            <a:r>
              <a:rPr lang="en-US" sz="3200" smtClean="0">
                <a:solidFill>
                  <a:srgbClr val="0070C0"/>
                </a:solidFill>
                <a:latin typeface="Arial-Rounded" pitchFamily="34" charset="0"/>
                <a:ea typeface="Arial-Rounded" pitchFamily="34" charset="0"/>
                <a:cs typeface="Arial-Rounded" pitchFamily="34" charset="0"/>
              </a:rPr>
              <a:t>mới là: </a:t>
            </a:r>
          </a:p>
          <a:p>
            <a:pPr indent="171450"/>
            <a:r>
              <a:rPr lang="en-US" sz="3200" smtClean="0">
                <a:solidFill>
                  <a:srgbClr val="0070C0"/>
                </a:solidFill>
                <a:latin typeface="Arial-Rounded" pitchFamily="34" charset="0"/>
                <a:ea typeface="Arial-Rounded" pitchFamily="34" charset="0"/>
                <a:cs typeface="Arial-Rounded" pitchFamily="34" charset="0"/>
              </a:rPr>
              <a:t>		</a:t>
            </a:r>
            <a:r>
              <a:rPr lang="en-US" sz="3200" i="1" smtClean="0">
                <a:solidFill>
                  <a:srgbClr val="0070C0"/>
                </a:solidFill>
                <a:latin typeface="Arial-Rounded" pitchFamily="34" charset="0"/>
                <a:ea typeface="Arial-Rounded" pitchFamily="34" charset="0"/>
                <a:cs typeface="Arial-Rounded" pitchFamily="34" charset="0"/>
              </a:rPr>
              <a:t>Mỗi </a:t>
            </a:r>
            <a:r>
              <a:rPr lang="en-US" sz="3200" i="1">
                <a:solidFill>
                  <a:srgbClr val="0070C0"/>
                </a:solidFill>
                <a:latin typeface="Arial-Rounded" pitchFamily="34" charset="0"/>
                <a:ea typeface="Arial-Rounded" pitchFamily="34" charset="0"/>
                <a:cs typeface="Arial-Rounded" pitchFamily="34" charset="0"/>
              </a:rPr>
              <a:t>lần tay đẩy cửa</a:t>
            </a:r>
          </a:p>
          <a:p>
            <a:pPr indent="171450"/>
            <a:r>
              <a:rPr lang="en-US" sz="3200" i="1" smtClean="0">
                <a:solidFill>
                  <a:srgbClr val="0070C0"/>
                </a:solidFill>
                <a:latin typeface="Arial-Rounded" pitchFamily="34" charset="0"/>
                <a:ea typeface="Arial-Rounded" pitchFamily="34" charset="0"/>
                <a:cs typeface="Arial-Rounded" pitchFamily="34" charset="0"/>
              </a:rPr>
              <a:t>		Lại </a:t>
            </a:r>
            <a:r>
              <a:rPr lang="en-US" sz="3200" i="1">
                <a:solidFill>
                  <a:srgbClr val="0070C0"/>
                </a:solidFill>
                <a:latin typeface="Arial-Rounded" pitchFamily="34" charset="0"/>
                <a:ea typeface="Arial-Rounded" pitchFamily="34" charset="0"/>
                <a:cs typeface="Arial-Rounded" pitchFamily="34" charset="0"/>
              </a:rPr>
              <a:t>nhớ bà khôn </a:t>
            </a:r>
            <a:r>
              <a:rPr lang="en-US" sz="3200" i="1" smtClean="0">
                <a:solidFill>
                  <a:srgbClr val="0070C0"/>
                </a:solidFill>
                <a:latin typeface="Arial-Rounded" pitchFamily="34" charset="0"/>
                <a:ea typeface="Arial-Rounded" pitchFamily="34" charset="0"/>
                <a:cs typeface="Arial-Rounded" pitchFamily="34" charset="0"/>
              </a:rPr>
              <a:t>nguôi.</a:t>
            </a:r>
            <a:endParaRPr lang="en-US" sz="3200" i="1">
              <a:solidFill>
                <a:srgbClr val="0070C0"/>
              </a:solidFill>
              <a:latin typeface="Arial-Rounded" pitchFamily="34" charset="0"/>
              <a:ea typeface="Arial-Rounded" pitchFamily="34" charset="0"/>
              <a:cs typeface="Arial-Rounded" pitchFamily="34" charset="0"/>
            </a:endParaRPr>
          </a:p>
        </p:txBody>
      </p:sp>
      <p:cxnSp>
        <p:nvCxnSpPr>
          <p:cNvPr id="11" name="Straight Connector 10"/>
          <p:cNvCxnSpPr/>
          <p:nvPr/>
        </p:nvCxnSpPr>
        <p:spPr>
          <a:xfrm>
            <a:off x="3711708" y="3988725"/>
            <a:ext cx="42416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7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206" y="1375756"/>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Ngày cháu còn thấp bé</a:t>
            </a:r>
          </a:p>
          <a:p>
            <a:pPr indent="171450"/>
            <a:r>
              <a:rPr lang="en-US" sz="3600">
                <a:latin typeface="Arial-Rounded" pitchFamily="34" charset="0"/>
                <a:ea typeface="Arial-Rounded" pitchFamily="34" charset="0"/>
                <a:cs typeface="Arial-Rounded" pitchFamily="34" charset="0"/>
              </a:rPr>
              <a:t>Cánh cửa có hai then</a:t>
            </a:r>
          </a:p>
          <a:p>
            <a:pPr indent="171450"/>
            <a:r>
              <a:rPr lang="en-US" sz="3600">
                <a:latin typeface="Arial-Rounded" pitchFamily="34" charset="0"/>
                <a:ea typeface="Arial-Rounded" pitchFamily="34" charset="0"/>
                <a:cs typeface="Arial-Rounded" pitchFamily="34" charset="0"/>
              </a:rPr>
              <a:t>Cháu chỉ cài then dưới</a:t>
            </a:r>
          </a:p>
          <a:p>
            <a:pPr indent="171450"/>
            <a:r>
              <a:rPr lang="en-US" sz="3600">
                <a:latin typeface="Arial-Rounded" pitchFamily="34" charset="0"/>
                <a:ea typeface="Arial-Rounded" pitchFamily="34" charset="0"/>
                <a:cs typeface="Arial-Rounded" pitchFamily="34" charset="0"/>
              </a:rPr>
              <a:t>Nhờ bà </a:t>
            </a:r>
            <a:r>
              <a:rPr lang="en-US" sz="3600" smtClean="0">
                <a:latin typeface="Arial-Rounded" pitchFamily="34" charset="0"/>
                <a:ea typeface="Arial-Rounded" pitchFamily="34" charset="0"/>
                <a:cs typeface="Arial-Rounded" pitchFamily="34" charset="0"/>
              </a:rPr>
              <a:t>cài </a:t>
            </a:r>
            <a:r>
              <a:rPr lang="en-US" sz="3600">
                <a:latin typeface="Arial-Rounded" pitchFamily="34" charset="0"/>
                <a:ea typeface="Arial-Rounded" pitchFamily="34" charset="0"/>
                <a:cs typeface="Arial-Rounded" pitchFamily="34" charset="0"/>
              </a:rPr>
              <a:t>then trên</a:t>
            </a:r>
            <a:endParaRPr lang="en-US" sz="3600" dirty="0">
              <a:latin typeface="Arial-Rounded" pitchFamily="34" charset="0"/>
              <a:ea typeface="Arial-Rounded" pitchFamily="34" charset="0"/>
              <a:cs typeface="Arial-Rounded" pitchFamily="34" charset="0"/>
            </a:endParaRPr>
          </a:p>
        </p:txBody>
      </p:sp>
      <p:sp>
        <p:nvSpPr>
          <p:cNvPr id="7" name="Rectangle 6"/>
          <p:cNvSpPr/>
          <p:nvPr/>
        </p:nvSpPr>
        <p:spPr>
          <a:xfrm>
            <a:off x="1083206" y="4031553"/>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Mỗi năm cháu lớn lên</a:t>
            </a:r>
          </a:p>
          <a:p>
            <a:pPr indent="171450"/>
            <a:r>
              <a:rPr lang="en-US" sz="3600">
                <a:latin typeface="Arial-Rounded" pitchFamily="34" charset="0"/>
                <a:ea typeface="Arial-Rounded" pitchFamily="34" charset="0"/>
                <a:cs typeface="Arial-Rounded" pitchFamily="34" charset="0"/>
              </a:rPr>
              <a:t>Bà lưng còng cắm cúi</a:t>
            </a:r>
          </a:p>
          <a:p>
            <a:pPr indent="171450"/>
            <a:r>
              <a:rPr lang="en-US" sz="3600">
                <a:latin typeface="Arial-Rounded" pitchFamily="34" charset="0"/>
                <a:ea typeface="Arial-Rounded" pitchFamily="34" charset="0"/>
                <a:cs typeface="Arial-Rounded" pitchFamily="34" charset="0"/>
              </a:rPr>
              <a:t>Cháu cài được then trên</a:t>
            </a:r>
          </a:p>
          <a:p>
            <a:pPr indent="171450"/>
            <a:r>
              <a:rPr lang="en-US" sz="3600">
                <a:latin typeface="Arial-Rounded" pitchFamily="34" charset="0"/>
                <a:ea typeface="Arial-Rounded" pitchFamily="34" charset="0"/>
                <a:cs typeface="Arial-Rounded" pitchFamily="34" charset="0"/>
              </a:rPr>
              <a:t>Bà chỉ cài then dưới…</a:t>
            </a:r>
            <a:endParaRPr lang="en-US" sz="3600" dirty="0">
              <a:latin typeface="Arial-Rounded" pitchFamily="34" charset="0"/>
              <a:ea typeface="Arial-Rounded" pitchFamily="34" charset="0"/>
              <a:cs typeface="Arial-Rounded" pitchFamily="34" charset="0"/>
            </a:endParaRPr>
          </a:p>
        </p:txBody>
      </p:sp>
      <p:sp>
        <p:nvSpPr>
          <p:cNvPr id="8" name="Rectangle 7"/>
          <p:cNvSpPr/>
          <p:nvPr/>
        </p:nvSpPr>
        <p:spPr>
          <a:xfrm>
            <a:off x="6719547" y="1375756"/>
            <a:ext cx="5685972"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khôn </a:t>
            </a:r>
            <a:r>
              <a:rPr lang="en-US" sz="3600" smtClean="0">
                <a:latin typeface="Arial-Rounded" pitchFamily="34" charset="0"/>
                <a:ea typeface="Arial-Rounded" pitchFamily="34" charset="0"/>
                <a:cs typeface="Arial-Rounded" pitchFamily="34" charset="0"/>
              </a:rPr>
              <a:t>nguôi.</a:t>
            </a:r>
            <a:endParaRPr lang="en-US" sz="3600" dirty="0">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a16="http://schemas.microsoft.com/office/drawing/2014/main" xmlns="" id="{EC1E3D26-0FBF-489D-9BF9-77F94C02DE90}"/>
              </a:ext>
            </a:extLst>
          </p:cNvPr>
          <p:cNvSpPr txBox="1"/>
          <p:nvPr/>
        </p:nvSpPr>
        <p:spPr>
          <a:xfrm>
            <a:off x="1222160" y="297359"/>
            <a:ext cx="10327119" cy="769441"/>
          </a:xfrm>
          <a:prstGeom prst="rect">
            <a:avLst/>
          </a:prstGeom>
          <a:noFill/>
        </p:spPr>
        <p:txBody>
          <a:bodyPr wrap="square" rtlCol="0">
            <a:spAutoFit/>
          </a:bodyPr>
          <a:lstStyle/>
          <a:p>
            <a:pPr algn="ctr"/>
            <a:r>
              <a:rPr lang="en-US" sz="4400" b="1" smtClean="0">
                <a:solidFill>
                  <a:srgbClr val="FF8E1D"/>
                </a:solidFill>
                <a:latin typeface="Arial-Rounded" pitchFamily="34" charset="0"/>
                <a:ea typeface="Arial-Rounded" pitchFamily="34" charset="0"/>
                <a:cs typeface="Arial-Rounded" pitchFamily="34" charset="0"/>
              </a:rPr>
              <a:t>CÁNH CỬA NHỚ BÀ</a:t>
            </a:r>
            <a:endParaRPr lang="en-US" sz="44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89543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7" name="Group 6"/>
          <p:cNvGrpSpPr/>
          <p:nvPr/>
        </p:nvGrpSpPr>
        <p:grpSpPr>
          <a:xfrm>
            <a:off x="1350249" y="963204"/>
            <a:ext cx="9988470" cy="731520"/>
            <a:chOff x="292250" y="915918"/>
            <a:chExt cx="9988470"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9" name="TextBox 8"/>
            <p:cNvSpPr txBox="1"/>
            <p:nvPr/>
          </p:nvSpPr>
          <p:spPr>
            <a:xfrm>
              <a:off x="995274" y="984274"/>
              <a:ext cx="9285446"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Những từ ngữ nào dưới đây chỉ hoạt động?</a:t>
              </a:r>
              <a:endParaRPr lang="en-US" sz="3600">
                <a:solidFill>
                  <a:srgbClr val="002060"/>
                </a:solidFill>
                <a:latin typeface="Arial-Rounded" pitchFamily="34" charset="0"/>
                <a:ea typeface="Arial-Rounded" pitchFamily="34" charset="0"/>
                <a:cs typeface="Arial-Rounded" pitchFamily="34" charset="0"/>
              </a:endParaRPr>
            </a:p>
          </p:txBody>
        </p:sp>
      </p:grpSp>
      <p:grpSp>
        <p:nvGrpSpPr>
          <p:cNvPr id="3" name="Group 2"/>
          <p:cNvGrpSpPr/>
          <p:nvPr/>
        </p:nvGrpSpPr>
        <p:grpSpPr>
          <a:xfrm>
            <a:off x="306274" y="914400"/>
            <a:ext cx="1023938" cy="927100"/>
            <a:chOff x="382486" y="1419041"/>
            <a:chExt cx="1023938" cy="927100"/>
          </a:xfrm>
        </p:grpSpPr>
        <p:sp>
          <p:nvSpPr>
            <p:cNvPr id="2" name="Oval 1"/>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3"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2340" y="2286000"/>
            <a:ext cx="1087782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4073" y="2304053"/>
            <a:ext cx="523845" cy="544761"/>
          </a:xfrm>
          <a:prstGeom prst="rect">
            <a:avLst/>
          </a:prstGeom>
        </p:spPr>
      </p:pic>
      <p:pic>
        <p:nvPicPr>
          <p:cNvPr id="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6010" y="2356053"/>
            <a:ext cx="467676" cy="5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719" y="3962400"/>
            <a:ext cx="523845" cy="54476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2119" y="3962399"/>
            <a:ext cx="523845" cy="544761"/>
          </a:xfrm>
          <a:prstGeom prst="rect">
            <a:avLst/>
          </a:prstGeom>
        </p:spPr>
      </p:pic>
      <p:pic>
        <p:nvPicPr>
          <p:cNvPr id="2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3719" y="2508452"/>
            <a:ext cx="467676" cy="5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043" y="3991948"/>
            <a:ext cx="467676" cy="5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1319" y="3901567"/>
            <a:ext cx="467676" cy="5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765828" y="2286000"/>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1</a:t>
            </a:r>
            <a:endParaRPr lang="en-US" sz="2800" b="1"/>
          </a:p>
        </p:txBody>
      </p:sp>
      <p:sp>
        <p:nvSpPr>
          <p:cNvPr id="30" name="Oval 29"/>
          <p:cNvSpPr/>
          <p:nvPr/>
        </p:nvSpPr>
        <p:spPr>
          <a:xfrm>
            <a:off x="5615259" y="2304053"/>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2</a:t>
            </a:r>
            <a:endParaRPr lang="en-US" sz="2800" b="1"/>
          </a:p>
        </p:txBody>
      </p:sp>
      <p:sp>
        <p:nvSpPr>
          <p:cNvPr id="31" name="Oval 30"/>
          <p:cNvSpPr/>
          <p:nvPr/>
        </p:nvSpPr>
        <p:spPr>
          <a:xfrm>
            <a:off x="7879239" y="2210673"/>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3</a:t>
            </a:r>
            <a:endParaRPr lang="en-US" sz="2800" b="1"/>
          </a:p>
        </p:txBody>
      </p:sp>
      <p:sp>
        <p:nvSpPr>
          <p:cNvPr id="32" name="Oval 31"/>
          <p:cNvSpPr/>
          <p:nvPr/>
        </p:nvSpPr>
        <p:spPr>
          <a:xfrm>
            <a:off x="10043319" y="3718687"/>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4</a:t>
            </a:r>
            <a:endParaRPr lang="en-US" sz="2800" b="1"/>
          </a:p>
        </p:txBody>
      </p:sp>
      <p:sp>
        <p:nvSpPr>
          <p:cNvPr id="33" name="Oval 32"/>
          <p:cNvSpPr/>
          <p:nvPr/>
        </p:nvSpPr>
        <p:spPr>
          <a:xfrm>
            <a:off x="7223919" y="3732669"/>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5</a:t>
            </a:r>
            <a:endParaRPr lang="en-US" sz="2800" b="1"/>
          </a:p>
        </p:txBody>
      </p:sp>
      <p:sp>
        <p:nvSpPr>
          <p:cNvPr id="34" name="Oval 33"/>
          <p:cNvSpPr/>
          <p:nvPr/>
        </p:nvSpPr>
        <p:spPr>
          <a:xfrm>
            <a:off x="4023519" y="3732669"/>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6</a:t>
            </a:r>
            <a:endParaRPr lang="en-US" sz="2800" b="1"/>
          </a:p>
        </p:txBody>
      </p:sp>
      <p:sp>
        <p:nvSpPr>
          <p:cNvPr id="35" name="Oval 34"/>
          <p:cNvSpPr/>
          <p:nvPr/>
        </p:nvSpPr>
        <p:spPr>
          <a:xfrm>
            <a:off x="1187071" y="3869019"/>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7</a:t>
            </a:r>
            <a:endParaRPr lang="en-US" sz="2800" b="1"/>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5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5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7" name="Group 6"/>
          <p:cNvGrpSpPr/>
          <p:nvPr/>
        </p:nvGrpSpPr>
        <p:grpSpPr>
          <a:xfrm>
            <a:off x="746919" y="979873"/>
            <a:ext cx="10287001" cy="1268685"/>
            <a:chOff x="292250" y="915918"/>
            <a:chExt cx="9701032" cy="1268685"/>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9" name="TextBox 8"/>
            <p:cNvSpPr txBox="1"/>
            <p:nvPr/>
          </p:nvSpPr>
          <p:spPr>
            <a:xfrm>
              <a:off x="995273" y="984274"/>
              <a:ext cx="8998009" cy="1200329"/>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Tìm những từ ngữ chỉ hoạt động có thể kết hợp với từ “cửa”.</a:t>
              </a:r>
              <a:endParaRPr lang="en-US" sz="3600">
                <a:solidFill>
                  <a:srgbClr val="002060"/>
                </a:solidFill>
                <a:latin typeface="Arial-Rounded" pitchFamily="34" charset="0"/>
                <a:ea typeface="Arial-Rounded" pitchFamily="34" charset="0"/>
                <a:cs typeface="Arial-Rounded" pitchFamily="34" charset="0"/>
              </a:endParaRPr>
            </a:p>
          </p:txBody>
        </p:sp>
      </p:grpSp>
      <p:sp>
        <p:nvSpPr>
          <p:cNvPr id="2" name="Rounded Rectangle 1"/>
          <p:cNvSpPr/>
          <p:nvPr/>
        </p:nvSpPr>
        <p:spPr>
          <a:xfrm>
            <a:off x="1848480" y="2326175"/>
            <a:ext cx="6361190" cy="76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FF0000"/>
                </a:solidFill>
                <a:latin typeface="Arial-Rounded" pitchFamily="34" charset="0"/>
                <a:ea typeface="Arial-Rounded" pitchFamily="34" charset="0"/>
                <a:cs typeface="Arial-Rounded" pitchFamily="34" charset="0"/>
              </a:rPr>
              <a:t>M: </a:t>
            </a:r>
            <a:r>
              <a:rPr lang="en-US" sz="4000" smtClean="0">
                <a:solidFill>
                  <a:srgbClr val="0070C0"/>
                </a:solidFill>
                <a:latin typeface="Arial-Rounded" pitchFamily="34" charset="0"/>
                <a:ea typeface="Arial-Rounded" pitchFamily="34" charset="0"/>
                <a:cs typeface="Arial-Rounded" pitchFamily="34" charset="0"/>
              </a:rPr>
              <a:t>đẩy cửa</a:t>
            </a:r>
            <a:endParaRPr lang="en-US" sz="4000">
              <a:solidFill>
                <a:srgbClr val="0070C0"/>
              </a:solidFill>
              <a:latin typeface="Arial-Rounded" pitchFamily="34" charset="0"/>
              <a:ea typeface="Arial-Rounded" pitchFamily="34" charset="0"/>
              <a:cs typeface="Arial-Rounded" pitchFamily="34" charset="0"/>
            </a:endParaRPr>
          </a:p>
        </p:txBody>
      </p:sp>
      <p:sp>
        <p:nvSpPr>
          <p:cNvPr id="19" name="Rounded Rectangle 18"/>
          <p:cNvSpPr/>
          <p:nvPr/>
        </p:nvSpPr>
        <p:spPr>
          <a:xfrm>
            <a:off x="3072253" y="3352800"/>
            <a:ext cx="256032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đ</a:t>
            </a:r>
            <a:r>
              <a:rPr lang="en-US" sz="4000" smtClean="0">
                <a:solidFill>
                  <a:srgbClr val="0070C0"/>
                </a:solidFill>
                <a:latin typeface="Arial-Rounded" pitchFamily="34" charset="0"/>
                <a:ea typeface="Arial-Rounded" pitchFamily="34" charset="0"/>
                <a:cs typeface="Arial-Rounded" pitchFamily="34" charset="0"/>
              </a:rPr>
              <a:t>óng cửa</a:t>
            </a:r>
            <a:endParaRPr lang="en-US" sz="4000">
              <a:solidFill>
                <a:srgbClr val="0070C0"/>
              </a:solidFill>
              <a:latin typeface="Arial-Rounded" pitchFamily="34" charset="0"/>
              <a:ea typeface="Arial-Rounded" pitchFamily="34" charset="0"/>
              <a:cs typeface="Arial-Rounded" pitchFamily="34" charset="0"/>
            </a:endParaRPr>
          </a:p>
        </p:txBody>
      </p:sp>
      <p:sp>
        <p:nvSpPr>
          <p:cNvPr id="20" name="Rounded Rectangle 19"/>
          <p:cNvSpPr/>
          <p:nvPr/>
        </p:nvSpPr>
        <p:spPr>
          <a:xfrm>
            <a:off x="3072253" y="4267200"/>
            <a:ext cx="256032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0070C0"/>
                </a:solidFill>
                <a:latin typeface="Arial-Rounded" pitchFamily="34" charset="0"/>
                <a:ea typeface="Arial-Rounded" pitchFamily="34" charset="0"/>
                <a:cs typeface="Arial-Rounded" pitchFamily="34" charset="0"/>
              </a:rPr>
              <a:t>cài cửa</a:t>
            </a:r>
            <a:endParaRPr lang="en-US" sz="40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3072253" y="5192486"/>
            <a:ext cx="256032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0070C0"/>
                </a:solidFill>
                <a:latin typeface="Arial-Rounded" pitchFamily="34" charset="0"/>
                <a:ea typeface="Arial-Rounded" pitchFamily="34" charset="0"/>
                <a:cs typeface="Arial-Rounded" pitchFamily="34" charset="0"/>
              </a:rPr>
              <a:t>gõ cửa</a:t>
            </a:r>
            <a:endParaRPr lang="en-US" sz="4000">
              <a:solidFill>
                <a:srgbClr val="0070C0"/>
              </a:solidFill>
              <a:latin typeface="Arial-Rounded" pitchFamily="34" charset="0"/>
              <a:ea typeface="Arial-Rounded" pitchFamily="34" charset="0"/>
              <a:cs typeface="Arial-Rounded" pitchFamily="34" charset="0"/>
            </a:endParaRPr>
          </a:p>
        </p:txBody>
      </p:sp>
      <p:sp>
        <p:nvSpPr>
          <p:cNvPr id="13" name="Rounded Rectangle 12"/>
          <p:cNvSpPr/>
          <p:nvPr/>
        </p:nvSpPr>
        <p:spPr>
          <a:xfrm>
            <a:off x="6004719" y="3352800"/>
            <a:ext cx="297180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0070C0"/>
                </a:solidFill>
                <a:latin typeface="Arial-Rounded" pitchFamily="34" charset="0"/>
                <a:ea typeface="Arial-Rounded" pitchFamily="34" charset="0"/>
                <a:cs typeface="Arial-Rounded" pitchFamily="34" charset="0"/>
              </a:rPr>
              <a:t>chốt cửa</a:t>
            </a:r>
            <a:endParaRPr lang="en-US" sz="4000">
              <a:solidFill>
                <a:srgbClr val="0070C0"/>
              </a:solidFill>
              <a:latin typeface="Arial-Rounded" pitchFamily="34" charset="0"/>
              <a:ea typeface="Arial-Rounded" pitchFamily="34" charset="0"/>
              <a:cs typeface="Arial-Rounded" pitchFamily="34" charset="0"/>
            </a:endParaRPr>
          </a:p>
        </p:txBody>
      </p:sp>
      <p:sp>
        <p:nvSpPr>
          <p:cNvPr id="14" name="Rounded Rectangle 13"/>
          <p:cNvSpPr/>
          <p:nvPr/>
        </p:nvSpPr>
        <p:spPr>
          <a:xfrm>
            <a:off x="6004719" y="4267200"/>
            <a:ext cx="297180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0070C0"/>
                </a:solidFill>
                <a:latin typeface="Arial-Rounded" pitchFamily="34" charset="0"/>
                <a:ea typeface="Arial-Rounded" pitchFamily="34" charset="0"/>
                <a:cs typeface="Arial-Rounded" pitchFamily="34" charset="0"/>
              </a:rPr>
              <a:t>phá cửa</a:t>
            </a:r>
            <a:endParaRPr lang="en-US" sz="4000">
              <a:solidFill>
                <a:srgbClr val="0070C0"/>
              </a:solidFill>
              <a:latin typeface="Arial-Rounded" pitchFamily="34" charset="0"/>
              <a:ea typeface="Arial-Rounded" pitchFamily="34" charset="0"/>
              <a:cs typeface="Arial-Rounded" pitchFamily="34" charset="0"/>
            </a:endParaRPr>
          </a:p>
        </p:txBody>
      </p:sp>
      <p:sp>
        <p:nvSpPr>
          <p:cNvPr id="15" name="Rounded Rectangle 14"/>
          <p:cNvSpPr/>
          <p:nvPr/>
        </p:nvSpPr>
        <p:spPr>
          <a:xfrm>
            <a:off x="6004719" y="5192486"/>
            <a:ext cx="342900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smtClean="0">
                <a:solidFill>
                  <a:srgbClr val="0070C0"/>
                </a:solidFill>
                <a:latin typeface="Arial-Rounded" pitchFamily="34" charset="0"/>
                <a:ea typeface="Arial-Rounded" pitchFamily="34" charset="0"/>
                <a:cs typeface="Arial-Rounded" pitchFamily="34" charset="0"/>
              </a:rPr>
              <a:t>sản xuất cửa</a:t>
            </a:r>
            <a:endParaRPr lang="en-US" sz="4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078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814590" y="58784"/>
            <a:ext cx="6479675" cy="6015218"/>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Củng cố</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15128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Ngoại Ơi Con Nhớ - MV Gây Xúc động Khiến Nước mắt tuôn rơi của bé Bé Mai V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62" cy="6858000"/>
          </a:xfrm>
        </p:spPr>
      </p:pic>
    </p:spTree>
    <p:extLst>
      <p:ext uri="{BB962C8B-B14F-4D97-AF65-F5344CB8AC3E}">
        <p14:creationId xmlns:p14="http://schemas.microsoft.com/office/powerpoint/2010/main" val="3690821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714" y="2667000"/>
            <a:ext cx="8229600" cy="1013706"/>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A. Bà</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2006714" y="5453725"/>
            <a:ext cx="8229600" cy="103963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Mẹ</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06276" y="4039771"/>
            <a:ext cx="8229600" cy="101048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Bố</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599609" y="381000"/>
            <a:ext cx="9052560"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Bài thơ là tình cảm người cháu dành cho ai?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21" y="2844273"/>
            <a:ext cx="633852" cy="659161"/>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2512" y="4214154"/>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2950" y="5689374"/>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1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7030A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3"/>
                                        </p:tgtEl>
                                        <p:attrNameLst>
                                          <p:attrName>fillcolor</p:attrName>
                                        </p:attrNameLst>
                                      </p:cBhvr>
                                      <p:to>
                                        <a:schemeClr val="accent1"/>
                                      </p:to>
                                    </p:animClr>
                                    <p:set>
                                      <p:cBhvr>
                                        <p:cTn id="42" dur="250" fill="hold"/>
                                        <p:tgtEl>
                                          <p:spTgt spid="3"/>
                                        </p:tgtEl>
                                        <p:attrNameLst>
                                          <p:attrName>fill.type</p:attrName>
                                        </p:attrNameLst>
                                      </p:cBhvr>
                                      <p:to>
                                        <p:strVal val="solid"/>
                                      </p:to>
                                    </p:set>
                                    <p:set>
                                      <p:cBhvr>
                                        <p:cTn id="43" dur="250" fill="hold"/>
                                        <p:tgtEl>
                                          <p:spTgt spid="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6"/>
                                        </p:tgtEl>
                                        <p:attrNameLst>
                                          <p:attrName>fillcolor</p:attrName>
                                        </p:attrNameLst>
                                      </p:cBhvr>
                                      <p:to>
                                        <a:schemeClr val="accent1"/>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207" y="3886200"/>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000" smtClean="0">
                <a:solidFill>
                  <a:schemeClr val="bg1"/>
                </a:solidFill>
                <a:latin typeface="Arial-Rounded" pitchFamily="34" charset="0"/>
                <a:ea typeface="Arial-Rounded" pitchFamily="34" charset="0"/>
                <a:cs typeface="Arial-Rounded" pitchFamily="34" charset="0"/>
              </a:rPr>
              <a:t>B. </a:t>
            </a:r>
            <a:r>
              <a:rPr lang="en-US" sz="4000">
                <a:solidFill>
                  <a:schemeClr val="bg1"/>
                </a:solidFill>
                <a:latin typeface="Arial-Rounded" pitchFamily="34" charset="0"/>
                <a:ea typeface="Arial-Rounded" pitchFamily="34" charset="0"/>
                <a:cs typeface="Arial-Rounded" pitchFamily="34" charset="0"/>
              </a:rPr>
              <a:t>Lại nhớ bà khôn nguôi</a:t>
            </a:r>
            <a:endParaRPr lang="vi-VN" sz="40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1506877" y="5360658"/>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indent="171450"/>
            <a:r>
              <a:rPr lang="en-US" sz="4000" smtClean="0">
                <a:solidFill>
                  <a:schemeClr val="bg1"/>
                </a:solidFill>
                <a:latin typeface="Arial-Rounded" pitchFamily="34" charset="0"/>
                <a:ea typeface="Arial-Rounded" pitchFamily="34" charset="0"/>
                <a:cs typeface="Arial-Rounded" pitchFamily="34" charset="0"/>
              </a:rPr>
              <a:t>C. </a:t>
            </a:r>
            <a:r>
              <a:rPr lang="en-US" sz="4000">
                <a:solidFill>
                  <a:schemeClr val="bg1"/>
                </a:solidFill>
                <a:latin typeface="Arial-Rounded" pitchFamily="34" charset="0"/>
                <a:ea typeface="Arial-Rounded" pitchFamily="34" charset="0"/>
                <a:cs typeface="Arial-Rounded" pitchFamily="34" charset="0"/>
              </a:rPr>
              <a:t>Bà lưng còng cắm cúi</a:t>
            </a:r>
          </a:p>
        </p:txBody>
      </p:sp>
      <p:sp>
        <p:nvSpPr>
          <p:cNvPr id="6" name="Rectangle 5"/>
          <p:cNvSpPr/>
          <p:nvPr/>
        </p:nvSpPr>
        <p:spPr>
          <a:xfrm>
            <a:off x="1506877" y="2438400"/>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indent="171450"/>
            <a:r>
              <a:rPr lang="en-US" sz="4000" smtClean="0">
                <a:solidFill>
                  <a:schemeClr val="bg1"/>
                </a:solidFill>
                <a:latin typeface="Arial-Rounded" pitchFamily="34" charset="0"/>
                <a:ea typeface="Arial-Rounded" pitchFamily="34" charset="0"/>
                <a:cs typeface="Arial-Rounded" pitchFamily="34" charset="0"/>
              </a:rPr>
              <a:t>A. </a:t>
            </a:r>
            <a:r>
              <a:rPr lang="en-US" sz="4000">
                <a:solidFill>
                  <a:schemeClr val="bg1"/>
                </a:solidFill>
                <a:latin typeface="Arial-Rounded" pitchFamily="34" charset="0"/>
                <a:ea typeface="Arial-Rounded" pitchFamily="34" charset="0"/>
                <a:cs typeface="Arial-Rounded" pitchFamily="34" charset="0"/>
              </a:rPr>
              <a:t>Nay cháu về nhà mới</a:t>
            </a:r>
          </a:p>
        </p:txBody>
      </p:sp>
      <p:sp>
        <p:nvSpPr>
          <p:cNvPr id="8" name="Rectangle 7"/>
          <p:cNvSpPr/>
          <p:nvPr/>
        </p:nvSpPr>
        <p:spPr>
          <a:xfrm>
            <a:off x="1066007" y="457200"/>
            <a:ext cx="10058400" cy="1477130"/>
          </a:xfrm>
          <a:prstGeom prst="rect">
            <a:avLst/>
          </a:prstGeom>
          <a:solidFill>
            <a:schemeClr val="tx1">
              <a:lumMod val="50000"/>
              <a:lumOff val="50000"/>
            </a:schemeClr>
          </a:solidFill>
        </p:spPr>
        <p:txBody>
          <a:bodyPr wrap="square" lIns="121725" tIns="60862" rIns="121725" bIns="60862">
            <a:spAutoFit/>
          </a:bodyPr>
          <a:lstStyle/>
          <a:p>
            <a:pPr algn="ctr"/>
            <a:r>
              <a:rPr lang="en-US" sz="4400" b="1" smtClean="0">
                <a:solidFill>
                  <a:schemeClr val="bg1"/>
                </a:solidFill>
                <a:latin typeface="Arial-Rounded" pitchFamily="34" charset="0"/>
                <a:ea typeface="Arial-Rounded" pitchFamily="34" charset="0"/>
                <a:cs typeface="Arial-Rounded" pitchFamily="34" charset="0"/>
              </a:rPr>
              <a:t>Dòng thơ nào thể hiện tình cảm người cháu dành cho bà?</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3259" y="4162526"/>
            <a:ext cx="633852" cy="659161"/>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184" y="2693900"/>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90919" y="5680484"/>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1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207" y="3886200"/>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000" smtClean="0">
                <a:solidFill>
                  <a:schemeClr val="bg1"/>
                </a:solidFill>
                <a:latin typeface="Arial-Rounded" pitchFamily="34" charset="0"/>
                <a:ea typeface="Arial-Rounded" pitchFamily="34" charset="0"/>
                <a:cs typeface="Arial-Rounded" pitchFamily="34" charset="0"/>
              </a:rPr>
              <a:t> B. Hiếu thảo</a:t>
            </a:r>
            <a:endParaRPr lang="vi-VN" sz="40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1506877" y="5360658"/>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indent="171450"/>
            <a:r>
              <a:rPr lang="en-US" sz="4000" smtClean="0">
                <a:solidFill>
                  <a:schemeClr val="bg1"/>
                </a:solidFill>
                <a:latin typeface="Arial-Rounded" pitchFamily="34" charset="0"/>
                <a:ea typeface="Arial-Rounded" pitchFamily="34" charset="0"/>
                <a:cs typeface="Arial-Rounded" pitchFamily="34" charset="0"/>
              </a:rPr>
              <a:t>C. Khoẻ mạnh</a:t>
            </a:r>
            <a:endParaRPr lang="en-US" sz="400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1506877" y="2438400"/>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indent="171450" algn="just"/>
            <a:r>
              <a:rPr lang="en-US" sz="4000" smtClean="0">
                <a:solidFill>
                  <a:schemeClr val="bg1"/>
                </a:solidFill>
                <a:latin typeface="Arial-Rounded" pitchFamily="34" charset="0"/>
                <a:ea typeface="Arial-Rounded" pitchFamily="34" charset="0"/>
                <a:cs typeface="Arial-Rounded" pitchFamily="34" charset="0"/>
              </a:rPr>
              <a:t>A. Chăm chỉ</a:t>
            </a:r>
            <a:endParaRPr lang="en-US" sz="400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066007" y="685800"/>
            <a:ext cx="10058400" cy="1477130"/>
          </a:xfrm>
          <a:prstGeom prst="rect">
            <a:avLst/>
          </a:prstGeom>
          <a:solidFill>
            <a:schemeClr val="tx1">
              <a:lumMod val="50000"/>
              <a:lumOff val="50000"/>
            </a:schemeClr>
          </a:solidFill>
        </p:spPr>
        <p:txBody>
          <a:bodyPr wrap="square" lIns="121725" tIns="60862" rIns="121725" bIns="60862">
            <a:spAutoFit/>
          </a:bodyPr>
          <a:lstStyle/>
          <a:p>
            <a:pPr algn="ctr"/>
            <a:r>
              <a:rPr lang="en-US" sz="4400" b="1" smtClean="0">
                <a:solidFill>
                  <a:schemeClr val="bg1"/>
                </a:solidFill>
                <a:latin typeface="Arial-Rounded" pitchFamily="34" charset="0"/>
                <a:ea typeface="Arial-Rounded" pitchFamily="34" charset="0"/>
                <a:cs typeface="Arial-Rounded" pitchFamily="34" charset="0"/>
              </a:rPr>
              <a:t>Người cháu trong bài là người </a:t>
            </a:r>
          </a:p>
          <a:p>
            <a:pPr algn="ctr"/>
            <a:r>
              <a:rPr lang="en-US" sz="4400" b="1" smtClean="0">
                <a:solidFill>
                  <a:schemeClr val="bg1"/>
                </a:solidFill>
                <a:latin typeface="Arial-Rounded" pitchFamily="34" charset="0"/>
                <a:ea typeface="Arial-Rounded" pitchFamily="34" charset="0"/>
                <a:cs typeface="Arial-Rounded" pitchFamily="34" charset="0"/>
              </a:rPr>
              <a:t>như thế nào?</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3259" y="4162526"/>
            <a:ext cx="633852" cy="659161"/>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184" y="2693900"/>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90919" y="5680484"/>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3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Dặn dò</a:t>
            </a:r>
            <a:endParaRPr lang="en-US" sz="6000">
              <a:solidFill>
                <a:srgbClr val="002060"/>
              </a:solidFill>
              <a:latin typeface="Arial" pitchFamily="34" charset="0"/>
              <a:ea typeface="Arial-Rounded" pitchFamily="34" charset="0"/>
              <a:cs typeface="Arial" pitchFamily="34" charset="0"/>
            </a:endParaRPr>
          </a:p>
        </p:txBody>
      </p:sp>
      <p:grpSp>
        <p:nvGrpSpPr>
          <p:cNvPr id="4" name="Google Shape;671;p35"/>
          <p:cNvGrpSpPr/>
          <p:nvPr/>
        </p:nvGrpSpPr>
        <p:grpSpPr>
          <a:xfrm rot="684726" flipH="1">
            <a:off x="482394" y="3967187"/>
            <a:ext cx="1801424" cy="2127541"/>
            <a:chOff x="6279400" y="1444575"/>
            <a:chExt cx="1466035" cy="1727152"/>
          </a:xfrm>
        </p:grpSpPr>
        <p:sp>
          <p:nvSpPr>
            <p:cNvPr id="5" name="Google Shape;672;p35"/>
            <p:cNvSpPr/>
            <p:nvPr/>
          </p:nvSpPr>
          <p:spPr>
            <a:xfrm>
              <a:off x="6309338" y="1444575"/>
              <a:ext cx="1436097" cy="1632780"/>
            </a:xfrm>
            <a:custGeom>
              <a:avLst/>
              <a:gdLst/>
              <a:ahLst/>
              <a:cxnLst/>
              <a:rect l="l" t="t" r="r" b="b"/>
              <a:pathLst>
                <a:path w="17940" h="20397" extrusionOk="0">
                  <a:moveTo>
                    <a:pt x="14656" y="1"/>
                  </a:moveTo>
                  <a:cubicBezTo>
                    <a:pt x="13685" y="1"/>
                    <a:pt x="12751" y="436"/>
                    <a:pt x="12128" y="1215"/>
                  </a:cubicBezTo>
                  <a:lnTo>
                    <a:pt x="796" y="15270"/>
                  </a:lnTo>
                  <a:cubicBezTo>
                    <a:pt x="253" y="15925"/>
                    <a:pt x="0" y="16767"/>
                    <a:pt x="75" y="17610"/>
                  </a:cubicBezTo>
                  <a:cubicBezTo>
                    <a:pt x="103" y="17937"/>
                    <a:pt x="187" y="18255"/>
                    <a:pt x="309" y="18564"/>
                  </a:cubicBezTo>
                  <a:cubicBezTo>
                    <a:pt x="655" y="19369"/>
                    <a:pt x="1339" y="19996"/>
                    <a:pt x="2181" y="20258"/>
                  </a:cubicBezTo>
                  <a:cubicBezTo>
                    <a:pt x="2488" y="20351"/>
                    <a:pt x="2803" y="20396"/>
                    <a:pt x="3114" y="20396"/>
                  </a:cubicBezTo>
                  <a:cubicBezTo>
                    <a:pt x="4081" y="20396"/>
                    <a:pt x="5020" y="19960"/>
                    <a:pt x="5643" y="19182"/>
                  </a:cubicBezTo>
                  <a:lnTo>
                    <a:pt x="16985" y="5126"/>
                  </a:lnTo>
                  <a:cubicBezTo>
                    <a:pt x="17818" y="4106"/>
                    <a:pt x="17939" y="2675"/>
                    <a:pt x="17303" y="1514"/>
                  </a:cubicBezTo>
                  <a:cubicBezTo>
                    <a:pt x="16863" y="756"/>
                    <a:pt x="16115" y="213"/>
                    <a:pt x="15244" y="54"/>
                  </a:cubicBezTo>
                  <a:cubicBezTo>
                    <a:pt x="15048" y="18"/>
                    <a:pt x="14851" y="1"/>
                    <a:pt x="14656" y="1"/>
                  </a:cubicBezTo>
                  <a:close/>
                </a:path>
              </a:pathLst>
            </a:custGeom>
            <a:solidFill>
              <a:srgbClr val="FF835F"/>
            </a:solidFill>
            <a:ln>
              <a:noFill/>
            </a:ln>
          </p:spPr>
          <p:txBody>
            <a:bodyPr spcFirstLastPara="1" wrap="square" lIns="91425" tIns="91425" rIns="91425" bIns="91425" anchor="ctr" anchorCtr="0">
              <a:noAutofit/>
            </a:bodyPr>
            <a:lstStyle/>
            <a:p>
              <a:endParaRPr/>
            </a:p>
          </p:txBody>
        </p:sp>
        <p:sp>
          <p:nvSpPr>
            <p:cNvPr id="6" name="Google Shape;673;p35"/>
            <p:cNvSpPr/>
            <p:nvPr/>
          </p:nvSpPr>
          <p:spPr>
            <a:xfrm>
              <a:off x="6334074" y="1448898"/>
              <a:ext cx="1359649" cy="1617330"/>
            </a:xfrm>
            <a:custGeom>
              <a:avLst/>
              <a:gdLst/>
              <a:ahLst/>
              <a:cxnLst/>
              <a:rect l="l" t="t" r="r" b="b"/>
              <a:pathLst>
                <a:path w="16985" h="20204" extrusionOk="0">
                  <a:moveTo>
                    <a:pt x="14935" y="0"/>
                  </a:moveTo>
                  <a:lnTo>
                    <a:pt x="0" y="18510"/>
                  </a:lnTo>
                  <a:cubicBezTo>
                    <a:pt x="337" y="19315"/>
                    <a:pt x="1030" y="19942"/>
                    <a:pt x="1872" y="20204"/>
                  </a:cubicBezTo>
                  <a:lnTo>
                    <a:pt x="16985" y="1460"/>
                  </a:lnTo>
                  <a:cubicBezTo>
                    <a:pt x="16545" y="702"/>
                    <a:pt x="15796" y="159"/>
                    <a:pt x="14935" y="0"/>
                  </a:cubicBezTo>
                  <a:close/>
                </a:path>
              </a:pathLst>
            </a:custGeom>
            <a:solidFill>
              <a:srgbClr val="FFB034"/>
            </a:solidFill>
            <a:ln>
              <a:noFill/>
            </a:ln>
          </p:spPr>
          <p:txBody>
            <a:bodyPr spcFirstLastPara="1" wrap="square" lIns="91425" tIns="91425" rIns="91425" bIns="91425" anchor="ctr" anchorCtr="0">
              <a:noAutofit/>
            </a:bodyPr>
            <a:lstStyle/>
            <a:p>
              <a:endParaRPr/>
            </a:p>
          </p:txBody>
        </p:sp>
        <p:sp>
          <p:nvSpPr>
            <p:cNvPr id="7" name="Google Shape;674;p35"/>
            <p:cNvSpPr/>
            <p:nvPr/>
          </p:nvSpPr>
          <p:spPr>
            <a:xfrm>
              <a:off x="6279400" y="2786767"/>
              <a:ext cx="376075" cy="384960"/>
            </a:xfrm>
            <a:custGeom>
              <a:avLst/>
              <a:gdLst/>
              <a:ahLst/>
              <a:cxnLst/>
              <a:rect l="l" t="t" r="r" b="b"/>
              <a:pathLst>
                <a:path w="4698" h="4809" extrusionOk="0">
                  <a:moveTo>
                    <a:pt x="449" y="0"/>
                  </a:moveTo>
                  <a:cubicBezTo>
                    <a:pt x="449" y="0"/>
                    <a:pt x="49" y="4576"/>
                    <a:pt x="4" y="4800"/>
                  </a:cubicBezTo>
                  <a:lnTo>
                    <a:pt x="4" y="4800"/>
                  </a:lnTo>
                  <a:lnTo>
                    <a:pt x="4698" y="3416"/>
                  </a:lnTo>
                  <a:lnTo>
                    <a:pt x="449" y="0"/>
                  </a:lnTo>
                  <a:close/>
                  <a:moveTo>
                    <a:pt x="4" y="4800"/>
                  </a:moveTo>
                  <a:lnTo>
                    <a:pt x="0" y="4801"/>
                  </a:lnTo>
                  <a:cubicBezTo>
                    <a:pt x="0" y="4806"/>
                    <a:pt x="1" y="4808"/>
                    <a:pt x="1" y="4808"/>
                  </a:cubicBezTo>
                  <a:cubicBezTo>
                    <a:pt x="2" y="4808"/>
                    <a:pt x="3" y="4805"/>
                    <a:pt x="4" y="480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8" name="Google Shape;675;p35"/>
            <p:cNvSpPr/>
            <p:nvPr/>
          </p:nvSpPr>
          <p:spPr>
            <a:xfrm>
              <a:off x="6279400" y="3024194"/>
              <a:ext cx="143850" cy="146171"/>
            </a:xfrm>
            <a:custGeom>
              <a:avLst/>
              <a:gdLst/>
              <a:ahLst/>
              <a:cxnLst/>
              <a:rect l="l" t="t" r="r" b="b"/>
              <a:pathLst>
                <a:path w="1797" h="1826" extrusionOk="0">
                  <a:moveTo>
                    <a:pt x="178" y="1"/>
                  </a:moveTo>
                  <a:cubicBezTo>
                    <a:pt x="94" y="927"/>
                    <a:pt x="19" y="1732"/>
                    <a:pt x="0" y="1826"/>
                  </a:cubicBezTo>
                  <a:lnTo>
                    <a:pt x="1797" y="1302"/>
                  </a:lnTo>
                  <a:lnTo>
                    <a:pt x="178" y="1"/>
                  </a:ln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9" name="Google Shape;676;p35"/>
            <p:cNvSpPr/>
            <p:nvPr/>
          </p:nvSpPr>
          <p:spPr>
            <a:xfrm>
              <a:off x="7261446" y="1444575"/>
              <a:ext cx="483982" cy="432830"/>
            </a:xfrm>
            <a:custGeom>
              <a:avLst/>
              <a:gdLst/>
              <a:ahLst/>
              <a:cxnLst/>
              <a:rect l="l" t="t" r="r" b="b"/>
              <a:pathLst>
                <a:path w="6046" h="5407" extrusionOk="0">
                  <a:moveTo>
                    <a:pt x="2758" y="1"/>
                  </a:moveTo>
                  <a:cubicBezTo>
                    <a:pt x="1782" y="1"/>
                    <a:pt x="849" y="436"/>
                    <a:pt x="234" y="1215"/>
                  </a:cubicBezTo>
                  <a:lnTo>
                    <a:pt x="0" y="1495"/>
                  </a:lnTo>
                  <a:lnTo>
                    <a:pt x="4857" y="5407"/>
                  </a:lnTo>
                  <a:lnTo>
                    <a:pt x="5081" y="5126"/>
                  </a:lnTo>
                  <a:cubicBezTo>
                    <a:pt x="5914" y="4106"/>
                    <a:pt x="6045" y="2675"/>
                    <a:pt x="5400" y="1523"/>
                  </a:cubicBezTo>
                  <a:cubicBezTo>
                    <a:pt x="4960" y="756"/>
                    <a:pt x="4211" y="213"/>
                    <a:pt x="3350" y="54"/>
                  </a:cubicBezTo>
                  <a:cubicBezTo>
                    <a:pt x="3152" y="18"/>
                    <a:pt x="2954" y="1"/>
                    <a:pt x="2758"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0" name="Google Shape;677;p35"/>
            <p:cNvSpPr/>
            <p:nvPr/>
          </p:nvSpPr>
          <p:spPr>
            <a:xfrm>
              <a:off x="7192524" y="1534551"/>
              <a:ext cx="480940" cy="398809"/>
            </a:xfrm>
            <a:custGeom>
              <a:avLst/>
              <a:gdLst/>
              <a:ahLst/>
              <a:cxnLst/>
              <a:rect l="l" t="t" r="r" b="b"/>
              <a:pathLst>
                <a:path w="6008" h="4982" extrusionOk="0">
                  <a:moveTo>
                    <a:pt x="791" y="0"/>
                  </a:moveTo>
                  <a:cubicBezTo>
                    <a:pt x="590" y="0"/>
                    <a:pt x="391" y="89"/>
                    <a:pt x="253" y="259"/>
                  </a:cubicBezTo>
                  <a:lnTo>
                    <a:pt x="244" y="278"/>
                  </a:lnTo>
                  <a:cubicBezTo>
                    <a:pt x="0" y="577"/>
                    <a:pt x="47" y="1008"/>
                    <a:pt x="346" y="1251"/>
                  </a:cubicBezTo>
                  <a:lnTo>
                    <a:pt x="4773" y="4826"/>
                  </a:lnTo>
                  <a:cubicBezTo>
                    <a:pt x="4902" y="4931"/>
                    <a:pt x="5057" y="4982"/>
                    <a:pt x="5211" y="4982"/>
                  </a:cubicBezTo>
                  <a:cubicBezTo>
                    <a:pt x="5413" y="4982"/>
                    <a:pt x="5613" y="4893"/>
                    <a:pt x="5746" y="4723"/>
                  </a:cubicBezTo>
                  <a:lnTo>
                    <a:pt x="5765" y="4704"/>
                  </a:lnTo>
                  <a:cubicBezTo>
                    <a:pt x="6008" y="4405"/>
                    <a:pt x="5961" y="3974"/>
                    <a:pt x="5662" y="3731"/>
                  </a:cubicBezTo>
                  <a:lnTo>
                    <a:pt x="1226" y="156"/>
                  </a:lnTo>
                  <a:cubicBezTo>
                    <a:pt x="1097" y="51"/>
                    <a:pt x="943" y="0"/>
                    <a:pt x="791"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3" name="Google Shape;678;p35"/>
            <p:cNvSpPr/>
            <p:nvPr/>
          </p:nvSpPr>
          <p:spPr>
            <a:xfrm>
              <a:off x="7066686" y="1700093"/>
              <a:ext cx="480940" cy="398249"/>
            </a:xfrm>
            <a:custGeom>
              <a:avLst/>
              <a:gdLst/>
              <a:ahLst/>
              <a:cxnLst/>
              <a:rect l="l" t="t" r="r" b="b"/>
              <a:pathLst>
                <a:path w="6008" h="4975" extrusionOk="0">
                  <a:moveTo>
                    <a:pt x="795" y="0"/>
                  </a:moveTo>
                  <a:cubicBezTo>
                    <a:pt x="593" y="0"/>
                    <a:pt x="391" y="89"/>
                    <a:pt x="253" y="259"/>
                  </a:cubicBezTo>
                  <a:lnTo>
                    <a:pt x="243" y="278"/>
                  </a:lnTo>
                  <a:cubicBezTo>
                    <a:pt x="0" y="577"/>
                    <a:pt x="47" y="1008"/>
                    <a:pt x="346" y="1251"/>
                  </a:cubicBezTo>
                  <a:lnTo>
                    <a:pt x="4773" y="4826"/>
                  </a:lnTo>
                  <a:cubicBezTo>
                    <a:pt x="4901" y="4926"/>
                    <a:pt x="5055" y="4975"/>
                    <a:pt x="5208" y="4975"/>
                  </a:cubicBezTo>
                  <a:cubicBezTo>
                    <a:pt x="5411" y="4975"/>
                    <a:pt x="5612" y="4889"/>
                    <a:pt x="5746" y="4723"/>
                  </a:cubicBezTo>
                  <a:lnTo>
                    <a:pt x="5765" y="4704"/>
                  </a:lnTo>
                  <a:cubicBezTo>
                    <a:pt x="6008" y="4405"/>
                    <a:pt x="5961" y="3965"/>
                    <a:pt x="5662" y="3731"/>
                  </a:cubicBezTo>
                  <a:lnTo>
                    <a:pt x="1226" y="156"/>
                  </a:lnTo>
                  <a:cubicBezTo>
                    <a:pt x="1101" y="51"/>
                    <a:pt x="948" y="0"/>
                    <a:pt x="795"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4" name="Google Shape;679;p35"/>
            <p:cNvSpPr/>
            <p:nvPr/>
          </p:nvSpPr>
          <p:spPr>
            <a:xfrm>
              <a:off x="7136329" y="1620684"/>
              <a:ext cx="481020" cy="398249"/>
            </a:xfrm>
            <a:custGeom>
              <a:avLst/>
              <a:gdLst/>
              <a:ahLst/>
              <a:cxnLst/>
              <a:rect l="l" t="t" r="r" b="b"/>
              <a:pathLst>
                <a:path w="6009" h="4975" extrusionOk="0">
                  <a:moveTo>
                    <a:pt x="798" y="0"/>
                  </a:moveTo>
                  <a:cubicBezTo>
                    <a:pt x="595" y="0"/>
                    <a:pt x="395" y="89"/>
                    <a:pt x="262" y="259"/>
                  </a:cubicBezTo>
                  <a:lnTo>
                    <a:pt x="244" y="278"/>
                  </a:lnTo>
                  <a:cubicBezTo>
                    <a:pt x="0" y="577"/>
                    <a:pt x="47" y="1008"/>
                    <a:pt x="347" y="1251"/>
                  </a:cubicBezTo>
                  <a:lnTo>
                    <a:pt x="4782" y="4826"/>
                  </a:lnTo>
                  <a:cubicBezTo>
                    <a:pt x="4907" y="4926"/>
                    <a:pt x="5059" y="4975"/>
                    <a:pt x="5211" y="4975"/>
                  </a:cubicBezTo>
                  <a:cubicBezTo>
                    <a:pt x="5413" y="4975"/>
                    <a:pt x="5616" y="4889"/>
                    <a:pt x="5755" y="4723"/>
                  </a:cubicBezTo>
                  <a:lnTo>
                    <a:pt x="5765" y="4704"/>
                  </a:lnTo>
                  <a:cubicBezTo>
                    <a:pt x="6008" y="4405"/>
                    <a:pt x="5961" y="3965"/>
                    <a:pt x="5662" y="3731"/>
                  </a:cubicBezTo>
                  <a:lnTo>
                    <a:pt x="1236" y="156"/>
                  </a:lnTo>
                  <a:cubicBezTo>
                    <a:pt x="1106" y="51"/>
                    <a:pt x="951" y="0"/>
                    <a:pt x="798" y="0"/>
                  </a:cubicBezTo>
                  <a:close/>
                </a:path>
              </a:pathLst>
            </a:custGeom>
            <a:solidFill>
              <a:srgbClr val="C5C2C2"/>
            </a:solidFill>
            <a:ln>
              <a:noFill/>
            </a:ln>
          </p:spPr>
          <p:txBody>
            <a:bodyPr spcFirstLastPara="1" wrap="square" lIns="91425" tIns="91425" rIns="91425" bIns="91425" anchor="ctr" anchorCtr="0">
              <a:noAutofit/>
            </a:bodyPr>
            <a:lstStyle/>
            <a:p>
              <a:endParaRPr/>
            </a:p>
          </p:txBody>
        </p:sp>
        <p:sp>
          <p:nvSpPr>
            <p:cNvPr id="15" name="Google Shape;680;p35"/>
            <p:cNvSpPr/>
            <p:nvPr/>
          </p:nvSpPr>
          <p:spPr>
            <a:xfrm>
              <a:off x="7119839" y="2040784"/>
              <a:ext cx="87335" cy="71885"/>
            </a:xfrm>
            <a:custGeom>
              <a:avLst/>
              <a:gdLst/>
              <a:ahLst/>
              <a:cxnLst/>
              <a:rect l="l" t="t" r="r" b="b"/>
              <a:pathLst>
                <a:path w="1091" h="898" extrusionOk="0">
                  <a:moveTo>
                    <a:pt x="217" y="1"/>
                  </a:moveTo>
                  <a:cubicBezTo>
                    <a:pt x="148" y="1"/>
                    <a:pt x="79" y="39"/>
                    <a:pt x="57" y="130"/>
                  </a:cubicBezTo>
                  <a:cubicBezTo>
                    <a:pt x="0" y="355"/>
                    <a:pt x="75" y="607"/>
                    <a:pt x="263" y="748"/>
                  </a:cubicBezTo>
                  <a:cubicBezTo>
                    <a:pt x="375" y="841"/>
                    <a:pt x="506" y="888"/>
                    <a:pt x="656" y="897"/>
                  </a:cubicBezTo>
                  <a:cubicBezTo>
                    <a:pt x="749" y="888"/>
                    <a:pt x="843" y="869"/>
                    <a:pt x="927" y="822"/>
                  </a:cubicBezTo>
                  <a:cubicBezTo>
                    <a:pt x="1090" y="733"/>
                    <a:pt x="1004" y="508"/>
                    <a:pt x="849" y="508"/>
                  </a:cubicBezTo>
                  <a:cubicBezTo>
                    <a:pt x="826" y="508"/>
                    <a:pt x="802" y="512"/>
                    <a:pt x="777" y="523"/>
                  </a:cubicBezTo>
                  <a:cubicBezTo>
                    <a:pt x="739" y="546"/>
                    <a:pt x="697" y="556"/>
                    <a:pt x="653" y="556"/>
                  </a:cubicBezTo>
                  <a:cubicBezTo>
                    <a:pt x="589" y="556"/>
                    <a:pt x="524" y="534"/>
                    <a:pt x="468" y="495"/>
                  </a:cubicBezTo>
                  <a:cubicBezTo>
                    <a:pt x="394" y="429"/>
                    <a:pt x="356" y="317"/>
                    <a:pt x="384" y="214"/>
                  </a:cubicBezTo>
                  <a:cubicBezTo>
                    <a:pt x="423" y="86"/>
                    <a:pt x="319" y="1"/>
                    <a:pt x="217"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6" name="Google Shape;681;p35"/>
            <p:cNvSpPr/>
            <p:nvPr/>
          </p:nvSpPr>
          <p:spPr>
            <a:xfrm>
              <a:off x="7101828" y="1977545"/>
              <a:ext cx="59317" cy="43707"/>
            </a:xfrm>
            <a:custGeom>
              <a:avLst/>
              <a:gdLst/>
              <a:ahLst/>
              <a:cxnLst/>
              <a:rect l="l" t="t" r="r" b="b"/>
              <a:pathLst>
                <a:path w="741" h="546" extrusionOk="0">
                  <a:moveTo>
                    <a:pt x="371" y="1"/>
                  </a:moveTo>
                  <a:cubicBezTo>
                    <a:pt x="300" y="1"/>
                    <a:pt x="230" y="26"/>
                    <a:pt x="179" y="78"/>
                  </a:cubicBezTo>
                  <a:cubicBezTo>
                    <a:pt x="1" y="256"/>
                    <a:pt x="123" y="546"/>
                    <a:pt x="375" y="546"/>
                  </a:cubicBezTo>
                  <a:cubicBezTo>
                    <a:pt x="619" y="546"/>
                    <a:pt x="740" y="256"/>
                    <a:pt x="562" y="78"/>
                  </a:cubicBezTo>
                  <a:cubicBezTo>
                    <a:pt x="511" y="26"/>
                    <a:pt x="441" y="1"/>
                    <a:pt x="371"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7" name="Google Shape;682;p35"/>
            <p:cNvSpPr/>
            <p:nvPr/>
          </p:nvSpPr>
          <p:spPr>
            <a:xfrm>
              <a:off x="7212696" y="2051911"/>
              <a:ext cx="58517" cy="44268"/>
            </a:xfrm>
            <a:custGeom>
              <a:avLst/>
              <a:gdLst/>
              <a:ahLst/>
              <a:cxnLst/>
              <a:rect l="l" t="t" r="r" b="b"/>
              <a:pathLst>
                <a:path w="731" h="553" extrusionOk="0">
                  <a:moveTo>
                    <a:pt x="361" y="0"/>
                  </a:moveTo>
                  <a:cubicBezTo>
                    <a:pt x="291" y="0"/>
                    <a:pt x="221" y="28"/>
                    <a:pt x="169" y="85"/>
                  </a:cubicBezTo>
                  <a:cubicBezTo>
                    <a:pt x="1" y="253"/>
                    <a:pt x="123" y="552"/>
                    <a:pt x="366" y="552"/>
                  </a:cubicBezTo>
                  <a:cubicBezTo>
                    <a:pt x="609" y="552"/>
                    <a:pt x="731" y="253"/>
                    <a:pt x="553" y="85"/>
                  </a:cubicBezTo>
                  <a:cubicBezTo>
                    <a:pt x="502" y="28"/>
                    <a:pt x="431" y="0"/>
                    <a:pt x="361" y="0"/>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8" name="Google Shape;683;p35"/>
            <p:cNvSpPr/>
            <p:nvPr/>
          </p:nvSpPr>
          <p:spPr>
            <a:xfrm>
              <a:off x="7186520" y="2120834"/>
              <a:ext cx="133443" cy="114311"/>
            </a:xfrm>
            <a:custGeom>
              <a:avLst/>
              <a:gdLst/>
              <a:ahLst/>
              <a:cxnLst/>
              <a:rect l="l" t="t" r="r" b="b"/>
              <a:pathLst>
                <a:path w="1667" h="1428" extrusionOk="0">
                  <a:moveTo>
                    <a:pt x="955" y="0"/>
                  </a:moveTo>
                  <a:cubicBezTo>
                    <a:pt x="319" y="0"/>
                    <a:pt x="0" y="768"/>
                    <a:pt x="450" y="1217"/>
                  </a:cubicBezTo>
                  <a:cubicBezTo>
                    <a:pt x="595" y="1362"/>
                    <a:pt x="773" y="1427"/>
                    <a:pt x="948" y="1427"/>
                  </a:cubicBezTo>
                  <a:cubicBezTo>
                    <a:pt x="1315" y="1427"/>
                    <a:pt x="1666" y="1142"/>
                    <a:pt x="1666" y="711"/>
                  </a:cubicBezTo>
                  <a:cubicBezTo>
                    <a:pt x="1666"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19" name="Google Shape;684;p35"/>
            <p:cNvSpPr/>
            <p:nvPr/>
          </p:nvSpPr>
          <p:spPr>
            <a:xfrm>
              <a:off x="6946772" y="1961295"/>
              <a:ext cx="133443" cy="114311"/>
            </a:xfrm>
            <a:custGeom>
              <a:avLst/>
              <a:gdLst/>
              <a:ahLst/>
              <a:cxnLst/>
              <a:rect l="l" t="t" r="r" b="b"/>
              <a:pathLst>
                <a:path w="1667" h="1428" extrusionOk="0">
                  <a:moveTo>
                    <a:pt x="955" y="0"/>
                  </a:moveTo>
                  <a:cubicBezTo>
                    <a:pt x="319" y="0"/>
                    <a:pt x="1" y="767"/>
                    <a:pt x="450" y="1217"/>
                  </a:cubicBezTo>
                  <a:cubicBezTo>
                    <a:pt x="596" y="1362"/>
                    <a:pt x="775" y="1427"/>
                    <a:pt x="950" y="1427"/>
                  </a:cubicBezTo>
                  <a:cubicBezTo>
                    <a:pt x="1316" y="1427"/>
                    <a:pt x="1667" y="1144"/>
                    <a:pt x="1667" y="721"/>
                  </a:cubicBezTo>
                  <a:cubicBezTo>
                    <a:pt x="1667"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373996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084693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62" name="Google Shape;562;p32"/>
          <p:cNvGrpSpPr/>
          <p:nvPr/>
        </p:nvGrpSpPr>
        <p:grpSpPr>
          <a:xfrm rot="1250031">
            <a:off x="1633767" y="5053774"/>
            <a:ext cx="1147683" cy="1331707"/>
            <a:chOff x="2443050" y="1165125"/>
            <a:chExt cx="617375" cy="714625"/>
          </a:xfrm>
        </p:grpSpPr>
        <p:sp>
          <p:nvSpPr>
            <p:cNvPr id="563"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64"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5"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66"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7"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68"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69"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0"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1"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2"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3"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4"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5"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6"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7"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8"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9"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80"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1"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2"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3"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4"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5"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6"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7"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8"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9"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0"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1"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2"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3"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4"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5"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endParaRPr/>
            </a:p>
          </p:txBody>
        </p:sp>
      </p:grpSp>
      <p:grpSp>
        <p:nvGrpSpPr>
          <p:cNvPr id="596" name="Google Shape;596;p32"/>
          <p:cNvGrpSpPr/>
          <p:nvPr/>
        </p:nvGrpSpPr>
        <p:grpSpPr>
          <a:xfrm rot="-1102830">
            <a:off x="10822159" y="660816"/>
            <a:ext cx="1250733" cy="1202775"/>
            <a:chOff x="288400" y="1235500"/>
            <a:chExt cx="672850" cy="645450"/>
          </a:xfrm>
        </p:grpSpPr>
        <p:sp>
          <p:nvSpPr>
            <p:cNvPr id="597"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598"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599"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0"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1"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2"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3"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4"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5"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6"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7"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8"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9"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10"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1"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2"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3"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4"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5"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6"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7"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8"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9"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0"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1"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2"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3"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4"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5"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6"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7"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endParaRPr/>
            </a:p>
          </p:txBody>
        </p:sp>
      </p:grpSp>
      <p:grpSp>
        <p:nvGrpSpPr>
          <p:cNvPr id="628" name="Google Shape;628;p32"/>
          <p:cNvGrpSpPr/>
          <p:nvPr/>
        </p:nvGrpSpPr>
        <p:grpSpPr>
          <a:xfrm>
            <a:off x="10519468" y="4152781"/>
            <a:ext cx="987471" cy="1314863"/>
            <a:chOff x="1393750" y="1173850"/>
            <a:chExt cx="531225" cy="705600"/>
          </a:xfrm>
        </p:grpSpPr>
        <p:sp>
          <p:nvSpPr>
            <p:cNvPr id="629"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0"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1"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2"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3"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4"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5"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6"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7"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8"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9"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4" name="TextBox 83"/>
          <p:cNvSpPr txBox="1"/>
          <p:nvPr/>
        </p:nvSpPr>
        <p:spPr>
          <a:xfrm>
            <a:off x="4631885" y="1905000"/>
            <a:ext cx="2898069" cy="953891"/>
          </a:xfrm>
          <a:prstGeom prst="rect">
            <a:avLst/>
          </a:prstGeom>
          <a:noFill/>
        </p:spPr>
        <p:txBody>
          <a:bodyPr wrap="square" lIns="121709" tIns="60853" rIns="121709" bIns="60853" rtlCol="0">
            <a:spAutoFit/>
          </a:bodyPr>
          <a:lstStyle/>
          <a:p>
            <a:pPr algn="ctr"/>
            <a:r>
              <a:rPr lang="en-US" sz="5400" smtClean="0">
                <a:solidFill>
                  <a:srgbClr val="0070C0"/>
                </a:solidFill>
                <a:latin typeface="Arial-Rounded" pitchFamily="34" charset="0"/>
                <a:ea typeface="Arial-Rounded" pitchFamily="34" charset="0"/>
                <a:cs typeface="Arial-Rounded" pitchFamily="34" charset="0"/>
              </a:rPr>
              <a:t>Bài </a:t>
            </a:r>
            <a:r>
              <a:rPr lang="en-US" sz="5400" smtClean="0">
                <a:solidFill>
                  <a:srgbClr val="0070C0"/>
                </a:solidFill>
                <a:latin typeface="Arial Rounded MT Bold" pitchFamily="34" charset="0"/>
                <a:ea typeface="Arial-Rounded" pitchFamily="34" charset="0"/>
                <a:cs typeface="Arial-Rounded" pitchFamily="34" charset="0"/>
              </a:rPr>
              <a:t>29</a:t>
            </a:r>
            <a:endParaRPr lang="en-US" sz="5400">
              <a:solidFill>
                <a:srgbClr val="0070C0"/>
              </a:solidFill>
              <a:latin typeface="Arial Rounded MT Bold" pitchFamily="34" charset="0"/>
              <a:ea typeface="Arial-Rounded" pitchFamily="34" charset="0"/>
              <a:cs typeface="Arial-Rounded" pitchFamily="34" charset="0"/>
            </a:endParaRPr>
          </a:p>
        </p:txBody>
      </p:sp>
      <p:sp>
        <p:nvSpPr>
          <p:cNvPr id="85" name="TextBox 84"/>
          <p:cNvSpPr txBox="1"/>
          <p:nvPr/>
        </p:nvSpPr>
        <p:spPr>
          <a:xfrm>
            <a:off x="1286795" y="3082227"/>
            <a:ext cx="9588248" cy="861558"/>
          </a:xfrm>
          <a:prstGeom prst="rect">
            <a:avLst/>
          </a:prstGeom>
          <a:noFill/>
        </p:spPr>
        <p:txBody>
          <a:bodyPr wrap="square" lIns="121709" tIns="60853" rIns="121709" bIns="60853" rtlCol="0">
            <a:spAutoFit/>
          </a:bodyPr>
          <a:lstStyle/>
          <a:p>
            <a:pPr algn="ctr"/>
            <a:r>
              <a:rPr lang="en-US" sz="4800" b="1" smtClean="0">
                <a:solidFill>
                  <a:srgbClr val="0070C0"/>
                </a:solidFill>
                <a:latin typeface="Arial-Rounded" pitchFamily="34" charset="0"/>
                <a:ea typeface="Arial-Rounded" pitchFamily="34" charset="0"/>
                <a:cs typeface="Arial-Rounded" pitchFamily="34" charset="0"/>
              </a:rPr>
              <a:t>CÁNH CỬA NHỚ BÀ</a:t>
            </a:r>
            <a:endParaRPr lang="en-US" sz="4800" b="1">
              <a:solidFill>
                <a:srgbClr val="0070C0"/>
              </a:solidFill>
              <a:latin typeface="Arial-Rounded" pitchFamily="34" charset="0"/>
              <a:ea typeface="Arial-Rounded" pitchFamily="34" charset="0"/>
              <a:cs typeface="Arial-Rounded" pitchFamily="34" charset="0"/>
            </a:endParaRPr>
          </a:p>
        </p:txBody>
      </p:sp>
      <p:sp>
        <p:nvSpPr>
          <p:cNvPr id="87" name="TextBox 86"/>
          <p:cNvSpPr txBox="1"/>
          <p:nvPr/>
        </p:nvSpPr>
        <p:spPr>
          <a:xfrm>
            <a:off x="3488640" y="4335174"/>
            <a:ext cx="5184559" cy="830983"/>
          </a:xfrm>
          <a:prstGeom prst="rect">
            <a:avLst/>
          </a:prstGeom>
          <a:noFill/>
          <a:ln>
            <a:noFill/>
          </a:ln>
        </p:spPr>
        <p:txBody>
          <a:bodyPr wrap="square" lIns="91428" tIns="45713" rIns="91428" bIns="45713" rtlCol="0">
            <a:spAutoFit/>
          </a:bodyPr>
          <a:lstStyle/>
          <a:p>
            <a:pPr algn="ctr"/>
            <a:r>
              <a:rPr lang="en-US" sz="4800">
                <a:solidFill>
                  <a:srgbClr val="0070C0"/>
                </a:solidFill>
                <a:latin typeface="Arial-Rounded" pitchFamily="34" charset="0"/>
                <a:ea typeface="Arial-Rounded" pitchFamily="34" charset="0"/>
                <a:cs typeface="Arial-Rounded" pitchFamily="34" charset="0"/>
              </a:rPr>
              <a:t>Tiết </a:t>
            </a:r>
            <a:r>
              <a:rPr lang="en-US" sz="4800" smtClean="0">
                <a:solidFill>
                  <a:srgbClr val="0070C0"/>
                </a:solidFill>
                <a:latin typeface="Arial Rounded MT Bold" pitchFamily="34" charset="0"/>
                <a:ea typeface="Arial-Rounded" pitchFamily="34" charset="0"/>
                <a:cs typeface="Arial-Rounded" pitchFamily="34" charset="0"/>
              </a:rPr>
              <a:t>1, 2</a:t>
            </a:r>
            <a:r>
              <a:rPr lang="en-US" sz="4800" smtClean="0">
                <a:solidFill>
                  <a:srgbClr val="0070C0"/>
                </a:solidFill>
                <a:latin typeface="Arial-Rounded" pitchFamily="34" charset="0"/>
                <a:ea typeface="Arial-Rounded" pitchFamily="34" charset="0"/>
                <a:cs typeface="Arial-Rounded" pitchFamily="34" charset="0"/>
              </a:rPr>
              <a:t>: Đọc</a:t>
            </a:r>
          </a:p>
        </p:txBody>
      </p:sp>
      <p:sp>
        <p:nvSpPr>
          <p:cNvPr id="88" name="TextBox 87"/>
          <p:cNvSpPr txBox="1"/>
          <p:nvPr/>
        </p:nvSpPr>
        <p:spPr>
          <a:xfrm>
            <a:off x="602363" y="510859"/>
            <a:ext cx="11308446" cy="707886"/>
          </a:xfrm>
          <a:prstGeom prst="rect">
            <a:avLst/>
          </a:prstGeom>
          <a:noFill/>
        </p:spPr>
        <p:txBody>
          <a:bodyPr wrap="square" rtlCol="0">
            <a:spAutoFit/>
          </a:bodyPr>
          <a:lstStyle/>
          <a:p>
            <a:pPr algn="ctr"/>
            <a:r>
              <a:rPr lang="en-US" sz="4000" smtClean="0">
                <a:solidFill>
                  <a:srgbClr val="0070C0"/>
                </a:solidFill>
                <a:latin typeface="Arial-Rounded" pitchFamily="34" charset="0"/>
                <a:ea typeface="Arial-Rounded" pitchFamily="34" charset="0"/>
                <a:cs typeface="Arial-Rounded" pitchFamily="34" charset="0"/>
              </a:rPr>
              <a:t>Thứ …. ngày … tháng ….. năm 2021</a:t>
            </a:r>
            <a:endParaRPr lang="en-US" sz="4000">
              <a:solidFill>
                <a:srgbClr val="0070C0"/>
              </a:solidFill>
              <a:latin typeface="Arial-Rounded" pitchFamily="34" charset="0"/>
              <a:ea typeface="Arial-Rounded" pitchFamily="34" charset="0"/>
              <a:cs typeface="Arial-Rounded" pitchFamily="34" charset="0"/>
            </a:endParaRPr>
          </a:p>
        </p:txBody>
      </p:sp>
      <p:sp>
        <p:nvSpPr>
          <p:cNvPr id="89" name="TextBox 88"/>
          <p:cNvSpPr txBox="1"/>
          <p:nvPr/>
        </p:nvSpPr>
        <p:spPr>
          <a:xfrm>
            <a:off x="7147719" y="5810642"/>
            <a:ext cx="1365256" cy="707872"/>
          </a:xfrm>
          <a:prstGeom prst="rect">
            <a:avLst/>
          </a:prstGeom>
          <a:solidFill>
            <a:schemeClr val="accent1">
              <a:lumMod val="20000"/>
              <a:lumOff val="80000"/>
            </a:schemeClr>
          </a:solidFill>
          <a:ln>
            <a:noFill/>
          </a:ln>
        </p:spPr>
        <p:txBody>
          <a:bodyPr wrap="square" lIns="91428" tIns="45713" rIns="91428" bIns="45713" rtlCol="0">
            <a:spAutoFit/>
          </a:bodyPr>
          <a:lstStyle/>
          <a:p>
            <a:pPr algn="ctr"/>
            <a:r>
              <a:rPr lang="en-US" sz="4000" smtClean="0">
                <a:solidFill>
                  <a:srgbClr val="0070C0"/>
                </a:solidFill>
                <a:latin typeface="Arial-Rounded" pitchFamily="34" charset="0"/>
                <a:ea typeface="Arial-Rounded" pitchFamily="34" charset="0"/>
                <a:cs typeface="Arial-Rounded" pitchFamily="34" charset="0"/>
              </a:rPr>
              <a:t>S/123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594519" y="843143"/>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ế giới động vật kì diệu quanh bé - Các con vật được sinh ra và lớn lên  như thế nào ? - A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ế giới động vật kì diệu quanh bé - Các con vật được sinh ra và lớn lên  như thế nào ? - A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087769" y="1053497"/>
            <a:ext cx="9220200"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Nói về tình cảm của em đối với ông bà.</a:t>
            </a:r>
            <a:endParaRPr lang="en-US" sz="3600">
              <a:solidFill>
                <a:srgbClr val="002060"/>
              </a:solidFill>
              <a:latin typeface="Arial-Rounded" pitchFamily="34" charset="0"/>
              <a:ea typeface="Arial-Rounded" pitchFamily="34" charset="0"/>
              <a:cs typeface="Arial-Rounded" pitchFamily="34" charset="0"/>
            </a:endParaRPr>
          </a:p>
        </p:txBody>
      </p:sp>
      <p:sp>
        <p:nvSpPr>
          <p:cNvPr id="2" name="AutoShape 4" descr="Cartoon Baby Png Transparent Imag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artoon Baby Png Transparent Imag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How Older Women Can Serve | Cartoon grandma, Birthday illustration, Mom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319" y="2438400"/>
            <a:ext cx="2057400" cy="3379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grandpa and his grandson family cheerfu Vector Imag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2037" l="0" r="94857"/>
                    </a14:imgEffect>
                  </a14:imgLayer>
                </a14:imgProps>
              </a:ext>
              <a:ext uri="{28A0092B-C50C-407E-A947-70E740481C1C}">
                <a14:useLocalDpi xmlns:a14="http://schemas.microsoft.com/office/drawing/2010/main" val="0"/>
              </a:ext>
            </a:extLst>
          </a:blip>
          <a:srcRect b="7592"/>
          <a:stretch/>
        </p:blipFill>
        <p:spPr bwMode="auto">
          <a:xfrm>
            <a:off x="2728119" y="2197355"/>
            <a:ext cx="2708334" cy="386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03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78406" y="1375756"/>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Ngày cháu còn thấp bé</a:t>
            </a:r>
          </a:p>
          <a:p>
            <a:pPr indent="171450"/>
            <a:r>
              <a:rPr lang="en-US" sz="3600">
                <a:latin typeface="Arial-Rounded" pitchFamily="34" charset="0"/>
                <a:ea typeface="Arial-Rounded" pitchFamily="34" charset="0"/>
                <a:cs typeface="Arial-Rounded" pitchFamily="34" charset="0"/>
              </a:rPr>
              <a:t>Cánh cửa có hai then</a:t>
            </a:r>
          </a:p>
          <a:p>
            <a:pPr indent="171450"/>
            <a:r>
              <a:rPr lang="en-US" sz="3600">
                <a:latin typeface="Arial-Rounded" pitchFamily="34" charset="0"/>
                <a:ea typeface="Arial-Rounded" pitchFamily="34" charset="0"/>
                <a:cs typeface="Arial-Rounded" pitchFamily="34" charset="0"/>
              </a:rPr>
              <a:t>Cháu chỉ cài then dưới</a:t>
            </a:r>
          </a:p>
          <a:p>
            <a:pPr indent="171450"/>
            <a:r>
              <a:rPr lang="en-US" sz="3600">
                <a:latin typeface="Arial-Rounded" pitchFamily="34" charset="0"/>
                <a:ea typeface="Arial-Rounded" pitchFamily="34" charset="0"/>
                <a:cs typeface="Arial-Rounded" pitchFamily="34" charset="0"/>
              </a:rPr>
              <a:t>Nhờ bà </a:t>
            </a:r>
            <a:r>
              <a:rPr lang="en-US" sz="3600" smtClean="0">
                <a:latin typeface="Arial-Rounded" pitchFamily="34" charset="0"/>
                <a:ea typeface="Arial-Rounded" pitchFamily="34" charset="0"/>
                <a:cs typeface="Arial-Rounded" pitchFamily="34" charset="0"/>
              </a:rPr>
              <a:t>cài </a:t>
            </a:r>
            <a:r>
              <a:rPr lang="en-US" sz="3600">
                <a:latin typeface="Arial-Rounded" pitchFamily="34" charset="0"/>
                <a:ea typeface="Arial-Rounded" pitchFamily="34" charset="0"/>
                <a:cs typeface="Arial-Rounded" pitchFamily="34" charset="0"/>
              </a:rPr>
              <a:t>then trên</a:t>
            </a:r>
            <a:endParaRPr lang="en-US" sz="3600" dirty="0">
              <a:latin typeface="Arial-Rounded" pitchFamily="34" charset="0"/>
              <a:ea typeface="Arial-Rounded" pitchFamily="34" charset="0"/>
              <a:cs typeface="Arial-Rounded" pitchFamily="34" charset="0"/>
            </a:endParaRPr>
          </a:p>
        </p:txBody>
      </p:sp>
      <p:sp>
        <p:nvSpPr>
          <p:cNvPr id="10" name="Rectangle 9"/>
          <p:cNvSpPr/>
          <p:nvPr/>
        </p:nvSpPr>
        <p:spPr>
          <a:xfrm>
            <a:off x="778406" y="4031553"/>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Mỗi năm cháu lớn lên</a:t>
            </a:r>
          </a:p>
          <a:p>
            <a:pPr indent="171450"/>
            <a:r>
              <a:rPr lang="en-US" sz="3600">
                <a:latin typeface="Arial-Rounded" pitchFamily="34" charset="0"/>
                <a:ea typeface="Arial-Rounded" pitchFamily="34" charset="0"/>
                <a:cs typeface="Arial-Rounded" pitchFamily="34" charset="0"/>
              </a:rPr>
              <a:t>Bà lưng còng cắm cúi</a:t>
            </a:r>
          </a:p>
          <a:p>
            <a:pPr indent="171450"/>
            <a:r>
              <a:rPr lang="en-US" sz="3600">
                <a:latin typeface="Arial-Rounded" pitchFamily="34" charset="0"/>
                <a:ea typeface="Arial-Rounded" pitchFamily="34" charset="0"/>
                <a:cs typeface="Arial-Rounded" pitchFamily="34" charset="0"/>
              </a:rPr>
              <a:t>Cháu cài được then trên</a:t>
            </a:r>
          </a:p>
          <a:p>
            <a:pPr indent="171450"/>
            <a:r>
              <a:rPr lang="en-US" sz="3600">
                <a:latin typeface="Arial-Rounded" pitchFamily="34" charset="0"/>
                <a:ea typeface="Arial-Rounded" pitchFamily="34" charset="0"/>
                <a:cs typeface="Arial-Rounded" pitchFamily="34" charset="0"/>
              </a:rPr>
              <a:t>Bà chỉ cài then dưới…</a:t>
            </a:r>
            <a:endParaRPr lang="en-US" sz="3600" dirty="0">
              <a:latin typeface="Arial-Rounded" pitchFamily="34" charset="0"/>
              <a:ea typeface="Arial-Rounded" pitchFamily="34" charset="0"/>
              <a:cs typeface="Arial-Rounded" pitchFamily="34" charset="0"/>
            </a:endParaRPr>
          </a:p>
        </p:txBody>
      </p:sp>
      <p:sp>
        <p:nvSpPr>
          <p:cNvPr id="12" name="Rectangle 11"/>
          <p:cNvSpPr/>
          <p:nvPr/>
        </p:nvSpPr>
        <p:spPr>
          <a:xfrm>
            <a:off x="6414747" y="1375756"/>
            <a:ext cx="5685972"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khôn </a:t>
            </a:r>
            <a:r>
              <a:rPr lang="en-US" sz="3600" smtClean="0">
                <a:latin typeface="Arial-Rounded" pitchFamily="34" charset="0"/>
                <a:ea typeface="Arial-Rounded" pitchFamily="34" charset="0"/>
                <a:cs typeface="Arial-Rounded" pitchFamily="34" charset="0"/>
              </a:rPr>
              <a:t>nguôi.</a:t>
            </a:r>
            <a:endParaRPr lang="en-US" sz="3600" dirty="0">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EC1E3D26-0FBF-489D-9BF9-77F94C02DE90}"/>
              </a:ext>
            </a:extLst>
          </p:cNvPr>
          <p:cNvSpPr txBox="1"/>
          <p:nvPr/>
        </p:nvSpPr>
        <p:spPr>
          <a:xfrm>
            <a:off x="917360" y="297359"/>
            <a:ext cx="10327119" cy="769441"/>
          </a:xfrm>
          <a:prstGeom prst="rect">
            <a:avLst/>
          </a:prstGeom>
          <a:noFill/>
        </p:spPr>
        <p:txBody>
          <a:bodyPr wrap="square" rtlCol="0">
            <a:spAutoFit/>
          </a:bodyPr>
          <a:lstStyle/>
          <a:p>
            <a:pPr algn="ctr"/>
            <a:r>
              <a:rPr lang="en-US" sz="4400" b="1" smtClean="0">
                <a:solidFill>
                  <a:srgbClr val="FF8E1D"/>
                </a:solidFill>
                <a:latin typeface="Arial-Rounded" pitchFamily="34" charset="0"/>
                <a:ea typeface="Arial-Rounded" pitchFamily="34" charset="0"/>
                <a:cs typeface="Arial-Rounded" pitchFamily="34" charset="0"/>
              </a:rPr>
              <a:t>CÁNH CỬA NHỚ BÀ</a:t>
            </a:r>
            <a:endParaRPr lang="en-US" sz="4400" b="1" dirty="0">
              <a:solidFill>
                <a:srgbClr val="FF8E1D"/>
              </a:solidFill>
              <a:latin typeface="Arial-Rounded" pitchFamily="34" charset="0"/>
              <a:ea typeface="Arial-Rounded" pitchFamily="34" charset="0"/>
              <a:cs typeface="Arial-Rounded" pitchFamily="34" charset="0"/>
            </a:endParaRPr>
          </a:p>
        </p:txBody>
      </p:sp>
      <p:cxnSp>
        <p:nvCxnSpPr>
          <p:cNvPr id="20" name="Straight Connector 19"/>
          <p:cNvCxnSpPr/>
          <p:nvPr/>
        </p:nvCxnSpPr>
        <p:spPr>
          <a:xfrm>
            <a:off x="1611444" y="516631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725252" y="2496668"/>
            <a:ext cx="904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11256" y="2496668"/>
            <a:ext cx="8989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09449" y="4572000"/>
            <a:ext cx="1200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9833" y="3577559"/>
            <a:ext cx="771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D5A7C947-8CD1-4918-8DDC-B26EF3C7C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88" y="1539743"/>
            <a:ext cx="304770" cy="288000"/>
          </a:xfrm>
          <a:prstGeom prst="rect">
            <a:avLst/>
          </a:prstGeom>
        </p:spPr>
      </p:pic>
      <p:pic>
        <p:nvPicPr>
          <p:cNvPr id="14" name="Picture 13">
            <a:extLst>
              <a:ext uri="{FF2B5EF4-FFF2-40B4-BE49-F238E27FC236}">
                <a16:creationId xmlns="" xmlns:a16="http://schemas.microsoft.com/office/drawing/2014/main" id="{806AE3BD-6399-44E2-B549-5BC081641DE5}"/>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9548" y="3895709"/>
            <a:ext cx="288000" cy="288000"/>
          </a:xfrm>
          <a:prstGeom prst="rect">
            <a:avLst/>
          </a:prstGeom>
        </p:spPr>
      </p:pic>
      <p:pic>
        <p:nvPicPr>
          <p:cNvPr id="15" name="Picture 14">
            <a:extLst>
              <a:ext uri="{FF2B5EF4-FFF2-40B4-BE49-F238E27FC236}">
                <a16:creationId xmlns="" xmlns:a16="http://schemas.microsoft.com/office/drawing/2014/main" id="{8E3B7840-AF9B-4062-8CD1-62550D10F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53" y="1600200"/>
            <a:ext cx="288000" cy="288000"/>
          </a:xfrm>
          <a:prstGeom prst="rect">
            <a:avLst/>
          </a:prstGeom>
        </p:spPr>
      </p:pic>
      <p:cxnSp>
        <p:nvCxnSpPr>
          <p:cNvPr id="18" name="Straight Connector 17"/>
          <p:cNvCxnSpPr/>
          <p:nvPr/>
        </p:nvCxnSpPr>
        <p:spPr>
          <a:xfrm>
            <a:off x="8757619" y="3583416"/>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78406" y="1375756"/>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Ngày cháu còn thấp bé</a:t>
            </a:r>
          </a:p>
          <a:p>
            <a:pPr indent="171450"/>
            <a:r>
              <a:rPr lang="en-US" sz="3600">
                <a:latin typeface="Arial-Rounded" pitchFamily="34" charset="0"/>
                <a:ea typeface="Arial-Rounded" pitchFamily="34" charset="0"/>
                <a:cs typeface="Arial-Rounded" pitchFamily="34" charset="0"/>
              </a:rPr>
              <a:t>Cánh cửa có hai </a:t>
            </a:r>
            <a:r>
              <a:rPr lang="en-US" sz="3600">
                <a:solidFill>
                  <a:srgbClr val="FF0000"/>
                </a:solidFill>
                <a:latin typeface="Arial-Rounded" pitchFamily="34" charset="0"/>
                <a:ea typeface="Arial-Rounded" pitchFamily="34" charset="0"/>
                <a:cs typeface="Arial-Rounded" pitchFamily="34" charset="0"/>
              </a:rPr>
              <a:t>then</a:t>
            </a:r>
          </a:p>
          <a:p>
            <a:pPr indent="171450"/>
            <a:r>
              <a:rPr lang="en-US" sz="3600">
                <a:latin typeface="Arial-Rounded" pitchFamily="34" charset="0"/>
                <a:ea typeface="Arial-Rounded" pitchFamily="34" charset="0"/>
                <a:cs typeface="Arial-Rounded" pitchFamily="34" charset="0"/>
              </a:rPr>
              <a:t>Cháu chỉ cài then dưới</a:t>
            </a:r>
          </a:p>
          <a:p>
            <a:pPr indent="171450"/>
            <a:r>
              <a:rPr lang="en-US" sz="3600">
                <a:latin typeface="Arial-Rounded" pitchFamily="34" charset="0"/>
                <a:ea typeface="Arial-Rounded" pitchFamily="34" charset="0"/>
                <a:cs typeface="Arial-Rounded" pitchFamily="34" charset="0"/>
              </a:rPr>
              <a:t>Nhờ bà </a:t>
            </a:r>
            <a:r>
              <a:rPr lang="en-US" sz="3600" smtClean="0">
                <a:latin typeface="Arial-Rounded" pitchFamily="34" charset="0"/>
                <a:ea typeface="Arial-Rounded" pitchFamily="34" charset="0"/>
                <a:cs typeface="Arial-Rounded" pitchFamily="34" charset="0"/>
              </a:rPr>
              <a:t>cài </a:t>
            </a:r>
            <a:r>
              <a:rPr lang="en-US" sz="3600">
                <a:latin typeface="Arial-Rounded" pitchFamily="34" charset="0"/>
                <a:ea typeface="Arial-Rounded" pitchFamily="34" charset="0"/>
                <a:cs typeface="Arial-Rounded" pitchFamily="34" charset="0"/>
              </a:rPr>
              <a:t>then </a:t>
            </a:r>
            <a:r>
              <a:rPr lang="en-US" sz="3600">
                <a:solidFill>
                  <a:srgbClr val="FF0000"/>
                </a:solidFill>
                <a:latin typeface="Arial-Rounded" pitchFamily="34" charset="0"/>
                <a:ea typeface="Arial-Rounded" pitchFamily="34" charset="0"/>
                <a:cs typeface="Arial-Rounded" pitchFamily="34" charset="0"/>
              </a:rPr>
              <a:t>trên</a:t>
            </a:r>
            <a:endParaRPr lang="en-US" sz="3600" dirty="0">
              <a:solidFill>
                <a:srgbClr val="FF0000"/>
              </a:solidFill>
              <a:latin typeface="Arial-Rounded" pitchFamily="34" charset="0"/>
              <a:ea typeface="Arial-Rounded" pitchFamily="34" charset="0"/>
              <a:cs typeface="Arial-Rounded" pitchFamily="34" charset="0"/>
            </a:endParaRPr>
          </a:p>
        </p:txBody>
      </p:sp>
      <p:sp>
        <p:nvSpPr>
          <p:cNvPr id="11" name="Rectangle 10"/>
          <p:cNvSpPr/>
          <p:nvPr/>
        </p:nvSpPr>
        <p:spPr>
          <a:xfrm>
            <a:off x="778406" y="4031553"/>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Mỗi năm cháu </a:t>
            </a:r>
            <a:r>
              <a:rPr lang="en-US" sz="3600">
                <a:solidFill>
                  <a:srgbClr val="FF0000"/>
                </a:solidFill>
                <a:latin typeface="Arial-Rounded" pitchFamily="34" charset="0"/>
                <a:ea typeface="Arial-Rounded" pitchFamily="34" charset="0"/>
                <a:cs typeface="Arial-Rounded" pitchFamily="34" charset="0"/>
              </a:rPr>
              <a:t>lớn lên</a:t>
            </a:r>
          </a:p>
          <a:p>
            <a:pPr indent="171450"/>
            <a:r>
              <a:rPr lang="en-US" sz="3600">
                <a:latin typeface="Arial-Rounded" pitchFamily="34" charset="0"/>
                <a:ea typeface="Arial-Rounded" pitchFamily="34" charset="0"/>
                <a:cs typeface="Arial-Rounded" pitchFamily="34" charset="0"/>
              </a:rPr>
              <a:t>Bà </a:t>
            </a:r>
            <a:r>
              <a:rPr lang="en-US" sz="3600">
                <a:solidFill>
                  <a:srgbClr val="FF0000"/>
                </a:solidFill>
                <a:latin typeface="Arial-Rounded" pitchFamily="34" charset="0"/>
                <a:ea typeface="Arial-Rounded" pitchFamily="34" charset="0"/>
                <a:cs typeface="Arial-Rounded" pitchFamily="34" charset="0"/>
              </a:rPr>
              <a:t>lưng</a:t>
            </a:r>
            <a:r>
              <a:rPr lang="en-US" sz="3600">
                <a:latin typeface="Arial-Rounded" pitchFamily="34" charset="0"/>
                <a:ea typeface="Arial-Rounded" pitchFamily="34" charset="0"/>
                <a:cs typeface="Arial-Rounded" pitchFamily="34" charset="0"/>
              </a:rPr>
              <a:t> còng cắm cúi</a:t>
            </a:r>
          </a:p>
          <a:p>
            <a:pPr indent="171450"/>
            <a:r>
              <a:rPr lang="en-US" sz="3600">
                <a:latin typeface="Arial-Rounded" pitchFamily="34" charset="0"/>
                <a:ea typeface="Arial-Rounded" pitchFamily="34" charset="0"/>
                <a:cs typeface="Arial-Rounded" pitchFamily="34" charset="0"/>
              </a:rPr>
              <a:t>Cháu cài được then trên</a:t>
            </a:r>
          </a:p>
          <a:p>
            <a:pPr indent="171450"/>
            <a:r>
              <a:rPr lang="en-US" sz="3600">
                <a:latin typeface="Arial-Rounded" pitchFamily="34" charset="0"/>
                <a:ea typeface="Arial-Rounded" pitchFamily="34" charset="0"/>
                <a:cs typeface="Arial-Rounded" pitchFamily="34" charset="0"/>
              </a:rPr>
              <a:t>Bà chỉ cài then dưới…</a:t>
            </a:r>
            <a:endParaRPr lang="en-US" sz="3600" dirty="0">
              <a:latin typeface="Arial-Rounded" pitchFamily="34" charset="0"/>
              <a:ea typeface="Arial-Rounded" pitchFamily="34" charset="0"/>
              <a:cs typeface="Arial-Rounded" pitchFamily="34" charset="0"/>
            </a:endParaRPr>
          </a:p>
        </p:txBody>
      </p:sp>
      <p:sp>
        <p:nvSpPr>
          <p:cNvPr id="12" name="Rectangle 11"/>
          <p:cNvSpPr/>
          <p:nvPr/>
        </p:nvSpPr>
        <p:spPr>
          <a:xfrm>
            <a:off x="6414747" y="1375756"/>
            <a:ext cx="5685972"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a:t>
            </a:r>
            <a:r>
              <a:rPr lang="en-US" sz="3600">
                <a:solidFill>
                  <a:srgbClr val="FF0000"/>
                </a:solidFill>
                <a:latin typeface="Arial-Rounded" pitchFamily="34" charset="0"/>
                <a:ea typeface="Arial-Rounded" pitchFamily="34" charset="0"/>
                <a:cs typeface="Arial-Rounded" pitchFamily="34" charset="0"/>
              </a:rPr>
              <a:t>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a:t>
            </a:r>
            <a:r>
              <a:rPr lang="en-US" sz="3600">
                <a:solidFill>
                  <a:srgbClr val="FF0000"/>
                </a:solidFill>
                <a:latin typeface="Arial-Rounded" pitchFamily="34" charset="0"/>
                <a:ea typeface="Arial-Rounded" pitchFamily="34" charset="0"/>
                <a:cs typeface="Arial-Rounded" pitchFamily="34" charset="0"/>
              </a:rPr>
              <a:t>khôn </a:t>
            </a:r>
            <a:r>
              <a:rPr lang="en-US" sz="3600" smtClean="0">
                <a:solidFill>
                  <a:srgbClr val="FF0000"/>
                </a:solidFill>
                <a:latin typeface="Arial-Rounded" pitchFamily="34" charset="0"/>
                <a:ea typeface="Arial-Rounded" pitchFamily="34" charset="0"/>
                <a:cs typeface="Arial-Rounded" pitchFamily="34" charset="0"/>
              </a:rPr>
              <a:t>nguôi</a:t>
            </a:r>
            <a:r>
              <a:rPr lang="en-US" sz="3600" smtClean="0">
                <a:latin typeface="Arial-Rounded" pitchFamily="34" charset="0"/>
                <a:ea typeface="Arial-Rounded" pitchFamily="34" charset="0"/>
                <a:cs typeface="Arial-Rounded" pitchFamily="34" charset="0"/>
              </a:rPr>
              <a:t>.</a:t>
            </a:r>
            <a:endParaRPr lang="en-US" sz="3600" dirty="0">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a16="http://schemas.microsoft.com/office/drawing/2014/main" xmlns="" id="{EC1E3D26-0FBF-489D-9BF9-77F94C02DE90}"/>
              </a:ext>
            </a:extLst>
          </p:cNvPr>
          <p:cNvSpPr txBox="1"/>
          <p:nvPr/>
        </p:nvSpPr>
        <p:spPr>
          <a:xfrm>
            <a:off x="917360" y="297359"/>
            <a:ext cx="10327119" cy="769441"/>
          </a:xfrm>
          <a:prstGeom prst="rect">
            <a:avLst/>
          </a:prstGeom>
          <a:noFill/>
        </p:spPr>
        <p:txBody>
          <a:bodyPr wrap="square" rtlCol="0">
            <a:spAutoFit/>
          </a:bodyPr>
          <a:lstStyle/>
          <a:p>
            <a:pPr algn="ctr"/>
            <a:r>
              <a:rPr lang="en-US" sz="4400" b="1" smtClean="0">
                <a:solidFill>
                  <a:srgbClr val="FF8E1D"/>
                </a:solidFill>
                <a:latin typeface="Arial-Rounded" pitchFamily="34" charset="0"/>
                <a:ea typeface="Arial-Rounded" pitchFamily="34" charset="0"/>
                <a:cs typeface="Arial-Rounded" pitchFamily="34" charset="0"/>
              </a:rPr>
              <a:t>CÁNH CỬA NHỚ BÀ</a:t>
            </a:r>
            <a:endParaRPr lang="en-US" sz="4400" b="1" dirty="0">
              <a:solidFill>
                <a:srgbClr val="FF8E1D"/>
              </a:solidFill>
              <a:latin typeface="Arial-Rounded" pitchFamily="34" charset="0"/>
              <a:ea typeface="Arial-Rounded" pitchFamily="34" charset="0"/>
              <a:cs typeface="Arial-Rounded" pitchFamily="34" charset="0"/>
            </a:endParaRPr>
          </a:p>
        </p:txBody>
      </p:sp>
      <p:cxnSp>
        <p:nvCxnSpPr>
          <p:cNvPr id="14" name="Straight Connector 13"/>
          <p:cNvCxnSpPr/>
          <p:nvPr/>
        </p:nvCxnSpPr>
        <p:spPr>
          <a:xfrm>
            <a:off x="1611444" y="516631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725252" y="2496668"/>
            <a:ext cx="904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11256" y="2496668"/>
            <a:ext cx="8989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09449" y="4572000"/>
            <a:ext cx="1200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59833" y="3577559"/>
            <a:ext cx="771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 xmlns:a16="http://schemas.microsoft.com/office/drawing/2014/main" id="{D5A7C947-8CD1-4918-8DDC-B26EF3C7C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88" y="1539743"/>
            <a:ext cx="304770" cy="288000"/>
          </a:xfrm>
          <a:prstGeom prst="rect">
            <a:avLst/>
          </a:prstGeom>
        </p:spPr>
      </p:pic>
      <p:pic>
        <p:nvPicPr>
          <p:cNvPr id="20" name="Picture 19">
            <a:extLst>
              <a:ext uri="{FF2B5EF4-FFF2-40B4-BE49-F238E27FC236}">
                <a16:creationId xmlns="" xmlns:a16="http://schemas.microsoft.com/office/drawing/2014/main" id="{806AE3BD-6399-44E2-B549-5BC081641DE5}"/>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9548" y="3895709"/>
            <a:ext cx="288000" cy="288000"/>
          </a:xfrm>
          <a:prstGeom prst="rect">
            <a:avLst/>
          </a:prstGeom>
        </p:spPr>
      </p:pic>
      <p:pic>
        <p:nvPicPr>
          <p:cNvPr id="21" name="Picture 20">
            <a:extLst>
              <a:ext uri="{FF2B5EF4-FFF2-40B4-BE49-F238E27FC236}">
                <a16:creationId xmlns="" xmlns:a16="http://schemas.microsoft.com/office/drawing/2014/main" id="{8E3B7840-AF9B-4062-8CD1-62550D10F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53" y="1600200"/>
            <a:ext cx="288000" cy="288000"/>
          </a:xfrm>
          <a:prstGeom prst="rect">
            <a:avLst/>
          </a:prstGeom>
        </p:spPr>
      </p:pic>
      <p:cxnSp>
        <p:nvCxnSpPr>
          <p:cNvPr id="22" name="Straight Connector 21"/>
          <p:cNvCxnSpPr/>
          <p:nvPr/>
        </p:nvCxnSpPr>
        <p:spPr>
          <a:xfrm>
            <a:off x="8757619" y="3583416"/>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1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7;p69"/>
          <p:cNvSpPr/>
          <p:nvPr/>
        </p:nvSpPr>
        <p:spPr>
          <a:xfrm>
            <a:off x="365919" y="89074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967228" y="838200"/>
            <a:ext cx="33610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Then (cửa)</a:t>
            </a:r>
            <a:r>
              <a:rPr lang="en-US" sz="4000" smtClean="0">
                <a:solidFill>
                  <a:schemeClr val="bg2"/>
                </a:solidFill>
                <a:latin typeface="Arial-Rounded" pitchFamily="34" charset="0"/>
                <a:ea typeface="Arial-Rounded" pitchFamily="34" charset="0"/>
                <a:cs typeface="Arial-Rounded" pitchFamily="34" charset="0"/>
              </a:rPr>
              <a:t>:</a:t>
            </a:r>
            <a:endParaRPr lang="en-US" sz="4000">
              <a:solidFill>
                <a:schemeClr val="bg2"/>
              </a:solidFill>
              <a:latin typeface="Arial-Rounded" pitchFamily="34" charset="0"/>
              <a:ea typeface="Arial-Rounded" pitchFamily="34" charset="0"/>
              <a:cs typeface="Arial-Rounded" pitchFamily="34" charset="0"/>
            </a:endParaRPr>
          </a:p>
        </p:txBody>
      </p:sp>
      <p:sp>
        <p:nvSpPr>
          <p:cNvPr id="10" name="TextBox 9"/>
          <p:cNvSpPr txBox="1"/>
          <p:nvPr/>
        </p:nvSpPr>
        <p:spPr>
          <a:xfrm>
            <a:off x="3852159" y="762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sp>
        <p:nvSpPr>
          <p:cNvPr id="11" name="AutoShape 2" descr="Ngân Hà Là Gì? Tìm Hiểu Về Ngân Hà Là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413919" y="859974"/>
            <a:ext cx="8610600" cy="1323439"/>
          </a:xfrm>
          <a:prstGeom prst="rect">
            <a:avLst/>
          </a:prstGeom>
          <a:noFill/>
        </p:spPr>
        <p:txBody>
          <a:bodyPr wrap="square" rtlCol="0">
            <a:spAutoFit/>
          </a:bodyPr>
          <a:lstStyle/>
          <a:p>
            <a:r>
              <a:rPr lang="en-US" sz="4000" smtClean="0">
                <a:solidFill>
                  <a:schemeClr val="bg2"/>
                </a:solidFill>
                <a:latin typeface="Arial-Rounded" pitchFamily="34" charset="0"/>
                <a:ea typeface="Arial-Rounded" pitchFamily="34" charset="0"/>
                <a:cs typeface="Arial-Rounded" pitchFamily="34" charset="0"/>
              </a:rPr>
              <a:t>vật bằng tre, gỗ hoặc sắt, dùng để cài cửa.</a:t>
            </a:r>
            <a:endParaRPr lang="en-US" sz="4000">
              <a:solidFill>
                <a:schemeClr val="bg2"/>
              </a:solidFill>
              <a:latin typeface="Arial-Rounded" pitchFamily="34" charset="0"/>
              <a:ea typeface="Arial-Rounded" pitchFamily="34" charset="0"/>
              <a:cs typeface="Arial-Rounded" pitchFamily="34" charset="0"/>
            </a:endParaRPr>
          </a:p>
        </p:txBody>
      </p:sp>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64" y="2514600"/>
            <a:ext cx="6215595" cy="3496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ốt Khóa Cài Cửa KUNBE Bằng Thép Không Gỉ, Then Cửa Có Chốt Cố Định Thanh  Gạt Loại To An Toàn, Chắc Chắn - Bảo vệ nhà cửa khác | TienIchBep.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868" y="2514600"/>
            <a:ext cx="4970627" cy="351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74" y="-182061"/>
            <a:ext cx="1932611" cy="1999524"/>
          </a:xfrm>
          <a:prstGeom prst="rect">
            <a:avLst/>
          </a:prstGeom>
        </p:spPr>
      </p:pic>
      <p:sp>
        <p:nvSpPr>
          <p:cNvPr id="5" name="Rectangle 4"/>
          <p:cNvSpPr/>
          <p:nvPr/>
        </p:nvSpPr>
        <p:spPr>
          <a:xfrm>
            <a:off x="1083206" y="1375756"/>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Ngày cháu còn thấp bé</a:t>
            </a:r>
          </a:p>
          <a:p>
            <a:pPr indent="171450"/>
            <a:r>
              <a:rPr lang="en-US" sz="3600">
                <a:latin typeface="Arial-Rounded" pitchFamily="34" charset="0"/>
                <a:ea typeface="Arial-Rounded" pitchFamily="34" charset="0"/>
                <a:cs typeface="Arial-Rounded" pitchFamily="34" charset="0"/>
              </a:rPr>
              <a:t>Cánh cửa có hai then</a:t>
            </a:r>
          </a:p>
          <a:p>
            <a:pPr indent="171450"/>
            <a:r>
              <a:rPr lang="en-US" sz="3600">
                <a:latin typeface="Arial-Rounded" pitchFamily="34" charset="0"/>
                <a:ea typeface="Arial-Rounded" pitchFamily="34" charset="0"/>
                <a:cs typeface="Arial-Rounded" pitchFamily="34" charset="0"/>
              </a:rPr>
              <a:t>Cháu chỉ cài then dưới</a:t>
            </a:r>
          </a:p>
          <a:p>
            <a:pPr indent="171450"/>
            <a:r>
              <a:rPr lang="en-US" sz="3600">
                <a:latin typeface="Arial-Rounded" pitchFamily="34" charset="0"/>
                <a:ea typeface="Arial-Rounded" pitchFamily="34" charset="0"/>
                <a:cs typeface="Arial-Rounded" pitchFamily="34" charset="0"/>
              </a:rPr>
              <a:t>Nhờ bà </a:t>
            </a:r>
            <a:r>
              <a:rPr lang="en-US" sz="3600" smtClean="0">
                <a:latin typeface="Arial-Rounded" pitchFamily="34" charset="0"/>
                <a:ea typeface="Arial-Rounded" pitchFamily="34" charset="0"/>
                <a:cs typeface="Arial-Rounded" pitchFamily="34" charset="0"/>
              </a:rPr>
              <a:t>cài </a:t>
            </a:r>
            <a:r>
              <a:rPr lang="en-US" sz="3600">
                <a:latin typeface="Arial-Rounded" pitchFamily="34" charset="0"/>
                <a:ea typeface="Arial-Rounded" pitchFamily="34" charset="0"/>
                <a:cs typeface="Arial-Rounded" pitchFamily="34" charset="0"/>
              </a:rPr>
              <a:t>then trên</a:t>
            </a:r>
            <a:endParaRPr lang="en-US" sz="3600" dirty="0">
              <a:latin typeface="Arial-Rounded" pitchFamily="34" charset="0"/>
              <a:ea typeface="Arial-Rounded" pitchFamily="34" charset="0"/>
              <a:cs typeface="Arial-Rounded" pitchFamily="34" charset="0"/>
            </a:endParaRPr>
          </a:p>
        </p:txBody>
      </p:sp>
      <p:sp>
        <p:nvSpPr>
          <p:cNvPr id="8" name="Rectangle 7"/>
          <p:cNvSpPr/>
          <p:nvPr/>
        </p:nvSpPr>
        <p:spPr>
          <a:xfrm>
            <a:off x="1083206" y="4031553"/>
            <a:ext cx="5478047"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Mỗi năm cháu lớn lên</a:t>
            </a:r>
          </a:p>
          <a:p>
            <a:pPr indent="171450"/>
            <a:r>
              <a:rPr lang="en-US" sz="3600">
                <a:latin typeface="Arial-Rounded" pitchFamily="34" charset="0"/>
                <a:ea typeface="Arial-Rounded" pitchFamily="34" charset="0"/>
                <a:cs typeface="Arial-Rounded" pitchFamily="34" charset="0"/>
              </a:rPr>
              <a:t>Bà lưng còng cắm cúi</a:t>
            </a:r>
          </a:p>
          <a:p>
            <a:pPr indent="171450"/>
            <a:r>
              <a:rPr lang="en-US" sz="3600">
                <a:latin typeface="Arial-Rounded" pitchFamily="34" charset="0"/>
                <a:ea typeface="Arial-Rounded" pitchFamily="34" charset="0"/>
                <a:cs typeface="Arial-Rounded" pitchFamily="34" charset="0"/>
              </a:rPr>
              <a:t>Cháu cài được then trên</a:t>
            </a:r>
          </a:p>
          <a:p>
            <a:pPr indent="171450"/>
            <a:r>
              <a:rPr lang="en-US" sz="3600">
                <a:latin typeface="Arial-Rounded" pitchFamily="34" charset="0"/>
                <a:ea typeface="Arial-Rounded" pitchFamily="34" charset="0"/>
                <a:cs typeface="Arial-Rounded" pitchFamily="34" charset="0"/>
              </a:rPr>
              <a:t>Bà chỉ cài then dưới…</a:t>
            </a:r>
            <a:endParaRPr lang="en-US" sz="3600" dirty="0">
              <a:latin typeface="Arial-Rounded" pitchFamily="34" charset="0"/>
              <a:ea typeface="Arial-Rounded" pitchFamily="34" charset="0"/>
              <a:cs typeface="Arial-Rounded" pitchFamily="34" charset="0"/>
            </a:endParaRPr>
          </a:p>
        </p:txBody>
      </p:sp>
      <p:sp>
        <p:nvSpPr>
          <p:cNvPr id="9" name="Rectangle 8"/>
          <p:cNvSpPr/>
          <p:nvPr/>
        </p:nvSpPr>
        <p:spPr>
          <a:xfrm>
            <a:off x="6719547" y="1375756"/>
            <a:ext cx="5685972" cy="2308324"/>
          </a:xfrm>
          <a:prstGeom prst="rect">
            <a:avLst/>
          </a:prstGeom>
        </p:spPr>
        <p:txBody>
          <a:bodyPr wrap="square">
            <a:spAutoFit/>
          </a:bodyPr>
          <a:lstStyle/>
          <a:p>
            <a:pPr indent="171450"/>
            <a:r>
              <a:rPr lang="en-US" sz="3600">
                <a:latin typeface="Arial-Rounded" pitchFamily="34" charset="0"/>
                <a:ea typeface="Arial-Rounded" pitchFamily="34" charset="0"/>
                <a:cs typeface="Arial-Rounded" pitchFamily="34" charset="0"/>
              </a:rPr>
              <a:t>Nay cháu về nhà mới</a:t>
            </a:r>
          </a:p>
          <a:p>
            <a:pPr indent="171450"/>
            <a:r>
              <a:rPr lang="en-US" sz="3600">
                <a:latin typeface="Arial-Rounded" pitchFamily="34" charset="0"/>
                <a:ea typeface="Arial-Rounded" pitchFamily="34" charset="0"/>
                <a:cs typeface="Arial-Rounded" pitchFamily="34" charset="0"/>
              </a:rPr>
              <a:t>Bao cánh cửa – ô trời</a:t>
            </a:r>
          </a:p>
          <a:p>
            <a:pPr indent="171450"/>
            <a:r>
              <a:rPr lang="en-US" sz="3600">
                <a:latin typeface="Arial-Rounded" pitchFamily="34" charset="0"/>
                <a:ea typeface="Arial-Rounded" pitchFamily="34" charset="0"/>
                <a:cs typeface="Arial-Rounded" pitchFamily="34" charset="0"/>
              </a:rPr>
              <a:t>Mỗi lần tay đẩy cửa</a:t>
            </a:r>
          </a:p>
          <a:p>
            <a:pPr indent="171450"/>
            <a:r>
              <a:rPr lang="en-US" sz="3600">
                <a:latin typeface="Arial-Rounded" pitchFamily="34" charset="0"/>
                <a:ea typeface="Arial-Rounded" pitchFamily="34" charset="0"/>
                <a:cs typeface="Arial-Rounded" pitchFamily="34" charset="0"/>
              </a:rPr>
              <a:t>Lại nhớ bà khôn </a:t>
            </a:r>
            <a:r>
              <a:rPr lang="en-US" sz="3600" smtClean="0">
                <a:latin typeface="Arial-Rounded" pitchFamily="34" charset="0"/>
                <a:ea typeface="Arial-Rounded" pitchFamily="34" charset="0"/>
                <a:cs typeface="Arial-Rounded" pitchFamily="34" charset="0"/>
              </a:rPr>
              <a:t>nguôi.</a:t>
            </a:r>
            <a:endParaRPr lang="en-US" sz="3600" dirty="0">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xmlns="" id="{EC1E3D26-0FBF-489D-9BF9-77F94C02DE90}"/>
              </a:ext>
            </a:extLst>
          </p:cNvPr>
          <p:cNvSpPr txBox="1"/>
          <p:nvPr/>
        </p:nvSpPr>
        <p:spPr>
          <a:xfrm>
            <a:off x="1222160" y="297359"/>
            <a:ext cx="10327119" cy="769441"/>
          </a:xfrm>
          <a:prstGeom prst="rect">
            <a:avLst/>
          </a:prstGeom>
          <a:noFill/>
        </p:spPr>
        <p:txBody>
          <a:bodyPr wrap="square" rtlCol="0">
            <a:spAutoFit/>
          </a:bodyPr>
          <a:lstStyle/>
          <a:p>
            <a:pPr algn="ctr"/>
            <a:r>
              <a:rPr lang="en-US" sz="4400" b="1" smtClean="0">
                <a:solidFill>
                  <a:srgbClr val="FF8E1D"/>
                </a:solidFill>
                <a:latin typeface="Arial-Rounded" pitchFamily="34" charset="0"/>
                <a:ea typeface="Arial-Rounded" pitchFamily="34" charset="0"/>
                <a:cs typeface="Arial-Rounded" pitchFamily="34" charset="0"/>
              </a:rPr>
              <a:t>CÁNH CỬA NHỚ BÀ</a:t>
            </a:r>
            <a:endParaRPr lang="en-US" sz="44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12335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69" y="2667000"/>
            <a:ext cx="4286849" cy="3134163"/>
          </a:xfrm>
          <a:prstGeom prst="rect">
            <a:avLst/>
          </a:prstGeom>
        </p:spPr>
      </p:pic>
      <p:grpSp>
        <p:nvGrpSpPr>
          <p:cNvPr id="5" name="Group 4"/>
          <p:cNvGrpSpPr/>
          <p:nvPr/>
        </p:nvGrpSpPr>
        <p:grpSpPr>
          <a:xfrm>
            <a:off x="3490119" y="838200"/>
            <a:ext cx="6705600" cy="3964903"/>
            <a:chOff x="2728118" y="168947"/>
            <a:chExt cx="6705600" cy="3964903"/>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smtClean="0">
                  <a:latin typeface="Arial-Rounded" pitchFamily="34" charset="0"/>
                  <a:ea typeface="Arial-Rounded" pitchFamily="34" charset="0"/>
                  <a:cs typeface="Arial-Rounded" pitchFamily="34" charset="0"/>
                </a:rPr>
                <a:t>Luyện đọc</a:t>
              </a:r>
            </a:p>
            <a:p>
              <a:pPr algn="ctr"/>
              <a:r>
                <a:rPr lang="en-US" sz="4400" smtClean="0">
                  <a:latin typeface="Arial-Rounded" pitchFamily="34" charset="0"/>
                  <a:ea typeface="Arial-Rounded" pitchFamily="34" charset="0"/>
                  <a:cs typeface="Arial-Rounded" pitchFamily="34" charset="0"/>
                </a:rPr>
                <a:t>toàn bài</a:t>
              </a:r>
              <a:endParaRPr lang="en-US" sz="4400">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331354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1036</Words>
  <Application>Microsoft Office PowerPoint</Application>
  <PresentationFormat>Custom</PresentationFormat>
  <Paragraphs>182</Paragraphs>
  <Slides>24</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 Rounded MT Bold</vt:lpstr>
      <vt:lpstr>Delius Unicase</vt:lpstr>
      <vt:lpstr>Chewy</vt:lpstr>
      <vt:lpstr>Roboto Condensed Light</vt:lpstr>
      <vt:lpstr>Arial-Rounded</vt:lpstr>
      <vt:lpstr>Comfortaa</vt:lpstr>
      <vt:lpstr>Microsoft New Tai Lue</vt:lpstr>
      <vt:lpstr>Livvic</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PC</dc:creator>
  <cp:lastModifiedBy>PC</cp:lastModifiedBy>
  <cp:revision>173</cp:revision>
  <dcterms:modified xsi:type="dcterms:W3CDTF">2021-11-12T18:15:36Z</dcterms:modified>
</cp:coreProperties>
</file>