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3" r:id="rId3"/>
    <p:sldMasterId id="2147483685" r:id="rId4"/>
    <p:sldMasterId id="2147483699" r:id="rId5"/>
    <p:sldMasterId id="2147483701" r:id="rId6"/>
    <p:sldMasterId id="2147483713" r:id="rId7"/>
    <p:sldMasterId id="2147483725" r:id="rId8"/>
    <p:sldMasterId id="2147483737" r:id="rId9"/>
  </p:sldMasterIdLst>
  <p:notesMasterIdLst>
    <p:notesMasterId r:id="rId26"/>
  </p:notesMasterIdLst>
  <p:sldIdLst>
    <p:sldId id="257" r:id="rId10"/>
    <p:sldId id="258" r:id="rId11"/>
    <p:sldId id="286" r:id="rId12"/>
    <p:sldId id="264" r:id="rId13"/>
    <p:sldId id="265" r:id="rId14"/>
    <p:sldId id="266" r:id="rId15"/>
    <p:sldId id="267" r:id="rId16"/>
    <p:sldId id="288" r:id="rId17"/>
    <p:sldId id="268" r:id="rId18"/>
    <p:sldId id="289" r:id="rId19"/>
    <p:sldId id="290" r:id="rId20"/>
    <p:sldId id="291" r:id="rId21"/>
    <p:sldId id="269" r:id="rId22"/>
    <p:sldId id="271" r:id="rId23"/>
    <p:sldId id="292" r:id="rId24"/>
    <p:sldId id="285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-82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9581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339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02AEFD-FEDB-4542-BE9E-D4DED9AFC90C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264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6159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B2A0F9D-3357-4A94-85C8-3B842B870D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>
                <a:sym typeface="+mn-ea"/>
              </a:rPr>
              <a:t> - tranthao121006@gmail.com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97F697-5284-4A62-9B07-370CE14EBE5B}" type="slidenum">
              <a:rPr lang="zh-CN" altLang="en-US" smtClean="0"/>
              <a:t>10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5349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508000" y="4853412"/>
            <a:ext cx="11277600" cy="1222375"/>
          </a:xfrm>
        </p:spPr>
        <p:txBody>
          <a:bodyPr anchor="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508000" y="3886200"/>
            <a:ext cx="112776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4775200" y="76201"/>
            <a:ext cx="3860800" cy="2889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10972800" y="6473952"/>
            <a:ext cx="1011936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3444903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508000" y="1676400"/>
            <a:ext cx="112776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240633" y="2947086"/>
            <a:ext cx="115824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06400" y="1600200"/>
            <a:ext cx="5588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7912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406400" y="5410200"/>
            <a:ext cx="114808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375259" y="666750"/>
            <a:ext cx="57207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6193367" y="666750"/>
            <a:ext cx="5722988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75259" y="1316038"/>
            <a:ext cx="5720741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6198307" y="1316038"/>
            <a:ext cx="571804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972800" y="6477000"/>
            <a:ext cx="1016000" cy="246888"/>
          </a:xfrm>
        </p:spPr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685800" y="6019801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402336" y="457200"/>
            <a:ext cx="11582400" cy="841248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685800" y="5849118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609600" y="5486400"/>
            <a:ext cx="112776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609601" y="609600"/>
            <a:ext cx="4011084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4766733" y="609600"/>
            <a:ext cx="7120467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4673600" y="616634"/>
            <a:ext cx="67056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508000" y="4993760"/>
            <a:ext cx="78232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508000" y="5533218"/>
            <a:ext cx="78232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549277"/>
            <a:ext cx="2438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549277"/>
            <a:ext cx="83312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4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8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268BB-C1B0-4A07-841E-B140DAEE97CE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B716F-5A96-4A9A-BE33-5D9C969214D1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47B15D63-A407-46BF-90A4-6E625821C9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10/13/2023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A6FD379B-261A-459A-83F2-C802935B633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905" indent="-128270" algn="l" defTabSz="514350" rtl="0" eaLnBrk="1" latinLnBrk="0" hangingPunct="1">
        <a:lnSpc>
          <a:spcPct val="90000"/>
        </a:lnSpc>
        <a:spcBef>
          <a:spcPct val="113000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60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32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4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1576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41478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67195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929130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186305" indent="-128270" algn="l" defTabSz="514350" rtl="0" eaLnBrk="1" latinLnBrk="0" hangingPunct="1">
        <a:lnSpc>
          <a:spcPct val="90000"/>
        </a:lnSpc>
        <a:spcBef>
          <a:spcPts val="280"/>
        </a:spcBef>
        <a:buFont typeface="Arial" panose="020B0604020202020204" pitchFamily="34" charset="0"/>
        <a:buChar char="•"/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7" name="组合 6"/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406400" y="1554163"/>
            <a:ext cx="115824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8636000" y="76201"/>
            <a:ext cx="33528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C6662AC-A369-4D70-88AD-1C73A87EEAD0}" type="datetimeFigureOut">
              <a:rPr lang="zh-CN" altLang="en-US" smtClean="0"/>
              <a:t>2023/10/13</a:t>
            </a:fld>
            <a:endParaRPr lang="zh-CN" alt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4165600" y="76201"/>
            <a:ext cx="44704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10972800" y="6477001"/>
            <a:ext cx="1016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929447A0-8F3A-4CEC-AF03-0972B3128EE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406400" y="457200"/>
            <a:ext cx="115824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685800" y="1050899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685800" y="1057987"/>
            <a:ext cx="1150620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 panose="05020102010507070707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 panose="05020102010507070707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10/13/2023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18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1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1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13372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Chào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mừng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các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đến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với</a:t>
            </a:r>
            <a:r>
              <a:rPr lang="en-US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</a:t>
            </a:r>
            <a:r>
              <a:rPr 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0070C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 Tiếng Việt - Lớp 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460" y="2948940"/>
            <a:ext cx="3286125" cy="390906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64770" y="6489700"/>
            <a:ext cx="36969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Bản quyền thuộc về: FB Hương Thảo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30" y="685800"/>
            <a:ext cx="527050" cy="238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86" y="2976562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820" y="594134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850" y="2976245"/>
            <a:ext cx="527050" cy="2628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đoạn nối tiếp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313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3600" b="1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rPr>
                <a:t>GIẢI NGHĨA TỪ</a:t>
              </a:r>
              <a:endParaRPr lang="zh-CN" altLang="en-US" sz="3600" b="1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425187" y="716098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cs typeface="+mn-ea"/>
              <a:sym typeface="+mn-lt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3709670" y="1962785"/>
            <a:ext cx="6916420" cy="2315210"/>
            <a:chOff x="3770522" y="943551"/>
            <a:chExt cx="3822655" cy="2315191"/>
          </a:xfrm>
        </p:grpSpPr>
        <p:grpSp>
          <p:nvGrpSpPr>
            <p:cNvPr id="42" name="Group 41"/>
            <p:cNvGrpSpPr/>
            <p:nvPr/>
          </p:nvGrpSpPr>
          <p:grpSpPr>
            <a:xfrm>
              <a:off x="3770522" y="943551"/>
              <a:ext cx="3822655" cy="2315191"/>
              <a:chOff x="156834" y="1993081"/>
              <a:chExt cx="2109019" cy="2109019"/>
            </a:xfrm>
          </p:grpSpPr>
          <p:sp>
            <p:nvSpPr>
              <p:cNvPr id="43" name="Hexagon 42"/>
              <p:cNvSpPr/>
              <p:nvPr/>
            </p:nvSpPr>
            <p:spPr>
              <a:xfrm>
                <a:off x="156834" y="1993081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286263" y="2284988"/>
                <a:ext cx="1808630" cy="9804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3600" b="0" u="none" strike="noStrike" dirty="0">
                    <a:solidFill>
                      <a:srgbClr val="FF000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ngẫm nghĩ</a:t>
                </a:r>
              </a:p>
              <a:p>
                <a:pPr algn="ctr" defTabSz="91313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altLang="vi-VN" sz="2800" b="0" i="0" u="none" strike="noStrike" dirty="0">
                    <a:solidFill>
                      <a:srgbClr val="231F20"/>
                    </a:solidFill>
                    <a:effectLst/>
                    <a:latin typeface="Arial-Rounded" panose="020B0500000000000000" charset="0"/>
                    <a:ea typeface="Arial-Rounded" panose="020B0500000000000000" charset="0"/>
                    <a:cs typeface="Arial-Rounded" panose="020B0500000000000000" charset="0"/>
                  </a:rPr>
                  <a:t>nghĩ đi nghĩ lại kĩ càng</a:t>
                </a:r>
                <a:endParaRPr lang="en-US" altLang="vi-VN" sz="2800" b="0" i="0" u="none" strike="noStrike" dirty="0">
                  <a:solidFill>
                    <a:srgbClr val="231F20"/>
                  </a:solidFill>
                  <a:effectLst/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  <a:sym typeface="+mn-lt"/>
                </a:endParaRPr>
              </a:p>
            </p:txBody>
          </p:sp>
        </p:grpSp>
        <p:cxnSp>
          <p:nvCxnSpPr>
            <p:cNvPr id="54" name="10"/>
            <p:cNvCxnSpPr/>
            <p:nvPr/>
          </p:nvCxnSpPr>
          <p:spPr>
            <a:xfrm>
              <a:off x="4936100" y="1820891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toàn bài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3612" y="565755"/>
            <a:ext cx="11718388" cy="179833"/>
          </a:xfrm>
          <a:prstGeom prst="rect">
            <a:avLst/>
          </a:prstGeom>
          <a:solidFill>
            <a:srgbClr val="94BC7F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>
              <a:latin typeface="Arial-Rounded" panose="020B0500000000000000" charset="0"/>
              <a:cs typeface="Arial-Rounded" panose="020B0500000000000000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/>
          <a:srcRect t="50811"/>
          <a:stretch>
            <a:fillRect/>
          </a:stretch>
        </p:blipFill>
        <p:spPr>
          <a:xfrm>
            <a:off x="197963" y="0"/>
            <a:ext cx="3276542" cy="1131509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2135505" y="1044575"/>
            <a:ext cx="9594850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1. Bạn học sinh kể gì về trống trường trong những ngày hè?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505710" y="1508125"/>
            <a:ext cx="10721975" cy="73723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Cảm xúc của trống trường khi các bạn học sinh nghỉ hè.</a:t>
            </a:r>
            <a:endParaRPr lang="en-US" altLang="zh-CN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05710" y="2346960"/>
            <a:ext cx="9425305" cy="46355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2. Tiếng trống trường trong khổ thơ cuối báo hiệu điều gì?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831465" y="2810510"/>
            <a:ext cx="909955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Báo hiệu bước vào năm học mới.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24460" y="2141220"/>
            <a:ext cx="3204845" cy="2786380"/>
          </a:xfrm>
          <a:prstGeom prst="rect">
            <a:avLst/>
          </a:prstGeom>
        </p:spPr>
      </p:pic>
      <p:sp>
        <p:nvSpPr>
          <p:cNvPr id="2" name="矩形 10"/>
          <p:cNvSpPr/>
          <p:nvPr/>
        </p:nvSpPr>
        <p:spPr>
          <a:xfrm>
            <a:off x="2764790" y="3502025"/>
            <a:ext cx="9312910" cy="84201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3. Khổ thơ nào cho thấy hs trò chuyện với trống trường như người bạn?</a:t>
            </a:r>
          </a:p>
        </p:txBody>
      </p:sp>
      <p:sp>
        <p:nvSpPr>
          <p:cNvPr id="5" name="TextBox 12"/>
          <p:cNvSpPr txBox="1"/>
          <p:nvPr/>
        </p:nvSpPr>
        <p:spPr>
          <a:xfrm>
            <a:off x="3814445" y="4225925"/>
            <a:ext cx="7915910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Khổ thơ thứ hai.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  <p:sp>
        <p:nvSpPr>
          <p:cNvPr id="14" name="矩形 10"/>
          <p:cNvSpPr/>
          <p:nvPr/>
        </p:nvSpPr>
        <p:spPr>
          <a:xfrm>
            <a:off x="2830830" y="4984750"/>
            <a:ext cx="9210040" cy="795020"/>
          </a:xfrm>
          <a:prstGeom prst="rect">
            <a:avLst/>
          </a:prstGeom>
          <a:solidFill>
            <a:srgbClr val="94B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72" tIns="45736" rIns="91472" bIns="45736" rtlCol="0" anchor="ctr"/>
          <a:lstStyle/>
          <a:p>
            <a:pPr algn="ctr"/>
            <a:r>
              <a:rPr lang="en-US" altLang="zh-CN" sz="2800">
                <a:latin typeface="Arial-Rounded" panose="020B0500000000000000" charset="0"/>
                <a:ea typeface="汉仪黑荔枝体简" panose="00020600040101010101" pitchFamily="18" charset="-122"/>
                <a:cs typeface="Arial-Rounded" panose="020B0500000000000000" charset="0"/>
              </a:rPr>
              <a:t>4. Em thấy tình cảm của bạn học sinh đối với trống trường như thế nào?</a:t>
            </a:r>
          </a:p>
        </p:txBody>
      </p:sp>
      <p:sp>
        <p:nvSpPr>
          <p:cNvPr id="15" name="TextBox 12"/>
          <p:cNvSpPr txBox="1"/>
          <p:nvPr/>
        </p:nvSpPr>
        <p:spPr>
          <a:xfrm>
            <a:off x="3656522" y="5780643"/>
            <a:ext cx="6861278" cy="691515"/>
          </a:xfrm>
          <a:prstGeom prst="rect">
            <a:avLst/>
          </a:prstGeom>
          <a:noFill/>
        </p:spPr>
        <p:txBody>
          <a:bodyPr wrap="square" lIns="91472" tIns="45736" rIns="91472" bIns="45736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>
                <a:solidFill>
                  <a:sysClr val="windowText" lastClr="000000"/>
                </a:solidFill>
                <a:latin typeface="Arial-Rounded" panose="020B0500000000000000" charset="0"/>
                <a:ea typeface="+mn-ea"/>
                <a:cs typeface="Arial-Rounded" panose="020B0500000000000000" charset="0"/>
                <a:sym typeface="+mn-ea"/>
              </a:rPr>
              <a:t>Bạn học sinh rất yêu quý trống trường.</a:t>
            </a:r>
            <a:endParaRPr lang="zh-CN" altLang="en-US" sz="2800" dirty="0">
              <a:latin typeface="Arial-Rounded" panose="020B0500000000000000" charset="0"/>
              <a:ea typeface="汉仪黑荔枝体简" panose="00020600040101010101" pitchFamily="18" charset="-122"/>
              <a:cs typeface="Arial-Rounded" panose="020B05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animScale>
                                      <p:cBhvr>
                                        <p:cTn id="13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4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5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6" dur="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  <p:bldP spid="9" grpId="0"/>
      <p:bldP spid="9" grpId="1"/>
      <p:bldP spid="11" grpId="0" bldLvl="0" animBg="1"/>
      <p:bldP spid="11" grpId="1" animBg="1"/>
      <p:bldP spid="12" grpId="0"/>
      <p:bldP spid="12" grpId="1"/>
      <p:bldP spid="2" grpId="0" bldLvl="0" animBg="1"/>
      <p:bldP spid="5" grpId="0"/>
      <p:bldP spid="5" grpId="1"/>
      <p:bldP spid="14" grpId="0" bldLvl="0" animBg="1"/>
      <p:bldP spid="14" grpId="1" animBg="1"/>
      <p:bldP spid="15" grpId="0"/>
      <p:bldP spid="1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1. Những từ nào dưới đây nói về trống trường như nói về con người?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0" name="图片 9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6256" t="-41660" r="-22977" b="41660"/>
          <a:stretch>
            <a:fillRect/>
          </a:stretch>
        </p:blipFill>
        <p:spPr>
          <a:xfrm>
            <a:off x="247650" y="5041900"/>
            <a:ext cx="1512570" cy="1569085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10281636" y="4648835"/>
            <a:ext cx="1715737" cy="1962272"/>
            <a:chOff x="8194080" y="3408873"/>
            <a:chExt cx="2724693" cy="3182549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3"/>
            <a:srcRect b="19213"/>
            <a:stretch>
              <a:fillRect/>
            </a:stretch>
          </p:blipFill>
          <p:spPr>
            <a:xfrm>
              <a:off x="8194080" y="4487627"/>
              <a:ext cx="2477043" cy="210379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445250" y="3408873"/>
              <a:ext cx="1473523" cy="1473563"/>
            </a:xfrm>
            <a:prstGeom prst="rect">
              <a:avLst/>
            </a:prstGeom>
          </p:spPr>
        </p:pic>
      </p:grp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749935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ngẫm nghĩ</a:t>
            </a:r>
          </a:p>
        </p:txBody>
      </p:sp>
      <p:sp>
        <p:nvSpPr>
          <p:cNvPr id="4" name="Cloud 3"/>
          <p:cNvSpPr/>
          <p:nvPr/>
        </p:nvSpPr>
        <p:spPr>
          <a:xfrm>
            <a:off x="3235325" y="2520315"/>
            <a:ext cx="2860675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mừng vui</a:t>
            </a:r>
          </a:p>
        </p:txBody>
      </p:sp>
      <p:sp>
        <p:nvSpPr>
          <p:cNvPr id="5" name="Cloud 4"/>
          <p:cNvSpPr/>
          <p:nvPr/>
        </p:nvSpPr>
        <p:spPr>
          <a:xfrm>
            <a:off x="6562725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buồn</a:t>
            </a:r>
          </a:p>
        </p:txBody>
      </p:sp>
      <p:sp>
        <p:nvSpPr>
          <p:cNvPr id="6" name="Cloud 5"/>
          <p:cNvSpPr/>
          <p:nvPr/>
        </p:nvSpPr>
        <p:spPr>
          <a:xfrm>
            <a:off x="9006840" y="2520315"/>
            <a:ext cx="2261870" cy="91313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lo lắng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xit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animBg="1"/>
      <p:bldP spid="3" grpId="1" animBg="1"/>
      <p:bldP spid="4" grpId="0" bldLvl="0" animBg="1"/>
      <p:bldP spid="4" grpId="1" animBg="1"/>
      <p:bldP spid="5" grpId="0" bldLvl="0" animBg="1"/>
      <p:bldP spid="5" grpId="1" animBg="1"/>
      <p:bldP spid="6" grpId="0" animBg="1"/>
      <p:bldP spid="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19455"/>
            <a:ext cx="10515600" cy="1325563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FF0000"/>
                </a:solidFill>
                <a:latin typeface="Arial-Rounded" panose="020B0500000000000000" charset="0"/>
                <a:cs typeface="Arial-Rounded" panose="020B0500000000000000" charset="0"/>
                <a:sym typeface="+mn-ea"/>
              </a:rPr>
              <a:t>2. Nói và đáp</a:t>
            </a:r>
            <a:endParaRPr lang="en-US" b="1">
              <a:solidFill>
                <a:schemeClr val="tx1"/>
              </a:solidFill>
              <a:latin typeface="Arial-Rounded" panose="020B0500000000000000" charset="0"/>
              <a:cs typeface="Arial-Rounded" panose="020B0500000000000000" charset="0"/>
              <a:sym typeface="+mn-ea"/>
            </a:endParaRPr>
          </a:p>
        </p:txBody>
      </p:sp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của bạn học sinh với trống trường</a:t>
            </a:r>
          </a:p>
        </p:txBody>
      </p:sp>
      <p:sp>
        <p:nvSpPr>
          <p:cNvPr id="8" name="Cloud 7"/>
          <p:cNvSpPr/>
          <p:nvPr/>
        </p:nvSpPr>
        <p:spPr>
          <a:xfrm>
            <a:off x="2636520" y="233807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trống mình về nghỉ hè nhé!</a:t>
            </a:r>
          </a:p>
        </p:txBody>
      </p:sp>
      <p:sp>
        <p:nvSpPr>
          <p:cNvPr id="9" name="Content Placeholder 6"/>
          <p:cNvSpPr/>
          <p:nvPr/>
        </p:nvSpPr>
        <p:spPr>
          <a:xfrm>
            <a:off x="838200" y="3793490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>
                <a:latin typeface="Arial-Rounded" panose="020B0500000000000000" charset="0"/>
                <a:cs typeface="Arial-Rounded" panose="020B0500000000000000" charset="0"/>
              </a:rPr>
              <a:t>a. Lời tạm biệt  bạn bè khi bắt đầu nghỉ hè</a:t>
            </a:r>
          </a:p>
        </p:txBody>
      </p:sp>
      <p:sp>
        <p:nvSpPr>
          <p:cNvPr id="12" name="Cloud 11"/>
          <p:cNvSpPr/>
          <p:nvPr/>
        </p:nvSpPr>
        <p:spPr>
          <a:xfrm>
            <a:off x="2656840" y="4538980"/>
            <a:ext cx="5852795" cy="1217295"/>
          </a:xfrm>
          <a:prstGeom prst="cloud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>
                <a:latin typeface="Arial-Rounded" panose="020B0500000000000000" charset="0"/>
                <a:cs typeface="Arial-Rounded" panose="020B0500000000000000" charset="0"/>
              </a:rPr>
              <a:t>Tạm biệt bạn, về nghỉ hè vui vẻ nhé!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 build="p"/>
      <p:bldP spid="7" grpId="1" build="p"/>
      <p:bldP spid="8" grpId="0" animBg="1"/>
      <p:bldP spid="8" grpId="1" animBg="1"/>
      <p:bldP spid="9" grpId="0" build="p"/>
      <p:bldP spid="9" grpId="1" build="p"/>
      <p:bldP spid="12" grpId="0" bldLvl="0" animBg="1"/>
      <p:bldP spid="1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algn="ctr"/>
            <a:r>
              <a:rPr lang="en-US" sz="8000" b="1" kern="1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tranthao121006@gmail.com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video bài 11">
            <a:hlinkClick r:id="" action="ppaction://media"/>
          </p:cNvPr>
          <p:cNvPicPr>
            <a:picLocks noGrp="1"/>
          </p:cNvPicPr>
          <p:nvPr>
            <p:ph sz="half"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3485" y="436245"/>
            <a:ext cx="9441815" cy="5518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096135" y="77470"/>
            <a:ext cx="7583170" cy="621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Thứ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ngày .....tháng</a:t>
            </a:r>
            <a:r>
              <a:rPr lang="en-US" sz="2400" b="1" i="1" dirty="0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 ....</a:t>
            </a:r>
            <a:r>
              <a:rPr lang="en-US" sz="2400" b="1" i="1" dirty="0" err="1">
                <a:solidFill>
                  <a:srgbClr val="7030A0"/>
                </a:solidFill>
                <a:latin typeface="Arial Narrow" panose="020B0606020202030204" charset="0"/>
                <a:cs typeface="Arial Narrow" panose="020B0606020202030204" charset="0"/>
              </a:rPr>
              <a:t>năm ....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12115" y="635635"/>
            <a:ext cx="11228070" cy="1383030"/>
          </a:xfrm>
          <a:prstGeom prst="rect">
            <a:avLst/>
          </a:prstGeom>
          <a:noFill/>
        </p:spPr>
        <p:txBody>
          <a:bodyPr wrap="square" lIns="68573" tIns="34287" rIns="68573" bIns="34287" rtlCol="0">
            <a:spAutoFit/>
          </a:bodyPr>
          <a:lstStyle/>
          <a:p>
            <a:pPr algn="ctr" defTabSz="685800">
              <a:lnSpc>
                <a:spcPct val="150000"/>
              </a:lnSpc>
            </a:pPr>
            <a:r>
              <a:rPr lang="en-US" sz="5700" b="1" dirty="0" err="1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Bài</a:t>
            </a:r>
            <a:r>
              <a:rPr lang="en-US" sz="5700" b="1" dirty="0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Rounded MT Bold" panose="020F0704030504030204" charset="0"/>
                <a:cs typeface="Arial Rounded MT Bold" panose="020F0704030504030204" charset="0"/>
              </a:rPr>
              <a:t> 11: Cái trống trường em</a:t>
            </a:r>
            <a:endParaRPr lang="en-US" sz="5700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Rounded MT Bold" panose="020F0704030504030204" charset="0"/>
              <a:cs typeface="Arial Rounded MT Bold" panose="020F0704030504030204" charset="0"/>
            </a:endParaRPr>
          </a:p>
        </p:txBody>
      </p:sp>
      <p:pic>
        <p:nvPicPr>
          <p:cNvPr id="4" name="Content Placeholder 3" descr="logo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766060" y="2456815"/>
            <a:ext cx="7311390" cy="32918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"/>
          <p:cNvCxnSpPr/>
          <p:nvPr/>
        </p:nvCxnSpPr>
        <p:spPr>
          <a:xfrm>
            <a:off x="3717388" y="2328601"/>
            <a:ext cx="4357441" cy="0"/>
          </a:xfrm>
          <a:prstGeom prst="line">
            <a:avLst/>
          </a:prstGeom>
          <a:ln w="9525">
            <a:solidFill>
              <a:schemeClr val="bg1"/>
            </a:solidFill>
            <a:prstDash val="solid"/>
            <a:tailEnd type="diamon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14"/>
          <p:cNvGrpSpPr/>
          <p:nvPr/>
        </p:nvGrpSpPr>
        <p:grpSpPr>
          <a:xfrm>
            <a:off x="2819400" y="1401445"/>
            <a:ext cx="6112510" cy="2016125"/>
            <a:chOff x="2118480" y="1316166"/>
            <a:chExt cx="1512168" cy="1512168"/>
          </a:xfrm>
        </p:grpSpPr>
        <p:sp>
          <p:nvSpPr>
            <p:cNvPr id="16" name="15"/>
            <p:cNvSpPr/>
            <p:nvPr/>
          </p:nvSpPr>
          <p:spPr>
            <a:xfrm>
              <a:off x="2118480" y="1316166"/>
              <a:ext cx="1512168" cy="1512168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200">
                <a:defRPr/>
              </a:pPr>
              <a:endParaRPr lang="zh-CN" altLang="en-US" sz="2400">
                <a:solidFill>
                  <a:srgbClr val="3992B5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9" name="TextBox 67"/>
            <p:cNvSpPr txBox="1"/>
            <p:nvPr/>
          </p:nvSpPr>
          <p:spPr>
            <a:xfrm>
              <a:off x="2208337" y="1556684"/>
              <a:ext cx="1378326" cy="9916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 defTabSz="1219200">
                <a:defRPr/>
              </a:pPr>
              <a:r>
                <a:rPr lang="en-US" altLang="zh-CN" sz="8000" spc="300" dirty="0">
                  <a:solidFill>
                    <a:srgbClr val="FFFFFF"/>
                  </a:solidFill>
                  <a:latin typeface="Arial Rounded MT Bold" panose="020F0704030504030204" charset="0"/>
                  <a:ea typeface="Microsoft YaHei" panose="020B0503020204020204" charset="-122"/>
                  <a:cs typeface="Arial Rounded MT Bold" panose="020F0704030504030204" charset="0"/>
                </a:rPr>
                <a:t>Tiết 1 + 2</a:t>
              </a:r>
              <a:endParaRPr lang="zh-CN" altLang="en-US" sz="8000" spc="300" dirty="0">
                <a:solidFill>
                  <a:srgbClr val="FFFFFF"/>
                </a:solidFill>
                <a:latin typeface="Arial Rounded MT Bold" panose="020F0704030504030204" charset="0"/>
                <a:ea typeface="Microsoft YaHei" panose="020B0503020204020204" charset="-122"/>
                <a:cs typeface="Arial Rounded MT Bold" panose="020F0704030504030204" charset="0"/>
              </a:endParaRPr>
            </a:p>
          </p:txBody>
        </p:sp>
      </p:grpSp>
      <p:grpSp>
        <p:nvGrpSpPr>
          <p:cNvPr id="2" name="1"/>
          <p:cNvGrpSpPr/>
          <p:nvPr/>
        </p:nvGrpSpPr>
        <p:grpSpPr>
          <a:xfrm>
            <a:off x="-71057" y="2921013"/>
            <a:ext cx="12282473" cy="3934752"/>
            <a:chOff x="-53293" y="2190760"/>
            <a:chExt cx="9211855" cy="2951064"/>
          </a:xfrm>
        </p:grpSpPr>
        <p:pic>
          <p:nvPicPr>
            <p:cNvPr id="11" name="10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4248310" y="3185627"/>
              <a:ext cx="4910252" cy="1956197"/>
            </a:xfrm>
            <a:prstGeom prst="rect">
              <a:avLst/>
            </a:prstGeom>
          </p:spPr>
        </p:pic>
        <p:pic>
          <p:nvPicPr>
            <p:cNvPr id="14" name="1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36016" y="2190760"/>
              <a:ext cx="3208926" cy="2720031"/>
            </a:xfrm>
            <a:prstGeom prst="rect">
              <a:avLst/>
            </a:prstGeom>
          </p:spPr>
        </p:pic>
        <p:pic>
          <p:nvPicPr>
            <p:cNvPr id="17" name="16"/>
            <p:cNvPicPr>
              <a:picLocks noChangeAspect="1"/>
            </p:cNvPicPr>
            <p:nvPr/>
          </p:nvPicPr>
          <p:blipFill>
            <a:blip r:embed="rId3" cstate="screen"/>
            <a:stretch>
              <a:fillRect/>
            </a:stretch>
          </p:blipFill>
          <p:spPr>
            <a:xfrm>
              <a:off x="-53293" y="3185627"/>
              <a:ext cx="4910252" cy="1956197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8680" y="1614964"/>
            <a:ext cx="5563553" cy="362807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>
            <a:fillRect/>
          </a:stretch>
        </p:blipFill>
        <p:spPr>
          <a:xfrm flipH="1">
            <a:off x="2497400" y="2420323"/>
            <a:ext cx="2983258" cy="247090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230784" y="3137687"/>
            <a:ext cx="2728825" cy="582627"/>
          </a:xfrm>
          <a:prstGeom prst="rect">
            <a:avLst/>
          </a:prstGeom>
          <a:noFill/>
        </p:spPr>
        <p:txBody>
          <a:bodyPr wrap="none" lIns="68580" tIns="34290" rIns="68580" bIns="34290">
            <a:prstTxWarp prst="textArchDown">
              <a:avLst/>
            </a:prstTxWarp>
            <a:spAutoFit/>
          </a:bodyPr>
          <a:lstStyle/>
          <a:p>
            <a:pPr algn="ctr"/>
            <a:r>
              <a:rPr lang="en-US" sz="6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</p:cSld>
  <p:clrMapOvr>
    <a:masterClrMapping/>
  </p:clrMapOvr>
  <p:transition advClick="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5920" y="0"/>
            <a:ext cx="1656080" cy="16916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300" y="701675"/>
            <a:ext cx="9152255" cy="424751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711575" y="5304790"/>
            <a:ext cx="5253990" cy="1196975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>
                <a:latin typeface="Arial-Rounded" panose="020B0500000000000000" charset="0"/>
                <a:cs typeface="Arial-Rounded" panose="020B0500000000000000" charset="0"/>
              </a:rPr>
              <a:t>Báo đã đến giờ vào lớp, báo giờ ra chơi......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5512435" y="1253490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24060" y="3520440"/>
            <a:ext cx="2567940" cy="288036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587EA48A-CC2E-4672-B04D-C6C8D5FE1DC9}"/>
              </a:ext>
            </a:extLst>
          </p:cNvPr>
          <p:cNvGrpSpPr/>
          <p:nvPr/>
        </p:nvGrpSpPr>
        <p:grpSpPr>
          <a:xfrm>
            <a:off x="3218956" y="5871845"/>
            <a:ext cx="5203190" cy="768350"/>
            <a:chOff x="708943" y="6033135"/>
            <a:chExt cx="5825836" cy="768350"/>
          </a:xfrm>
        </p:grpSpPr>
        <p:sp>
          <p:nvSpPr>
            <p:cNvPr id="8" name="TextBox 19">
              <a:extLst>
                <a:ext uri="{FF2B5EF4-FFF2-40B4-BE49-F238E27FC236}">
                  <a16:creationId xmlns:a16="http://schemas.microsoft.com/office/drawing/2014/main" xmlns="" id="{19B72960-5738-47AF-831A-C25BE5351432}"/>
                </a:ext>
              </a:extLst>
            </p:cNvPr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9" name="TextBox 20">
              <a:extLst>
                <a:ext uri="{FF2B5EF4-FFF2-40B4-BE49-F238E27FC236}">
                  <a16:creationId xmlns:a16="http://schemas.microsoft.com/office/drawing/2014/main" xmlns="" id="{9C07137F-9A6D-42B4-A7BE-484D033E43D4}"/>
                </a:ext>
              </a:extLst>
            </p:cNvPr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mẫu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logo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654665" y="-182880"/>
            <a:ext cx="1656080" cy="169164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4084955" y="340360"/>
            <a:ext cx="551497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727075" y="1252855"/>
            <a:ext cx="4785360" cy="4351655"/>
          </a:xfrm>
        </p:spPr>
        <p:txBody>
          <a:bodyPr>
            <a:normAutofit fontScale="25000" lnSpcReduction="20000"/>
          </a:bodyPr>
          <a:lstStyle/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trường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Mùa hè cũng nghỉ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Suốt ba tháng liền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Trống nằm ngẫm nghĩ.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Buồn không hả trống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Trong những ngày hè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Bọn mình đi vắng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Chỉ còn tiếng ve?</a:t>
            </a:r>
          </a:p>
        </p:txBody>
      </p:sp>
      <p:sp>
        <p:nvSpPr>
          <p:cNvPr id="5" name="Content Placeholder 1"/>
          <p:cNvSpPr/>
          <p:nvPr/>
        </p:nvSpPr>
        <p:spPr>
          <a:xfrm>
            <a:off x="6163945" y="1252855"/>
            <a:ext cx="4785360" cy="435165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Cái trống lặng im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Nghiêng đầu trên giá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Chắc thấy chúng em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Nó mừng vui quá!</a:t>
            </a:r>
          </a:p>
          <a:p>
            <a:pPr marL="0" indent="0">
              <a:buNone/>
            </a:pPr>
            <a:endParaRPr lang="en-US" sz="12800">
              <a:latin typeface="Arial-Rounded" panose="020B0500000000000000" charset="0"/>
              <a:cs typeface="Arial-Rounded" panose="020B0500000000000000" charset="0"/>
            </a:endParaRP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Kìa trống đang gọi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Tùng! Tùng! Tùng! Tùng...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Vào năm học mới</a:t>
            </a:r>
          </a:p>
          <a:p>
            <a:pPr marL="0" indent="0">
              <a:buNone/>
            </a:pPr>
            <a:r>
              <a:rPr lang="en-US" sz="12800">
                <a:latin typeface="Arial-Rounded" panose="020B0500000000000000" charset="0"/>
                <a:cs typeface="Arial-Rounded" panose="020B0500000000000000" charset="0"/>
              </a:rPr>
              <a:t>Rộn vang tưng bừng.</a:t>
            </a:r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4230795" y="125287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3926630" y="186183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3845350" y="243016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653810" y="255966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4435900" y="359001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4457805" y="40773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3769150" y="4517477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3692950" y="506099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9217025" y="115675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9875310" y="1692956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738787" y="2218720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94285" y="2561091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413526" y="348746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10442789" y="4030099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9293225" y="447018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9781120" y="4985574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1" name="Group 30"/>
          <p:cNvGrpSpPr/>
          <p:nvPr/>
        </p:nvGrpSpPr>
        <p:grpSpPr>
          <a:xfrm>
            <a:off x="3230245" y="6180455"/>
            <a:ext cx="5203190" cy="768350"/>
            <a:chOff x="708943" y="6033135"/>
            <a:chExt cx="5825836" cy="768350"/>
          </a:xfrm>
        </p:grpSpPr>
        <p:sp>
          <p:nvSpPr>
            <p:cNvPr id="32" name="TextBox 19"/>
            <p:cNvSpPr txBox="1"/>
            <p:nvPr/>
          </p:nvSpPr>
          <p:spPr>
            <a:xfrm>
              <a:off x="708943" y="6110866"/>
              <a:ext cx="5825836" cy="649137"/>
            </a:xfrm>
            <a:prstGeom prst="roundRect">
              <a:avLst>
                <a:gd name="adj" fmla="val 50000"/>
              </a:avLst>
            </a:prstGeom>
            <a:solidFill>
              <a:srgbClr val="F15A88"/>
            </a:solidFill>
          </p:spPr>
          <p:txBody>
            <a:bodyPr wrap="square" lIns="91403" tIns="45702" rIns="91403" bIns="45702" rtlCol="0">
              <a:spAutoFit/>
            </a:bodyPr>
            <a:lstStyle/>
            <a:p>
              <a:pPr algn="ctr"/>
              <a:endParaRPr lang="en-US" sz="2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  <p:sp>
          <p:nvSpPr>
            <p:cNvPr id="33" name="TextBox 20"/>
            <p:cNvSpPr txBox="1"/>
            <p:nvPr/>
          </p:nvSpPr>
          <p:spPr>
            <a:xfrm>
              <a:off x="1016462" y="6033135"/>
              <a:ext cx="5167386" cy="7683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Đọc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nối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tiếp</a:t>
              </a:r>
              <a:r>
                <a:rPr lang="en-US" sz="4400" dirty="0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 </a:t>
              </a:r>
              <a:r>
                <a:rPr lang="en-US" sz="4400" dirty="0" err="1">
                  <a:solidFill>
                    <a:schemeClr val="bg1"/>
                  </a:solidFill>
                  <a:latin typeface="Arial-Rounded" panose="020B0500000000000000" charset="0"/>
                  <a:ea typeface="Arial-Rounded" panose="020B0500000000000000" charset="0"/>
                  <a:cs typeface="Arial-Rounded" panose="020B0500000000000000" charset="0"/>
                </a:rPr>
                <a:t>câu</a:t>
              </a:r>
              <a:endParaRPr lang="en-US" sz="4400" dirty="0">
                <a:solidFill>
                  <a:schemeClr val="bg1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2" grpId="1" build="p"/>
      <p:bldP spid="5" grpId="0"/>
      <p:bldP spid="5" grpId="1"/>
    </p:bldLst>
  </p:timing>
</p:sld>
</file>

<file path=ppt/theme/_rels/them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651</Words>
  <Application>Microsoft Office PowerPoint</Application>
  <PresentationFormat>Custom</PresentationFormat>
  <Paragraphs>131</Paragraphs>
  <Slides>16</Slides>
  <Notes>11</Notes>
  <HiddenSlides>0</HiddenSlides>
  <MMClips>1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1_Office Theme</vt:lpstr>
      <vt:lpstr>1_Office 主题​​</vt:lpstr>
      <vt:lpstr>3_Office Theme</vt:lpstr>
      <vt:lpstr>6_Office Theme</vt:lpstr>
      <vt:lpstr>4_Office Theme</vt:lpstr>
      <vt:lpstr>2_Office 主题​​</vt:lpstr>
      <vt:lpstr>Trek</vt:lpstr>
      <vt:lpstr>7_Office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Những từ nào dưới đây nói về trống trường như nói về con người?</vt:lpstr>
      <vt:lpstr>2. Nói và đáp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Chào mừng các em đến với tiết Tiếng Việt - Lớp 2</dc:title>
  <dc:creator/>
  <cp:lastModifiedBy>HP</cp:lastModifiedBy>
  <cp:revision>5</cp:revision>
  <dcterms:created xsi:type="dcterms:W3CDTF">2021-05-24T09:52:12Z</dcterms:created>
  <dcterms:modified xsi:type="dcterms:W3CDTF">2023-10-13T12:00:59Z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