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5"/>
  </p:notesMasterIdLst>
  <p:sldIdLst>
    <p:sldId id="517" r:id="rId3"/>
    <p:sldId id="296" r:id="rId4"/>
    <p:sldId id="297" r:id="rId5"/>
    <p:sldId id="298" r:id="rId6"/>
    <p:sldId id="299" r:id="rId7"/>
    <p:sldId id="515" r:id="rId8"/>
    <p:sldId id="518" r:id="rId9"/>
    <p:sldId id="516" r:id="rId10"/>
    <p:sldId id="532" r:id="rId11"/>
    <p:sldId id="519" r:id="rId12"/>
    <p:sldId id="520" r:id="rId13"/>
    <p:sldId id="531" r:id="rId14"/>
    <p:sldId id="521" r:id="rId15"/>
    <p:sldId id="523" r:id="rId16"/>
    <p:sldId id="525" r:id="rId17"/>
    <p:sldId id="526" r:id="rId18"/>
    <p:sldId id="522" r:id="rId19"/>
    <p:sldId id="527" r:id="rId20"/>
    <p:sldId id="528" r:id="rId21"/>
    <p:sldId id="529" r:id="rId22"/>
    <p:sldId id="533" r:id="rId23"/>
    <p:sldId id="5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2" d="100"/>
          <a:sy n="72" d="100"/>
        </p:scale>
        <p:origin x="54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3113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7532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47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4469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486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0465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766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23388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0202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970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3917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119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7803675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11/28/2022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11/28/2022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339590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4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9F067-DEB7-4B9D-8577-61C49AE1FEDD}"/>
              </a:ext>
            </a:extLst>
          </p:cNvPr>
          <p:cNvSpPr txBox="1"/>
          <p:nvPr/>
        </p:nvSpPr>
        <p:spPr>
          <a:xfrm>
            <a:off x="4369981" y="3072810"/>
            <a:ext cx="5305647" cy="1015663"/>
          </a:xfrm>
          <a:prstGeom prst="rect">
            <a:avLst/>
          </a:prstGeom>
          <a:noFill/>
        </p:spPr>
        <p:txBody>
          <a:bodyPr wrap="square" rtlCol="0">
            <a:spAutoFit/>
          </a:bodyPr>
          <a:lstStyle/>
          <a:p>
            <a:r>
              <a:rPr lang="en-US" sz="6000" dirty="0" err="1">
                <a:solidFill>
                  <a:srgbClr val="00B050"/>
                </a:solidFill>
              </a:rPr>
              <a:t>Khởi</a:t>
            </a:r>
            <a:r>
              <a:rPr lang="en-US" sz="6000" dirty="0">
                <a:solidFill>
                  <a:srgbClr val="00B050"/>
                </a:solidFill>
              </a:rPr>
              <a:t> </a:t>
            </a:r>
            <a:r>
              <a:rPr lang="en-US" sz="6000" dirty="0" err="1">
                <a:solidFill>
                  <a:srgbClr val="00B050"/>
                </a:solidFill>
              </a:rPr>
              <a:t>động</a:t>
            </a:r>
            <a:endParaRPr lang="en-US" sz="6000" dirty="0">
              <a:solidFill>
                <a:srgbClr val="00B050"/>
              </a:solidFill>
            </a:endParaRPr>
          </a:p>
        </p:txBody>
      </p:sp>
    </p:spTree>
    <p:extLst>
      <p:ext uri="{BB962C8B-B14F-4D97-AF65-F5344CB8AC3E}">
        <p14:creationId xmlns:p14="http://schemas.microsoft.com/office/powerpoint/2010/main" val="247935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a:t>
            </a:r>
            <a:r>
              <a:rPr lang="vi-VN" sz="2600" dirty="0">
                <a:solidFill>
                  <a:srgbClr val="FF0000"/>
                </a:solidFill>
                <a:latin typeface="+mj-lt"/>
              </a:rPr>
              <a:t>Rồng rắn </a:t>
            </a:r>
            <a:r>
              <a:rPr lang="vi-VN" sz="2600" dirty="0">
                <a:latin typeface="+mj-lt"/>
              </a:rPr>
              <a:t>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a:t>
            </a:r>
            <a:r>
              <a:rPr lang="vi-VN" sz="2600" dirty="0">
                <a:solidFill>
                  <a:srgbClr val="FF0000"/>
                </a:solidFill>
                <a:latin typeface="+mj-lt"/>
              </a:rPr>
              <a:t>vòng vèo </a:t>
            </a:r>
            <a:r>
              <a:rPr lang="vi-VN" sz="2600" dirty="0">
                <a:latin typeface="+mj-lt"/>
              </a:rPr>
              <a:t>vừa hát:</a:t>
            </a:r>
          </a:p>
          <a:p>
            <a:pPr marL="44450" algn="just"/>
            <a:r>
              <a:rPr lang="vi-VN" sz="2600" dirty="0">
                <a:latin typeface="+mj-lt"/>
              </a:rPr>
              <a:t>		          Rồng rắn lên mây</a:t>
            </a:r>
          </a:p>
          <a:p>
            <a:pPr marL="44450" algn="just"/>
            <a:r>
              <a:rPr lang="vi-VN" sz="2600" dirty="0">
                <a:latin typeface="+mj-lt"/>
              </a:rPr>
              <a:t>		          Thấy cây </a:t>
            </a:r>
            <a:r>
              <a:rPr lang="vi-VN" sz="2600" dirty="0">
                <a:solidFill>
                  <a:srgbClr val="FF0000"/>
                </a:solidFill>
                <a:latin typeface="+mj-lt"/>
              </a:rPr>
              <a:t>núc </a:t>
            </a:r>
            <a:r>
              <a:rPr lang="vi-VN" sz="2600" dirty="0" smtClean="0">
                <a:solidFill>
                  <a:srgbClr val="FF0000"/>
                </a:solidFill>
                <a:latin typeface="+mj-lt"/>
              </a:rPr>
              <a:t>n</a:t>
            </a:r>
            <a:r>
              <a:rPr lang="en-US" sz="2600" dirty="0">
                <a:solidFill>
                  <a:srgbClr val="FF0000"/>
                </a:solidFill>
                <a:latin typeface="+mj-lt"/>
              </a:rPr>
              <a:t>á</a:t>
            </a:r>
            <a:r>
              <a:rPr lang="vi-VN" sz="2600" dirty="0" smtClean="0">
                <a:solidFill>
                  <a:srgbClr val="FF0000"/>
                </a:solidFill>
                <a:latin typeface="+mj-lt"/>
              </a:rPr>
              <a:t>c</a:t>
            </a:r>
            <a:endParaRPr lang="vi-VN" sz="2600" dirty="0">
              <a:solidFill>
                <a:srgbClr val="FF0000"/>
              </a:solidFill>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a:t>
            </a:r>
            <a:r>
              <a:rPr lang="vi-VN" sz="2600" dirty="0">
                <a:solidFill>
                  <a:srgbClr val="FF0000"/>
                </a:solidFill>
                <a:latin typeface="+mj-lt"/>
              </a:rPr>
              <a:t>khúc đuôi</a:t>
            </a:r>
            <a:r>
              <a:rPr lang="vi-VN" sz="2600" dirty="0">
                <a:latin typeface="+mj-lt"/>
              </a:rPr>
              <a:t>. Bạn làm đầu dang tay cản thầy thuốc, bạn làm đuôi tìm cách tránh thầy. Nếu bạn khúc đuôi để thầy bắt được thì đổi vai làm thầy thuốc. Nếu bạn khúc giữa để đứt thì đổi vai làm đuôi. Trò chơi cứ </a:t>
            </a:r>
            <a:r>
              <a:rPr lang="en-US" sz="2600" dirty="0" err="1" smtClean="0">
                <a:latin typeface="+mj-lt"/>
              </a:rPr>
              <a:t>thế</a:t>
            </a:r>
            <a:r>
              <a:rPr lang="en-US" sz="2600" dirty="0" smtClean="0">
                <a:latin typeface="+mj-lt"/>
              </a:rPr>
              <a:t> </a:t>
            </a:r>
            <a:r>
              <a:rPr lang="vi-VN" sz="2600" dirty="0" smtClean="0">
                <a:latin typeface="+mj-lt"/>
              </a:rPr>
              <a:t>tiếp </a:t>
            </a:r>
            <a:r>
              <a:rPr lang="vi-VN" sz="2600" dirty="0">
                <a:latin typeface="+mj-lt"/>
              </a:rPr>
              <a:t>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459991"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từ</a:t>
            </a:r>
            <a:r>
              <a:rPr lang="en-US" sz="2800" b="1" dirty="0">
                <a:solidFill>
                  <a:srgbClr val="17479D"/>
                </a:solidFill>
                <a:latin typeface="+mj-lt"/>
              </a:rPr>
              <a:t> </a:t>
            </a:r>
            <a:r>
              <a:rPr lang="en-US" sz="2800" b="1" dirty="0" err="1">
                <a:solidFill>
                  <a:srgbClr val="17479D"/>
                </a:solidFill>
                <a:latin typeface="+mj-lt"/>
              </a:rPr>
              <a:t>khó</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13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9187-A1F3-4E13-8C18-C801DF14A116}"/>
              </a:ext>
            </a:extLst>
          </p:cNvPr>
          <p:cNvSpPr txBox="1"/>
          <p:nvPr/>
        </p:nvSpPr>
        <p:spPr>
          <a:xfrm>
            <a:off x="1422300" y="270237"/>
            <a:ext cx="1239621"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A321CE52-D225-4D46-BCC8-8233FA153A01}"/>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35064" y="483334"/>
            <a:ext cx="887236" cy="525172"/>
          </a:xfrm>
          <a:prstGeom prst="rect">
            <a:avLst/>
          </a:prstGeom>
        </p:spPr>
      </p:pic>
      <p:sp>
        <p:nvSpPr>
          <p:cNvPr id="4" name="TextBox 3">
            <a:extLst>
              <a:ext uri="{FF2B5EF4-FFF2-40B4-BE49-F238E27FC236}">
                <a16:creationId xmlns:a16="http://schemas.microsoft.com/office/drawing/2014/main" id="{53519460-8B10-402E-91DA-A0259053AF93}"/>
              </a:ext>
            </a:extLst>
          </p:cNvPr>
          <p:cNvSpPr txBox="1"/>
          <p:nvPr/>
        </p:nvSpPr>
        <p:spPr>
          <a:xfrm>
            <a:off x="2984913" y="388271"/>
            <a:ext cx="4893279"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D21A825-60B5-484E-A06C-9414B7F2DB9B}"/>
              </a:ext>
            </a:extLst>
          </p:cNvPr>
          <p:cNvSpPr/>
          <p:nvPr/>
        </p:nvSpPr>
        <p:spPr>
          <a:xfrm>
            <a:off x="846690" y="1262880"/>
            <a:ext cx="9136983" cy="830997"/>
          </a:xfrm>
          <a:prstGeom prst="rect">
            <a:avLst/>
          </a:prstGeom>
        </p:spPr>
        <p:txBody>
          <a:bodyPr wrap="square">
            <a:spAutoFit/>
          </a:bodyPr>
          <a:lstStyle/>
          <a:p>
            <a:pPr algn="just">
              <a:lnSpc>
                <a:spcPct val="150000"/>
              </a:lnSpc>
            </a:pPr>
            <a:r>
              <a:rPr lang="vi-VN" sz="3200" dirty="0">
                <a:latin typeface="+mj-lt"/>
              </a:rPr>
              <a:t>     cây núc </a:t>
            </a:r>
            <a:r>
              <a:rPr lang="vi-VN" sz="3200" dirty="0" smtClean="0">
                <a:latin typeface="+mj-lt"/>
              </a:rPr>
              <a:t>n</a:t>
            </a:r>
            <a:r>
              <a:rPr lang="en-US" sz="3200" dirty="0">
                <a:latin typeface="+mj-lt"/>
              </a:rPr>
              <a:t>á</a:t>
            </a:r>
            <a:r>
              <a:rPr lang="vi-VN" sz="3200" dirty="0" smtClean="0">
                <a:latin typeface="+mj-lt"/>
              </a:rPr>
              <a:t>c </a:t>
            </a:r>
            <a:endParaRPr lang="vi-VN" sz="3200" dirty="0">
              <a:latin typeface="+mj-lt"/>
            </a:endParaRPr>
          </a:p>
        </p:txBody>
      </p:sp>
      <p:sp>
        <p:nvSpPr>
          <p:cNvPr id="6" name="Oval 5">
            <a:extLst>
              <a:ext uri="{FF2B5EF4-FFF2-40B4-BE49-F238E27FC236}">
                <a16:creationId xmlns:a16="http://schemas.microsoft.com/office/drawing/2014/main" id="{02D9E765-F826-47EB-B771-D95C61D91178}"/>
              </a:ext>
            </a:extLst>
          </p:cNvPr>
          <p:cNvSpPr/>
          <p:nvPr/>
        </p:nvSpPr>
        <p:spPr>
          <a:xfrm>
            <a:off x="936358" y="1702004"/>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993022" y="1251013"/>
            <a:ext cx="8399504"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một loại cây dùng làm thuốc </a:t>
            </a:r>
            <a:r>
              <a:rPr lang="vi-VN" sz="3200" dirty="0" smtClean="0">
                <a:solidFill>
                  <a:schemeClr val="accent6">
                    <a:lumMod val="50000"/>
                  </a:schemeClr>
                </a:solidFill>
                <a:latin typeface="+mj-lt"/>
              </a:rPr>
              <a:t>chữa</a:t>
            </a:r>
            <a:r>
              <a:rPr lang="en-US" sz="3200" dirty="0" smtClean="0">
                <a:solidFill>
                  <a:schemeClr val="accent6">
                    <a:lumMod val="50000"/>
                  </a:schemeClr>
                </a:solidFill>
                <a:latin typeface="+mj-lt"/>
              </a:rPr>
              <a:t> </a:t>
            </a:r>
            <a:r>
              <a:rPr lang="en-US" sz="3200" dirty="0" err="1" smtClean="0">
                <a:solidFill>
                  <a:schemeClr val="accent6">
                    <a:lumMod val="50000"/>
                  </a:schemeClr>
                </a:solidFill>
                <a:latin typeface="+mj-lt"/>
              </a:rPr>
              <a:t>bệnh</a:t>
            </a:r>
            <a:endParaRPr lang="en-US" sz="3200" dirty="0">
              <a:solidFill>
                <a:schemeClr val="accent6">
                  <a:lumMod val="50000"/>
                </a:schemeClr>
              </a:solidFill>
              <a:latin typeface="+mj-lt"/>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846689" y="1839586"/>
            <a:ext cx="9136983" cy="730200"/>
          </a:xfrm>
          <a:prstGeom prst="rect">
            <a:avLst/>
          </a:prstGeom>
        </p:spPr>
        <p:txBody>
          <a:bodyPr wrap="square">
            <a:spAutoFit/>
          </a:bodyPr>
          <a:lstStyle/>
          <a:p>
            <a:pPr algn="just">
              <a:lnSpc>
                <a:spcPct val="150000"/>
              </a:lnSpc>
            </a:pPr>
            <a:r>
              <a:rPr lang="vi-VN" sz="3200" dirty="0">
                <a:latin typeface="+mj-lt"/>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936357" y="2325206"/>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3200715" y="1831031"/>
            <a:ext cx="8991285"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vòng qua vòng lại theo nhiều </a:t>
            </a:r>
            <a:r>
              <a:rPr lang="vi-VN" sz="3200" dirty="0" smtClean="0">
                <a:solidFill>
                  <a:schemeClr val="accent6">
                    <a:lumMod val="50000"/>
                  </a:schemeClr>
                </a:solidFill>
                <a:latin typeface="+mj-lt"/>
              </a:rPr>
              <a:t>hướng</a:t>
            </a:r>
            <a:r>
              <a:rPr lang="en-US" sz="3200" dirty="0" smtClean="0">
                <a:solidFill>
                  <a:schemeClr val="accent6">
                    <a:lumMod val="50000"/>
                  </a:schemeClr>
                </a:solidFill>
                <a:latin typeface="+mj-lt"/>
              </a:rPr>
              <a:t> </a:t>
            </a:r>
            <a:r>
              <a:rPr lang="en-US" sz="3200" dirty="0" err="1" smtClean="0">
                <a:solidFill>
                  <a:schemeClr val="accent6">
                    <a:lumMod val="50000"/>
                  </a:schemeClr>
                </a:solidFill>
                <a:latin typeface="+mj-lt"/>
              </a:rPr>
              <a:t>khác</a:t>
            </a:r>
            <a:r>
              <a:rPr lang="en-US" sz="3200" dirty="0" smtClean="0">
                <a:solidFill>
                  <a:schemeClr val="accent6">
                    <a:lumMod val="50000"/>
                  </a:schemeClr>
                </a:solidFill>
                <a:latin typeface="+mj-lt"/>
              </a:rPr>
              <a:t> </a:t>
            </a:r>
            <a:r>
              <a:rPr lang="en-US" sz="3200" dirty="0" err="1" smtClean="0">
                <a:solidFill>
                  <a:schemeClr val="accent6">
                    <a:lumMod val="50000"/>
                  </a:schemeClr>
                </a:solidFill>
                <a:latin typeface="+mj-lt"/>
              </a:rPr>
              <a:t>nhau</a:t>
            </a:r>
            <a:endParaRPr lang="en-US" sz="3200" dirty="0">
              <a:solidFill>
                <a:schemeClr val="accent6">
                  <a:lumMod val="50000"/>
                </a:schemeClr>
              </a:solidFill>
              <a:latin typeface="+mj-lt"/>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846688" y="2638819"/>
            <a:ext cx="9136983" cy="730200"/>
          </a:xfrm>
          <a:prstGeom prst="rect">
            <a:avLst/>
          </a:prstGeom>
        </p:spPr>
        <p:txBody>
          <a:bodyPr wrap="square">
            <a:spAutoFit/>
          </a:bodyPr>
          <a:lstStyle/>
          <a:p>
            <a:pPr algn="just">
              <a:lnSpc>
                <a:spcPct val="150000"/>
              </a:lnSpc>
            </a:pPr>
            <a:r>
              <a:rPr lang="vi-VN" sz="3200" dirty="0">
                <a:latin typeface="+mj-lt"/>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937807" y="2998906"/>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3200715" y="2543151"/>
            <a:ext cx="7116017"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ngăn lại, chặn lại.</a:t>
            </a:r>
            <a:endParaRPr lang="en-US" sz="3200" dirty="0">
              <a:solidFill>
                <a:schemeClr val="accent6">
                  <a:lumMod val="50000"/>
                </a:schemeClr>
              </a:solidFill>
              <a:latin typeface="+mj-lt"/>
            </a:endParaRPr>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11" grpId="0"/>
      <p:bldP spid="12" grpId="0" animBg="1"/>
      <p:bldP spid="13" grpId="0"/>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Arial-Rounded"/>
                <a:ea typeface="Arial-Rounded"/>
                <a:cs typeface="+mn-cs"/>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563392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4622313" y="724899"/>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40005" y="754944"/>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4168156" y="1248527"/>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3773305" y="2110109"/>
            <a:ext cx="6155531" cy="2471959"/>
          </a:xfrm>
          <a:prstGeom prst="rect">
            <a:avLst/>
          </a:prstGeom>
        </p:spPr>
        <p:txBody>
          <a:bodyPr wrap="square">
            <a:spAutoFit/>
          </a:bodyPr>
          <a:lstStyle/>
          <a:p>
            <a:pPr algn="just">
              <a:lnSpc>
                <a:spcPct val="150000"/>
              </a:lnSpc>
              <a:buClr>
                <a:srgbClr val="000000"/>
              </a:buClr>
              <a:buFont typeface="Arial"/>
              <a:buNone/>
            </a:pPr>
            <a:r>
              <a:rPr lang="vi-VN" sz="3600" kern="0" dirty="0">
                <a:solidFill>
                  <a:srgbClr val="000000"/>
                </a:solidFill>
                <a:latin typeface="+mj-lt"/>
                <a:cs typeface="Arial"/>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7914834" y="2384146"/>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4927780" y="4701937"/>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9175143" y="3209031"/>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a:t>
            </a:r>
            <a:r>
              <a:rPr lang="vi-VN" sz="2600" dirty="0" smtClean="0">
                <a:latin typeface="+mj-lt"/>
              </a:rPr>
              <a:t>n</a:t>
            </a:r>
            <a:r>
              <a:rPr lang="en-US" sz="2600" dirty="0">
                <a:latin typeface="+mj-lt"/>
              </a:rPr>
              <a:t>á</a:t>
            </a:r>
            <a:r>
              <a:rPr lang="vi-VN" sz="2600" dirty="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a:t>
            </a:r>
            <a:r>
              <a:rPr lang="en-US" sz="2600" dirty="0" err="1" smtClean="0">
                <a:latin typeface="+mj-lt"/>
              </a:rPr>
              <a:t>thế</a:t>
            </a:r>
            <a:r>
              <a:rPr lang="en-US" sz="2600" dirty="0" smtClean="0">
                <a:latin typeface="+mj-lt"/>
              </a:rPr>
              <a:t> </a:t>
            </a:r>
            <a:r>
              <a:rPr lang="vi-VN" sz="2600" dirty="0" smtClean="0">
                <a:latin typeface="+mj-lt"/>
              </a:rPr>
              <a:t>tiếp </a:t>
            </a:r>
            <a:r>
              <a:rPr lang="vi-VN" sz="2600" dirty="0">
                <a:latin typeface="+mj-lt"/>
              </a:rPr>
              <a:t>tục.</a:t>
            </a:r>
          </a:p>
          <a:p>
            <a:pPr marL="266700" algn="just"/>
            <a:r>
              <a:rPr lang="vi-VN" sz="2600" dirty="0">
                <a:latin typeface="+mj-lt"/>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Tree>
    <p:extLst>
      <p:ext uri="{BB962C8B-B14F-4D97-AF65-F5344CB8AC3E}">
        <p14:creationId xmlns:p14="http://schemas.microsoft.com/office/powerpoint/2010/main" val="115660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3827720" y="3201251"/>
            <a:ext cx="5809575" cy="1015663"/>
          </a:xfrm>
          <a:prstGeom prst="rect">
            <a:avLst/>
          </a:prstGeom>
          <a:noFill/>
        </p:spPr>
        <p:txBody>
          <a:bodyPr wrap="square" rtlCol="0">
            <a:spAutoFit/>
          </a:bodyPr>
          <a:lstStyle/>
          <a:p>
            <a:r>
              <a:rPr lang="en-US" sz="6000" dirty="0" err="1">
                <a:solidFill>
                  <a:srgbClr val="00B050"/>
                </a:solidFill>
              </a:rPr>
              <a:t>Trả</a:t>
            </a:r>
            <a:r>
              <a:rPr lang="en-US" sz="6000" dirty="0">
                <a:solidFill>
                  <a:srgbClr val="00B050"/>
                </a:solidFill>
              </a:rPr>
              <a:t> </a:t>
            </a:r>
            <a:r>
              <a:rPr lang="en-US" sz="6000" dirty="0" err="1" smtClean="0">
                <a:solidFill>
                  <a:srgbClr val="00B050"/>
                </a:solidFill>
              </a:rPr>
              <a:t>lời</a:t>
            </a:r>
            <a:r>
              <a:rPr lang="en-US" sz="6000" dirty="0" smtClean="0">
                <a:solidFill>
                  <a:srgbClr val="00B050"/>
                </a:solidFill>
              </a:rPr>
              <a:t> </a:t>
            </a:r>
            <a:r>
              <a:rPr lang="en-US" sz="6000" dirty="0" err="1">
                <a:solidFill>
                  <a:srgbClr val="00B050"/>
                </a:solidFill>
              </a:rPr>
              <a:t>câu</a:t>
            </a:r>
            <a:r>
              <a:rPr lang="en-US" sz="6000" dirty="0">
                <a:solidFill>
                  <a:srgbClr val="00B050"/>
                </a:solidFill>
              </a:rPr>
              <a:t> </a:t>
            </a:r>
            <a:r>
              <a:rPr lang="en-US" sz="6000" dirty="0" err="1">
                <a:solidFill>
                  <a:srgbClr val="00B050"/>
                </a:solidFill>
              </a:rPr>
              <a:t>hỏi</a:t>
            </a:r>
            <a:endParaRPr lang="en-US" sz="6000" dirty="0">
              <a:solidFill>
                <a:srgbClr val="00B050"/>
              </a:solidFill>
            </a:endParaRPr>
          </a:p>
        </p:txBody>
      </p:sp>
    </p:spTree>
    <p:extLst>
      <p:ext uri="{BB962C8B-B14F-4D97-AF65-F5344CB8AC3E}">
        <p14:creationId xmlns:p14="http://schemas.microsoft.com/office/powerpoint/2010/main" val="2996065451"/>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2299334" y="2621141"/>
            <a:ext cx="9892666"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2299334" y="3800272"/>
            <a:ext cx="1031499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2495441" y="4600406"/>
            <a:ext cx="9896371" cy="658963"/>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Rồng rắn đến gặp thầy thuốc để xin thuốc cho con.</a:t>
            </a:r>
          </a:p>
        </p:txBody>
      </p:sp>
      <p:sp>
        <p:nvSpPr>
          <p:cNvPr id="5" name="TextBox 4">
            <a:extLst>
              <a:ext uri="{FF2B5EF4-FFF2-40B4-BE49-F238E27FC236}">
                <a16:creationId xmlns:a16="http://schemas.microsoft.com/office/drawing/2014/main" id="{96DD9288-824A-416B-8A4A-4EA6C4BE1E07}"/>
              </a:ext>
            </a:extLst>
          </p:cNvPr>
          <p:cNvSpPr txBox="1"/>
          <p:nvPr/>
        </p:nvSpPr>
        <p:spPr>
          <a:xfrm>
            <a:off x="4023885" y="1978895"/>
            <a:ext cx="9596837" cy="769441"/>
          </a:xfrm>
          <a:prstGeom prst="rect">
            <a:avLst/>
          </a:prstGeom>
          <a:noFill/>
        </p:spPr>
        <p:txBody>
          <a:bodyPr wrap="square" rtlCol="0">
            <a:spAutoFit/>
          </a:bodyPr>
          <a:lstStyle/>
          <a:p>
            <a:r>
              <a:rPr lang="vi-VN" sz="4400" dirty="0">
                <a:solidFill>
                  <a:srgbClr val="FF0000"/>
                </a:solidFill>
                <a:latin typeface="+mj-lt"/>
              </a:rPr>
              <a:t>TRẢ LỜI CÂU HỎI</a:t>
            </a:r>
            <a:endParaRPr lang="en-US" sz="4400" dirty="0">
              <a:solidFill>
                <a:srgbClr val="FF0000"/>
              </a:solidFill>
              <a:latin typeface="+mj-lt"/>
            </a:endParaRPr>
          </a:p>
        </p:txBody>
      </p:sp>
      <p:sp>
        <p:nvSpPr>
          <p:cNvPr id="6" name="TextBox 5">
            <a:extLst>
              <a:ext uri="{FF2B5EF4-FFF2-40B4-BE49-F238E27FC236}">
                <a16:creationId xmlns:a16="http://schemas.microsoft.com/office/drawing/2014/main" id="{694DA4AA-5FE9-41F7-85FE-D0E6B12B6AFC}"/>
              </a:ext>
            </a:extLst>
          </p:cNvPr>
          <p:cNvSpPr txBox="1"/>
          <p:nvPr/>
        </p:nvSpPr>
        <p:spPr>
          <a:xfrm>
            <a:off x="2495441" y="3136342"/>
            <a:ext cx="10314998" cy="658963"/>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2363714" y="1063929"/>
            <a:ext cx="9026974"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2363714" y="1494957"/>
            <a:ext cx="8825654"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2363713" y="2342535"/>
            <a:ext cx="9655690"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2363714" y="2771641"/>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59311" y="3614754"/>
            <a:ext cx="5847753" cy="2845096"/>
          </a:xfrm>
          <a:prstGeom prst="rect">
            <a:avLst/>
          </a:prstGeom>
        </p:spPr>
      </p:pic>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a:t>
            </a:r>
            <a:r>
              <a:rPr lang="en-US" sz="2600" dirty="0" err="1" smtClean="0">
                <a:latin typeface="+mj-lt"/>
              </a:rPr>
              <a:t>thế</a:t>
            </a:r>
            <a:r>
              <a:rPr lang="en-US" sz="2600" dirty="0" smtClean="0">
                <a:latin typeface="+mj-lt"/>
              </a:rPr>
              <a:t> </a:t>
            </a:r>
            <a:r>
              <a:rPr lang="vi-VN" sz="2600" dirty="0" smtClean="0">
                <a:latin typeface="+mj-lt"/>
              </a:rPr>
              <a:t>tiếp </a:t>
            </a:r>
            <a:r>
              <a:rPr lang="vi-VN" sz="2600" dirty="0">
                <a:latin typeface="+mj-lt"/>
              </a:rPr>
              <a:t>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134147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19FDD-C610-4E7B-B1E8-231D32C3F24F}"/>
              </a:ext>
            </a:extLst>
          </p:cNvPr>
          <p:cNvSpPr txBox="1"/>
          <p:nvPr/>
        </p:nvSpPr>
        <p:spPr>
          <a:xfrm>
            <a:off x="4166625" y="2828835"/>
            <a:ext cx="3858749" cy="1200329"/>
          </a:xfrm>
          <a:prstGeom prst="rect">
            <a:avLst/>
          </a:prstGeom>
          <a:noFill/>
        </p:spPr>
        <p:txBody>
          <a:bodyPr wrap="none" rtlCol="0">
            <a:spAutoFit/>
          </a:bodyPr>
          <a:lstStyle/>
          <a:p>
            <a:r>
              <a:rPr lang="en-US" sz="7200" dirty="0" err="1">
                <a:solidFill>
                  <a:srgbClr val="00B050"/>
                </a:solidFill>
              </a:rPr>
              <a:t>Luyện</a:t>
            </a:r>
            <a:r>
              <a:rPr lang="en-US" sz="7200" dirty="0">
                <a:solidFill>
                  <a:srgbClr val="00B050"/>
                </a:solidFill>
              </a:rPr>
              <a:t> </a:t>
            </a:r>
            <a:r>
              <a:rPr lang="en-US" sz="7200" dirty="0" err="1">
                <a:solidFill>
                  <a:srgbClr val="00B050"/>
                </a:solidFill>
              </a:rPr>
              <a:t>tập</a:t>
            </a:r>
            <a:endParaRPr lang="en-US" sz="7200" dirty="0">
              <a:solidFill>
                <a:srgbClr val="00B050"/>
              </a:solidFill>
            </a:endParaRPr>
          </a:p>
        </p:txBody>
      </p:sp>
    </p:spTree>
    <p:extLst>
      <p:ext uri="{BB962C8B-B14F-4D97-AF65-F5344CB8AC3E}">
        <p14:creationId xmlns:p14="http://schemas.microsoft.com/office/powerpoint/2010/main" val="3056674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411631" y="1838179"/>
            <a:ext cx="9780369" cy="570734"/>
          </a:xfrm>
          <a:prstGeom prst="rect">
            <a:avLst/>
          </a:prstGeom>
          <a:noFill/>
        </p:spPr>
        <p:txBody>
          <a:bodyPr wrap="square" rtlCol="0">
            <a:spAutoFit/>
          </a:bodyPr>
          <a:lstStyle/>
          <a:p>
            <a:pPr algn="just">
              <a:lnSpc>
                <a:spcPct val="150000"/>
              </a:lnSpc>
              <a:buClr>
                <a:srgbClr val="000000"/>
              </a:buClr>
              <a:buFont typeface="Arial"/>
              <a:buNone/>
            </a:pPr>
            <a:r>
              <a:rPr lang="vi-VN" sz="2400" b="1" kern="0" dirty="0">
                <a:solidFill>
                  <a:srgbClr val="FF0000"/>
                </a:solidFill>
                <a:latin typeface="+mj-lt"/>
                <a:cs typeface="Arial"/>
                <a:sym typeface="Arial"/>
              </a:rPr>
              <a:t>1. </a:t>
            </a:r>
            <a:r>
              <a:rPr lang="vi-VN" sz="2400" kern="0" dirty="0">
                <a:solidFill>
                  <a:srgbClr val="000000"/>
                </a:solidFill>
                <a:latin typeface="+mj-lt"/>
                <a:cs typeface="Arial"/>
                <a:sym typeface="Arial"/>
              </a:rPr>
              <a:t>Nói tiếp để hoàn thành câu:</a:t>
            </a:r>
          </a:p>
        </p:txBody>
      </p:sp>
      <p:sp>
        <p:nvSpPr>
          <p:cNvPr id="15" name="TextBox 14">
            <a:extLst>
              <a:ext uri="{FF2B5EF4-FFF2-40B4-BE49-F238E27FC236}">
                <a16:creationId xmlns:a16="http://schemas.microsoft.com/office/drawing/2014/main" id="{B72DBCC1-7D88-46E7-B71E-00F1A86ADE46}"/>
              </a:ext>
            </a:extLst>
          </p:cNvPr>
          <p:cNvSpPr txBox="1"/>
          <p:nvPr/>
        </p:nvSpPr>
        <p:spPr>
          <a:xfrm>
            <a:off x="581858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mj-lt"/>
                <a:cs typeface="Arial"/>
                <a:sym typeface="Arial"/>
              </a:rPr>
              <a:t>LUYỆN TẬP</a:t>
            </a:r>
            <a:endParaRPr lang="en-US" sz="3600" kern="0" dirty="0">
              <a:solidFill>
                <a:srgbClr val="00B05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572124" y="2488577"/>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177621" y="3176605"/>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1396970" y="4307644"/>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938142" y="2543319"/>
            <a:ext cx="10016189" cy="3527407"/>
            <a:chOff x="397365" y="2093506"/>
            <a:chExt cx="6267385" cy="2776099"/>
          </a:xfrm>
        </p:grpSpPr>
        <p:sp>
          <p:nvSpPr>
            <p:cNvPr id="21" name="Rectangle 20">
              <a:extLst>
                <a:ext uri="{FF2B5EF4-FFF2-40B4-BE49-F238E27FC236}">
                  <a16:creationId xmlns:a16="http://schemas.microsoft.com/office/drawing/2014/main" id="{CB8E3CDF-0FED-49A7-9C08-67B8E0EB1817}"/>
                </a:ext>
              </a:extLst>
            </p:cNvPr>
            <p:cNvSpPr/>
            <p:nvPr/>
          </p:nvSpPr>
          <p:spPr>
            <a:xfrm>
              <a:off x="397365" y="2093506"/>
              <a:ext cx="6248529" cy="508668"/>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a. Nếu thầy nói “không” </a:t>
              </a:r>
              <a:r>
                <a:rPr lang="vi-VN" sz="2400" kern="0" dirty="0" smtClean="0">
                  <a:solidFill>
                    <a:srgbClr val="000000"/>
                  </a:solidFill>
                  <a:latin typeface="+mj-lt"/>
                  <a:cs typeface="Arial"/>
                  <a:sym typeface="Arial"/>
                </a:rPr>
                <a:t>thì </a:t>
              </a:r>
              <a:r>
                <a:rPr lang="vi-VN" sz="2400" kern="0" dirty="0">
                  <a:solidFill>
                    <a:srgbClr val="000000"/>
                  </a:solidFill>
                  <a:latin typeface="+mj-lt"/>
                  <a:cs typeface="Arial"/>
                  <a:sym typeface="Arial"/>
                </a:rPr>
                <a:t>………………………………………….</a:t>
              </a:r>
            </a:p>
          </p:txBody>
        </p:sp>
        <p:sp>
          <p:nvSpPr>
            <p:cNvPr id="22" name="Rectangle 21">
              <a:extLst>
                <a:ext uri="{FF2B5EF4-FFF2-40B4-BE49-F238E27FC236}">
                  <a16:creationId xmlns:a16="http://schemas.microsoft.com/office/drawing/2014/main" id="{BEB678DE-7C74-4528-BE66-102E4E6EE02F}"/>
                </a:ext>
              </a:extLst>
            </p:cNvPr>
            <p:cNvSpPr/>
            <p:nvPr/>
          </p:nvSpPr>
          <p:spPr>
            <a:xfrm>
              <a:off x="406793" y="2648131"/>
              <a:ext cx="6248529" cy="508668"/>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b. Nếu thầy nói “có” </a:t>
              </a:r>
              <a:r>
                <a:rPr lang="vi-VN" sz="2400" kern="0" dirty="0" smtClean="0">
                  <a:solidFill>
                    <a:srgbClr val="000000"/>
                  </a:solidFill>
                  <a:latin typeface="+mj-lt"/>
                  <a:cs typeface="Arial"/>
                  <a:sym typeface="Arial"/>
                </a:rPr>
                <a:t>thì</a:t>
              </a:r>
              <a:r>
                <a:rPr lang="en-US" sz="2400" kern="0" dirty="0" smtClean="0">
                  <a:solidFill>
                    <a:srgbClr val="000000"/>
                  </a:solidFill>
                  <a:latin typeface="+mj-lt"/>
                  <a:cs typeface="Arial"/>
                  <a:sym typeface="Arial"/>
                </a:rPr>
                <a:t> </a:t>
              </a:r>
              <a:r>
                <a:rPr lang="vi-VN" sz="2400" kern="0" dirty="0" smtClean="0">
                  <a:solidFill>
                    <a:srgbClr val="000000"/>
                  </a:solidFill>
                  <a:latin typeface="+mj-lt"/>
                  <a:cs typeface="Arial"/>
                  <a:sym typeface="Arial"/>
                </a:rPr>
                <a:t> </a:t>
              </a:r>
              <a:r>
                <a:rPr lang="vi-VN" sz="2400" kern="0" dirty="0" smtClean="0">
                  <a:solidFill>
                    <a:srgbClr val="000000"/>
                  </a:solidFill>
                  <a:latin typeface="+mj-lt"/>
                  <a:cs typeface="Arial"/>
                  <a:sym typeface="Arial"/>
                </a:rPr>
                <a:t>…………</a:t>
              </a:r>
              <a:r>
                <a:rPr lang="en-US" sz="2400" kern="0" dirty="0" smtClean="0">
                  <a:solidFill>
                    <a:srgbClr val="000000"/>
                  </a:solidFill>
                  <a:latin typeface="+mj-lt"/>
                  <a:cs typeface="Arial"/>
                  <a:sym typeface="Arial"/>
                </a:rPr>
                <a:t>  </a:t>
              </a:r>
              <a:r>
                <a:rPr lang="vi-VN" sz="2400" kern="0" dirty="0" smtClean="0">
                  <a:solidFill>
                    <a:srgbClr val="000000"/>
                  </a:solidFill>
                  <a:latin typeface="+mj-lt"/>
                  <a:cs typeface="Arial"/>
                  <a:sym typeface="Arial"/>
                </a:rPr>
                <a:t>……………………………….......</a:t>
              </a:r>
              <a:endParaRPr lang="vi-VN" sz="2400" kern="0" dirty="0">
                <a:solidFill>
                  <a:srgbClr val="000000"/>
                </a:solidFill>
                <a:latin typeface="+mj-lt"/>
                <a:cs typeface="Arial"/>
                <a:sym typeface="Arial"/>
              </a:endParaRPr>
            </a:p>
          </p:txBody>
        </p:sp>
        <p:sp>
          <p:nvSpPr>
            <p:cNvPr id="23" name="Rectangle 22">
              <a:extLst>
                <a:ext uri="{FF2B5EF4-FFF2-40B4-BE49-F238E27FC236}">
                  <a16:creationId xmlns:a16="http://schemas.microsoft.com/office/drawing/2014/main" id="{45B98C0B-CF40-4FEE-B7CF-7B3D4F4B6817}"/>
                </a:ext>
              </a:extLst>
            </p:cNvPr>
            <p:cNvSpPr/>
            <p:nvPr/>
          </p:nvSpPr>
          <p:spPr>
            <a:xfrm>
              <a:off x="416221" y="3134519"/>
              <a:ext cx="6248529" cy="167872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c. Nếu bạn khúc đuôi để thầy bắt được thì………………………</a:t>
              </a:r>
            </a:p>
            <a:p>
              <a:pPr algn="just">
                <a:lnSpc>
                  <a:spcPct val="150000"/>
                </a:lnSpc>
                <a:buClr>
                  <a:srgbClr val="000000"/>
                </a:buClr>
                <a:buFont typeface="Arial"/>
                <a:buNone/>
              </a:pPr>
              <a:r>
                <a:rPr lang="vi-VN" sz="2400" kern="0" dirty="0">
                  <a:solidFill>
                    <a:srgbClr val="000000"/>
                  </a:solidFill>
                  <a:latin typeface="+mj-lt"/>
                  <a:cs typeface="Arial"/>
                  <a:sym typeface="Arial"/>
                </a:rPr>
                <a:t>……………………………………………………………………………...</a:t>
              </a:r>
            </a:p>
          </p:txBody>
        </p:sp>
        <p:sp>
          <p:nvSpPr>
            <p:cNvPr id="24" name="Rectangle 23">
              <a:extLst>
                <a:ext uri="{FF2B5EF4-FFF2-40B4-BE49-F238E27FC236}">
                  <a16:creationId xmlns:a16="http://schemas.microsoft.com/office/drawing/2014/main" id="{0BB58920-7CF2-4638-8222-45A868E86EC6}"/>
                </a:ext>
              </a:extLst>
            </p:cNvPr>
            <p:cNvSpPr/>
            <p:nvPr/>
          </p:nvSpPr>
          <p:spPr>
            <a:xfrm>
              <a:off x="406793" y="3924936"/>
              <a:ext cx="6248529" cy="94466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d. Nếu bạn khúc </a:t>
              </a:r>
              <a:r>
                <a:rPr lang="en-US" sz="2400" kern="0" smtClean="0">
                  <a:solidFill>
                    <a:srgbClr val="000000"/>
                  </a:solidFill>
                  <a:latin typeface="+mj-lt"/>
                  <a:cs typeface="Arial"/>
                  <a:sym typeface="Arial"/>
                </a:rPr>
                <a:t>giữa</a:t>
              </a:r>
              <a:r>
                <a:rPr lang="vi-VN" sz="2400" kern="0" smtClean="0">
                  <a:solidFill>
                    <a:srgbClr val="000000"/>
                  </a:solidFill>
                  <a:latin typeface="+mj-lt"/>
                  <a:cs typeface="Arial"/>
                  <a:sym typeface="Arial"/>
                </a:rPr>
                <a:t> </a:t>
              </a:r>
              <a:r>
                <a:rPr lang="vi-VN" sz="2400" kern="0" dirty="0">
                  <a:solidFill>
                    <a:srgbClr val="000000"/>
                  </a:solidFill>
                  <a:latin typeface="+mj-lt"/>
                  <a:cs typeface="Arial"/>
                  <a:sym typeface="Arial"/>
                </a:rPr>
                <a:t>để thầy bắt được thì……………………</a:t>
              </a:r>
            </a:p>
            <a:p>
              <a:pPr algn="just">
                <a:lnSpc>
                  <a:spcPct val="150000"/>
                </a:lnSpc>
                <a:buClr>
                  <a:srgbClr val="000000"/>
                </a:buClr>
                <a:buFont typeface="Arial"/>
                <a:buNone/>
              </a:pPr>
              <a:r>
                <a:rPr lang="vi-VN" sz="2400" kern="0" dirty="0">
                  <a:solidFill>
                    <a:srgbClr val="000000"/>
                  </a:solidFill>
                  <a:latin typeface="+mj-lt"/>
                  <a:cs typeface="Arial"/>
                  <a:sym typeface="Arial"/>
                </a:rPr>
                <a:t>……………………………………………………………………..…….</a:t>
              </a: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1396969" y="5302403"/>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đuôi.</a:t>
            </a:r>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411631" y="1838179"/>
            <a:ext cx="9780369" cy="577850"/>
          </a:xfrm>
          <a:prstGeom prst="rect">
            <a:avLst/>
          </a:prstGeom>
          <a:noFill/>
        </p:spPr>
        <p:txBody>
          <a:bodyPr wrap="square" rtlCol="0">
            <a:spAutoFit/>
          </a:bodyPr>
          <a:lstStyle/>
          <a:p>
            <a:pPr algn="just">
              <a:lnSpc>
                <a:spcPct val="150000"/>
              </a:lnSpc>
              <a:buClr>
                <a:srgbClr val="000000"/>
              </a:buClr>
              <a:buFont typeface="Arial"/>
              <a:buNone/>
            </a:pPr>
            <a:r>
              <a:rPr lang="en-US" sz="2400" b="1" kern="0" dirty="0" smtClean="0">
                <a:solidFill>
                  <a:srgbClr val="FF0000"/>
                </a:solidFill>
                <a:latin typeface="+mj-lt"/>
                <a:cs typeface="Arial"/>
                <a:sym typeface="Arial"/>
              </a:rPr>
              <a:t>2. </a:t>
            </a:r>
            <a:r>
              <a:rPr lang="en-US" sz="2400" b="1" kern="0" dirty="0" err="1" smtClean="0">
                <a:solidFill>
                  <a:srgbClr val="FF0000"/>
                </a:solidFill>
                <a:latin typeface="+mj-lt"/>
                <a:cs typeface="Arial"/>
                <a:sym typeface="Arial"/>
              </a:rPr>
              <a:t>Đặt</a:t>
            </a:r>
            <a:r>
              <a:rPr lang="en-US" sz="2400" b="1" kern="0" dirty="0" smtClean="0">
                <a:solidFill>
                  <a:srgbClr val="FF0000"/>
                </a:solidFill>
                <a:latin typeface="+mj-lt"/>
                <a:cs typeface="Arial"/>
                <a:sym typeface="Arial"/>
              </a:rPr>
              <a:t> 1 </a:t>
            </a:r>
            <a:r>
              <a:rPr lang="en-US" sz="2400" b="1" kern="0" dirty="0" err="1" smtClean="0">
                <a:solidFill>
                  <a:srgbClr val="FF0000"/>
                </a:solidFill>
                <a:latin typeface="+mj-lt"/>
                <a:cs typeface="Arial"/>
                <a:sym typeface="Arial"/>
              </a:rPr>
              <a:t>câu</a:t>
            </a:r>
            <a:r>
              <a:rPr lang="en-US" sz="2400" b="1" kern="0" dirty="0" smtClean="0">
                <a:solidFill>
                  <a:srgbClr val="FF0000"/>
                </a:solidFill>
                <a:latin typeface="+mj-lt"/>
                <a:cs typeface="Arial"/>
                <a:sym typeface="Arial"/>
              </a:rPr>
              <a:t> </a:t>
            </a:r>
            <a:r>
              <a:rPr lang="en-US" sz="2400" b="1" kern="0" dirty="0" err="1" smtClean="0">
                <a:solidFill>
                  <a:srgbClr val="FF0000"/>
                </a:solidFill>
                <a:latin typeface="+mj-lt"/>
                <a:cs typeface="Arial"/>
                <a:sym typeface="Arial"/>
              </a:rPr>
              <a:t>nói</a:t>
            </a:r>
            <a:r>
              <a:rPr lang="en-US" sz="2400" b="1" kern="0" dirty="0" smtClean="0">
                <a:solidFill>
                  <a:srgbClr val="FF0000"/>
                </a:solidFill>
                <a:latin typeface="+mj-lt"/>
                <a:cs typeface="Arial"/>
                <a:sym typeface="Arial"/>
              </a:rPr>
              <a:t> </a:t>
            </a:r>
            <a:r>
              <a:rPr lang="en-US" sz="2400" b="1" kern="0" dirty="0" err="1" smtClean="0">
                <a:solidFill>
                  <a:srgbClr val="FF0000"/>
                </a:solidFill>
                <a:latin typeface="+mj-lt"/>
                <a:cs typeface="Arial"/>
                <a:sym typeface="Arial"/>
              </a:rPr>
              <a:t>về</a:t>
            </a:r>
            <a:r>
              <a:rPr lang="en-US" sz="2400" b="1" kern="0" dirty="0" smtClean="0">
                <a:solidFill>
                  <a:srgbClr val="FF0000"/>
                </a:solidFill>
                <a:latin typeface="+mj-lt"/>
                <a:cs typeface="Arial"/>
                <a:sym typeface="Arial"/>
              </a:rPr>
              <a:t> </a:t>
            </a:r>
            <a:r>
              <a:rPr lang="en-US" sz="2400" b="1" kern="0" dirty="0" err="1" smtClean="0">
                <a:solidFill>
                  <a:srgbClr val="FF0000"/>
                </a:solidFill>
                <a:latin typeface="+mj-lt"/>
                <a:cs typeface="Arial"/>
                <a:sym typeface="Arial"/>
              </a:rPr>
              <a:t>trò</a:t>
            </a:r>
            <a:r>
              <a:rPr lang="en-US" sz="2400" b="1" kern="0" dirty="0" smtClean="0">
                <a:solidFill>
                  <a:srgbClr val="FF0000"/>
                </a:solidFill>
                <a:latin typeface="+mj-lt"/>
                <a:cs typeface="Arial"/>
                <a:sym typeface="Arial"/>
              </a:rPr>
              <a:t> </a:t>
            </a:r>
            <a:r>
              <a:rPr lang="en-US" sz="2400" b="1" kern="0" dirty="0" err="1" smtClean="0">
                <a:solidFill>
                  <a:srgbClr val="FF0000"/>
                </a:solidFill>
                <a:latin typeface="+mj-lt"/>
                <a:cs typeface="Arial"/>
                <a:sym typeface="Arial"/>
              </a:rPr>
              <a:t>chơi</a:t>
            </a:r>
            <a:r>
              <a:rPr lang="en-US" sz="2400" b="1" kern="0" dirty="0" smtClean="0">
                <a:solidFill>
                  <a:srgbClr val="FF0000"/>
                </a:solidFill>
                <a:latin typeface="+mj-lt"/>
                <a:cs typeface="Arial"/>
                <a:sym typeface="Arial"/>
              </a:rPr>
              <a:t> </a:t>
            </a:r>
            <a:r>
              <a:rPr lang="en-US" sz="2400" b="1" kern="0" dirty="0" err="1" smtClean="0">
                <a:solidFill>
                  <a:srgbClr val="FF0000"/>
                </a:solidFill>
                <a:latin typeface="+mj-lt"/>
                <a:cs typeface="Arial"/>
                <a:sym typeface="Arial"/>
              </a:rPr>
              <a:t>em</a:t>
            </a:r>
            <a:r>
              <a:rPr lang="en-US" sz="2400" b="1" kern="0" dirty="0" smtClean="0">
                <a:solidFill>
                  <a:srgbClr val="FF0000"/>
                </a:solidFill>
                <a:latin typeface="+mj-lt"/>
                <a:cs typeface="Arial"/>
                <a:sym typeface="Arial"/>
              </a:rPr>
              <a:t> </a:t>
            </a:r>
            <a:r>
              <a:rPr lang="en-US" sz="2400" b="1" kern="0" dirty="0" err="1" smtClean="0">
                <a:solidFill>
                  <a:srgbClr val="FF0000"/>
                </a:solidFill>
                <a:latin typeface="+mj-lt"/>
                <a:cs typeface="Arial"/>
                <a:sym typeface="Arial"/>
              </a:rPr>
              <a:t>thích</a:t>
            </a:r>
            <a:r>
              <a:rPr lang="en-US" sz="2400" b="1" kern="0" dirty="0" smtClean="0">
                <a:solidFill>
                  <a:srgbClr val="FF0000"/>
                </a:solidFill>
                <a:latin typeface="+mj-lt"/>
                <a:cs typeface="Arial"/>
                <a:sym typeface="Arial"/>
              </a:rPr>
              <a:t>.</a:t>
            </a:r>
            <a:endParaRPr lang="vi-VN" sz="2400" kern="0" dirty="0">
              <a:solidFill>
                <a:srgbClr val="000000"/>
              </a:solidFill>
              <a:latin typeface="+mj-lt"/>
              <a:cs typeface="Arial"/>
              <a:sym typeface="Arial"/>
            </a:endParaRPr>
          </a:p>
        </p:txBody>
      </p:sp>
      <p:sp>
        <p:nvSpPr>
          <p:cNvPr id="15" name="TextBox 14">
            <a:extLst>
              <a:ext uri="{FF2B5EF4-FFF2-40B4-BE49-F238E27FC236}">
                <a16:creationId xmlns:a16="http://schemas.microsoft.com/office/drawing/2014/main" id="{B72DBCC1-7D88-46E7-B71E-00F1A86ADE46}"/>
              </a:ext>
            </a:extLst>
          </p:cNvPr>
          <p:cNvSpPr txBox="1"/>
          <p:nvPr/>
        </p:nvSpPr>
        <p:spPr>
          <a:xfrm>
            <a:off x="581858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mj-lt"/>
                <a:cs typeface="Arial"/>
                <a:sym typeface="Arial"/>
              </a:rPr>
              <a:t>LUYỆN TẬP</a:t>
            </a:r>
            <a:endParaRPr lang="en-US" sz="3600" kern="0" dirty="0">
              <a:solidFill>
                <a:srgbClr val="00B05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992725" y="3227241"/>
            <a:ext cx="8860413" cy="658835"/>
          </a:xfrm>
          <a:prstGeom prst="rect">
            <a:avLst/>
          </a:prstGeom>
          <a:noFill/>
        </p:spPr>
        <p:txBody>
          <a:bodyPr wrap="square" rtlCol="0">
            <a:spAutoFit/>
          </a:bodyPr>
          <a:lstStyle/>
          <a:p>
            <a:pPr algn="just">
              <a:lnSpc>
                <a:spcPct val="150000"/>
              </a:lnSpc>
              <a:buClr>
                <a:srgbClr val="000000"/>
              </a:buClr>
              <a:buFont typeface="Arial"/>
              <a:buNone/>
            </a:pPr>
            <a:r>
              <a:rPr lang="en-US" sz="2800" kern="0" dirty="0" smtClean="0">
                <a:solidFill>
                  <a:srgbClr val="FC7D77">
                    <a:lumMod val="75000"/>
                  </a:srgbClr>
                </a:solidFill>
                <a:latin typeface="+mj-lt"/>
                <a:cs typeface="Arial"/>
                <a:sym typeface="Arial"/>
              </a:rPr>
              <a:t>M: </a:t>
            </a:r>
            <a:r>
              <a:rPr lang="en-US" sz="2800" kern="0" dirty="0" err="1" smtClean="0">
                <a:solidFill>
                  <a:srgbClr val="002060"/>
                </a:solidFill>
                <a:latin typeface="+mj-lt"/>
                <a:cs typeface="Arial"/>
                <a:sym typeface="Arial"/>
              </a:rPr>
              <a:t>Rồng</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rắn</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lên</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mây</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là</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một</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trò</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chơi</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vui</a:t>
            </a:r>
            <a:r>
              <a:rPr lang="en-US" sz="2800" kern="0" dirty="0" smtClean="0">
                <a:solidFill>
                  <a:srgbClr val="002060"/>
                </a:solidFill>
                <a:latin typeface="+mj-lt"/>
                <a:cs typeface="Arial"/>
                <a:sym typeface="Arial"/>
              </a:rPr>
              <a:t> </a:t>
            </a:r>
            <a:r>
              <a:rPr lang="en-US" sz="2800" kern="0" dirty="0" err="1" smtClean="0">
                <a:solidFill>
                  <a:srgbClr val="002060"/>
                </a:solidFill>
                <a:latin typeface="+mj-lt"/>
                <a:cs typeface="Arial"/>
                <a:sym typeface="Arial"/>
              </a:rPr>
              <a:t>nhộn</a:t>
            </a:r>
            <a:r>
              <a:rPr lang="en-US" sz="2800" kern="0" dirty="0" smtClean="0">
                <a:solidFill>
                  <a:srgbClr val="002060"/>
                </a:solidFill>
                <a:latin typeface="+mj-lt"/>
                <a:cs typeface="Arial"/>
                <a:sym typeface="Arial"/>
              </a:rPr>
              <a:t>.</a:t>
            </a:r>
            <a:endParaRPr lang="vi-VN" sz="2800" kern="0" dirty="0">
              <a:solidFill>
                <a:srgbClr val="002060"/>
              </a:solidFill>
              <a:latin typeface="+mj-lt"/>
              <a:cs typeface="Arial"/>
              <a:sym typeface="Arial"/>
            </a:endParaRPr>
          </a:p>
        </p:txBody>
      </p:sp>
    </p:spTree>
    <p:extLst>
      <p:ext uri="{BB962C8B-B14F-4D97-AF65-F5344CB8AC3E}">
        <p14:creationId xmlns:p14="http://schemas.microsoft.com/office/powerpoint/2010/main" val="34024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Ê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kiềng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a:t> </a:t>
            </a: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1478800"/>
            <a:chOff x="347364" y="617893"/>
            <a:chExt cx="1635626" cy="1478800"/>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1446550"/>
            </a:xfrm>
            <a:prstGeom prst="rect">
              <a:avLst/>
            </a:prstGeom>
            <a:noFill/>
          </p:spPr>
          <p:txBody>
            <a:bodyPr wrap="square" rtlCol="0">
              <a:spAutoFit/>
            </a:bodyPr>
            <a:lstStyle/>
            <a:p>
              <a:r>
                <a:rPr lang="en-US" sz="4400" dirty="0">
                  <a:solidFill>
                    <a:schemeClr val="accent1"/>
                  </a:solidFill>
                  <a:latin typeface="+mj-lt"/>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6888493" cy="738664"/>
          </a:xfrm>
          <a:prstGeom prst="rect">
            <a:avLst/>
          </a:prstGeom>
          <a:noFill/>
        </p:spPr>
        <p:txBody>
          <a:bodyPr wrap="square" rtlCol="0">
            <a:spAutoFit/>
          </a:bodyPr>
          <a:lstStyle/>
          <a:p>
            <a:pPr algn="just">
              <a:lnSpc>
                <a:spcPct val="150000"/>
              </a:lnSpc>
            </a:pPr>
            <a:r>
              <a:rPr lang="vi-VN" sz="2800" dirty="0">
                <a:latin typeface="+mj-lt"/>
              </a:rPr>
              <a:t>Em biết gì về trò chơi rồng rắn lên mây?</a:t>
            </a:r>
            <a:endParaRPr lang="en-US" sz="2800" b="1" dirty="0">
              <a:latin typeface="+mj-lt"/>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975013" y="1230104"/>
            <a:ext cx="5926975" cy="707886"/>
          </a:xfrm>
          <a:prstGeom prst="rect">
            <a:avLst/>
          </a:prstGeom>
          <a:noFill/>
        </p:spPr>
        <p:txBody>
          <a:bodyPr wrap="square" rtlCol="0">
            <a:spAutoFit/>
          </a:bodyPr>
          <a:lstStyle/>
          <a:p>
            <a:pPr algn="ctr"/>
            <a:r>
              <a:rPr lang="vi-VN" sz="4000" dirty="0">
                <a:solidFill>
                  <a:schemeClr val="accent2"/>
                </a:solidFill>
                <a:latin typeface="+mj-lt"/>
              </a:rPr>
              <a:t>RỒNG RẮN LÊN MÂY</a:t>
            </a:r>
            <a:endParaRPr lang="en-US" sz="4000" dirty="0">
              <a:solidFill>
                <a:schemeClr val="accent2"/>
              </a:solidFill>
              <a:latin typeface="+mj-lt"/>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a:t>
            </a:r>
            <a:r>
              <a:rPr lang="vi-VN" sz="2600" dirty="0" smtClean="0">
                <a:latin typeface="+mj-lt"/>
              </a:rPr>
              <a:t>n</a:t>
            </a:r>
            <a:r>
              <a:rPr lang="en-US" sz="2600" dirty="0">
                <a:latin typeface="+mj-lt"/>
              </a:rPr>
              <a:t>á</a:t>
            </a:r>
            <a:r>
              <a:rPr lang="vi-VN" sz="2600" dirty="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a:t>
            </a:r>
            <a:r>
              <a:rPr lang="en-US" sz="2600" dirty="0" err="1" smtClean="0">
                <a:latin typeface="+mj-lt"/>
              </a:rPr>
              <a:t>thế</a:t>
            </a:r>
            <a:r>
              <a:rPr lang="en-US" sz="2600" dirty="0" smtClean="0">
                <a:latin typeface="+mj-lt"/>
              </a:rPr>
              <a:t> </a:t>
            </a:r>
            <a:r>
              <a:rPr lang="vi-VN" sz="2600" dirty="0" smtClean="0">
                <a:latin typeface="+mj-lt"/>
              </a:rPr>
              <a:t>tiếp </a:t>
            </a:r>
            <a:r>
              <a:rPr lang="vi-VN" sz="2600" dirty="0">
                <a:latin typeface="+mj-lt"/>
              </a:rPr>
              <a:t>tục.</a:t>
            </a:r>
          </a:p>
          <a:p>
            <a:pPr marL="266700" algn="just"/>
            <a:r>
              <a:rPr lang="vi-VN" sz="2600" dirty="0">
                <a:latin typeface="+mj-lt"/>
              </a:rPr>
              <a:t>		(Theo 101 trò chơi dân gian dành cho trẻ Mầm non) </a:t>
            </a: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mj-lt"/>
              </a:rPr>
              <a:t>ĐỌC</a:t>
            </a:r>
            <a:r>
              <a:rPr lang="en-US" sz="3200" b="1" dirty="0">
                <a:solidFill>
                  <a:srgbClr val="17479D"/>
                </a:solidFill>
                <a:latin typeface="+mj-lt"/>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Arial-Rounded"/>
                <a:ea typeface="Arial-Rounded"/>
                <a:cs typeface="+mn-cs"/>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563392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694</Words>
  <Application>Microsoft Office PowerPoint</Application>
  <PresentationFormat>Widescreen</PresentationFormat>
  <Paragraphs>133</Paragraphs>
  <Slides>22</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Microsoft YaHei</vt:lpstr>
      <vt:lpstr>Arial</vt:lpstr>
      <vt:lpstr>Arial-Rounded</vt:lpstr>
      <vt:lpstr>Calibri</vt:lpstr>
      <vt:lpstr>Calibri Light</vt:lpstr>
      <vt:lpstr>等线</vt:lpstr>
      <vt:lpstr>MercuriusScript</vt:lpstr>
      <vt:lpstr>SVN-Whimsy</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ltgsvn@outlook.com</cp:lastModifiedBy>
  <cp:revision>43</cp:revision>
  <dcterms:created xsi:type="dcterms:W3CDTF">2021-07-20T01:55:21Z</dcterms:created>
  <dcterms:modified xsi:type="dcterms:W3CDTF">2022-11-28T04:01:19Z</dcterms:modified>
</cp:coreProperties>
</file>