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5" r:id="rId10"/>
    <p:sldId id="265" r:id="rId11"/>
    <p:sldId id="278" r:id="rId12"/>
    <p:sldId id="266" r:id="rId13"/>
    <p:sldId id="267" r:id="rId14"/>
    <p:sldId id="268" r:id="rId15"/>
    <p:sldId id="269" r:id="rId16"/>
    <p:sldId id="270" r:id="rId17"/>
    <p:sldId id="274" r:id="rId18"/>
    <p:sldId id="271" r:id="rId19"/>
    <p:sldId id="272" r:id="rId20"/>
    <p:sldId id="273" r:id="rId21"/>
    <p:sldId id="256" r:id="rId22"/>
    <p:sldId id="276" r:id="rId23"/>
    <p:sldId id="279" r:id="rId24"/>
    <p:sldId id="277" r:id="rId25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2" autoAdjust="0"/>
    <p:restoredTop sz="94660"/>
  </p:normalViewPr>
  <p:slideViewPr>
    <p:cSldViewPr>
      <p:cViewPr varScale="1">
        <p:scale>
          <a:sx n="69" d="100"/>
          <a:sy n="69" d="100"/>
        </p:scale>
        <p:origin x="-100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315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986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7954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7831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228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26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352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754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1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27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173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499DC-EB9D-4F10-9A99-F669D350BECD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517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6.wdp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6.wdp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44.png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3.gif"/><Relationship Id="rId10" Type="http://schemas.openxmlformats.org/officeDocument/2006/relationships/slide" Target="slide2.xml"/><Relationship Id="rId4" Type="http://schemas.openxmlformats.org/officeDocument/2006/relationships/image" Target="../media/image5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11" Type="http://schemas.openxmlformats.org/officeDocument/2006/relationships/slide" Target="slide3.xml"/><Relationship Id="rId5" Type="http://schemas.openxmlformats.org/officeDocument/2006/relationships/image" Target="../media/image14.gif"/><Relationship Id="rId10" Type="http://schemas.openxmlformats.org/officeDocument/2006/relationships/image" Target="../media/image16.png"/><Relationship Id="rId4" Type="http://schemas.openxmlformats.org/officeDocument/2006/relationships/image" Target="../media/image5.jp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3.gif"/><Relationship Id="rId10" Type="http://schemas.openxmlformats.org/officeDocument/2006/relationships/slide" Target="slide4.xml"/><Relationship Id="rId4" Type="http://schemas.openxmlformats.org/officeDocument/2006/relationships/image" Target="../media/image5.jp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3.gif"/><Relationship Id="rId10" Type="http://schemas.openxmlformats.org/officeDocument/2006/relationships/slide" Target="slide5.xml"/><Relationship Id="rId4" Type="http://schemas.openxmlformats.org/officeDocument/2006/relationships/image" Target="../media/image5.jp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3.gif"/><Relationship Id="rId12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4.gif"/><Relationship Id="rId5" Type="http://schemas.openxmlformats.org/officeDocument/2006/relationships/image" Target="../media/image5.jpg"/><Relationship Id="rId10" Type="http://schemas.openxmlformats.org/officeDocument/2006/relationships/image" Target="../media/image11.jpeg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729748" y="1453888"/>
            <a:ext cx="6730917" cy="283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3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5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2566" y="2967335"/>
            <a:ext cx="948528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KI–LÔ–GAM </a:t>
            </a:r>
            <a:endParaRPr lang="en-US" sz="11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59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8662" y="1988840"/>
            <a:ext cx="683232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en-US" sz="1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57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82" y="1196032"/>
            <a:ext cx="5904656" cy="623269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22" y="2343491"/>
            <a:ext cx="1394912" cy="170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ỏi đáp] Lớp 5 cần bao nhiêu quyển vở?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51" b="100000" l="37000" r="99000">
                        <a14:foregroundMark x1="89667" y1="31648" x2="82333" y2="30330"/>
                        <a14:foregroundMark x1="64000" y1="48791" x2="56333" y2="60000"/>
                        <a14:foregroundMark x1="69500" y1="41758" x2="68667" y2="55824"/>
                        <a14:foregroundMark x1="70833" y1="49670" x2="69833" y2="58681"/>
                        <a14:foregroundMark x1="71833" y1="49451" x2="70167" y2="58681"/>
                        <a14:foregroundMark x1="69667" y1="70330" x2="73167" y2="91648"/>
                        <a14:backgroundMark x1="43667" y1="16923" x2="38000" y2="75385"/>
                        <a14:backgroundMark x1="45333" y1="28791" x2="41333" y2="52527"/>
                        <a14:backgroundMark x1="45333" y1="50769" x2="38667" y2="57802"/>
                        <a14:backgroundMark x1="43667" y1="49890" x2="43667" y2="53407"/>
                        <a14:backgroundMark x1="43667" y1="53407" x2="43667" y2="48132"/>
                        <a14:backgroundMark x1="38667" y1="75385" x2="37667" y2="90549"/>
                        <a14:backgroundMark x1="38333" y1="90110" x2="43333" y2="91429"/>
                        <a14:backgroundMark x1="39167" y1="15385" x2="49500" y2="16484"/>
                        <a14:backgroundMark x1="56000" y1="14725" x2="77833" y2="21758"/>
                        <a14:backgroundMark x1="79167" y1="23736" x2="48500" y2="14945"/>
                        <a14:backgroundMark x1="48000" y1="21978" x2="48000" y2="26374"/>
                        <a14:backgroundMark x1="49333" y1="22418" x2="49167" y2="25714"/>
                        <a14:backgroundMark x1="33833" y1="37363" x2="42833" y2="55824"/>
                        <a14:backgroundMark x1="45000" y1="39121" x2="40667" y2="63956"/>
                        <a14:backgroundMark x1="46500" y1="32527" x2="43167" y2="63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92" t="13115" r="8889"/>
          <a:stretch/>
        </p:blipFill>
        <p:spPr bwMode="auto">
          <a:xfrm rot="20844996">
            <a:off x="9760378" y="2496184"/>
            <a:ext cx="1319919" cy="162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55111" y="640397"/>
            <a:ext cx="4896544" cy="17030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atin typeface="+mj-lt"/>
              </a:rPr>
              <a:t>Vật nào nặng hơn, vật nào nhẹ hơn</a:t>
            </a:r>
            <a:endParaRPr lang="vi-VN" sz="4000" dirty="0">
              <a:latin typeface="+mj-lt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62558" y="548680"/>
            <a:ext cx="5904656" cy="1800200"/>
          </a:xfrm>
          <a:prstGeom prst="wedgeRoundRectCallout">
            <a:avLst>
              <a:gd name="adj1" fmla="val 78696"/>
              <a:gd name="adj2" fmla="val 4752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Quyển sách nặng hơn quyển vở</a:t>
            </a:r>
          </a:p>
          <a:p>
            <a:pPr algn="ctr">
              <a:lnSpc>
                <a:spcPct val="150000"/>
              </a:lnSpc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Quyển vở nhẹ hơn quyển sách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23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774726" y="4581128"/>
            <a:ext cx="8640960" cy="1800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Người ta có thể dùng cân đĩa để so sánh sự nặng, nhẹ của đồ vật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53377" y="4581128"/>
            <a:ext cx="3083658" cy="7200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Cân đĩa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75" b="72396" l="32723" r="70351">
                        <a14:foregroundMark x1="52855" y1="52734" x2="51684" y2="58073"/>
                        <a14:foregroundMark x1="49854" y1="52734" x2="51025" y2="58594"/>
                        <a14:foregroundMark x1="48463" y1="51693" x2="51245" y2="50391"/>
                        <a14:backgroundMark x1="34407" y1="53255" x2="45534" y2="52865"/>
                        <a14:backgroundMark x1="39824" y1="54818" x2="40630" y2="59635"/>
                        <a14:backgroundMark x1="40630" y1="59505" x2="49561" y2="59245"/>
                        <a14:backgroundMark x1="52343" y1="59766" x2="60615" y2="59635"/>
                        <a14:backgroundMark x1="51098" y1="53776" x2="51171" y2="5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43777" r="26980" b="24145"/>
          <a:stretch/>
        </p:blipFill>
        <p:spPr>
          <a:xfrm>
            <a:off x="4068138" y="2578379"/>
            <a:ext cx="4475340" cy="2087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75" b="72396" l="32357" r="70498">
                        <a14:backgroundMark x1="49707" y1="51042" x2="48829" y2="54688"/>
                        <a14:backgroundMark x1="51318" y1="62109" x2="51318" y2="6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43777" r="26980" b="34977"/>
          <a:stretch/>
        </p:blipFill>
        <p:spPr>
          <a:xfrm>
            <a:off x="4054892" y="2636911"/>
            <a:ext cx="4475342" cy="130820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92" b="61849" l="30454" r="68228">
                        <a14:backgroundMark x1="33163" y1="47005" x2="41142" y2="47005"/>
                        <a14:backgroundMark x1="50366" y1="63411" x2="49707" y2="58464"/>
                        <a14:backgroundMark x1="68375" y1="5208" x2="68375" y2="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34" t="41770" r="30614" b="33750"/>
          <a:stretch/>
        </p:blipFill>
        <p:spPr bwMode="auto">
          <a:xfrm>
            <a:off x="3790950" y="2852936"/>
            <a:ext cx="4603090" cy="135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4" t="22580" r="21458" b="22150"/>
          <a:stretch/>
        </p:blipFill>
        <p:spPr>
          <a:xfrm>
            <a:off x="6887294" y="2331976"/>
            <a:ext cx="749741" cy="786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1" r="22570" b="2187"/>
          <a:stretch/>
        </p:blipFill>
        <p:spPr>
          <a:xfrm rot="16200000">
            <a:off x="4223920" y="1665238"/>
            <a:ext cx="1080119" cy="182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1689 L 4.16667E-6 0.0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255985" y="1333227"/>
            <a:ext cx="1656184" cy="1519709"/>
            <a:chOff x="5206235" y="2125315"/>
            <a:chExt cx="1656184" cy="1519709"/>
          </a:xfrm>
        </p:grpSpPr>
        <p:grpSp>
          <p:nvGrpSpPr>
            <p:cNvPr id="5" name="Group 4"/>
            <p:cNvGrpSpPr/>
            <p:nvPr/>
          </p:nvGrpSpPr>
          <p:grpSpPr>
            <a:xfrm>
              <a:off x="5206235" y="2125315"/>
              <a:ext cx="1656184" cy="1519709"/>
              <a:chOff x="7103318" y="1680046"/>
              <a:chExt cx="2310586" cy="2139479"/>
            </a:xfrm>
            <a:solidFill>
              <a:schemeClr val="bg1">
                <a:lumMod val="65000"/>
              </a:schemeClr>
            </a:solidFill>
          </p:grpSpPr>
          <p:sp>
            <p:nvSpPr>
              <p:cNvPr id="4" name="Donut 3"/>
              <p:cNvSpPr/>
              <p:nvPr/>
            </p:nvSpPr>
            <p:spPr>
              <a:xfrm>
                <a:off x="7898571" y="1680046"/>
                <a:ext cx="720080" cy="740842"/>
              </a:xfrm>
              <a:prstGeom prst="donut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Trapezoid 2"/>
              <p:cNvSpPr/>
              <p:nvPr/>
            </p:nvSpPr>
            <p:spPr>
              <a:xfrm>
                <a:off x="7103318" y="2307357"/>
                <a:ext cx="2310586" cy="1512168"/>
              </a:xfrm>
              <a:prstGeom prst="trapezoid">
                <a:avLst>
                  <a:gd name="adj" fmla="val 27520"/>
                </a:avLst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375126" y="2779949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effectLst>
                    <a:glow rad="228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 kg</a:t>
              </a:r>
              <a:endParaRPr lang="vi-VN" sz="36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03757" y="3284984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–gam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81230" y="4588669"/>
            <a:ext cx="7427953" cy="1000571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Ki–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–gam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kg</a:t>
            </a:r>
            <a:endParaRPr lang="vi-VN" sz="4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9607" y="3061419"/>
            <a:ext cx="1656184" cy="1519709"/>
            <a:chOff x="5206235" y="2125315"/>
            <a:chExt cx="1656184" cy="1519709"/>
          </a:xfrm>
        </p:grpSpPr>
        <p:grpSp>
          <p:nvGrpSpPr>
            <p:cNvPr id="3" name="Group 2"/>
            <p:cNvGrpSpPr/>
            <p:nvPr/>
          </p:nvGrpSpPr>
          <p:grpSpPr>
            <a:xfrm>
              <a:off x="5206235" y="2125315"/>
              <a:ext cx="1656184" cy="1519709"/>
              <a:chOff x="7103318" y="1680046"/>
              <a:chExt cx="2310586" cy="2139479"/>
            </a:xfrm>
            <a:solidFill>
              <a:schemeClr val="bg1">
                <a:lumMod val="65000"/>
              </a:schemeClr>
            </a:solidFill>
          </p:grpSpPr>
          <p:sp>
            <p:nvSpPr>
              <p:cNvPr id="5" name="Donut 4"/>
              <p:cNvSpPr/>
              <p:nvPr/>
            </p:nvSpPr>
            <p:spPr>
              <a:xfrm>
                <a:off x="7898571" y="1680046"/>
                <a:ext cx="720080" cy="740842"/>
              </a:xfrm>
              <a:prstGeom prst="donut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Trapezoid 5"/>
              <p:cNvSpPr/>
              <p:nvPr/>
            </p:nvSpPr>
            <p:spPr>
              <a:xfrm>
                <a:off x="7103318" y="2307357"/>
                <a:ext cx="2310586" cy="1512168"/>
              </a:xfrm>
              <a:prstGeom prst="trapezoid">
                <a:avLst>
                  <a:gd name="adj" fmla="val 27520"/>
                </a:avLst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5375126" y="2779949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effectLst>
                    <a:glow rad="228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 kg</a:t>
              </a:r>
              <a:endParaRPr lang="vi-VN" sz="36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8504" y="4742537"/>
            <a:ext cx="3138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–gam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388037" y="2229658"/>
            <a:ext cx="2520280" cy="2351470"/>
            <a:chOff x="5206235" y="2125315"/>
            <a:chExt cx="1656184" cy="1519709"/>
          </a:xfrm>
        </p:grpSpPr>
        <p:grpSp>
          <p:nvGrpSpPr>
            <p:cNvPr id="9" name="Group 8"/>
            <p:cNvGrpSpPr/>
            <p:nvPr/>
          </p:nvGrpSpPr>
          <p:grpSpPr>
            <a:xfrm>
              <a:off x="5206235" y="2125315"/>
              <a:ext cx="1656184" cy="1519709"/>
              <a:chOff x="7103318" y="1680046"/>
              <a:chExt cx="2310586" cy="2139479"/>
            </a:xfrm>
            <a:solidFill>
              <a:schemeClr val="bg1">
                <a:lumMod val="65000"/>
              </a:schemeClr>
            </a:solidFill>
          </p:grpSpPr>
          <p:sp>
            <p:nvSpPr>
              <p:cNvPr id="11" name="Donut 10"/>
              <p:cNvSpPr/>
              <p:nvPr/>
            </p:nvSpPr>
            <p:spPr>
              <a:xfrm>
                <a:off x="7898571" y="1680046"/>
                <a:ext cx="720080" cy="740842"/>
              </a:xfrm>
              <a:prstGeom prst="donut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rapezoid 11"/>
              <p:cNvSpPr/>
              <p:nvPr/>
            </p:nvSpPr>
            <p:spPr>
              <a:xfrm>
                <a:off x="7103318" y="2307357"/>
                <a:ext cx="2310586" cy="1512168"/>
              </a:xfrm>
              <a:prstGeom prst="trapezoid">
                <a:avLst>
                  <a:gd name="adj" fmla="val 27520"/>
                </a:avLst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375126" y="2779949"/>
              <a:ext cx="1296144" cy="537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effectLst>
                    <a:glow rad="228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 kg</a:t>
              </a:r>
              <a:endParaRPr lang="vi-VN" sz="48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187329" y="4742537"/>
            <a:ext cx="3138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–gam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042246" y="980728"/>
            <a:ext cx="3718943" cy="3675770"/>
            <a:chOff x="5206235" y="2125315"/>
            <a:chExt cx="1656184" cy="1519709"/>
          </a:xfrm>
        </p:grpSpPr>
        <p:grpSp>
          <p:nvGrpSpPr>
            <p:cNvPr id="15" name="Group 14"/>
            <p:cNvGrpSpPr/>
            <p:nvPr/>
          </p:nvGrpSpPr>
          <p:grpSpPr>
            <a:xfrm>
              <a:off x="5206235" y="2125315"/>
              <a:ext cx="1656184" cy="1519709"/>
              <a:chOff x="7103318" y="1680046"/>
              <a:chExt cx="2310586" cy="2139479"/>
            </a:xfrm>
            <a:solidFill>
              <a:schemeClr val="bg1">
                <a:lumMod val="65000"/>
              </a:schemeClr>
            </a:solidFill>
          </p:grpSpPr>
          <p:sp>
            <p:nvSpPr>
              <p:cNvPr id="17" name="Donut 16"/>
              <p:cNvSpPr/>
              <p:nvPr/>
            </p:nvSpPr>
            <p:spPr>
              <a:xfrm>
                <a:off x="7898571" y="1680046"/>
                <a:ext cx="720080" cy="740842"/>
              </a:xfrm>
              <a:prstGeom prst="donut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rapezoid 17"/>
              <p:cNvSpPr/>
              <p:nvPr/>
            </p:nvSpPr>
            <p:spPr>
              <a:xfrm>
                <a:off x="7103318" y="2307357"/>
                <a:ext cx="2310586" cy="1512168"/>
              </a:xfrm>
              <a:prstGeom prst="trapezoid">
                <a:avLst>
                  <a:gd name="adj" fmla="val 27520"/>
                </a:avLst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375126" y="2779949"/>
              <a:ext cx="1296144" cy="547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effectLst>
                    <a:glow rad="228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5 kg</a:t>
              </a:r>
              <a:endParaRPr lang="vi-VN" sz="80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332522" y="4742537"/>
            <a:ext cx="3138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–gam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3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38922" y="288032"/>
            <a:ext cx="5112568" cy="11247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KI–LÔ–GAM 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4726" y="2001034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895350">
              <a:buFont typeface="Wingdings" pitchFamily="2" charset="2"/>
              <a:buChar char="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4726" y="3645024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895350">
              <a:buFont typeface="Wingdings" pitchFamily="2" charset="2"/>
              <a:buChar char="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Ki–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– gam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4726" y="5241394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895350">
              <a:buFont typeface="Wingdings" pitchFamily="2" charset="2"/>
              <a:buChar char="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Ki–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– gam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-93"/>
                <a:cs typeface="Times New Roman" pitchFamily="18" charset="0"/>
              </a:rPr>
              <a:t>kg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5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ân đồng hồ lò xo Nhơn Hòa 120Kg CĐH-120-12 chính hãng tại ALOBUY Việt Na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0" b="97200" l="62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158" y="260648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750" b="72396" l="32943" r="69546">
                        <a14:foregroundMark x1="51611" y1="52083" x2="51611" y2="60156"/>
                        <a14:foregroundMark x1="49780" y1="51693" x2="50293" y2="59375"/>
                        <a14:foregroundMark x1="50293" y1="50521" x2="51903" y2="50391"/>
                        <a14:backgroundMark x1="51391" y1="59375" x2="51391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43777" r="26980" b="24145"/>
          <a:stretch/>
        </p:blipFill>
        <p:spPr>
          <a:xfrm>
            <a:off x="-25474" y="3429000"/>
            <a:ext cx="4144297" cy="1814052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5" b="96370" l="1000" r="99625">
                        <a14:foregroundMark x1="84625" y1="36634" x2="93625" y2="34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8" y="332656"/>
            <a:ext cx="3666777" cy="277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6534" y="188640"/>
            <a:ext cx="3960440" cy="5328592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ounded Rectangle 5"/>
          <p:cNvSpPr/>
          <p:nvPr/>
        </p:nvSpPr>
        <p:spPr>
          <a:xfrm>
            <a:off x="344746" y="5661248"/>
            <a:ext cx="3083658" cy="7200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Cân đĩa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39631" y="1721448"/>
            <a:ext cx="3083658" cy="7200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Cân đồng hồ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 descr="Cân điện tử 30kg | Cân bàn điện tử 3kg, 6kg, 10kg, 15k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833" l="10000" r="93250">
                        <a14:foregroundMark x1="83750" y1="80000" x2="84000" y2="8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199" y="3356992"/>
            <a:ext cx="4058262" cy="304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903518" y="5094864"/>
            <a:ext cx="3083658" cy="7200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Cân điện tử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8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1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ung câ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75" b="72396" l="32723" r="70351">
                        <a14:foregroundMark x1="52855" y1="52734" x2="51684" y2="58073"/>
                        <a14:foregroundMark x1="49854" y1="52734" x2="51025" y2="58594"/>
                        <a14:foregroundMark x1="48463" y1="51693" x2="51245" y2="50391"/>
                        <a14:backgroundMark x1="34407" y1="53255" x2="45534" y2="52865"/>
                        <a14:backgroundMark x1="39824" y1="54818" x2="40630" y2="59635"/>
                        <a14:backgroundMark x1="40630" y1="59505" x2="49561" y2="59245"/>
                        <a14:backgroundMark x1="52343" y1="59766" x2="60615" y2="59635"/>
                        <a14:backgroundMark x1="51098" y1="53776" x2="51171" y2="5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43777" r="26980" b="24145"/>
          <a:stretch/>
        </p:blipFill>
        <p:spPr>
          <a:xfrm>
            <a:off x="4068138" y="2578379"/>
            <a:ext cx="4475340" cy="2087988"/>
          </a:xfrm>
          <a:prstGeom prst="rect">
            <a:avLst/>
          </a:prstGeom>
        </p:spPr>
      </p:pic>
      <p:pic>
        <p:nvPicPr>
          <p:cNvPr id="3" name="bằng nhau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75" b="72396" l="32357" r="70498">
                        <a14:backgroundMark x1="49707" y1="51042" x2="48829" y2="54688"/>
                        <a14:backgroundMark x1="51318" y1="62109" x2="51318" y2="6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43777" r="26980" b="34977"/>
          <a:stretch/>
        </p:blipFill>
        <p:spPr>
          <a:xfrm>
            <a:off x="4053972" y="2636912"/>
            <a:ext cx="4475342" cy="1308209"/>
          </a:xfrm>
          <a:prstGeom prst="rect">
            <a:avLst/>
          </a:prstGeom>
        </p:spPr>
      </p:pic>
      <p:pic>
        <p:nvPicPr>
          <p:cNvPr id="4" name="nặng hơ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92" b="61849" l="30454" r="68228">
                        <a14:backgroundMark x1="33163" y1="47005" x2="41142" y2="47005"/>
                        <a14:backgroundMark x1="50366" y1="63411" x2="49707" y2="58464"/>
                        <a14:backgroundMark x1="68375" y1="5208" x2="68375" y2="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34" t="41770" r="30614" b="33750"/>
          <a:stretch/>
        </p:blipFill>
        <p:spPr bwMode="auto">
          <a:xfrm>
            <a:off x="3934966" y="2852936"/>
            <a:ext cx="4320480" cy="135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đường HUY DUẨN" descr="Đường cát trắng cao cấp Biên Hoà gói 1k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" b="100000" l="10000" r="80000">
                        <a14:backgroundMark x1="33333" y1="1029" x2="41569" y2="588"/>
                        <a14:backgroundMark x1="54020" y1="735" x2="75098" y2="735"/>
                        <a14:backgroundMark x1="83824" y1="11765" x2="83824" y2="1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944"/>
          <a:stretch/>
        </p:blipFill>
        <p:spPr bwMode="auto">
          <a:xfrm>
            <a:off x="4222998" y="1556792"/>
            <a:ext cx="1352333" cy="154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730261" y="2029928"/>
            <a:ext cx="1165145" cy="1039032"/>
            <a:chOff x="5206235" y="2125315"/>
            <a:chExt cx="1656184" cy="1519709"/>
          </a:xfrm>
          <a:solidFill>
            <a:schemeClr val="tx2">
              <a:lumMod val="40000"/>
              <a:lumOff val="60000"/>
            </a:schemeClr>
          </a:solidFill>
        </p:grpSpPr>
        <p:grpSp>
          <p:nvGrpSpPr>
            <p:cNvPr id="10" name="Group 9"/>
            <p:cNvGrpSpPr/>
            <p:nvPr/>
          </p:nvGrpSpPr>
          <p:grpSpPr>
            <a:xfrm>
              <a:off x="5206235" y="2125315"/>
              <a:ext cx="1656184" cy="1519709"/>
              <a:chOff x="7103318" y="1680046"/>
              <a:chExt cx="2310586" cy="2139479"/>
            </a:xfrm>
            <a:grpFill/>
          </p:grpSpPr>
          <p:sp>
            <p:nvSpPr>
              <p:cNvPr id="12" name="Donut 11"/>
              <p:cNvSpPr/>
              <p:nvPr/>
            </p:nvSpPr>
            <p:spPr>
              <a:xfrm>
                <a:off x="7898571" y="1680046"/>
                <a:ext cx="720080" cy="740842"/>
              </a:xfrm>
              <a:prstGeom prst="donut">
                <a:avLst/>
              </a:prstGeom>
              <a:grp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rapezoid 12"/>
              <p:cNvSpPr/>
              <p:nvPr/>
            </p:nvSpPr>
            <p:spPr>
              <a:xfrm>
                <a:off x="7103318" y="2307357"/>
                <a:ext cx="2310586" cy="1512168"/>
              </a:xfrm>
              <a:prstGeom prst="trapezoid">
                <a:avLst>
                  <a:gd name="adj" fmla="val 27520"/>
                </a:avLst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375125" y="2687082"/>
              <a:ext cx="1296145" cy="765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effectLst>
                    <a:glow rad="228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 kg</a:t>
              </a:r>
              <a:endParaRPr lang="vi-VN" sz="2800" b="1" dirty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bằng nha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75" b="72396" l="32357" r="70498">
                        <a14:backgroundMark x1="49707" y1="51042" x2="48829" y2="54688"/>
                        <a14:backgroundMark x1="51318" y1="62109" x2="51318" y2="6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43777" r="26980" b="34977"/>
          <a:stretch/>
        </p:blipFill>
        <p:spPr>
          <a:xfrm>
            <a:off x="4068136" y="2624847"/>
            <a:ext cx="4475342" cy="1308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38822" y="4509120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 kg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96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29E-6 -2.59259E-6 L -1.55229E-6 0.0419 " pathEditMode="relative" rAng="0" ptsTypes="AA">
                                      <p:cBhvr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40000">
                                      <p:cBhvr>
                                        <p:cTn id="2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8896E-6 0.0419 L -1.18896E-6 -0.00023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165623" y="147944"/>
            <a:ext cx="2439565" cy="635000"/>
            <a:chOff x="2165623" y="147944"/>
            <a:chExt cx="2439565" cy="635000"/>
          </a:xfrm>
        </p:grpSpPr>
        <p:grpSp>
          <p:nvGrpSpPr>
            <p:cNvPr id="2" name="Group 1"/>
            <p:cNvGrpSpPr/>
            <p:nvPr/>
          </p:nvGrpSpPr>
          <p:grpSpPr>
            <a:xfrm>
              <a:off x="2165623" y="147944"/>
              <a:ext cx="2439565" cy="635000"/>
              <a:chOff x="1253941" y="554838"/>
              <a:chExt cx="2439565" cy="6350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5" name="Oval 4"/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 smtClean="0">
                      <a:solidFill>
                        <a:sysClr val="windowText" lastClr="000000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2059472" y="595534"/>
                <a:ext cx="1634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   ?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" name="Rounded Rectangle 6"/>
            <p:cNvSpPr/>
            <p:nvPr/>
          </p:nvSpPr>
          <p:spPr>
            <a:xfrm>
              <a:off x="2971154" y="159696"/>
              <a:ext cx="747788" cy="60500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6095206" y="1313376"/>
            <a:ext cx="0" cy="4231249"/>
          </a:xfrm>
          <a:prstGeom prst="line">
            <a:avLst/>
          </a:prstGeom>
          <a:ln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62558" y="4869260"/>
            <a:ext cx="5472608" cy="791988"/>
            <a:chOff x="118542" y="4516719"/>
            <a:chExt cx="5472608" cy="791988"/>
          </a:xfrm>
        </p:grpSpPr>
        <p:sp>
          <p:nvSpPr>
            <p:cNvPr id="23" name="TextBox 22"/>
            <p:cNvSpPr txBox="1"/>
            <p:nvPr/>
          </p:nvSpPr>
          <p:spPr>
            <a:xfrm>
              <a:off x="118542" y="4600821"/>
              <a:ext cx="54726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4000" dirty="0" err="1" smtClean="0"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          kg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718942" y="4516719"/>
              <a:ext cx="861478" cy="7124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5" b="96018" l="3233" r="100000">
                        <a14:foregroundMark x1="49138" y1="61504" x2="51078" y2="69912"/>
                        <a14:foregroundMark x1="53879" y1="61504" x2="53017" y2="75664"/>
                        <a14:foregroundMark x1="71552" y1="43805" x2="68534" y2="4380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506" y="1484784"/>
            <a:ext cx="6413334" cy="312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98408" l="9453" r="100000">
                        <a14:foregroundMark x1="56219" y1="57006" x2="50746" y2="84395"/>
                        <a14:foregroundMark x1="33333" y1="66242" x2="69154" y2="85032"/>
                        <a14:foregroundMark x1="71642" y1="58280" x2="66169" y2="77707"/>
                        <a14:foregroundMark x1="44776" y1="55732" x2="47761" y2="68153"/>
                        <a14:foregroundMark x1="39303" y1="70064" x2="36816" y2="82166"/>
                        <a14:foregroundMark x1="58706" y1="84395" x2="76119" y2="70064"/>
                        <a14:foregroundMark x1="40299" y1="68153" x2="66169" y2="786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30" y="875950"/>
            <a:ext cx="2304256" cy="359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6455246" y="4869160"/>
            <a:ext cx="5472608" cy="712481"/>
            <a:chOff x="118542" y="4516719"/>
            <a:chExt cx="5472608" cy="712481"/>
          </a:xfrm>
        </p:grpSpPr>
        <p:sp>
          <p:nvSpPr>
            <p:cNvPr id="30" name="TextBox 29"/>
            <p:cNvSpPr txBox="1"/>
            <p:nvPr/>
          </p:nvSpPr>
          <p:spPr>
            <a:xfrm>
              <a:off x="118542" y="4600821"/>
              <a:ext cx="54726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dưa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hấu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           kg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006974" y="4516719"/>
              <a:ext cx="861478" cy="7124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3862958" y="4869160"/>
            <a:ext cx="861478" cy="712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343678" y="4869159"/>
            <a:ext cx="861478" cy="712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21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7294" y="3908138"/>
            <a:ext cx="4318417" cy="2949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980" y="274904"/>
            <a:ext cx="8021474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VƯỢT CHƯỚNG</a:t>
            </a:r>
          </a:p>
          <a:p>
            <a:pPr algn="ctr"/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NGẠI VẬT</a:t>
            </a:r>
            <a:endParaRPr lang="en-US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75926" y="2093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4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675 -3.7037E-6 " pathEditMode="relative" rAng="0" ptsTypes="AA">
                                      <p:cBhvr>
                                        <p:cTn id="11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5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93103" y="265451"/>
            <a:ext cx="3821983" cy="635000"/>
            <a:chOff x="1253941" y="554838"/>
            <a:chExt cx="3821983" cy="635000"/>
          </a:xfrm>
        </p:grpSpPr>
        <p:grpSp>
          <p:nvGrpSpPr>
            <p:cNvPr id="5" name="Group 4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055530" y="595534"/>
              <a:ext cx="3020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):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358902" y="1412776"/>
            <a:ext cx="6120680" cy="129614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36 kg – 9 kg =     ?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4686" y="1785590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463358" y="1556792"/>
            <a:ext cx="1872208" cy="1008112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27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0670" y="3429000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52292" y="3550369"/>
            <a:ext cx="5400600" cy="12961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16 kg + 9 kg =     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24700" y="3694385"/>
            <a:ext cx="1440160" cy="1008112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vi-VN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28578" y="5085184"/>
            <a:ext cx="7251204" cy="12961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25 kg + 5 kg – 10 kg =  ?</a:t>
            </a:r>
          </a:p>
          <a:p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435466" y="5157192"/>
            <a:ext cx="3060340" cy="576588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  <a:cs typeface="Times New Roman" pitchFamily="18" charset="0"/>
              </a:rPr>
              <a:t>kg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10 </a:t>
            </a:r>
            <a:r>
              <a:rPr 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  <a:cs typeface="Times New Roman" pitchFamily="18" charset="0"/>
              </a:rPr>
              <a:t>kg</a:t>
            </a:r>
            <a:endParaRPr lang="vi-VN" sz="3600" b="1" dirty="0">
              <a:solidFill>
                <a:srgbClr val="0000FF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03418" y="5732732"/>
            <a:ext cx="2772308" cy="576588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 kg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47315" y="1645349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kg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99462" y="3813720"/>
            <a:ext cx="708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-93"/>
                <a:cs typeface="Times New Roman" pitchFamily="18" charset="0"/>
              </a:rPr>
              <a:t>kg</a:t>
            </a:r>
            <a:endParaRPr lang="vi-VN" sz="4000" b="1" dirty="0">
              <a:solidFill>
                <a:srgbClr val="0000FF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222998" y="129704"/>
            <a:ext cx="3821983" cy="635000"/>
            <a:chOff x="1253941" y="554838"/>
            <a:chExt cx="3821983" cy="635000"/>
          </a:xfrm>
        </p:grpSpPr>
        <p:grpSp>
          <p:nvGrpSpPr>
            <p:cNvPr id="9" name="Group 8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055530" y="595534"/>
              <a:ext cx="3020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):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169490" y="1005840"/>
            <a:ext cx="5375126" cy="5830291"/>
            <a:chOff x="0" y="1005840"/>
            <a:chExt cx="5375126" cy="58302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2898" r="9747" b="2394"/>
            <a:stretch/>
          </p:blipFill>
          <p:spPr>
            <a:xfrm>
              <a:off x="0" y="1005840"/>
              <a:ext cx="5375126" cy="583029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06574" y="2178730"/>
              <a:ext cx="440379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18 kg + 6 kg</a:t>
              </a:r>
            </a:p>
            <a:p>
              <a:endPara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4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24 kg – 5 kg</a:t>
              </a:r>
              <a:endPara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45596" y="873307"/>
            <a:ext cx="7538342" cy="6156093"/>
            <a:chOff x="5159102" y="801299"/>
            <a:chExt cx="7538342" cy="61560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2" r="11023"/>
            <a:stretch/>
          </p:blipFill>
          <p:spPr>
            <a:xfrm>
              <a:off x="5159102" y="801299"/>
              <a:ext cx="7538342" cy="615609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591150" y="1973158"/>
              <a:ext cx="440379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 kg + 3 kg – 5 kg</a:t>
              </a:r>
            </a:p>
            <a:p>
              <a:endPara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58 kg – 9 kg – 20 kg</a:t>
              </a:r>
              <a:endPara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44299" y="2204864"/>
            <a:ext cx="1757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4000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</a:rPr>
              <a:t>kg</a:t>
            </a:r>
            <a:endParaRPr lang="vi-VN" sz="4000" dirty="0">
              <a:solidFill>
                <a:schemeClr val="bg1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3388" y="3369186"/>
            <a:ext cx="1757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4000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</a:rPr>
              <a:t>kg</a:t>
            </a:r>
            <a:endParaRPr lang="vi-VN" sz="4000" dirty="0">
              <a:solidFill>
                <a:schemeClr val="bg1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22059" y="2060848"/>
            <a:ext cx="331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en-US" sz="3600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</a:rPr>
              <a:t>kg – 5 kg</a:t>
            </a:r>
            <a:endParaRPr lang="vi-VN" sz="3600" dirty="0">
              <a:solidFill>
                <a:schemeClr val="bg1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22061" y="2636912"/>
            <a:ext cx="14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600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</a:rPr>
              <a:t>kg</a:t>
            </a:r>
            <a:endParaRPr lang="vi-VN" sz="3600" dirty="0">
              <a:solidFill>
                <a:schemeClr val="bg1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44558" y="3212976"/>
            <a:ext cx="328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49 </a:t>
            </a:r>
            <a:r>
              <a:rPr lang="en-US" sz="3600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</a:rPr>
              <a:t>kg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20 </a:t>
            </a:r>
            <a:r>
              <a:rPr lang="en-US" sz="3600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</a:rPr>
              <a:t>kg</a:t>
            </a:r>
            <a:endParaRPr lang="vi-VN" sz="3600" dirty="0">
              <a:solidFill>
                <a:schemeClr val="bg1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22060" y="3862789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3600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</a:rPr>
              <a:t>kg</a:t>
            </a:r>
            <a:endParaRPr lang="vi-VN" sz="3600" dirty="0">
              <a:solidFill>
                <a:schemeClr val="bg1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6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69657" y="980728"/>
            <a:ext cx="343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8982" y="2132856"/>
            <a:ext cx="75968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895350">
              <a:buFont typeface="Wingdings" pitchFamily="2" charset="2"/>
              <a:buChar char="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8982" y="3537012"/>
            <a:ext cx="75968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895350">
              <a:buFont typeface="Wingdings" pitchFamily="2" charset="2"/>
              <a:buChar char="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Ki–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– gam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8982" y="4941168"/>
            <a:ext cx="759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895350">
              <a:buFont typeface="Wingdings" pitchFamily="2" charset="2"/>
              <a:buChar char="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Ki–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– gam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kg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34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966" y="2564904"/>
            <a:ext cx="7947036" cy="4032448"/>
          </a:xfrm>
        </p:spPr>
        <p:txBody>
          <a:bodyPr/>
          <a:lstStyle/>
          <a:p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5515952" y="908720"/>
            <a:ext cx="525977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84655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2055" y="2420888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47" y="2996952"/>
            <a:ext cx="52367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9854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0826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6" y="4308213"/>
            <a:ext cx="3040347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233" y="2225994"/>
            <a:ext cx="2081947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0756" y="4752393"/>
            <a:ext cx="3523733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9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09688" y="5037483"/>
            <a:ext cx="1025267" cy="1062464"/>
          </a:xfrm>
          <a:prstGeom prst="rect">
            <a:avLst/>
          </a:prstGeom>
        </p:spPr>
      </p:pic>
      <p:pic>
        <p:nvPicPr>
          <p:cNvPr id="1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36189" y="-1035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240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0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0826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6" y="4308213"/>
            <a:ext cx="304034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165" y="4884819"/>
            <a:ext cx="3523733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4532" y="876560"/>
            <a:ext cx="5561350" cy="16380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18 – 9 = ?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5271" y="3371851"/>
            <a:ext cx="4683193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198" y="5045313"/>
            <a:ext cx="4683193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5271" y="5045314"/>
            <a:ext cx="4683193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8980" y="3419933"/>
            <a:ext cx="4683193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190" y="358178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0051" y="527279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5720" y="516651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1340" y="3525408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503" y="3590124"/>
            <a:ext cx="4003785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966" y="4683009"/>
            <a:ext cx="1285942" cy="1383464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9792" y="867824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27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0826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9965" y="1424967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6" y="4308213"/>
            <a:ext cx="304034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34" y="3640670"/>
            <a:ext cx="4007930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213085" y="552710"/>
            <a:ext cx="5764245" cy="19047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= ….. cm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6651" y="3324130"/>
            <a:ext cx="4683193" cy="10841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198" y="5026263"/>
            <a:ext cx="4683193" cy="10841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5271" y="5026264"/>
            <a:ext cx="4683193" cy="10841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35271" y="3364148"/>
            <a:ext cx="4683193" cy="10841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4481" y="3545050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0051" y="527279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5720" y="516651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22720" y="3496737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292" y="3794915"/>
            <a:ext cx="2161169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593" y="4913750"/>
            <a:ext cx="1285942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2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0826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6" y="4308213"/>
            <a:ext cx="304034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43" y="3901194"/>
            <a:ext cx="2161169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06074" y="404664"/>
            <a:ext cx="6778264" cy="208420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+ 6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63343" y="4994667"/>
            <a:ext cx="4683193" cy="112630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198" y="4984107"/>
            <a:ext cx="4683193" cy="112630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 cm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58831" y="3282527"/>
            <a:ext cx="4683193" cy="112630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8980" y="3282527"/>
            <a:ext cx="4683193" cy="112630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190" y="350558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3611" y="3571213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5720" y="516651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6824" y="4994667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190" y="4472912"/>
            <a:ext cx="3989808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966" y="4705965"/>
            <a:ext cx="1285942" cy="1337553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4833" y="943335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33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0826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6" y="4308213"/>
            <a:ext cx="304034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40" y="4500326"/>
            <a:ext cx="4064563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06636" y="552710"/>
            <a:ext cx="7977141" cy="18582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&gt;; =; &lt;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85      90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82288" y="3437140"/>
            <a:ext cx="2602978" cy="12086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33729" y="3467098"/>
            <a:ext cx="2602978" cy="12086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4685" y="3500127"/>
            <a:ext cx="2602978" cy="12086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43680" y="3805481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48294" y="3838080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28142" y="3734200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434" y="3818898"/>
            <a:ext cx="3078437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8236" y="4879767"/>
            <a:ext cx="1285942" cy="12971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35166" y="1553866"/>
            <a:ext cx="800105" cy="6509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5738" y="-999135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93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0826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757" y="3865248"/>
            <a:ext cx="3989808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6" y="4308213"/>
            <a:ext cx="304034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186" y="3916755"/>
            <a:ext cx="3078526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676435" y="552710"/>
            <a:ext cx="4837544" cy="18582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85 – 29 = 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2300" y="4999669"/>
            <a:ext cx="4683193" cy="11107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35270" y="3442011"/>
            <a:ext cx="4683193" cy="11107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5271" y="4999669"/>
            <a:ext cx="4683193" cy="11107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8980" y="3412388"/>
            <a:ext cx="4683193" cy="11107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190" y="361988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0051" y="527279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89791" y="3608858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08369" y="5198871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9792" y="1957612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10" y="2127346"/>
            <a:ext cx="4850194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45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o Bì Đựng Gạo 50Kg - Công Ty Bao Bì Ánh Sá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86" r="31427"/>
          <a:stretch/>
        </p:blipFill>
        <p:spPr bwMode="auto">
          <a:xfrm>
            <a:off x="4577294" y="531550"/>
            <a:ext cx="3102088" cy="461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5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6" r="17921"/>
          <a:stretch/>
        </p:blipFill>
        <p:spPr bwMode="auto">
          <a:xfrm>
            <a:off x="1442254" y="2420888"/>
            <a:ext cx="1594469" cy="255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12 lợi ích của cá chép rất tuyệt vời nhưng ít ai biết - ADIVA.COM.V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00" b="9275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78" y="2780928"/>
            <a:ext cx="313234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943078" y="5097448"/>
            <a:ext cx="2304256" cy="8772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50 kg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98662" y="5097448"/>
            <a:ext cx="2304256" cy="8772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5 kg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885516" y="5097448"/>
            <a:ext cx="2304256" cy="8772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 kg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918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361</Words>
  <Application>Microsoft Office PowerPoint</Application>
  <PresentationFormat>Custom</PresentationFormat>
  <Paragraphs>101</Paragraphs>
  <Slides>24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41</cp:revision>
  <dcterms:created xsi:type="dcterms:W3CDTF">2021-08-10T01:44:52Z</dcterms:created>
  <dcterms:modified xsi:type="dcterms:W3CDTF">2021-12-02T02:40:00Z</dcterms:modified>
</cp:coreProperties>
</file>