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476" y="-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8521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119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554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8862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988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765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2664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21137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1754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8714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9C0347-AE28-48F8-B64F-634C4C81E41C}" type="datetimeFigureOut">
              <a:rPr lang="vi-VN" smtClean="0"/>
              <a:t>30/11/2021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2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9C0347-AE28-48F8-B64F-634C4C81E41C}" type="datetimeFigureOut">
              <a:rPr lang="vi-VN" smtClean="0"/>
              <a:t>30/11/2021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74F58-C9A4-4851-9083-C3FF9BB4BDB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164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9.xml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6.xml"/><Relationship Id="rId5" Type="http://schemas.openxmlformats.org/officeDocument/2006/relationships/image" Target="../media/image8.gif"/><Relationship Id="rId15" Type="http://schemas.openxmlformats.org/officeDocument/2006/relationships/slide" Target="slide8.xm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slide" Target="slide5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2.jpg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image" Target="../media/image17.png"/><Relationship Id="rId2" Type="http://schemas.openxmlformats.org/officeDocument/2006/relationships/audio" Target="../media/audio3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2.jpg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2.jpg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openxmlformats.org/officeDocument/2006/relationships/image" Target="../media/image17.png"/><Relationship Id="rId2" Type="http://schemas.openxmlformats.org/officeDocument/2006/relationships/audio" Target="../media/audio3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2.jpg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openxmlformats.org/officeDocument/2006/relationships/image" Target="../media/image27.pn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2.jpg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31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2.jpg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74826" y="52816"/>
            <a:ext cx="6840760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 MỪNG CÁC EM ĐẾN VỚI TIẾT HỌC</a:t>
            </a:r>
            <a:endParaRPr lang="en-US" sz="6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48026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UY DUẨN"/>
          <p:cNvSpPr/>
          <p:nvPr/>
        </p:nvSpPr>
        <p:spPr>
          <a:xfrm>
            <a:off x="2746834" y="311261"/>
            <a:ext cx="6696744" cy="3549785"/>
          </a:xfrm>
          <a:prstGeom prst="cloud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70871" y="1090284"/>
            <a:ext cx="6048671" cy="212365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 TẬP CHUNG</a:t>
            </a:r>
            <a:endParaRPr lang="vi-VN" sz="6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0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89717" y="2967335"/>
            <a:ext cx="40657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</a:rPr>
              <a:t>TIẾT 1</a:t>
            </a:r>
            <a:endParaRPr lang="en-US" sz="9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07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65623" y="104911"/>
            <a:ext cx="4073599" cy="678033"/>
            <a:chOff x="1253941" y="511805"/>
            <a:chExt cx="4073599" cy="678033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511805"/>
              <a:ext cx="32680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Đặt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rồi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1196752"/>
            <a:ext cx="3526002" cy="2592288"/>
            <a:chOff x="0" y="1196752"/>
            <a:chExt cx="3526002" cy="259228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94" t="18427" r="15471" b="30524"/>
            <a:stretch/>
          </p:blipFill>
          <p:spPr>
            <a:xfrm>
              <a:off x="0" y="1196752"/>
              <a:ext cx="3526002" cy="2592288"/>
            </a:xfrm>
            <a:prstGeom prst="rect">
              <a:avLst/>
            </a:prstGeom>
          </p:spPr>
        </p:pic>
        <p:sp>
          <p:nvSpPr>
            <p:cNvPr id="8" name="HUY DUẨN"/>
            <p:cNvSpPr txBox="1"/>
            <p:nvPr/>
          </p:nvSpPr>
          <p:spPr>
            <a:xfrm>
              <a:off x="694606" y="2204864"/>
              <a:ext cx="223224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58 + 17</a:t>
              </a:r>
            </a:p>
            <a:p>
              <a:pPr algn="ctr"/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31 + 69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302045" y="1228417"/>
            <a:ext cx="3526002" cy="2592288"/>
            <a:chOff x="0" y="1196752"/>
            <a:chExt cx="3526002" cy="259228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94" t="18427" r="15471" b="30524"/>
            <a:stretch/>
          </p:blipFill>
          <p:spPr>
            <a:xfrm>
              <a:off x="0" y="1196752"/>
              <a:ext cx="3526002" cy="259228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94606" y="2204864"/>
              <a:ext cx="223224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85 – 68 </a:t>
              </a:r>
            </a:p>
            <a:p>
              <a:pPr algn="ctr"/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100 – 24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471470" y="1196752"/>
            <a:ext cx="3526002" cy="2592288"/>
            <a:chOff x="0" y="1196752"/>
            <a:chExt cx="3526002" cy="2592288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94" t="18427" r="15471" b="30524"/>
            <a:stretch/>
          </p:blipFill>
          <p:spPr>
            <a:xfrm>
              <a:off x="0" y="1196752"/>
              <a:ext cx="3526002" cy="259228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694606" y="2204864"/>
              <a:ext cx="223224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49 + 9</a:t>
              </a:r>
            </a:p>
            <a:p>
              <a:pPr algn="ctr"/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72 – 6 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45837" y="4297188"/>
                <a:ext cx="1784527" cy="1163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58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17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37" y="4297188"/>
                <a:ext cx="1784527" cy="116313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38379" y="5371923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𝟕𝟓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379" y="5371923"/>
                <a:ext cx="864339" cy="646331"/>
              </a:xfrm>
              <a:prstGeom prst="rect">
                <a:avLst/>
              </a:prstGeom>
              <a:blipFill rotWithShape="1">
                <a:blip r:embed="rId5"/>
                <a:stretch>
                  <a:fillRect t="-14151" r="-29078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078890" y="4297187"/>
                <a:ext cx="1784527" cy="115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31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69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890" y="4297187"/>
                <a:ext cx="1784527" cy="11518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350790" y="5371922"/>
                <a:ext cx="114005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𝟏𝟎𝟎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790" y="5371922"/>
                <a:ext cx="1140056" cy="646331"/>
              </a:xfrm>
              <a:prstGeom prst="rect">
                <a:avLst/>
              </a:prstGeom>
              <a:blipFill rotWithShape="1">
                <a:blip r:embed="rId7"/>
                <a:stretch>
                  <a:fillRect t="-14151" r="-20856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280519" y="4372230"/>
                <a:ext cx="1784527" cy="1163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85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68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0519" y="4372230"/>
                <a:ext cx="1784527" cy="116313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873061" y="5446965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𝟏𝟕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061" y="5446965"/>
                <a:ext cx="864339" cy="646331"/>
              </a:xfrm>
              <a:prstGeom prst="rect">
                <a:avLst/>
              </a:prstGeom>
              <a:blipFill rotWithShape="1">
                <a:blip r:embed="rId9"/>
                <a:stretch>
                  <a:fillRect t="-14151" r="-28873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113572" y="4372229"/>
                <a:ext cx="1784527" cy="11539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100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  24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3572" y="4372229"/>
                <a:ext cx="1784527" cy="1153906"/>
              </a:xfrm>
              <a:prstGeom prst="rect">
                <a:avLst/>
              </a:prstGeom>
              <a:blipFill rotWithShape="1">
                <a:blip r:embed="rId10"/>
                <a:stretch>
                  <a:fillRect r="-511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6823122" y="5446964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𝟕𝟔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122" y="5446964"/>
                <a:ext cx="864339" cy="646331"/>
              </a:xfrm>
              <a:prstGeom prst="rect">
                <a:avLst/>
              </a:prstGeom>
              <a:blipFill rotWithShape="1">
                <a:blip r:embed="rId11"/>
                <a:stretch>
                  <a:fillRect t="-14151" r="-28873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379892" y="4308474"/>
                <a:ext cx="1784527" cy="11498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49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  9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892" y="4308474"/>
                <a:ext cx="1784527" cy="114980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8972434" y="5383209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𝟓𝟖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2434" y="5383209"/>
                <a:ext cx="864339" cy="646331"/>
              </a:xfrm>
              <a:prstGeom prst="rect">
                <a:avLst/>
              </a:prstGeom>
              <a:blipFill rotWithShape="1">
                <a:blip r:embed="rId13"/>
                <a:stretch>
                  <a:fillRect t="-14151" r="-28169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0212945" y="4308473"/>
                <a:ext cx="1784527" cy="1150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latin typeface="Cambria Math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latin typeface="Cambria Math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latin typeface="Cambria Math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72 </m:t>
                              </m:r>
                            </m:e>
                            <m:e>
                              <m:r>
                                <a:rPr lang="vi-VN" sz="3600" b="0" i="1" smtClean="0">
                                  <a:latin typeface="Cambria Math"/>
                                </a:rPr>
                                <m:t>   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latin typeface="+mj-lt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2945" y="4308473"/>
                <a:ext cx="1784527" cy="1150315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10847491" y="5383208"/>
                <a:ext cx="86433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600" b="1" i="1" smtClean="0">
                          <a:solidFill>
                            <a:srgbClr val="0000FF"/>
                          </a:solidFill>
                          <a:latin typeface="Cambria Math"/>
                        </a:rPr>
                        <m:t>𝟔𝟔</m:t>
                      </m:r>
                    </m:oMath>
                  </m:oMathPara>
                </a14:m>
                <a:endParaRPr lang="vi-VN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7491" y="5383208"/>
                <a:ext cx="864339" cy="646331"/>
              </a:xfrm>
              <a:prstGeom prst="rect">
                <a:avLst/>
              </a:prstGeom>
              <a:blipFill rotWithShape="1">
                <a:blip r:embed="rId15"/>
                <a:stretch>
                  <a:fillRect t="-14151" r="-28873" b="-34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273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9476" y="1359397"/>
            <a:ext cx="5802978" cy="5592175"/>
            <a:chOff x="3108535" y="190500"/>
            <a:chExt cx="6800852" cy="6748935"/>
          </a:xfrm>
        </p:grpSpPr>
        <p:grpSp>
          <p:nvGrpSpPr>
            <p:cNvPr id="3" name="Group 2"/>
            <p:cNvGrpSpPr/>
            <p:nvPr/>
          </p:nvGrpSpPr>
          <p:grpSpPr>
            <a:xfrm>
              <a:off x="3108535" y="190500"/>
              <a:ext cx="6800852" cy="6748935"/>
              <a:chOff x="3924299" y="1152154"/>
              <a:chExt cx="4419602" cy="5882531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3924299" y="1152154"/>
                <a:ext cx="4419602" cy="5882531"/>
                <a:chOff x="380999" y="1068469"/>
                <a:chExt cx="4419602" cy="5882531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380999" y="1219200"/>
                  <a:ext cx="4419602" cy="5731800"/>
                  <a:chOff x="4248149" y="1"/>
                  <a:chExt cx="3695701" cy="6950999"/>
                </a:xfrm>
              </p:grpSpPr>
              <p:pic>
                <p:nvPicPr>
                  <p:cNvPr id="32" name="Picture 31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0000" b="29934"/>
                  <a:stretch/>
                </p:blipFill>
                <p:spPr>
                  <a:xfrm>
                    <a:off x="4248149" y="1967096"/>
                    <a:ext cx="3695697" cy="981499"/>
                  </a:xfrm>
                  <a:prstGeom prst="rect">
                    <a:avLst/>
                  </a:prstGeom>
                </p:spPr>
              </p:pic>
              <p:grpSp>
                <p:nvGrpSpPr>
                  <p:cNvPr id="33" name="Group 32"/>
                  <p:cNvGrpSpPr/>
                  <p:nvPr/>
                </p:nvGrpSpPr>
                <p:grpSpPr>
                  <a:xfrm>
                    <a:off x="4248150" y="1"/>
                    <a:ext cx="3695700" cy="6950999"/>
                    <a:chOff x="4248150" y="-72569"/>
                    <a:chExt cx="3695700" cy="6950999"/>
                  </a:xfrm>
                </p:grpSpPr>
                <p:pic>
                  <p:nvPicPr>
                    <p:cNvPr id="34" name="Picture 33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50000" b="29934"/>
                    <a:stretch/>
                  </p:blipFill>
                  <p:spPr>
                    <a:xfrm>
                      <a:off x="4248152" y="3413020"/>
                      <a:ext cx="3695698" cy="105414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35" name="Group 34"/>
                    <p:cNvGrpSpPr/>
                    <p:nvPr/>
                  </p:nvGrpSpPr>
                  <p:grpSpPr>
                    <a:xfrm>
                      <a:off x="4248150" y="-72569"/>
                      <a:ext cx="3695699" cy="6950999"/>
                      <a:chOff x="4518618" y="-1363580"/>
                      <a:chExt cx="4053881" cy="8229662"/>
                    </a:xfrm>
                  </p:grpSpPr>
                  <p:pic>
                    <p:nvPicPr>
                      <p:cNvPr id="36" name="Picture 35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0000" b="29934"/>
                      <a:stretch/>
                    </p:blipFill>
                    <p:spPr>
                      <a:xfrm>
                        <a:off x="4518619" y="1601147"/>
                        <a:ext cx="4053879" cy="11620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7" name="Picture 36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1439"/>
                      <a:stretch/>
                    </p:blipFill>
                    <p:spPr>
                      <a:xfrm>
                        <a:off x="4518618" y="-1363580"/>
                        <a:ext cx="4053879" cy="2411752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38" name="Picture 37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0000"/>
                      <a:stretch/>
                    </p:blipFill>
                    <p:spPr>
                      <a:xfrm>
                        <a:off x="4518620" y="3970482"/>
                        <a:ext cx="4053879" cy="28956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  <p:sp>
              <p:nvSpPr>
                <p:cNvPr id="29" name="Rectangle 28"/>
                <p:cNvSpPr/>
                <p:nvPr/>
              </p:nvSpPr>
              <p:spPr>
                <a:xfrm>
                  <a:off x="2095497" y="1068469"/>
                  <a:ext cx="990600" cy="782199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 smtClean="0">
                      <a:latin typeface="Times New Roman" pitchFamily="18" charset="0"/>
                      <a:cs typeface="Times New Roman" pitchFamily="18" charset="0"/>
                    </a:rPr>
                    <a:t>71</a:t>
                  </a:r>
                  <a:endParaRPr lang="vi-VN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0" name="Rectangle 29"/>
                <p:cNvSpPr/>
                <p:nvPr/>
              </p:nvSpPr>
              <p:spPr>
                <a:xfrm rot="20612888">
                  <a:off x="952497" y="1611968"/>
                  <a:ext cx="990600" cy="782199"/>
                </a:xfrm>
                <a:prstGeom prst="rect">
                  <a:avLst/>
                </a:pr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 smtClean="0">
                      <a:latin typeface="Times New Roman" pitchFamily="18" charset="0"/>
                      <a:cs typeface="Times New Roman" pitchFamily="18" charset="0"/>
                    </a:rPr>
                    <a:t>45</a:t>
                  </a:r>
                  <a:endParaRPr lang="vi-VN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 rot="987112" flipH="1">
                  <a:off x="3328982" y="1528485"/>
                  <a:ext cx="990600" cy="782199"/>
                </a:xfrm>
                <a:prstGeom prst="rect">
                  <a:avLst/>
                </a:prstGeom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 smtClean="0">
                      <a:latin typeface="Times New Roman" pitchFamily="18" charset="0"/>
                      <a:cs typeface="Times New Roman" pitchFamily="18" charset="0"/>
                    </a:rPr>
                    <a:t>26</a:t>
                  </a:r>
                  <a:endParaRPr lang="vi-VN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4405312" y="3684135"/>
                <a:ext cx="3471855" cy="0"/>
              </a:xfrm>
              <a:prstGeom prst="line">
                <a:avLst/>
              </a:prstGeom>
              <a:ln w="762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4367212" y="4731885"/>
                <a:ext cx="3471855" cy="0"/>
              </a:xfrm>
              <a:prstGeom prst="line">
                <a:avLst/>
              </a:prstGeom>
              <a:ln w="762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4367212" y="5760585"/>
                <a:ext cx="3471855" cy="0"/>
              </a:xfrm>
              <a:prstGeom prst="line">
                <a:avLst/>
              </a:prstGeom>
              <a:ln w="762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3"/>
            <p:cNvGrpSpPr/>
            <p:nvPr/>
          </p:nvGrpSpPr>
          <p:grpSpPr>
            <a:xfrm>
              <a:off x="4013045" y="2166788"/>
              <a:ext cx="4784655" cy="928603"/>
              <a:chOff x="4013045" y="2166788"/>
              <a:chExt cx="4784655" cy="928603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169357" y="2166788"/>
                <a:ext cx="4492400" cy="928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+          =</a:t>
                </a:r>
                <a:endParaRPr lang="vi-VN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4030891" y="3296529"/>
              <a:ext cx="4784655" cy="928603"/>
              <a:chOff x="4013045" y="2196923"/>
              <a:chExt cx="4784655" cy="928603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4151511" y="2196923"/>
                <a:ext cx="4492400" cy="928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+          =</a:t>
                </a:r>
                <a:endParaRPr lang="vi-VN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011840" y="4350820"/>
              <a:ext cx="4784655" cy="920007"/>
              <a:chOff x="4013045" y="2078771"/>
              <a:chExt cx="4784655" cy="92000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181105" y="2078771"/>
                <a:ext cx="4492400" cy="866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–          =</a:t>
                </a:r>
                <a:endParaRPr lang="vi-VN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4002328" y="5648825"/>
              <a:ext cx="4819045" cy="867794"/>
              <a:chOff x="4013045" y="2130984"/>
              <a:chExt cx="4819045" cy="867794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339690" y="2130984"/>
                <a:ext cx="4492400" cy="866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–          =</a:t>
                </a:r>
                <a:endParaRPr lang="vi-VN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90" name="Group 89"/>
          <p:cNvGrpSpPr/>
          <p:nvPr/>
        </p:nvGrpSpPr>
        <p:grpSpPr>
          <a:xfrm>
            <a:off x="2120803" y="-27384"/>
            <a:ext cx="7830969" cy="954107"/>
            <a:chOff x="1253941" y="511805"/>
            <a:chExt cx="7830969" cy="954107"/>
          </a:xfrm>
        </p:grpSpPr>
        <p:grpSp>
          <p:nvGrpSpPr>
            <p:cNvPr id="91" name="Group 90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93" name="Oval 92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>
              <a:off x="2059471" y="511805"/>
              <a:ext cx="702543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Xếp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thẻ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ô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thích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đúng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28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5" name="Rounded Rectangle 94"/>
          <p:cNvSpPr/>
          <p:nvPr/>
        </p:nvSpPr>
        <p:spPr>
          <a:xfrm>
            <a:off x="910630" y="3044693"/>
            <a:ext cx="861507" cy="6723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6" name="Group 95"/>
          <p:cNvGrpSpPr/>
          <p:nvPr/>
        </p:nvGrpSpPr>
        <p:grpSpPr>
          <a:xfrm>
            <a:off x="6104854" y="1359397"/>
            <a:ext cx="5802978" cy="5592175"/>
            <a:chOff x="3108535" y="190500"/>
            <a:chExt cx="6800852" cy="6748935"/>
          </a:xfrm>
        </p:grpSpPr>
        <p:grpSp>
          <p:nvGrpSpPr>
            <p:cNvPr id="97" name="Group 96"/>
            <p:cNvGrpSpPr/>
            <p:nvPr/>
          </p:nvGrpSpPr>
          <p:grpSpPr>
            <a:xfrm>
              <a:off x="3108535" y="190500"/>
              <a:ext cx="6800852" cy="6748935"/>
              <a:chOff x="3924299" y="1152154"/>
              <a:chExt cx="4419602" cy="5882531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3924299" y="1152154"/>
                <a:ext cx="4419602" cy="5882531"/>
                <a:chOff x="380999" y="1068469"/>
                <a:chExt cx="4419602" cy="5882531"/>
              </a:xfrm>
            </p:grpSpPr>
            <p:grpSp>
              <p:nvGrpSpPr>
                <p:cNvPr id="122" name="Group 121"/>
                <p:cNvGrpSpPr/>
                <p:nvPr/>
              </p:nvGrpSpPr>
              <p:grpSpPr>
                <a:xfrm>
                  <a:off x="380999" y="1219200"/>
                  <a:ext cx="4419602" cy="5731800"/>
                  <a:chOff x="4248149" y="1"/>
                  <a:chExt cx="3695701" cy="6950999"/>
                </a:xfrm>
              </p:grpSpPr>
              <p:pic>
                <p:nvPicPr>
                  <p:cNvPr id="126" name="Picture 125"/>
                  <p:cNvPicPr>
                    <a:picLocks noChangeAspect="1"/>
                  </p:cNvPicPr>
                  <p:nvPr/>
                </p:nvPicPr>
                <p:blipFill rotWithShape="1"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50000" b="29934"/>
                  <a:stretch/>
                </p:blipFill>
                <p:spPr>
                  <a:xfrm>
                    <a:off x="4248149" y="1967096"/>
                    <a:ext cx="3695697" cy="981499"/>
                  </a:xfrm>
                  <a:prstGeom prst="rect">
                    <a:avLst/>
                  </a:prstGeom>
                </p:spPr>
              </p:pic>
              <p:grpSp>
                <p:nvGrpSpPr>
                  <p:cNvPr id="127" name="Group 126"/>
                  <p:cNvGrpSpPr/>
                  <p:nvPr/>
                </p:nvGrpSpPr>
                <p:grpSpPr>
                  <a:xfrm>
                    <a:off x="4248150" y="1"/>
                    <a:ext cx="3695700" cy="6950999"/>
                    <a:chOff x="4248150" y="-72569"/>
                    <a:chExt cx="3695700" cy="6950999"/>
                  </a:xfrm>
                </p:grpSpPr>
                <p:pic>
                  <p:nvPicPr>
                    <p:cNvPr id="128" name="Picture 127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50000" b="29934"/>
                    <a:stretch/>
                  </p:blipFill>
                  <p:spPr>
                    <a:xfrm>
                      <a:off x="4248152" y="3413020"/>
                      <a:ext cx="3695698" cy="1054146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29" name="Group 128"/>
                    <p:cNvGrpSpPr/>
                    <p:nvPr/>
                  </p:nvGrpSpPr>
                  <p:grpSpPr>
                    <a:xfrm>
                      <a:off x="4248150" y="-72569"/>
                      <a:ext cx="3695699" cy="6950999"/>
                      <a:chOff x="4518618" y="-1363580"/>
                      <a:chExt cx="4053881" cy="8229662"/>
                    </a:xfrm>
                  </p:grpSpPr>
                  <p:pic>
                    <p:nvPicPr>
                      <p:cNvPr id="130" name="Picture 129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0000" b="29934"/>
                      <a:stretch/>
                    </p:blipFill>
                    <p:spPr>
                      <a:xfrm>
                        <a:off x="4518619" y="1601147"/>
                        <a:ext cx="4053879" cy="116205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31" name="Picture 130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1439"/>
                      <a:stretch/>
                    </p:blipFill>
                    <p:spPr>
                      <a:xfrm>
                        <a:off x="4518618" y="-1363580"/>
                        <a:ext cx="4053879" cy="2411752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32" name="Picture 13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50000"/>
                      <a:stretch/>
                    </p:blipFill>
                    <p:spPr>
                      <a:xfrm>
                        <a:off x="4518620" y="3970482"/>
                        <a:ext cx="4053879" cy="2895600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  <p:sp>
              <p:nvSpPr>
                <p:cNvPr id="123" name="Rectangle 122"/>
                <p:cNvSpPr/>
                <p:nvPr/>
              </p:nvSpPr>
              <p:spPr>
                <a:xfrm>
                  <a:off x="2095497" y="1068469"/>
                  <a:ext cx="990600" cy="782199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 smtClean="0">
                      <a:latin typeface="Times New Roman" pitchFamily="18" charset="0"/>
                      <a:cs typeface="Times New Roman" pitchFamily="18" charset="0"/>
                    </a:rPr>
                    <a:t>100</a:t>
                  </a:r>
                  <a:endParaRPr lang="vi-VN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24" name="Rectangle 123"/>
                <p:cNvSpPr/>
                <p:nvPr/>
              </p:nvSpPr>
              <p:spPr>
                <a:xfrm rot="20612888">
                  <a:off x="952497" y="1611968"/>
                  <a:ext cx="990600" cy="782199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 smtClean="0">
                      <a:latin typeface="Times New Roman" pitchFamily="18" charset="0"/>
                      <a:cs typeface="Times New Roman" pitchFamily="18" charset="0"/>
                    </a:rPr>
                    <a:t>39</a:t>
                  </a:r>
                  <a:endParaRPr lang="vi-VN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25" name="Rectangle 124"/>
                <p:cNvSpPr/>
                <p:nvPr/>
              </p:nvSpPr>
              <p:spPr>
                <a:xfrm rot="987112" flipH="1">
                  <a:off x="3328982" y="1528485"/>
                  <a:ext cx="990600" cy="782199"/>
                </a:xfrm>
                <a:prstGeom prst="rect">
                  <a:avLst/>
                </a:prstGeom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dirty="0" smtClean="0">
                      <a:latin typeface="Times New Roman" pitchFamily="18" charset="0"/>
                      <a:cs typeface="Times New Roman" pitchFamily="18" charset="0"/>
                    </a:rPr>
                    <a:t>61</a:t>
                  </a:r>
                  <a:endParaRPr lang="vi-VN" sz="40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119" name="Straight Connector 118"/>
              <p:cNvCxnSpPr/>
              <p:nvPr/>
            </p:nvCxnSpPr>
            <p:spPr>
              <a:xfrm>
                <a:off x="4405312" y="3684135"/>
                <a:ext cx="3471855" cy="0"/>
              </a:xfrm>
              <a:prstGeom prst="line">
                <a:avLst/>
              </a:prstGeom>
              <a:ln w="762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4367212" y="4731885"/>
                <a:ext cx="3471855" cy="0"/>
              </a:xfrm>
              <a:prstGeom prst="line">
                <a:avLst/>
              </a:prstGeom>
              <a:ln w="762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4367212" y="5760585"/>
                <a:ext cx="3471855" cy="0"/>
              </a:xfrm>
              <a:prstGeom prst="line">
                <a:avLst/>
              </a:prstGeom>
              <a:ln w="762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8" name="Group 97"/>
            <p:cNvGrpSpPr/>
            <p:nvPr/>
          </p:nvGrpSpPr>
          <p:grpSpPr>
            <a:xfrm>
              <a:off x="4013045" y="2166788"/>
              <a:ext cx="4784655" cy="928603"/>
              <a:chOff x="4013045" y="2166788"/>
              <a:chExt cx="4784655" cy="928603"/>
            </a:xfrm>
          </p:grpSpPr>
          <p:sp>
            <p:nvSpPr>
              <p:cNvPr id="114" name="TextBox 113"/>
              <p:cNvSpPr txBox="1"/>
              <p:nvPr/>
            </p:nvSpPr>
            <p:spPr>
              <a:xfrm>
                <a:off x="4169357" y="2166788"/>
                <a:ext cx="4492400" cy="928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+          =</a:t>
                </a:r>
                <a:endParaRPr lang="vi-VN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5" name="Rounded Rectangle 114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6" name="Rounded Rectangle 115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7" name="Rounded Rectangle 116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4030891" y="3296529"/>
              <a:ext cx="4784655" cy="928603"/>
              <a:chOff x="4013045" y="2196923"/>
              <a:chExt cx="4784655" cy="928603"/>
            </a:xfrm>
          </p:grpSpPr>
          <p:sp>
            <p:nvSpPr>
              <p:cNvPr id="110" name="TextBox 109"/>
              <p:cNvSpPr txBox="1"/>
              <p:nvPr/>
            </p:nvSpPr>
            <p:spPr>
              <a:xfrm>
                <a:off x="4151511" y="2196923"/>
                <a:ext cx="4492400" cy="9286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+          =</a:t>
                </a:r>
                <a:endParaRPr lang="vi-VN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1" name="Rounded Rectangle 110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2" name="Rounded Rectangle 111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3" name="Rounded Rectangle 112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0" name="Group 99"/>
            <p:cNvGrpSpPr/>
            <p:nvPr/>
          </p:nvGrpSpPr>
          <p:grpSpPr>
            <a:xfrm>
              <a:off x="4011840" y="4350820"/>
              <a:ext cx="4784655" cy="920007"/>
              <a:chOff x="4013045" y="2078771"/>
              <a:chExt cx="4784655" cy="920007"/>
            </a:xfrm>
          </p:grpSpPr>
          <p:sp>
            <p:nvSpPr>
              <p:cNvPr id="106" name="TextBox 105"/>
              <p:cNvSpPr txBox="1"/>
              <p:nvPr/>
            </p:nvSpPr>
            <p:spPr>
              <a:xfrm>
                <a:off x="4181105" y="2078771"/>
                <a:ext cx="4492400" cy="866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–          =</a:t>
                </a:r>
                <a:endParaRPr lang="vi-VN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7" name="Rounded Rectangle 106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100</a:t>
                </a: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8" name="Rounded Rectangle 107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61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9" name="Rounded Rectangle 108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39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4002328" y="5648825"/>
              <a:ext cx="4819045" cy="867794"/>
              <a:chOff x="4013045" y="2130984"/>
              <a:chExt cx="4819045" cy="867794"/>
            </a:xfrm>
          </p:grpSpPr>
          <p:sp>
            <p:nvSpPr>
              <p:cNvPr id="102" name="TextBox 101"/>
              <p:cNvSpPr txBox="1"/>
              <p:nvPr/>
            </p:nvSpPr>
            <p:spPr>
              <a:xfrm>
                <a:off x="4339690" y="2130984"/>
                <a:ext cx="4492400" cy="866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–          =</a:t>
                </a:r>
                <a:endParaRPr lang="vi-VN" sz="4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4013045" y="2216579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7788049" y="2207563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05" name="Rounded Rectangle 104"/>
              <p:cNvSpPr/>
              <p:nvPr/>
            </p:nvSpPr>
            <p:spPr>
              <a:xfrm>
                <a:off x="5900547" y="2207564"/>
                <a:ext cx="1009651" cy="782199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vi-VN" sz="4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133" name="Rounded Rectangle 132"/>
          <p:cNvSpPr/>
          <p:nvPr/>
        </p:nvSpPr>
        <p:spPr>
          <a:xfrm>
            <a:off x="2522677" y="3024202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Rounded Rectangle 133"/>
          <p:cNvSpPr/>
          <p:nvPr/>
        </p:nvSpPr>
        <p:spPr>
          <a:xfrm>
            <a:off x="4137313" y="3017852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71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926896" y="3933056"/>
            <a:ext cx="861507" cy="6723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2538943" y="3933056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4153579" y="3953956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71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926896" y="4916901"/>
            <a:ext cx="861507" cy="6723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71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2538943" y="4896410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4153579" y="4890060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906547" y="5944088"/>
            <a:ext cx="861507" cy="6723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71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2" name="Rounded Rectangle 141"/>
          <p:cNvSpPr/>
          <p:nvPr/>
        </p:nvSpPr>
        <p:spPr>
          <a:xfrm>
            <a:off x="2518594" y="5949221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4133230" y="5949221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6861925" y="3044693"/>
            <a:ext cx="861507" cy="6723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39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8471470" y="3024202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61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10112981" y="3032880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Rounded Rectangle 146"/>
          <p:cNvSpPr/>
          <p:nvPr/>
        </p:nvSpPr>
        <p:spPr>
          <a:xfrm>
            <a:off x="6901013" y="3969077"/>
            <a:ext cx="861507" cy="6723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61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8510558" y="3948586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39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" name="Rounded Rectangle 148"/>
          <p:cNvSpPr/>
          <p:nvPr/>
        </p:nvSpPr>
        <p:spPr>
          <a:xfrm>
            <a:off x="10152069" y="3957264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" name="Rounded Rectangle 149"/>
          <p:cNvSpPr/>
          <p:nvPr/>
        </p:nvSpPr>
        <p:spPr>
          <a:xfrm>
            <a:off x="6836731" y="5966405"/>
            <a:ext cx="861507" cy="67233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1" name="Rounded Rectangle 150"/>
          <p:cNvSpPr/>
          <p:nvPr/>
        </p:nvSpPr>
        <p:spPr>
          <a:xfrm>
            <a:off x="8446276" y="5945914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61</a:t>
            </a:r>
            <a:endParaRPr lang="vi-VN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10087787" y="5954592"/>
            <a:ext cx="861507" cy="64813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39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23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406574" y="2060848"/>
            <a:ext cx="5328592" cy="2906454"/>
            <a:chOff x="766614" y="1386642"/>
            <a:chExt cx="5328592" cy="2906454"/>
          </a:xfrm>
        </p:grpSpPr>
        <p:sp>
          <p:nvSpPr>
            <p:cNvPr id="25" name="Rounded Rectangle 24"/>
            <p:cNvSpPr/>
            <p:nvPr/>
          </p:nvSpPr>
          <p:spPr>
            <a:xfrm>
              <a:off x="766614" y="1414212"/>
              <a:ext cx="5328592" cy="28788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47464" y="1386642"/>
              <a:ext cx="374441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 + 30 + 50</a:t>
              </a:r>
            </a:p>
            <a:p>
              <a:endPara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100 – 30 – 40 </a:t>
              </a:r>
              <a:endPara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98087" y="481709"/>
            <a:ext cx="4073599" cy="769441"/>
            <a:chOff x="1253941" y="430600"/>
            <a:chExt cx="4073599" cy="769441"/>
          </a:xfrm>
        </p:grpSpPr>
        <p:grpSp>
          <p:nvGrpSpPr>
            <p:cNvPr id="3" name="Group 2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 smtClean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2059472" y="430600"/>
              <a:ext cx="32680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4400" dirty="0" err="1" smtClean="0"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44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vi-VN" sz="4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263148" y="3685706"/>
            <a:ext cx="5328592" cy="2906454"/>
            <a:chOff x="766614" y="1386642"/>
            <a:chExt cx="5328592" cy="2906454"/>
          </a:xfrm>
        </p:grpSpPr>
        <p:sp>
          <p:nvSpPr>
            <p:cNvPr id="12" name="Rounded Rectangle 11"/>
            <p:cNvSpPr/>
            <p:nvPr/>
          </p:nvSpPr>
          <p:spPr>
            <a:xfrm>
              <a:off x="766614" y="1414212"/>
              <a:ext cx="5328592" cy="28788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47464" y="1386642"/>
              <a:ext cx="374441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11 + 22 + 66</a:t>
              </a:r>
            </a:p>
            <a:p>
              <a:endPara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73 – 14 + 20 </a:t>
              </a:r>
              <a:endPara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024024" y="2239997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50 + 50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24024" y="2814320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40796" y="3606408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70 – 40 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40796" y="4254480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311230" y="465444"/>
            <a:ext cx="5328592" cy="2906454"/>
            <a:chOff x="766614" y="1386642"/>
            <a:chExt cx="5328592" cy="2906454"/>
          </a:xfrm>
        </p:grpSpPr>
        <p:sp>
          <p:nvSpPr>
            <p:cNvPr id="22" name="Rounded Rectangle 21"/>
            <p:cNvSpPr/>
            <p:nvPr/>
          </p:nvSpPr>
          <p:spPr>
            <a:xfrm>
              <a:off x="766614" y="1414212"/>
              <a:ext cx="5328592" cy="287888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47464" y="1386642"/>
              <a:ext cx="374441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100 – 8 – 10 </a:t>
              </a:r>
            </a:p>
            <a:p>
              <a:endPara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1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en-US" sz="1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sz="36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44 + 6 +50 </a:t>
              </a:r>
              <a:endParaRPr lang="vi-VN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996386" y="676827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92 – 10 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96386" y="1251150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82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59502" y="2043238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50 + 50 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59502" y="2691310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903518" y="3864530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33 + 66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903518" y="4438853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99</a:t>
            </a:r>
            <a:endParaRPr lang="vi-VN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03518" y="5230941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59 + 20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03518" y="5879013"/>
            <a:ext cx="223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79</a:t>
            </a:r>
            <a:endParaRPr lang="vi-VN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95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9" grpId="0"/>
      <p:bldP spid="20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550" y="260648"/>
            <a:ext cx="3168352" cy="10081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CỦNG CỐ</a:t>
            </a:r>
            <a:endParaRPr lang="vi-VN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033586" y="1772816"/>
            <a:ext cx="7416824" cy="3024336"/>
            <a:chOff x="-673546" y="1700808"/>
            <a:chExt cx="7416824" cy="30243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4838" r="14634" b="8066"/>
            <a:stretch/>
          </p:blipFill>
          <p:spPr>
            <a:xfrm>
              <a:off x="-673546" y="1700808"/>
              <a:ext cx="7416824" cy="302433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26654" y="2668538"/>
              <a:ext cx="26642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80 – 56 + 6 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286894" y="2723411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 24 + 6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6894" y="3407281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 30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511030" y="2132856"/>
            <a:ext cx="7920880" cy="3024336"/>
            <a:chOff x="-745554" y="1700808"/>
            <a:chExt cx="7920880" cy="30243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4838" r="14634" b="8066"/>
            <a:stretch/>
          </p:blipFill>
          <p:spPr>
            <a:xfrm>
              <a:off x="-745554" y="1700808"/>
              <a:ext cx="7920880" cy="30243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982638" y="2668538"/>
              <a:ext cx="30963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100 – 50 + 38</a:t>
              </a:r>
              <a:endParaRPr lang="vi-V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191550" y="3107055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 50 + 38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91550" y="3842405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= 88</a:t>
            </a:r>
            <a:endParaRPr lang="vi-VN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91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631999">
            <a:off x="8471470" y="2434725"/>
            <a:ext cx="278967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72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0630" y="1484784"/>
            <a:ext cx="5917733" cy="3862742"/>
          </a:xfrm>
        </p:spPr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330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6774" y="2636912"/>
            <a:ext cx="8966302" cy="35274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942" y="2996952"/>
            <a:ext cx="523671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3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73" r="25393"/>
          <a:stretch/>
        </p:blipFill>
        <p:spPr>
          <a:xfrm>
            <a:off x="5655319" y="1"/>
            <a:ext cx="6535095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xmlns="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73" y="1499981"/>
            <a:ext cx="9695403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91FA7AC-4284-413E-9473-45D7D8556B25}"/>
              </a:ext>
            </a:extLst>
          </p:cNvPr>
          <p:cNvSpPr txBox="1"/>
          <p:nvPr/>
        </p:nvSpPr>
        <p:spPr>
          <a:xfrm>
            <a:off x="6704728" y="1499981"/>
            <a:ext cx="548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Futura Extra" panose="02040603050506020204" pitchFamily="18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xmlns="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16" y="246826"/>
            <a:ext cx="5816898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Phim Đôrêmon Tiếng Nhật - Doraemon no u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9902" y="2351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1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0413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xmlns="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62" y="-766699"/>
            <a:ext cx="3827638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478582" y="116632"/>
            <a:ext cx="1539267" cy="103073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" y="3397555"/>
            <a:ext cx="4949737" cy="3468925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xmlns="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/>
        </p:blipFill>
        <p:spPr>
          <a:xfrm>
            <a:off x="1585" y="-44862"/>
            <a:ext cx="4078046" cy="420624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368"/>
          <a:stretch/>
        </p:blipFill>
        <p:spPr>
          <a:xfrm>
            <a:off x="3198890" y="-37242"/>
            <a:ext cx="4943641" cy="3450035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xmlns="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0676" y="-37242"/>
            <a:ext cx="4949737" cy="3462828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xmlns="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5225" y="2655560"/>
            <a:ext cx="4078046" cy="4206605"/>
          </a:xfrm>
          <a:prstGeom prst="rect">
            <a:avLst/>
          </a:prstGeom>
        </p:spPr>
      </p:pic>
      <p:pic>
        <p:nvPicPr>
          <p:cNvPr id="12" name="Picture 1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65321" y="3402277"/>
            <a:ext cx="4943641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4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Tổng hợp ảnh Doremon PNG">
            <a:hlinkClick r:id="rId6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5" y="3708888"/>
            <a:ext cx="1989513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57 + 28 =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5687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85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84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5746" y="506087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75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83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94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4"/>
            <a:ext cx="3078007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1769882" y="260648"/>
            <a:ext cx="8645803" cy="1800200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751854" y="2351950"/>
                <a:ext cx="2486308" cy="1941146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58</m:t>
                              </m:r>
                            </m:e>
                            <m:e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  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685800">
                  <a:defRPr/>
                </a:pPr>
                <a:r>
                  <a:rPr lang="vi-VN" sz="3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64</a:t>
                </a:r>
                <a:endParaRPr lang="vi-VN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854" y="2351950"/>
                <a:ext cx="2486308" cy="1941146"/>
              </a:xfrm>
              <a:prstGeom prst="rect">
                <a:avLst/>
              </a:prstGeom>
              <a:blipFill rotWithShape="1">
                <a:blip r:embed="rId8"/>
                <a:stretch>
                  <a:fillRect b="-4644"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752784" y="4668778"/>
                <a:ext cx="2486308" cy="1941146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vi-VN" sz="36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58</m:t>
                              </m:r>
                            </m:e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6</m:t>
                              </m:r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  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685800">
                  <a:defRPr/>
                </a:pPr>
                <a:r>
                  <a:rPr lang="vi-VN" sz="3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</a:t>
                </a:r>
                <a:r>
                  <a:rPr lang="vi-VN" sz="3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64</a:t>
                </a:r>
                <a:endParaRPr lang="vi-VN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784" y="4668778"/>
                <a:ext cx="2486308" cy="1941146"/>
              </a:xfrm>
              <a:prstGeom prst="rect">
                <a:avLst/>
              </a:prstGeom>
              <a:blipFill rotWithShape="1">
                <a:blip r:embed="rId9"/>
                <a:stretch>
                  <a:fillRect b="-4644"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631913" y="2676091"/>
            <a:ext cx="705653" cy="696775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20664" y="4886161"/>
            <a:ext cx="621265" cy="671121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735687" y="2351950"/>
                <a:ext cx="2482277" cy="1941146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vi-VN" sz="36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58</m:t>
                              </m:r>
                            </m:e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6</m:t>
                              </m:r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  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685800">
                  <a:defRPr/>
                </a:pPr>
                <a:r>
                  <a:rPr lang="vi-VN" sz="3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74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687" y="2351950"/>
                <a:ext cx="2482277" cy="1941146"/>
              </a:xfrm>
              <a:prstGeom prst="rect">
                <a:avLst/>
              </a:prstGeom>
              <a:blipFill rotWithShape="1">
                <a:blip r:embed="rId13"/>
                <a:stretch>
                  <a:fillRect b="-4644"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751854" y="4668778"/>
                <a:ext cx="2480357" cy="1919069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vi-VN" sz="36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+</m:t>
                          </m:r>
                          <m:eqArr>
                            <m:eqArrPr>
                              <m:ctrlP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58</m:t>
                              </m:r>
                            </m:e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  6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685800">
                  <a:defRPr/>
                </a:pPr>
                <a:r>
                  <a:rPr lang="vi-VN" sz="3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74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854" y="4668778"/>
                <a:ext cx="2480357" cy="1919069"/>
              </a:xfrm>
              <a:prstGeom prst="rect">
                <a:avLst/>
              </a:prstGeom>
              <a:blipFill rotWithShape="1">
                <a:blip r:embed="rId14"/>
                <a:stretch>
                  <a:fillRect b="-5313"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4980347"/>
            <a:ext cx="568657" cy="616845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2661365"/>
            <a:ext cx="553734" cy="6006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24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37834"/>
            <a:ext cx="2888556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72 – 56 =</a:t>
            </a:r>
          </a:p>
        </p:txBody>
      </p:sp>
      <p:sp>
        <p:nvSpPr>
          <p:cNvPr id="9" name="Rectangle 8"/>
          <p:cNvSpPr/>
          <p:nvPr/>
        </p:nvSpPr>
        <p:spPr>
          <a:xfrm>
            <a:off x="6848589" y="3068960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27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728648" y="3393101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848589" y="4821301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648" y="5130716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249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8093" y="3381226"/>
            <a:ext cx="3909503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1769882" y="260648"/>
            <a:ext cx="8645803" cy="1800200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389218" y="4668778"/>
                <a:ext cx="2486308" cy="1941146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vi-VN" sz="3600" b="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100</m:t>
                              </m:r>
                            </m:e>
                            <m:e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  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685800">
                  <a:defRPr/>
                </a:pPr>
                <a:r>
                  <a:rPr lang="vi-VN" sz="3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92</a:t>
                </a:r>
                <a:endParaRPr lang="vi-VN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9218" y="4668778"/>
                <a:ext cx="2486308" cy="1941146"/>
              </a:xfrm>
              <a:prstGeom prst="rect">
                <a:avLst/>
              </a:prstGeom>
              <a:blipFill rotWithShape="1">
                <a:blip r:embed="rId8"/>
                <a:stretch>
                  <a:fillRect b="-4334"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752784" y="4668778"/>
                <a:ext cx="2486308" cy="1941146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vi-VN" sz="36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100</m:t>
                              </m:r>
                            </m:e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     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685800">
                  <a:defRPr/>
                </a:pPr>
                <a:r>
                  <a:rPr lang="vi-VN" sz="3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:r>
                  <a:rPr lang="vi-VN" sz="36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92   </a:t>
                </a:r>
                <a:endParaRPr lang="vi-VN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2784" y="4668778"/>
                <a:ext cx="2486308" cy="1941146"/>
              </a:xfrm>
              <a:prstGeom prst="rect">
                <a:avLst/>
              </a:prstGeom>
              <a:blipFill rotWithShape="1">
                <a:blip r:embed="rId9"/>
                <a:stretch>
                  <a:fillRect b="-4334"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269277" y="4992919"/>
            <a:ext cx="705653" cy="696775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20664" y="4886161"/>
            <a:ext cx="621265" cy="671121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735687" y="2351950"/>
                <a:ext cx="2482277" cy="1941146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 smtClean="0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vi-VN" sz="36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100</m:t>
                              </m:r>
                            </m:e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8</m:t>
                              </m:r>
                              <m:r>
                                <a:rPr lang="vi-VN" sz="36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     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685800">
                  <a:defRPr/>
                </a:pPr>
                <a:r>
                  <a:rPr lang="vi-VN" sz="3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92</a:t>
                </a: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687" y="2351950"/>
                <a:ext cx="2482277" cy="1941146"/>
              </a:xfrm>
              <a:prstGeom prst="rect">
                <a:avLst/>
              </a:prstGeom>
              <a:blipFill rotWithShape="1">
                <a:blip r:embed="rId13"/>
                <a:stretch>
                  <a:fillRect b="-4334"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416770" y="2374027"/>
                <a:ext cx="2480357" cy="1919069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ctrlPr>
                            <a:rPr lang="vi-VN" sz="36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</m:ctrlPr>
                        </m:barPr>
                        <m:e>
                          <m:r>
                            <a:rPr lang="vi-VN" sz="3600" i="1">
                              <a:solidFill>
                                <a:schemeClr val="bg1"/>
                              </a:solidFill>
                              <a:latin typeface="Cambria Math"/>
                              <a:cs typeface="Times New Roman" pitchFamily="18" charset="0"/>
                            </a:rPr>
                            <m:t>−</m:t>
                          </m:r>
                          <m:eqArr>
                            <m:eqArrPr>
                              <m:ctrlP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</m:ctrlPr>
                            </m:eqArrPr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100</m:t>
                              </m:r>
                            </m:e>
                            <m:e>
                              <m:r>
                                <a:rPr lang="vi-VN" sz="3600" i="1">
                                  <a:solidFill>
                                    <a:schemeClr val="bg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8</m:t>
                              </m:r>
                            </m:e>
                          </m:eqArr>
                        </m:e>
                      </m:bar>
                    </m:oMath>
                  </m:oMathPara>
                </a14:m>
                <a:endParaRPr lang="vi-VN" sz="36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 defTabSz="685800">
                  <a:defRPr/>
                </a:pPr>
                <a:r>
                  <a:rPr lang="vi-VN" sz="3600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      92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770" y="2374027"/>
                <a:ext cx="2480357" cy="1919069"/>
              </a:xfrm>
              <a:prstGeom prst="rect">
                <a:avLst/>
              </a:prstGeom>
              <a:blipFill rotWithShape="1">
                <a:blip r:embed="rId14"/>
                <a:stretch>
                  <a:fillRect b="-5000"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039" y="2685596"/>
            <a:ext cx="568657" cy="616845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2661365"/>
            <a:ext cx="553734" cy="6006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43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55932"/>
            <a:ext cx="2873318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94 – 35 + 1 = 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5903" y="297216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24901" y="474301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70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625962" y="3296302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492781" y="496039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59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80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68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243" y="3708888"/>
            <a:ext cx="15381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 + 29 – 4 =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5687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44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5746" y="506087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vi-VN" sz="4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38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895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392</Words>
  <Application>Microsoft Office PowerPoint</Application>
  <PresentationFormat>Custom</PresentationFormat>
  <Paragraphs>165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27</cp:revision>
  <dcterms:created xsi:type="dcterms:W3CDTF">2021-08-09T09:02:42Z</dcterms:created>
  <dcterms:modified xsi:type="dcterms:W3CDTF">2021-11-30T03:00:20Z</dcterms:modified>
</cp:coreProperties>
</file>