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6" r:id="rId6"/>
    <p:sldId id="267" r:id="rId7"/>
    <p:sldId id="258" r:id="rId8"/>
    <p:sldId id="268" r:id="rId9"/>
    <p:sldId id="260" r:id="rId10"/>
    <p:sldId id="261" r:id="rId11"/>
    <p:sldId id="269" r:id="rId12"/>
    <p:sldId id="264" r:id="rId13"/>
    <p:sldId id="270" r:id="rId14"/>
    <p:sldId id="265" r:id="rId15"/>
  </p:sldIdLst>
  <p:sldSz cx="18288000" cy="10287000"/>
  <p:notesSz cx="6858000" cy="9144000"/>
  <p:embeddedFontLst>
    <p:embeddedFont>
      <p:font typeface="UTM Habano" panose="02040603050506020204" pitchFamily="18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SVN-Hole Hearted" panose="020B0A06020104020203" pitchFamily="34" charset="0"/>
      <p:regular r:id="rId22"/>
    </p:embeddedFont>
    <p:embeddedFont>
      <p:font typeface="SVN-Egregio Script" panose="02000500000000000000" pitchFamily="2" charset="0"/>
      <p:regular r:id="rId23"/>
    </p:embeddedFont>
    <p:embeddedFont>
      <p:font typeface="UTM French Vanilla" panose="02040603050506020204" pitchFamily="18" charset="0"/>
      <p:regular r:id="rId24"/>
    </p:embeddedFont>
    <p:embeddedFont>
      <p:font typeface="UTM Edwardian" panose="02040603050506020204" pitchFamily="18" charset="0"/>
      <p:regular r:id="rId25"/>
      <p:bold r:id="rId26"/>
    </p:embeddedFont>
    <p:embeddedFont>
      <p:font typeface="UTM Showcard" panose="02040603050506020204" pitchFamily="18" charset="0"/>
      <p:regular r:id="rId27"/>
    </p:embeddedFont>
    <p:embeddedFont>
      <p:font typeface="UTM Isadora" panose="02040603050506020204" pitchFamily="18" charset="0"/>
      <p:regular r:id="rId28"/>
      <p:bold r:id="rId29"/>
    </p:embeddedFont>
    <p:embeddedFont>
      <p:font typeface="UTM Aquarelle" panose="02040603050506020204" pitchFamily="18" charset="0"/>
      <p:regular r:id="rId30"/>
    </p:embeddedFont>
    <p:embeddedFont>
      <p:font typeface="UVN Banh Mi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84807"/>
    <a:srgbClr val="FFFF99"/>
    <a:srgbClr val="FF0066"/>
    <a:srgbClr val="CCFFCC"/>
    <a:srgbClr val="99FF99"/>
    <a:srgbClr val="CC66FF"/>
    <a:srgbClr val="FF99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85" autoAdjust="0"/>
  </p:normalViewPr>
  <p:slideViewPr>
    <p:cSldViewPr>
      <p:cViewPr>
        <p:scale>
          <a:sx n="42" d="100"/>
          <a:sy n="42" d="100"/>
        </p:scale>
        <p:origin x="797" y="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-1638300"/>
            <a:ext cx="2362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9105900"/>
            <a:ext cx="23622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7.png"/><Relationship Id="rId5" Type="http://schemas.openxmlformats.org/officeDocument/2006/relationships/image" Target="../media/image2.sv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svg"/><Relationship Id="rId7" Type="http://schemas.openxmlformats.org/officeDocument/2006/relationships/image" Target="../media/image4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microsoft.com/office/2007/relationships/hdphoto" Target="../media/hdphoto4.wdp"/><Relationship Id="rId12" Type="http://schemas.openxmlformats.org/officeDocument/2006/relationships/image" Target="../media/image1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svg"/><Relationship Id="rId15" Type="http://schemas.openxmlformats.org/officeDocument/2006/relationships/image" Target="../media/image38.png"/><Relationship Id="rId4" Type="http://schemas.openxmlformats.org/officeDocument/2006/relationships/image" Target="../media/image5.png"/><Relationship Id="rId14" Type="http://schemas.openxmlformats.org/officeDocument/2006/relationships/image" Target="../media/image48.sv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2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26" Type="http://schemas.openxmlformats.org/officeDocument/2006/relationships/image" Target="../media/image2.svg"/><Relationship Id="rId3" Type="http://schemas.openxmlformats.org/officeDocument/2006/relationships/image" Target="../media/image6.svg"/><Relationship Id="rId34" Type="http://schemas.openxmlformats.org/officeDocument/2006/relationships/image" Target="../media/image14.png"/><Relationship Id="rId7" Type="http://schemas.openxmlformats.org/officeDocument/2006/relationships/image" Target="../media/image2.svg"/><Relationship Id="rId17" Type="http://schemas.microsoft.com/office/2007/relationships/hdphoto" Target="../media/hdphoto1.wdp"/><Relationship Id="rId33" Type="http://schemas.openxmlformats.org/officeDocument/2006/relationships/image" Target="../media/image10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9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image" Target="../media/image22.svg"/><Relationship Id="rId15" Type="http://schemas.openxmlformats.org/officeDocument/2006/relationships/image" Target="../media/image30.svg"/><Relationship Id="rId28" Type="http://schemas.microsoft.com/office/2007/relationships/hdphoto" Target="../media/hdphoto2.wdp"/><Relationship Id="rId31" Type="http://schemas.openxmlformats.org/officeDocument/2006/relationships/image" Target="../media/image6.svg"/><Relationship Id="rId4" Type="http://schemas.openxmlformats.org/officeDocument/2006/relationships/image" Target="../media/image8.png"/><Relationship Id="rId27" Type="http://schemas.openxmlformats.org/officeDocument/2006/relationships/image" Target="../media/image11.png"/><Relationship Id="rId30" Type="http://schemas.openxmlformats.org/officeDocument/2006/relationships/image" Target="../media/image12.png"/><Relationship Id="rId35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132.svg"/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50.svg"/><Relationship Id="rId5" Type="http://schemas.openxmlformats.org/officeDocument/2006/relationships/image" Target="../media/image2.svg"/><Relationship Id="rId10" Type="http://schemas.openxmlformats.org/officeDocument/2006/relationships/image" Target="../media/image2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48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26" Type="http://schemas.openxmlformats.org/officeDocument/2006/relationships/image" Target="../media/image27.png"/><Relationship Id="rId3" Type="http://schemas.openxmlformats.org/officeDocument/2006/relationships/image" Target="../media/image6.svg"/><Relationship Id="rId21" Type="http://schemas.openxmlformats.org/officeDocument/2006/relationships/image" Target="../media/image220.png"/><Relationship Id="rId7" Type="http://schemas.openxmlformats.org/officeDocument/2006/relationships/image" Target="../media/image36.svg"/><Relationship Id="rId12" Type="http://schemas.microsoft.com/office/2007/relationships/hdphoto" Target="../media/hdphoto3.wdp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24" Type="http://schemas.openxmlformats.org/officeDocument/2006/relationships/image" Target="../media/image25.png"/><Relationship Id="rId5" Type="http://schemas.openxmlformats.org/officeDocument/2006/relationships/image" Target="../media/image2.svg"/><Relationship Id="rId23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4.sv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hdphoto" Target="../media/hdphoto4.wdp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12" Type="http://schemas.openxmlformats.org/officeDocument/2006/relationships/image" Target="../media/image31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.svg"/><Relationship Id="rId5" Type="http://schemas.openxmlformats.org/officeDocument/2006/relationships/image" Target="../media/image14.svg"/><Relationship Id="rId15" Type="http://schemas.openxmlformats.org/officeDocument/2006/relationships/image" Target="../media/image18.png"/><Relationship Id="rId4" Type="http://schemas.openxmlformats.org/officeDocument/2006/relationships/image" Target="../media/image29.png"/><Relationship Id="rId14" Type="http://schemas.openxmlformats.org/officeDocument/2006/relationships/image" Target="../media/image140.sv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2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9" Type="http://schemas.openxmlformats.org/officeDocument/2006/relationships/image" Target="../media/image8.svg"/><Relationship Id="rId1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svg"/><Relationship Id="rId21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24" Type="http://schemas.openxmlformats.org/officeDocument/2006/relationships/image" Target="../media/image4.svg"/><Relationship Id="rId5" Type="http://schemas.openxmlformats.org/officeDocument/2006/relationships/image" Target="../media/image18.svg"/><Relationship Id="rId23" Type="http://schemas.openxmlformats.org/officeDocument/2006/relationships/image" Target="../media/image36.png"/><Relationship Id="rId4" Type="http://schemas.openxmlformats.org/officeDocument/2006/relationships/image" Target="../media/image18.png"/><Relationship Id="rId22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 dirty="0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23083" y="-147735"/>
            <a:ext cx="6120917" cy="23815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113318" y="428329"/>
            <a:ext cx="4539989" cy="1766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98954" y="536282"/>
            <a:ext cx="7463064" cy="100359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8733" y="2423710"/>
            <a:ext cx="6059504" cy="81484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351197" y="428329"/>
            <a:ext cx="2753973" cy="167742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3551620" y="6824397"/>
            <a:ext cx="1741438" cy="106069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27297" y="7203878"/>
            <a:ext cx="2936813" cy="35656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64763" y="1978617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latin typeface="UTM Edwardian" panose="02040603050506020204" pitchFamily="18" charset="0"/>
              </a:rPr>
              <a:t>Toán</a:t>
            </a:r>
            <a:endParaRPr lang="en-US" sz="6000" b="1" dirty="0">
              <a:latin typeface="UTM Edwardian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22948" y="2925163"/>
            <a:ext cx="8895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b="1" dirty="0" smtClean="0">
                <a:ln w="381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Showcard" panose="02040603050506020204" pitchFamily="18" charset="0"/>
              </a:rPr>
              <a:t>ÔN TẬP VỀ</a:t>
            </a:r>
            <a:endParaRPr lang="en-US" sz="14000" b="1" dirty="0">
              <a:ln w="381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2261" y="4585506"/>
            <a:ext cx="145812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0" b="1" dirty="0" err="1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Aquarelle" panose="02040603050506020204" pitchFamily="18" charset="0"/>
              </a:rPr>
              <a:t>Phép</a:t>
            </a:r>
            <a:r>
              <a:rPr lang="en-US" sz="28000" b="1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Aquarelle" panose="02040603050506020204" pitchFamily="18" charset="0"/>
              </a:rPr>
              <a:t> </a:t>
            </a:r>
            <a:r>
              <a:rPr lang="en-US" sz="28000" b="1" dirty="0" err="1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Aquarelle" panose="02040603050506020204" pitchFamily="18" charset="0"/>
              </a:rPr>
              <a:t>nhân</a:t>
            </a:r>
            <a:endParaRPr lang="en-US" sz="28000" b="1" dirty="0">
              <a:ln w="38100" cmpd="sng">
                <a:solidFill>
                  <a:srgbClr val="C0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Aquarelle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70994" y="8032054"/>
            <a:ext cx="46778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latin typeface="UTM Edwardian" panose="02040603050506020204" pitchFamily="18" charset="0"/>
              </a:rPr>
              <a:t>Thực</a:t>
            </a:r>
            <a:r>
              <a:rPr lang="en-US" sz="5000" b="1" dirty="0" smtClean="0">
                <a:latin typeface="UTM Edwardian" panose="02040603050506020204" pitchFamily="18" charset="0"/>
              </a:rPr>
              <a:t> </a:t>
            </a:r>
            <a:r>
              <a:rPr lang="en-US" sz="5000" b="1" dirty="0" err="1" smtClean="0">
                <a:latin typeface="UTM Edwardian" panose="02040603050506020204" pitchFamily="18" charset="0"/>
              </a:rPr>
              <a:t>hiện</a:t>
            </a:r>
            <a:r>
              <a:rPr lang="en-US" sz="5000" b="1" dirty="0" smtClean="0">
                <a:latin typeface="UTM Edwardian" panose="02040603050506020204" pitchFamily="18" charset="0"/>
              </a:rPr>
              <a:t>: </a:t>
            </a:r>
            <a:r>
              <a:rPr lang="en-US" sz="5000" b="1" dirty="0" err="1" smtClean="0">
                <a:latin typeface="UTM Edwardian" panose="02040603050506020204" pitchFamily="18" charset="0"/>
              </a:rPr>
              <a:t>EduFive</a:t>
            </a:r>
            <a:endParaRPr lang="en-US" sz="5000" b="1" dirty="0">
              <a:latin typeface="UTM Edwardian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22222E-6 L -2.08333E-6 -0.07207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3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2" grpId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5959">
            <a:off x="-5555347" y="-4756243"/>
            <a:ext cx="9526713" cy="1281098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42554" y="335491"/>
            <a:ext cx="2523957" cy="98204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1612" y="248835"/>
            <a:ext cx="1484695" cy="5776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824275-B2F5-494D-856C-1797F2EE15FB}"/>
              </a:ext>
            </a:extLst>
          </p:cNvPr>
          <p:cNvGrpSpPr/>
          <p:nvPr/>
        </p:nvGrpSpPr>
        <p:grpSpPr>
          <a:xfrm>
            <a:off x="979404" y="2570681"/>
            <a:ext cx="7848600" cy="4610875"/>
            <a:chOff x="289671" y="3033825"/>
            <a:chExt cx="10591800" cy="2210852"/>
          </a:xfrm>
        </p:grpSpPr>
        <p:sp>
          <p:nvSpPr>
            <p:cNvPr id="26" name="Rectangle: Rounded Corners 41">
              <a:extLst>
                <a:ext uri="{FF2B5EF4-FFF2-40B4-BE49-F238E27FC236}">
                  <a16:creationId xmlns:a16="http://schemas.microsoft.com/office/drawing/2014/main" xmlns="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xmlns="" id="{A10393C5-2AC3-4EC9-AF26-666CBA316A1B}"/>
                </a:ext>
              </a:extLst>
            </p:cNvPr>
            <p:cNvSpPr/>
            <p:nvPr/>
          </p:nvSpPr>
          <p:spPr>
            <a:xfrm>
              <a:off x="537206" y="3073833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C824275-B2F5-494D-856C-1797F2EE15FB}"/>
              </a:ext>
            </a:extLst>
          </p:cNvPr>
          <p:cNvGrpSpPr/>
          <p:nvPr/>
        </p:nvGrpSpPr>
        <p:grpSpPr>
          <a:xfrm>
            <a:off x="9594861" y="2496101"/>
            <a:ext cx="7848600" cy="4610875"/>
            <a:chOff x="289671" y="3033825"/>
            <a:chExt cx="10591800" cy="2210852"/>
          </a:xfrm>
        </p:grpSpPr>
        <p:sp>
          <p:nvSpPr>
            <p:cNvPr id="29" name="Rectangle: Rounded Corners 41">
              <a:extLst>
                <a:ext uri="{FF2B5EF4-FFF2-40B4-BE49-F238E27FC236}">
                  <a16:creationId xmlns:a16="http://schemas.microsoft.com/office/drawing/2014/main" xmlns="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42">
              <a:extLst>
                <a:ext uri="{FF2B5EF4-FFF2-40B4-BE49-F238E27FC236}">
                  <a16:creationId xmlns:a16="http://schemas.microsoft.com/office/drawing/2014/main" xmlns="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2440">
            <a:off x="12385039" y="-4756243"/>
            <a:ext cx="9526713" cy="12810983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78000" y="5448300"/>
            <a:ext cx="3501460" cy="4838700"/>
          </a:xfrm>
          <a:prstGeom prst="rect">
            <a:avLst/>
          </a:prstGeom>
        </p:spPr>
      </p:pic>
      <p:sp>
        <p:nvSpPr>
          <p:cNvPr id="31" name="Rectangle 80"/>
          <p:cNvSpPr>
            <a:spLocks noChangeArrowheads="1"/>
          </p:cNvSpPr>
          <p:nvPr/>
        </p:nvSpPr>
        <p:spPr bwMode="auto">
          <a:xfrm>
            <a:off x="1679010" y="2496101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>
                <a:solidFill>
                  <a:srgbClr val="006600"/>
                </a:solidFill>
              </a:rPr>
              <a:t>a) </a:t>
            </a:r>
            <a:r>
              <a:rPr lang="en-US" altLang="en-US" sz="6000" dirty="0" smtClean="0">
                <a:solidFill>
                  <a:srgbClr val="006600"/>
                </a:solidFill>
              </a:rPr>
              <a:t>2,5 x 7,8 x 4</a:t>
            </a:r>
            <a:endParaRPr lang="en-US" altLang="en-US" sz="6000" dirty="0">
              <a:solidFill>
                <a:srgbClr val="006600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37609" y="3589282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(2,5 x 4) x 7,8</a:t>
            </a:r>
            <a:endParaRPr lang="en-US" altLang="en-US" sz="6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26716" y="4588365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10 x 7,8</a:t>
            </a:r>
            <a:endParaRPr lang="en-US" altLang="en-US" sz="60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52849" y="5604375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    78</a:t>
            </a:r>
            <a:endParaRPr lang="en-US" altLang="en-US" sz="6000" dirty="0"/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10129315" y="2626120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>
                <a:solidFill>
                  <a:srgbClr val="FF0000"/>
                </a:solidFill>
              </a:rPr>
              <a:t>    </a:t>
            </a:r>
            <a:r>
              <a:rPr lang="en-US" altLang="en-US" sz="6000" dirty="0" smtClean="0">
                <a:solidFill>
                  <a:schemeClr val="accent6">
                    <a:lumMod val="50000"/>
                  </a:schemeClr>
                </a:solidFill>
              </a:rPr>
              <a:t>b) 0,5 x 9,6 x 2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0396845" y="3748927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(</a:t>
            </a:r>
            <a:r>
              <a:rPr lang="en-US" altLang="en-US" sz="6000" dirty="0" smtClean="0"/>
              <a:t>0,5 x 2</a:t>
            </a:r>
            <a:r>
              <a:rPr lang="vi-VN" altLang="en-US" sz="6000" dirty="0" smtClean="0"/>
              <a:t>) </a:t>
            </a:r>
            <a:r>
              <a:rPr lang="en-US" altLang="en-US" sz="6000" dirty="0" smtClean="0"/>
              <a:t>x 9,6</a:t>
            </a:r>
            <a:endParaRPr lang="en-US" altLang="en-US" sz="60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414598" y="4750583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1 x 9,6</a:t>
            </a:r>
            <a:endParaRPr lang="en-US" altLang="en-US" sz="60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0438492" y="5628410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9,6</a:t>
            </a:r>
            <a:endParaRPr lang="en-US" alt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5959">
            <a:off x="-5555347" y="-4756243"/>
            <a:ext cx="9526713" cy="1281098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42554" y="335491"/>
            <a:ext cx="2523957" cy="98204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11612" y="248835"/>
            <a:ext cx="1484695" cy="57768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C824275-B2F5-494D-856C-1797F2EE15FB}"/>
              </a:ext>
            </a:extLst>
          </p:cNvPr>
          <p:cNvGrpSpPr/>
          <p:nvPr/>
        </p:nvGrpSpPr>
        <p:grpSpPr>
          <a:xfrm>
            <a:off x="979404" y="2570681"/>
            <a:ext cx="7848600" cy="4610875"/>
            <a:chOff x="289671" y="3033825"/>
            <a:chExt cx="10591800" cy="2210852"/>
          </a:xfrm>
        </p:grpSpPr>
        <p:sp>
          <p:nvSpPr>
            <p:cNvPr id="26" name="Rectangle: Rounded Corners 41">
              <a:extLst>
                <a:ext uri="{FF2B5EF4-FFF2-40B4-BE49-F238E27FC236}">
                  <a16:creationId xmlns:a16="http://schemas.microsoft.com/office/drawing/2014/main" xmlns="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xmlns="" id="{A10393C5-2AC3-4EC9-AF26-666CBA316A1B}"/>
                </a:ext>
              </a:extLst>
            </p:cNvPr>
            <p:cNvSpPr/>
            <p:nvPr/>
          </p:nvSpPr>
          <p:spPr>
            <a:xfrm>
              <a:off x="537206" y="3073833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C824275-B2F5-494D-856C-1797F2EE15FB}"/>
              </a:ext>
            </a:extLst>
          </p:cNvPr>
          <p:cNvGrpSpPr/>
          <p:nvPr/>
        </p:nvGrpSpPr>
        <p:grpSpPr>
          <a:xfrm>
            <a:off x="9594861" y="2496101"/>
            <a:ext cx="7848600" cy="4610875"/>
            <a:chOff x="289671" y="3033825"/>
            <a:chExt cx="10591800" cy="2210852"/>
          </a:xfrm>
        </p:grpSpPr>
        <p:sp>
          <p:nvSpPr>
            <p:cNvPr id="29" name="Rectangle: Rounded Corners 41">
              <a:extLst>
                <a:ext uri="{FF2B5EF4-FFF2-40B4-BE49-F238E27FC236}">
                  <a16:creationId xmlns:a16="http://schemas.microsoft.com/office/drawing/2014/main" xmlns="" id="{5DA3B086-71EE-46D5-8E41-8E4075DA789D}"/>
                </a:ext>
              </a:extLst>
            </p:cNvPr>
            <p:cNvSpPr/>
            <p:nvPr/>
          </p:nvSpPr>
          <p:spPr>
            <a:xfrm>
              <a:off x="289671" y="3033825"/>
              <a:ext cx="10591800" cy="2210852"/>
            </a:xfrm>
            <a:prstGeom prst="roundRect">
              <a:avLst/>
            </a:prstGeom>
            <a:solidFill>
              <a:srgbClr val="FFFF9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42">
              <a:extLst>
                <a:ext uri="{FF2B5EF4-FFF2-40B4-BE49-F238E27FC236}">
                  <a16:creationId xmlns:a16="http://schemas.microsoft.com/office/drawing/2014/main" xmlns="" id="{A10393C5-2AC3-4EC9-AF26-666CBA316A1B}"/>
                </a:ext>
              </a:extLst>
            </p:cNvPr>
            <p:cNvSpPr/>
            <p:nvPr/>
          </p:nvSpPr>
          <p:spPr>
            <a:xfrm>
              <a:off x="518213" y="3089891"/>
              <a:ext cx="10134715" cy="2094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2440">
            <a:off x="12385039" y="-4756243"/>
            <a:ext cx="9526713" cy="12810983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4478000" y="5448300"/>
            <a:ext cx="3501460" cy="4838700"/>
          </a:xfrm>
          <a:prstGeom prst="rect">
            <a:avLst/>
          </a:prstGeom>
        </p:spPr>
      </p:pic>
      <p:sp>
        <p:nvSpPr>
          <p:cNvPr id="31" name="Rectangle 80"/>
          <p:cNvSpPr>
            <a:spLocks noChangeArrowheads="1"/>
          </p:cNvSpPr>
          <p:nvPr/>
        </p:nvSpPr>
        <p:spPr bwMode="auto">
          <a:xfrm>
            <a:off x="1679010" y="2496101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6000" dirty="0" smtClean="0">
                <a:solidFill>
                  <a:srgbClr val="000099"/>
                </a:solidFill>
              </a:rPr>
              <a:t>c</a:t>
            </a:r>
            <a:r>
              <a:rPr lang="vi-VN" altLang="en-US" sz="6000" dirty="0" smtClean="0">
                <a:solidFill>
                  <a:srgbClr val="000099"/>
                </a:solidFill>
              </a:rPr>
              <a:t>) </a:t>
            </a:r>
            <a:r>
              <a:rPr lang="en-US" altLang="en-US" sz="6000" dirty="0" smtClean="0">
                <a:solidFill>
                  <a:srgbClr val="000099"/>
                </a:solidFill>
              </a:rPr>
              <a:t>8,36 x 5 x 0,2</a:t>
            </a:r>
            <a:endParaRPr lang="en-US" altLang="en-US" sz="6000" dirty="0">
              <a:solidFill>
                <a:srgbClr val="000099"/>
              </a:solidFill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837609" y="3589282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8,36 x (5 x 0,2)</a:t>
            </a:r>
            <a:endParaRPr lang="en-US" altLang="en-US" sz="6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26716" y="4588365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8,36 x 1</a:t>
            </a:r>
            <a:endParaRPr lang="en-US" altLang="en-US" sz="60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852849" y="5604375"/>
            <a:ext cx="7020930" cy="180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    8,36</a:t>
            </a:r>
            <a:endParaRPr lang="en-US" altLang="en-US" sz="6000" dirty="0"/>
          </a:p>
        </p:txBody>
      </p:sp>
      <p:sp>
        <p:nvSpPr>
          <p:cNvPr id="35" name="Rectangle 80"/>
          <p:cNvSpPr>
            <a:spLocks noChangeArrowheads="1"/>
          </p:cNvSpPr>
          <p:nvPr/>
        </p:nvSpPr>
        <p:spPr bwMode="auto">
          <a:xfrm>
            <a:off x="10129314" y="2626120"/>
            <a:ext cx="7483497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6000" dirty="0" smtClean="0">
                <a:solidFill>
                  <a:schemeClr val="accent6">
                    <a:lumMod val="50000"/>
                  </a:schemeClr>
                </a:solidFill>
              </a:rPr>
              <a:t>d) 8,3 x 7,9 + 7,9 x 1,7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0396845" y="3748927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7,9 x (8,3 + 1,7)</a:t>
            </a:r>
            <a:endParaRPr lang="en-US" altLang="en-US" sz="6000" dirty="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414598" y="4750583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7,9 x 10</a:t>
            </a:r>
            <a:endParaRPr lang="en-US" altLang="en-US" sz="60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0438492" y="5628410"/>
            <a:ext cx="7067714" cy="14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6000" dirty="0" smtClean="0"/>
              <a:t>= </a:t>
            </a:r>
            <a:r>
              <a:rPr lang="en-US" altLang="en-US" sz="6000" dirty="0" smtClean="0"/>
              <a:t>     79</a:t>
            </a:r>
            <a:endParaRPr lang="en-US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6036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135" y="621790"/>
            <a:ext cx="16230600" cy="4308996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08811">
            <a:off x="-3149183" y="-5220517"/>
            <a:ext cx="8072927" cy="115028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89614">
            <a:off x="14936972" y="-4269705"/>
            <a:ext cx="8072927" cy="115028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69075" flipH="1">
            <a:off x="15245356" y="5437206"/>
            <a:ext cx="3922708" cy="5448206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787" y="7410504"/>
            <a:ext cx="3262418" cy="2864996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129999" y="800701"/>
            <a:ext cx="156548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5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48,5km/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33,5km/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286000" y="2324100"/>
            <a:ext cx="6096000" cy="0"/>
          </a:xfrm>
          <a:prstGeom prst="line">
            <a:avLst/>
          </a:prstGeom>
          <a:ln w="28575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957417" y="2324100"/>
            <a:ext cx="4042796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291204" y="3086100"/>
            <a:ext cx="2975996" cy="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570926" y="3102735"/>
            <a:ext cx="40427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319533" y="3102735"/>
            <a:ext cx="297599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291204" y="3848100"/>
            <a:ext cx="359660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986533" y="3848100"/>
            <a:ext cx="1798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4976897" y="3924300"/>
            <a:ext cx="17983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279667" y="4610100"/>
            <a:ext cx="9997933" cy="310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70031" y="4717381"/>
            <a:ext cx="10007569" cy="228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967571" y="4988525"/>
            <a:ext cx="56172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Quãng</a:t>
            </a:r>
            <a:r>
              <a:rPr lang="en-US" sz="5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5000" b="1" dirty="0" smtClean="0">
                <a:solidFill>
                  <a:srgbClr val="FF00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AB:</a:t>
            </a:r>
            <a:endParaRPr lang="en-US" sz="5000" b="1" dirty="0">
              <a:solidFill>
                <a:srgbClr val="FF00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9615569" y="5859540"/>
            <a:ext cx="192523" cy="3056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3445946" y="6263640"/>
            <a:ext cx="53639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tốc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xe</a:t>
            </a:r>
            <a:endParaRPr lang="en-US" sz="5000" b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751511" y="6266102"/>
            <a:ext cx="51667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Thời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gian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đi</a:t>
            </a:r>
            <a:endParaRPr lang="en-US" sz="5000" b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459196" y="6219908"/>
            <a:ext cx="5052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Down Arrow 76"/>
          <p:cNvSpPr/>
          <p:nvPr/>
        </p:nvSpPr>
        <p:spPr>
          <a:xfrm>
            <a:off x="6264733" y="7112678"/>
            <a:ext cx="192523" cy="30564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392154" y="7427844"/>
            <a:ext cx="61302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000099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5000" b="1" dirty="0" smtClean="0">
                <a:solidFill>
                  <a:srgbClr val="000099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(ô </a:t>
            </a:r>
            <a:r>
              <a:rPr lang="en-US" sz="5000" b="1" dirty="0" err="1" smtClean="0">
                <a:solidFill>
                  <a:srgbClr val="000099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5000" b="1" dirty="0" smtClean="0">
                <a:solidFill>
                  <a:srgbClr val="000099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+ </a:t>
            </a:r>
            <a:r>
              <a:rPr lang="en-US" sz="5000" b="1" dirty="0" smtClean="0">
                <a:solidFill>
                  <a:srgbClr val="0066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v (</a:t>
            </a:r>
            <a:r>
              <a:rPr lang="en-US" sz="5000" b="1" dirty="0" err="1" smtClean="0">
                <a:solidFill>
                  <a:srgbClr val="0066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sz="5000" b="1" dirty="0" smtClean="0">
                <a:solidFill>
                  <a:srgbClr val="0066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66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sz="5000" b="1" dirty="0" smtClean="0">
                <a:solidFill>
                  <a:srgbClr val="006600"/>
                </a:solidFill>
                <a:latin typeface="UTM Isadora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6600"/>
              </a:solidFill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187959" y="7317521"/>
            <a:ext cx="45528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(1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30 </a:t>
            </a:r>
            <a:r>
              <a:rPr 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phút</a:t>
            </a:r>
            <a:r>
              <a:rPr 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2" grpId="0"/>
      <p:bldP spid="73" grpId="0" animBg="1"/>
      <p:bldP spid="74" grpId="0"/>
      <p:bldP spid="75" grpId="0"/>
      <p:bldP spid="76" grpId="0"/>
      <p:bldP spid="77" grpId="0" animBg="1"/>
      <p:bldP spid="80" grpId="0"/>
      <p:bldP spid="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08811">
            <a:off x="-3149183" y="-5220517"/>
            <a:ext cx="8072927" cy="115028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32" name="Picture 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24820" y="177484"/>
            <a:ext cx="14954983" cy="83249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89614">
            <a:off x="14936972" y="-4269705"/>
            <a:ext cx="8072927" cy="11502876"/>
          </a:xfrm>
          <a:prstGeom prst="rect">
            <a:avLst/>
          </a:prstGeom>
        </p:spPr>
      </p:pic>
      <p:sp>
        <p:nvSpPr>
          <p:cNvPr id="33" name="Text Box 9">
            <a:extLst>
              <a:ext uri="{FF2B5EF4-FFF2-40B4-BE49-F238E27FC236}">
                <a16:creationId xmlns:a16="http://schemas.microsoft.com/office/drawing/2014/main" xmlns="" id="{11821ED5-5812-40AE-93C1-B0F49561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365" y="446604"/>
            <a:ext cx="13738137" cy="778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000" b="1" u="sng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Giải</a:t>
            </a:r>
            <a:endParaRPr lang="en-US" altLang="en-US" sz="5000" b="1" u="sng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:</a:t>
            </a:r>
            <a:endParaRPr lang="en-US" altLang="en-US" sz="5000" b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		48,5 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33,5 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= 82 (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km/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: 1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= 1,5 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giờ</a:t>
            </a:r>
            <a:endParaRPr lang="en-US" altLang="en-US" sz="5000" b="1" dirty="0">
              <a:latin typeface="UTM Isadora" panose="0204060305050602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5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5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		82 </a:t>
            </a:r>
            <a:r>
              <a:rPr lang="en-US" alt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 1,5 = 123 (km)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5000" b="1" dirty="0" err="1" smtClean="0">
                <a:latin typeface="UTM Isadora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5000" b="1" dirty="0" smtClean="0">
                <a:latin typeface="UTM Isadora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latin typeface="UTM Isadora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000" b="1" dirty="0">
                <a:latin typeface="UTM Isadora" panose="02040603050506020204" pitchFamily="18" charset="0"/>
                <a:cs typeface="Times New Roman" panose="02020603050405020304" pitchFamily="18" charset="0"/>
              </a:rPr>
              <a:t>: 123km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69075" flipH="1">
            <a:off x="15245356" y="5437206"/>
            <a:ext cx="3922708" cy="5448206"/>
          </a:xfrm>
          <a:prstGeom prst="rect">
            <a:avLst/>
          </a:prstGeom>
        </p:spPr>
      </p:pic>
      <p:pic>
        <p:nvPicPr>
          <p:cNvPr id="49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7787" y="7410504"/>
            <a:ext cx="3262418" cy="28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93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765583" y="847874"/>
            <a:ext cx="3400827" cy="1323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28819" y="467695"/>
            <a:ext cx="2395432" cy="9320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943664" y="-4736812"/>
            <a:ext cx="12195228" cy="163994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43195" y="2942680"/>
            <a:ext cx="5656313" cy="22008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35220" y="5657316"/>
            <a:ext cx="2395432" cy="9320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23616" y="467695"/>
            <a:ext cx="2049077" cy="12480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288866" y="6849770"/>
            <a:ext cx="2049077" cy="12480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91921" y="1715769"/>
            <a:ext cx="759053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smtClean="0">
                <a:latin typeface="UTM Habano" panose="02040603050506020204" pitchFamily="18" charset="0"/>
              </a:rPr>
              <a:t>DẶN DÒ</a:t>
            </a:r>
            <a:endParaRPr lang="en-US" sz="15000" dirty="0">
              <a:latin typeface="UTM Habano" panose="02040603050506020204" pitchFamily="18" charset="0"/>
            </a:endParaRPr>
          </a:p>
        </p:txBody>
      </p:sp>
      <p:sp>
        <p:nvSpPr>
          <p:cNvPr id="19" name="圆角矩形 7"/>
          <p:cNvSpPr/>
          <p:nvPr/>
        </p:nvSpPr>
        <p:spPr>
          <a:xfrm>
            <a:off x="7492928" y="4320416"/>
            <a:ext cx="5588527" cy="1646168"/>
          </a:xfrm>
          <a:prstGeom prst="roundRect">
            <a:avLst>
              <a:gd name="adj" fmla="val 2293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latin typeface="UTM French Vanilla" panose="02040603050506020204" pitchFamily="18" charset="0"/>
              </a:rPr>
              <a:t>Xem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lại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bài</a:t>
            </a:r>
            <a:endParaRPr lang="en-US" sz="8000" dirty="0">
              <a:latin typeface="UTM French Vanilla" panose="02040603050506020204" pitchFamily="18" charset="0"/>
            </a:endParaRPr>
          </a:p>
        </p:txBody>
      </p:sp>
      <p:sp>
        <p:nvSpPr>
          <p:cNvPr id="20" name="圆角矩形 7"/>
          <p:cNvSpPr/>
          <p:nvPr/>
        </p:nvSpPr>
        <p:spPr>
          <a:xfrm>
            <a:off x="6281256" y="6253354"/>
            <a:ext cx="8160084" cy="1646168"/>
          </a:xfrm>
          <a:prstGeom prst="roundRect">
            <a:avLst>
              <a:gd name="adj" fmla="val 22936"/>
            </a:avLst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8000"/>
            </a:solidFill>
            <a:prstDash val="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 err="1" smtClean="0">
                <a:latin typeface="UTM French Vanilla" panose="02040603050506020204" pitchFamily="18" charset="0"/>
              </a:rPr>
              <a:t>Chuẩn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bị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bài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tiếp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theo</a:t>
            </a:r>
            <a:endParaRPr lang="en-US" sz="8000" dirty="0">
              <a:latin typeface="UTM French Vanilla" panose="02040603050506020204" pitchFamily="18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4543195" y="4342686"/>
            <a:ext cx="3915048" cy="6389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4865792" y="-2803979"/>
            <a:ext cx="10392011" cy="1397458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6793" y="5284932"/>
            <a:ext cx="5431253" cy="580036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506434" y="3575048"/>
            <a:ext cx="2039570" cy="79357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5025085" y="-319362"/>
            <a:ext cx="5131499" cy="199662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07240" y="210223"/>
            <a:ext cx="3036012" cy="118128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sp>
        <p:nvSpPr>
          <p:cNvPr id="31" name="TextBox 15"/>
          <p:cNvSpPr txBox="1"/>
          <p:nvPr/>
        </p:nvSpPr>
        <p:spPr>
          <a:xfrm>
            <a:off x="8243413" y="1253376"/>
            <a:ext cx="796884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UVN Banh Mi" pitchFamily="2" charset="0"/>
              </a:rPr>
              <a:t>MỤC TIÊU</a:t>
            </a:r>
            <a:endParaRPr lang="en-US" sz="15000" b="1" dirty="0">
              <a:ln w="28575">
                <a:solidFill>
                  <a:srgbClr val="FFFF0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  <a:reflection blurRad="6350" stA="60000" endA="900" endPos="58000" dir="5400000" sy="-100000" algn="bl" rotWithShape="0"/>
              </a:effectLst>
              <a:latin typeface="UVN Banh Mi" pitchFamily="2" charset="0"/>
            </a:endParaRPr>
          </a:p>
        </p:txBody>
      </p:sp>
      <p:sp>
        <p:nvSpPr>
          <p:cNvPr id="32" name="圆角矩形 7"/>
          <p:cNvSpPr/>
          <p:nvPr/>
        </p:nvSpPr>
        <p:spPr>
          <a:xfrm>
            <a:off x="6172200" y="4505858"/>
            <a:ext cx="9730293" cy="1646168"/>
          </a:xfrm>
          <a:prstGeom prst="roundRect">
            <a:avLst>
              <a:gd name="adj" fmla="val 2293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 err="1">
                <a:latin typeface="UTM French Vanilla" panose="02040603050506020204" pitchFamily="18" charset="0"/>
              </a:rPr>
              <a:t>Biết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các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tự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nhiên</a:t>
            </a:r>
            <a:r>
              <a:rPr lang="en-US" sz="5000" dirty="0">
                <a:latin typeface="UTM French Vanilla" panose="02040603050506020204" pitchFamily="18" charset="0"/>
              </a:rPr>
              <a:t>, </a:t>
            </a:r>
            <a:r>
              <a:rPr lang="en-US" sz="5000" dirty="0" err="1">
                <a:latin typeface="UTM French Vanilla" panose="02040603050506020204" pitchFamily="18" charset="0"/>
              </a:rPr>
              <a:t>các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thập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phân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và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phân</a:t>
            </a:r>
            <a:r>
              <a:rPr lang="en-US" sz="5000" dirty="0">
                <a:latin typeface="UTM French Vanilla" panose="02040603050506020204" pitchFamily="18" charset="0"/>
              </a:rPr>
              <a:t> </a:t>
            </a:r>
            <a:r>
              <a:rPr lang="en-US" sz="5000" dirty="0" err="1">
                <a:latin typeface="UTM French Vanilla" panose="02040603050506020204" pitchFamily="18" charset="0"/>
              </a:rPr>
              <a:t>số</a:t>
            </a:r>
            <a:endParaRPr lang="en-US" sz="5000" dirty="0">
              <a:latin typeface="UTM French Vanilla" panose="02040603050506020204" pitchFamily="18" charset="0"/>
            </a:endParaRPr>
          </a:p>
        </p:txBody>
      </p:sp>
      <p:sp>
        <p:nvSpPr>
          <p:cNvPr id="33" name="圆角矩形 7"/>
          <p:cNvSpPr/>
          <p:nvPr/>
        </p:nvSpPr>
        <p:spPr>
          <a:xfrm>
            <a:off x="7362690" y="6608216"/>
            <a:ext cx="9730293" cy="1646168"/>
          </a:xfrm>
          <a:prstGeom prst="roundRect">
            <a:avLst>
              <a:gd name="adj" fmla="val 22936"/>
            </a:avLst>
          </a:prstGeom>
          <a:solidFill>
            <a:schemeClr val="accent3">
              <a:lumMod val="20000"/>
              <a:lumOff val="80000"/>
            </a:schemeClr>
          </a:solidFill>
          <a:ln w="28575" cap="flat" cmpd="sng" algn="ctr">
            <a:solidFill>
              <a:srgbClr val="008000"/>
            </a:solidFill>
            <a:prstDash val="dash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dirty="0" err="1" smtClean="0">
                <a:latin typeface="UTM French Vanilla" panose="02040603050506020204" pitchFamily="18" charset="0"/>
              </a:rPr>
              <a:t>Ứng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dụng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để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nhẩm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và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giải</a:t>
            </a:r>
            <a:r>
              <a:rPr lang="en-US" sz="5000" dirty="0" smtClean="0">
                <a:latin typeface="UTM French Vanilla" panose="02040603050506020204" pitchFamily="18" charset="0"/>
              </a:rPr>
              <a:t> </a:t>
            </a:r>
            <a:r>
              <a:rPr lang="en-US" sz="5000" dirty="0" err="1" smtClean="0">
                <a:latin typeface="UTM French Vanilla" panose="02040603050506020204" pitchFamily="18" charset="0"/>
              </a:rPr>
              <a:t>toán</a:t>
            </a:r>
            <a:endParaRPr lang="en-US" sz="5000" dirty="0">
              <a:latin typeface="UTM French Vanill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76050" flipH="1">
            <a:off x="-3897823" y="-6544924"/>
            <a:ext cx="9526713" cy="12810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4108">
            <a:off x="-1791365" y="3459978"/>
            <a:ext cx="4109374" cy="89688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9052" flipH="1">
            <a:off x="12233463" y="-4710430"/>
            <a:ext cx="9526713" cy="1281098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872031">
            <a:off x="6465283" y="107110"/>
            <a:ext cx="2032401" cy="154093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06397">
            <a:off x="723818" y="8886743"/>
            <a:ext cx="2035079" cy="154296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2924722" y="4339037"/>
            <a:ext cx="1841111" cy="1820399"/>
          </a:xfrm>
          <a:prstGeom prst="rect">
            <a:avLst/>
          </a:prstGeom>
        </p:spPr>
      </p:pic>
      <p:pic>
        <p:nvPicPr>
          <p:cNvPr id="26" name="Picture 3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7899000" y="3842519"/>
            <a:ext cx="1571790" cy="2269732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2603957" y="4314713"/>
            <a:ext cx="1592848" cy="1820398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3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144633" y="4601749"/>
            <a:ext cx="1841249" cy="1456888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3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2820412">
            <a:off x="5554578" y="4477881"/>
            <a:ext cx="1456888" cy="1456888"/>
          </a:xfrm>
          <a:prstGeom prst="rect">
            <a:avLst/>
          </a:prstGeom>
        </p:spPr>
      </p:pic>
      <p:sp>
        <p:nvSpPr>
          <p:cNvPr id="30" name="Down Arrow 29"/>
          <p:cNvSpPr/>
          <p:nvPr/>
        </p:nvSpPr>
        <p:spPr>
          <a:xfrm>
            <a:off x="3708528" y="6497999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8350564" y="6493541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3400381" y="6493541"/>
            <a:ext cx="485103" cy="838200"/>
          </a:xfrm>
          <a:prstGeom prst="downArrow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12722" y="7579076"/>
            <a:ext cx="31486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smtClean="0">
                <a:solidFill>
                  <a:srgbClr val="660066"/>
                </a:solidFill>
                <a:latin typeface="UTM Isadora" panose="02040603050506020204" pitchFamily="18" charset="0"/>
              </a:rPr>
              <a:t>thừa</a:t>
            </a:r>
            <a:r>
              <a:rPr lang="en-US" sz="7000" b="1" dirty="0" smtClean="0">
                <a:solidFill>
                  <a:srgbClr val="660066"/>
                </a:solidFill>
                <a:latin typeface="UTM Isadora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660066"/>
                </a:solidFill>
                <a:latin typeface="UTM Isadora" panose="02040603050506020204" pitchFamily="18" charset="0"/>
              </a:rPr>
              <a:t>số</a:t>
            </a:r>
            <a:endParaRPr lang="en-US" sz="7000" b="1" dirty="0">
              <a:solidFill>
                <a:srgbClr val="660066"/>
              </a:solidFill>
              <a:latin typeface="UTM Isadora" panose="0204060305050602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12206" y="7552357"/>
            <a:ext cx="31486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rgbClr val="FF0066"/>
                </a:solidFill>
                <a:latin typeface="UTM Isadora" panose="02040603050506020204" pitchFamily="18" charset="0"/>
              </a:rPr>
              <a:t>thừa</a:t>
            </a:r>
            <a:r>
              <a:rPr lang="en-US" sz="7000" b="1" dirty="0" smtClean="0">
                <a:solidFill>
                  <a:srgbClr val="FF0066"/>
                </a:solidFill>
                <a:latin typeface="UTM Isadora" panose="02040603050506020204" pitchFamily="18" charset="0"/>
              </a:rPr>
              <a:t> </a:t>
            </a:r>
            <a:r>
              <a:rPr lang="en-US" sz="7000" b="1" dirty="0" err="1" smtClean="0">
                <a:solidFill>
                  <a:srgbClr val="FF0066"/>
                </a:solidFill>
                <a:latin typeface="UTM Isadora" panose="02040603050506020204" pitchFamily="18" charset="0"/>
              </a:rPr>
              <a:t>số</a:t>
            </a:r>
            <a:endParaRPr lang="en-US" sz="7000" b="1" dirty="0">
              <a:solidFill>
                <a:srgbClr val="FF0066"/>
              </a:solidFill>
              <a:latin typeface="UTM Isadora" panose="02040603050506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707286" y="7552356"/>
            <a:ext cx="1636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 smtClean="0">
                <a:solidFill>
                  <a:schemeClr val="accent6">
                    <a:lumMod val="50000"/>
                  </a:schemeClr>
                </a:solidFill>
                <a:latin typeface="UTM Isadora" panose="02040603050506020204" pitchFamily="18" charset="0"/>
              </a:rPr>
              <a:t>tích</a:t>
            </a:r>
            <a:endParaRPr lang="en-US" sz="7000" b="1" dirty="0">
              <a:solidFill>
                <a:schemeClr val="accent6">
                  <a:lumMod val="50000"/>
                </a:schemeClr>
              </a:solidFill>
              <a:latin typeface="UTM Isadora" panose="02040603050506020204" pitchFamily="18" charset="0"/>
            </a:endParaRPr>
          </a:p>
        </p:txBody>
      </p:sp>
      <p:graphicFrame>
        <p:nvGraphicFramePr>
          <p:cNvPr id="36" name="Group 2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93885"/>
              </p:ext>
            </p:extLst>
          </p:nvPr>
        </p:nvGraphicFramePr>
        <p:xfrm>
          <a:off x="9429152" y="1530413"/>
          <a:ext cx="2742251" cy="1310702"/>
        </p:xfrm>
        <a:graphic>
          <a:graphicData uri="http://schemas.openxmlformats.org/drawingml/2006/table">
            <a:tbl>
              <a:tblPr/>
              <a:tblGrid>
                <a:gridCol w="2742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3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UTM French Vanilla" panose="020406030505060202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kumimoji="0" lang="en-US" sz="8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UTM French Vanilla" panose="02040603050506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1" marB="45751" horzOverflow="overflow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7" name="Group 215"/>
          <p:cNvGrpSpPr>
            <a:grpSpLocks/>
          </p:cNvGrpSpPr>
          <p:nvPr/>
        </p:nvGrpSpPr>
        <p:grpSpPr bwMode="auto">
          <a:xfrm>
            <a:off x="6328966" y="2185764"/>
            <a:ext cx="3072756" cy="762951"/>
            <a:chOff x="1392" y="960"/>
            <a:chExt cx="528" cy="1248"/>
          </a:xfrm>
        </p:grpSpPr>
        <p:sp>
          <p:nvSpPr>
            <p:cNvPr id="38" name="Line 216"/>
            <p:cNvSpPr>
              <a:spLocks noChangeShapeType="1"/>
            </p:cNvSpPr>
            <p:nvPr/>
          </p:nvSpPr>
          <p:spPr bwMode="auto">
            <a:xfrm flipH="1">
              <a:off x="1392" y="960"/>
              <a:ext cx="52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Line 217"/>
            <p:cNvSpPr>
              <a:spLocks noChangeShapeType="1"/>
            </p:cNvSpPr>
            <p:nvPr/>
          </p:nvSpPr>
          <p:spPr bwMode="auto">
            <a:xfrm>
              <a:off x="1392" y="960"/>
              <a:ext cx="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0" name="Group 247"/>
          <p:cNvGrpSpPr>
            <a:grpSpLocks/>
          </p:cNvGrpSpPr>
          <p:nvPr/>
        </p:nvGrpSpPr>
        <p:grpSpPr bwMode="auto">
          <a:xfrm>
            <a:off x="12144922" y="2188261"/>
            <a:ext cx="1397606" cy="850787"/>
            <a:chOff x="3469" y="947"/>
            <a:chExt cx="720" cy="1392"/>
          </a:xfrm>
        </p:grpSpPr>
        <p:sp>
          <p:nvSpPr>
            <p:cNvPr id="41" name="Line 248"/>
            <p:cNvSpPr>
              <a:spLocks noChangeShapeType="1"/>
            </p:cNvSpPr>
            <p:nvPr/>
          </p:nvSpPr>
          <p:spPr bwMode="auto">
            <a:xfrm>
              <a:off x="3469" y="947"/>
              <a:ext cx="72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Line 249"/>
            <p:cNvSpPr>
              <a:spLocks noChangeShapeType="1"/>
            </p:cNvSpPr>
            <p:nvPr/>
          </p:nvSpPr>
          <p:spPr bwMode="auto">
            <a:xfrm>
              <a:off x="4189" y="947"/>
              <a:ext cx="0" cy="13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3" name="AutoShape 213"/>
          <p:cNvSpPr>
            <a:spLocks/>
          </p:cNvSpPr>
          <p:nvPr/>
        </p:nvSpPr>
        <p:spPr bwMode="auto">
          <a:xfrm rot="16200000">
            <a:off x="6031335" y="291619"/>
            <a:ext cx="595262" cy="6283648"/>
          </a:xfrm>
          <a:prstGeom prst="rightBrace">
            <a:avLst>
              <a:gd name="adj1" fmla="val 75472"/>
              <a:gd name="adj2" fmla="val 49472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8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4" name="AutoShape 214"/>
          <p:cNvSpPr>
            <a:spLocks/>
          </p:cNvSpPr>
          <p:nvPr/>
        </p:nvSpPr>
        <p:spPr bwMode="auto">
          <a:xfrm rot="16200000">
            <a:off x="13383670" y="2788256"/>
            <a:ext cx="335899" cy="1290371"/>
          </a:xfrm>
          <a:prstGeom prst="rightBrace">
            <a:avLst>
              <a:gd name="adj1" fmla="val 41085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64432" flipH="1">
            <a:off x="-6172025" y="-5843790"/>
            <a:ext cx="9526713" cy="12810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2440" flipH="1">
            <a:off x="13075400" y="-5376791"/>
            <a:ext cx="9526713" cy="1281098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0225">
            <a:off x="15186329" y="4989172"/>
            <a:ext cx="3922708" cy="5448206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701840" y="406809"/>
            <a:ext cx="3125654" cy="1216164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1363784" y="3481825"/>
            <a:ext cx="2727567" cy="1061272"/>
          </a:xfrm>
          <a:prstGeom prst="rect">
            <a:avLst/>
          </a:prstGeom>
        </p:spPr>
      </p:pic>
      <p:pic>
        <p:nvPicPr>
          <p:cNvPr id="52" name="Picture 4"/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152822" y="1028700"/>
            <a:ext cx="6400800" cy="73152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808205" y="2281289"/>
            <a:ext cx="50866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Phép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nhân</a:t>
            </a:r>
            <a:endParaRPr lang="en-US" sz="10000" b="1" dirty="0" smtClean="0">
              <a:latin typeface="UTM Edwardian" panose="02040603050506020204" pitchFamily="18" charset="0"/>
            </a:endParaRPr>
          </a:p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có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những</a:t>
            </a:r>
            <a:endParaRPr lang="en-US" sz="10000" b="1" dirty="0" smtClean="0">
              <a:latin typeface="UTM Edwardian" panose="02040603050506020204" pitchFamily="18" charset="0"/>
            </a:endParaRPr>
          </a:p>
          <a:p>
            <a:pPr algn="ctr"/>
            <a:r>
              <a:rPr lang="en-US" sz="10000" b="1" dirty="0" err="1" smtClean="0">
                <a:latin typeface="UTM Edwardian" panose="02040603050506020204" pitchFamily="18" charset="0"/>
              </a:rPr>
              <a:t>tính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chất</a:t>
            </a:r>
            <a:r>
              <a:rPr lang="en-US" sz="10000" b="1" dirty="0" smtClean="0">
                <a:latin typeface="UTM Edwardian" panose="02040603050506020204" pitchFamily="18" charset="0"/>
              </a:rPr>
              <a:t> </a:t>
            </a:r>
            <a:r>
              <a:rPr lang="en-US" sz="10000" b="1" dirty="0" err="1" smtClean="0">
                <a:latin typeface="UTM Edwardian" panose="02040603050506020204" pitchFamily="18" charset="0"/>
              </a:rPr>
              <a:t>gì</a:t>
            </a:r>
            <a:r>
              <a:rPr lang="en-US" sz="10000" b="1" dirty="0" smtClean="0">
                <a:latin typeface="UTM Edwardian" panose="02040603050506020204" pitchFamily="18" charset="0"/>
              </a:rPr>
              <a:t>?</a:t>
            </a:r>
            <a:endParaRPr lang="en-US" sz="10000" b="1" dirty="0">
              <a:latin typeface="UTM Edwardian" panose="02040603050506020204" pitchFamily="18" charset="0"/>
            </a:endParaRPr>
          </a:p>
        </p:txBody>
      </p:sp>
      <p:sp>
        <p:nvSpPr>
          <p:cNvPr id="54" name="圆角矩形 7"/>
          <p:cNvSpPr/>
          <p:nvPr/>
        </p:nvSpPr>
        <p:spPr>
          <a:xfrm>
            <a:off x="8000298" y="357236"/>
            <a:ext cx="7381780" cy="1646168"/>
          </a:xfrm>
          <a:prstGeom prst="roundRect">
            <a:avLst>
              <a:gd name="adj" fmla="val 22936"/>
            </a:avLst>
          </a:prstGeom>
          <a:solidFill>
            <a:srgbClr val="FFFF00"/>
          </a:solidFill>
          <a:ln w="28575" cap="flat" cmpd="sng" algn="ctr">
            <a:solidFill>
              <a:schemeClr val="accent6">
                <a:lumMod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giao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hoán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55" name="圆角矩形 7"/>
          <p:cNvSpPr/>
          <p:nvPr/>
        </p:nvSpPr>
        <p:spPr>
          <a:xfrm>
            <a:off x="8020871" y="2177161"/>
            <a:ext cx="7381780" cy="1646168"/>
          </a:xfrm>
          <a:prstGeom prst="roundRect">
            <a:avLst>
              <a:gd name="adj" fmla="val 22936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002060"/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kết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hợp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56" name="圆角矩形 7"/>
          <p:cNvSpPr/>
          <p:nvPr/>
        </p:nvSpPr>
        <p:spPr>
          <a:xfrm>
            <a:off x="8000298" y="4043991"/>
            <a:ext cx="7381780" cy="2096145"/>
          </a:xfrm>
          <a:prstGeom prst="roundRect">
            <a:avLst>
              <a:gd name="adj" fmla="val 22936"/>
            </a:avLst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8000"/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một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tổng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với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một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số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57" name="圆角矩形 7"/>
          <p:cNvSpPr/>
          <p:nvPr/>
        </p:nvSpPr>
        <p:spPr>
          <a:xfrm>
            <a:off x="8074008" y="6327026"/>
            <a:ext cx="7381780" cy="1646168"/>
          </a:xfrm>
          <a:prstGeom prst="roundRect">
            <a:avLst>
              <a:gd name="adj" fmla="val 22936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với</a:t>
            </a:r>
            <a:r>
              <a:rPr lang="en-US" sz="7000" dirty="0" smtClean="0">
                <a:latin typeface="UTM French Vanilla" panose="02040603050506020204" pitchFamily="18" charset="0"/>
              </a:rPr>
              <a:t> 1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sp>
        <p:nvSpPr>
          <p:cNvPr id="58" name="圆角矩形 7"/>
          <p:cNvSpPr/>
          <p:nvPr/>
        </p:nvSpPr>
        <p:spPr>
          <a:xfrm>
            <a:off x="8025633" y="8124011"/>
            <a:ext cx="7381780" cy="1646168"/>
          </a:xfrm>
          <a:prstGeom prst="roundRect">
            <a:avLst>
              <a:gd name="adj" fmla="val 22936"/>
            </a:avLst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algn="ctr"/>
            <a:r>
              <a:rPr lang="en-US" sz="7000" dirty="0" err="1" smtClean="0">
                <a:latin typeface="UTM French Vanilla" panose="02040603050506020204" pitchFamily="18" charset="0"/>
              </a:rPr>
              <a:t>Tính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chất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7000" dirty="0" smtClean="0">
                <a:latin typeface="UTM French Vanilla" panose="02040603050506020204" pitchFamily="18" charset="0"/>
              </a:rPr>
              <a:t> </a:t>
            </a:r>
            <a:r>
              <a:rPr lang="en-US" sz="7000" dirty="0" err="1" smtClean="0">
                <a:latin typeface="UTM French Vanilla" panose="02040603050506020204" pitchFamily="18" charset="0"/>
              </a:rPr>
              <a:t>với</a:t>
            </a:r>
            <a:r>
              <a:rPr lang="en-US" sz="7000" dirty="0" smtClean="0">
                <a:latin typeface="UTM French Vanilla" panose="02040603050506020204" pitchFamily="18" charset="0"/>
              </a:rPr>
              <a:t> 0</a:t>
            </a:r>
            <a:endParaRPr lang="en-US" sz="7000" dirty="0">
              <a:latin typeface="UTM French Vanilla" panose="02040603050506020204" pitchFamily="18" charset="0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989914" y="6743700"/>
            <a:ext cx="5674007" cy="4289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0601962" y="0"/>
            <a:ext cx="3944320" cy="1534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77966" flipH="1">
            <a:off x="13972136" y="-3461865"/>
            <a:ext cx="8072927" cy="1150287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8811" flipH="1">
            <a:off x="-5556440" y="-5111222"/>
            <a:ext cx="8072927" cy="115028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47716" y="266895"/>
            <a:ext cx="1585741" cy="61699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002091" y="4547443"/>
            <a:ext cx="3343399" cy="1300886"/>
          </a:xfrm>
          <a:prstGeom prst="rect">
            <a:avLst/>
          </a:prstGeom>
        </p:spPr>
      </p:pic>
      <p:sp>
        <p:nvSpPr>
          <p:cNvPr id="35" name="Google Shape;3738;p45"/>
          <p:cNvSpPr/>
          <p:nvPr/>
        </p:nvSpPr>
        <p:spPr>
          <a:xfrm>
            <a:off x="3096321" y="331161"/>
            <a:ext cx="12524902" cy="2330011"/>
          </a:xfrm>
          <a:prstGeom prst="roundRect">
            <a:avLst>
              <a:gd name="adj" fmla="val 20977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bạn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nối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phép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nhân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ở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cột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B </a:t>
            </a:r>
            <a:r>
              <a:rPr lang="en-US" altLang="en-US" sz="7000" b="1" dirty="0" err="1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sao</a:t>
            </a:r>
            <a:r>
              <a:rPr lang="en-US" altLang="en-US" sz="7000" b="1" dirty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thích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7000" b="1" dirty="0" err="1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hợp</a:t>
            </a:r>
            <a:r>
              <a:rPr lang="en-US" altLang="en-US" sz="7000" b="1" dirty="0" smtClean="0">
                <a:solidFill>
                  <a:srgbClr val="FF0000"/>
                </a:solidFill>
                <a:latin typeface="UTM Edwardian" panose="02040603050506020204" pitchFamily="18" charset="0"/>
                <a:cs typeface="Calibri" panose="020F0502020204030204" pitchFamily="34" charset="0"/>
              </a:rPr>
              <a:t>:</a:t>
            </a:r>
            <a:endParaRPr lang="en-US" altLang="en-US" sz="7000" b="1" dirty="0">
              <a:solidFill>
                <a:srgbClr val="FF0000"/>
              </a:solidFill>
              <a:latin typeface="UTM Edwardian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8">
            <a:extLst>
              <a:ext uri="{FF2B5EF4-FFF2-40B4-BE49-F238E27FC236}">
                <a16:creationId xmlns:a16="http://schemas.microsoft.com/office/drawing/2014/main" xmlns="" id="{5C990774-8393-42C5-B95B-0D716483232F}"/>
              </a:ext>
            </a:extLst>
          </p:cNvPr>
          <p:cNvSpPr/>
          <p:nvPr/>
        </p:nvSpPr>
        <p:spPr>
          <a:xfrm>
            <a:off x="4257970" y="2755953"/>
            <a:ext cx="2289001" cy="106932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Cột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 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xmlns="" id="{EC2030F4-9025-41AF-90F7-12C37B9D3966}"/>
              </a:ext>
            </a:extLst>
          </p:cNvPr>
          <p:cNvSpPr/>
          <p:nvPr/>
        </p:nvSpPr>
        <p:spPr>
          <a:xfrm>
            <a:off x="2303127" y="3949669"/>
            <a:ext cx="6106857" cy="87885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giao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hoán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32">
            <a:extLst>
              <a:ext uri="{FF2B5EF4-FFF2-40B4-BE49-F238E27FC236}">
                <a16:creationId xmlns:a16="http://schemas.microsoft.com/office/drawing/2014/main" xmlns="" id="{51F4BCA6-0059-4744-BC1B-770377ED10AE}"/>
              </a:ext>
            </a:extLst>
          </p:cNvPr>
          <p:cNvSpPr/>
          <p:nvPr/>
        </p:nvSpPr>
        <p:spPr>
          <a:xfrm>
            <a:off x="2328620" y="5105484"/>
            <a:ext cx="6106857" cy="87885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hợp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39" name="Rectangle: Rounded Corners 33">
            <a:extLst>
              <a:ext uri="{FF2B5EF4-FFF2-40B4-BE49-F238E27FC236}">
                <a16:creationId xmlns:a16="http://schemas.microsoft.com/office/drawing/2014/main" xmlns="" id="{B8B43F0C-637D-4708-9F94-72FCCC4624AB}"/>
              </a:ext>
            </a:extLst>
          </p:cNvPr>
          <p:cNvSpPr/>
          <p:nvPr/>
        </p:nvSpPr>
        <p:spPr>
          <a:xfrm>
            <a:off x="2289272" y="6215494"/>
            <a:ext cx="6106857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nhân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tổng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33">
            <a:extLst>
              <a:ext uri="{FF2B5EF4-FFF2-40B4-BE49-F238E27FC236}">
                <a16:creationId xmlns:a16="http://schemas.microsoft.com/office/drawing/2014/main" xmlns="" id="{B8B43F0C-637D-4708-9F94-72FCCC4624AB}"/>
              </a:ext>
            </a:extLst>
          </p:cNvPr>
          <p:cNvSpPr/>
          <p:nvPr/>
        </p:nvSpPr>
        <p:spPr>
          <a:xfrm>
            <a:off x="2329367" y="7899338"/>
            <a:ext cx="6146205" cy="87885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nhân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0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33">
            <a:extLst>
              <a:ext uri="{FF2B5EF4-FFF2-40B4-BE49-F238E27FC236}">
                <a16:creationId xmlns:a16="http://schemas.microsoft.com/office/drawing/2014/main" xmlns="" id="{B8B43F0C-637D-4708-9F94-72FCCC4624AB}"/>
              </a:ext>
            </a:extLst>
          </p:cNvPr>
          <p:cNvSpPr/>
          <p:nvPr/>
        </p:nvSpPr>
        <p:spPr>
          <a:xfrm>
            <a:off x="2308945" y="9016111"/>
            <a:ext cx="6146205" cy="87885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Tính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chất</a:t>
            </a:r>
            <a:r>
              <a:rPr lang="en-US" sz="4800" b="1" dirty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nhân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48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1</a:t>
            </a:r>
            <a:endParaRPr lang="en-US" sz="48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96E4B095-DC44-46BF-AC01-C5BAA47059A5}"/>
              </a:ext>
            </a:extLst>
          </p:cNvPr>
          <p:cNvSpPr/>
          <p:nvPr/>
        </p:nvSpPr>
        <p:spPr>
          <a:xfrm>
            <a:off x="10105199" y="9054605"/>
            <a:ext cx="6483664" cy="80186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</a:t>
            </a:r>
            <a:r>
              <a:rPr lang="en-US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0 = 0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44">
            <a:extLst>
              <a:ext uri="{FF2B5EF4-FFF2-40B4-BE49-F238E27FC236}">
                <a16:creationId xmlns:a16="http://schemas.microsoft.com/office/drawing/2014/main" xmlns="" id="{87DAC53F-1134-4024-A4B6-A17100CF3E2E}"/>
              </a:ext>
            </a:extLst>
          </p:cNvPr>
          <p:cNvSpPr/>
          <p:nvPr/>
        </p:nvSpPr>
        <p:spPr>
          <a:xfrm>
            <a:off x="10004277" y="5044054"/>
            <a:ext cx="6483664" cy="91921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b = b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a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4" name="Rectangle: Rounded Corners 45">
            <a:extLst>
              <a:ext uri="{FF2B5EF4-FFF2-40B4-BE49-F238E27FC236}">
                <a16:creationId xmlns:a16="http://schemas.microsoft.com/office/drawing/2014/main" xmlns="" id="{FE86A81D-02F2-4BF0-83F6-53B779C825D0}"/>
              </a:ext>
            </a:extLst>
          </p:cNvPr>
          <p:cNvSpPr/>
          <p:nvPr/>
        </p:nvSpPr>
        <p:spPr>
          <a:xfrm>
            <a:off x="10045259" y="6215494"/>
            <a:ext cx="6483664" cy="13716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b +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 = a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(b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c) = (a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c)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b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xmlns="" id="{5C990774-8393-42C5-B95B-0D716483232F}"/>
              </a:ext>
            </a:extLst>
          </p:cNvPr>
          <p:cNvSpPr/>
          <p:nvPr/>
        </p:nvSpPr>
        <p:spPr>
          <a:xfrm>
            <a:off x="11764390" y="2810048"/>
            <a:ext cx="2289001" cy="1069324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Cột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VN-Hole Hearted" panose="020B0A06020104020203" pitchFamily="34" charset="0"/>
              </a:rPr>
              <a:t> B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  <p:sp>
        <p:nvSpPr>
          <p:cNvPr id="46" name="Rectangle: Rounded Corners 41">
            <a:extLst>
              <a:ext uri="{FF2B5EF4-FFF2-40B4-BE49-F238E27FC236}">
                <a16:creationId xmlns:a16="http://schemas.microsoft.com/office/drawing/2014/main" xmlns="" id="{96E4B095-DC44-46BF-AC01-C5BAA47059A5}"/>
              </a:ext>
            </a:extLst>
          </p:cNvPr>
          <p:cNvSpPr/>
          <p:nvPr/>
        </p:nvSpPr>
        <p:spPr>
          <a:xfrm>
            <a:off x="10004277" y="3946825"/>
            <a:ext cx="6483664" cy="801863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a </a:t>
            </a:r>
            <a:r>
              <a:rPr lang="en-US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1 = a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5">
            <a:extLst>
              <a:ext uri="{FF2B5EF4-FFF2-40B4-BE49-F238E27FC236}">
                <a16:creationId xmlns:a16="http://schemas.microsoft.com/office/drawing/2014/main" xmlns="" id="{FE86A81D-02F2-4BF0-83F6-53B779C825D0}"/>
              </a:ext>
            </a:extLst>
          </p:cNvPr>
          <p:cNvSpPr/>
          <p:nvPr/>
        </p:nvSpPr>
        <p:spPr>
          <a:xfrm>
            <a:off x="10070563" y="7856908"/>
            <a:ext cx="6537803" cy="10639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(a </a:t>
            </a:r>
            <a:r>
              <a:rPr lang="en-US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b)</a:t>
            </a:r>
            <a:r>
              <a:rPr lang="en-US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 = a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 </a:t>
            </a:r>
            <a:r>
              <a:rPr lang="en-US" sz="4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b </a:t>
            </a:r>
            <a:r>
              <a:rPr lang="en-US" sz="4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500" b="1" dirty="0" smtClean="0">
                <a:solidFill>
                  <a:schemeClr val="tx1"/>
                </a:solidFill>
                <a:latin typeface="UTM Isadora" panose="02040603050506020204" pitchFamily="18" charset="0"/>
                <a:cs typeface="Calibri" panose="020F0502020204030204" pitchFamily="34" charset="0"/>
              </a:rPr>
              <a:t> c</a:t>
            </a:r>
            <a:endParaRPr lang="en-US" sz="4500" b="1" dirty="0">
              <a:solidFill>
                <a:schemeClr val="tx1"/>
              </a:solidFill>
              <a:latin typeface="UTM Isadora" panose="02040603050506020204" pitchFamily="18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474792" y="4337486"/>
            <a:ext cx="1515630" cy="12074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467833" y="5575780"/>
            <a:ext cx="1497096" cy="132551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592029" y="8338423"/>
            <a:ext cx="1398393" cy="12676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 flipV="1">
            <a:off x="8533008" y="4289022"/>
            <a:ext cx="1390858" cy="50811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A6D52C05-8FB1-411A-B734-8B655A948B0E}"/>
              </a:ext>
            </a:extLst>
          </p:cNvPr>
          <p:cNvCxnSpPr/>
          <p:nvPr/>
        </p:nvCxnSpPr>
        <p:spPr>
          <a:xfrm>
            <a:off x="8471844" y="6829614"/>
            <a:ext cx="1493085" cy="162990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5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774748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5959">
            <a:off x="-5555347" y="-4756243"/>
            <a:ext cx="9526713" cy="128109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72440">
            <a:off x="12385039" y="-4756243"/>
            <a:ext cx="9526713" cy="1281098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10679" y="8678021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49372" y="5347928"/>
            <a:ext cx="4831310" cy="49390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50467" y="537676"/>
            <a:ext cx="2523957" cy="98204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5184" y="248835"/>
            <a:ext cx="1484695" cy="57768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791990" y="5421008"/>
            <a:ext cx="2196513" cy="854643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FF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294175" y="1182271"/>
            <a:ext cx="5860092" cy="13892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811962" y="1285807"/>
            <a:ext cx="49183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1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8598" y="2725107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4802 x 324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8040" y="3662950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6120 x 205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6567" y="7765578"/>
            <a:ext cx="3988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35,4 x 6,8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10476" y="875812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21,76 x 2,05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80"/>
              <p:cNvSpPr>
                <a:spLocks noChangeArrowheads="1"/>
              </p:cNvSpPr>
              <p:nvPr/>
            </p:nvSpPr>
            <p:spPr bwMode="auto">
              <a:xfrm>
                <a:off x="2555668" y="3753084"/>
                <a:ext cx="12073625" cy="2966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6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6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en-US" sz="6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x 2</a:t>
                </a:r>
                <a:r>
                  <a:rPr lang="vi-VN" altLang="en-US" sz="6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US" sz="6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5668" y="3753084"/>
                <a:ext cx="12073625" cy="2966354"/>
              </a:xfrm>
              <a:prstGeom prst="rect">
                <a:avLst/>
              </a:prstGeom>
              <a:blipFill rotWithShape="0">
                <a:blip r:embed="rId21"/>
                <a:stretch>
                  <a:fillRect l="-3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80"/>
              <p:cNvSpPr>
                <a:spLocks noChangeArrowheads="1"/>
              </p:cNvSpPr>
              <p:nvPr/>
            </p:nvSpPr>
            <p:spPr bwMode="auto">
              <a:xfrm>
                <a:off x="3463192" y="5381198"/>
                <a:ext cx="12073625" cy="2966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60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altLang="en-US" sz="6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altLang="en-US" sz="6000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US" sz="60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3192" y="5381198"/>
                <a:ext cx="12073625" cy="29663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981235" y="2725106"/>
            <a:ext cx="3509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1555848</a:t>
            </a:r>
            <a:endParaRPr lang="en-US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38305" y="3701312"/>
            <a:ext cx="35092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1254600</a:t>
            </a:r>
            <a:endParaRPr lang="en-US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378784" y="4708935"/>
                <a:ext cx="2060179" cy="14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altLang="en-US" sz="60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84" y="4708935"/>
                <a:ext cx="2060179" cy="1422377"/>
              </a:xfrm>
              <a:prstGeom prst="rect">
                <a:avLst/>
              </a:prstGeom>
              <a:blipFill rotWithShape="0">
                <a:blip r:embed="rId23"/>
                <a:stretch>
                  <a:fillRect l="-17751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19630" y="4751880"/>
                <a:ext cx="1489510" cy="14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altLang="en-US" sz="60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630" y="4751880"/>
                <a:ext cx="1489510" cy="1422377"/>
              </a:xfrm>
              <a:prstGeom prst="rect">
                <a:avLst/>
              </a:prstGeom>
              <a:blipFill rotWithShape="0">
                <a:blip r:embed="rId24"/>
                <a:stretch>
                  <a:fillRect l="-24590"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07493" y="6238052"/>
                <a:ext cx="2060179" cy="1439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493" y="6238052"/>
                <a:ext cx="2060179" cy="1439689"/>
              </a:xfrm>
              <a:prstGeom prst="rect">
                <a:avLst/>
              </a:prstGeom>
              <a:blipFill rotWithShape="0">
                <a:blip r:embed="rId25"/>
                <a:stretch>
                  <a:fillRect l="-18047"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57520" y="6294808"/>
                <a:ext cx="1489510" cy="14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520" y="6294808"/>
                <a:ext cx="1489510" cy="1422377"/>
              </a:xfrm>
              <a:prstGeom prst="rect">
                <a:avLst/>
              </a:prstGeom>
              <a:blipFill rotWithShape="0">
                <a:blip r:embed="rId26"/>
                <a:stretch>
                  <a:fillRect l="-24590"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52899" y="6313359"/>
                <a:ext cx="1489510" cy="1422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6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899" y="6313359"/>
                <a:ext cx="1489510" cy="1422377"/>
              </a:xfrm>
              <a:prstGeom prst="rect">
                <a:avLst/>
              </a:prstGeom>
              <a:blipFill rotWithShape="0">
                <a:blip r:embed="rId27"/>
                <a:stretch>
                  <a:fillRect l="-24590" b="-1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6763820" y="7748806"/>
            <a:ext cx="2932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240,72</a:t>
            </a:r>
            <a:endParaRPr lang="en-US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47984" y="8687500"/>
            <a:ext cx="29322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44,608</a:t>
            </a:r>
            <a:endParaRPr lang="en-US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2378697" y="7944413"/>
            <a:ext cx="23045394" cy="2627773"/>
            <a:chOff x="0" y="0"/>
            <a:chExt cx="30727191" cy="35036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62168">
            <a:off x="412137" y="6620268"/>
            <a:ext cx="2640768" cy="54194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80576" flipH="1">
            <a:off x="3486258" y="6773036"/>
            <a:ext cx="2225054" cy="45663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2082">
            <a:off x="11862793" y="6614534"/>
            <a:ext cx="1833053" cy="37618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2088" flipH="1">
            <a:off x="9914958" y="7024941"/>
            <a:ext cx="1636514" cy="33585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33309" y="7539731"/>
            <a:ext cx="5340186" cy="343713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023876" y="-100057"/>
            <a:ext cx="4688935" cy="18244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004114" y="511522"/>
            <a:ext cx="2658390" cy="103435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ass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37067" y="1950559"/>
            <a:ext cx="14845933" cy="45691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60221">
            <a:off x="15992350" y="-2563715"/>
            <a:ext cx="8072927" cy="11502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08811" flipH="1">
            <a:off x="-3735477" y="-4184443"/>
            <a:ext cx="8072927" cy="11502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419266" y="4683848"/>
            <a:ext cx="2470689" cy="40203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4951" y="2891471"/>
            <a:ext cx="133084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Muốn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nhân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nhẩm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số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thập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phân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cho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10, 100, 1000, … ta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làm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thế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nào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?</a:t>
            </a:r>
            <a:endParaRPr lang="en-US" sz="8000" dirty="0">
              <a:solidFill>
                <a:srgbClr val="FF000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2362" y="2894989"/>
            <a:ext cx="133084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Muốn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nhân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nhẩm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số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thập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phân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cho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0,1; 0,01; 0,001; … ta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làm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thế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nào</a:t>
            </a:r>
            <a:r>
              <a:rPr lang="en-US" sz="8000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?</a:t>
            </a:r>
            <a:endParaRPr lang="en-US" sz="8000" dirty="0">
              <a:solidFill>
                <a:srgbClr val="FF0000"/>
              </a:solidFill>
              <a:latin typeface="UTM French Vanilla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9774" y="2350866"/>
            <a:ext cx="133084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UTM French Vanilla" panose="02040603050506020204" pitchFamily="18" charset="0"/>
              </a:rPr>
              <a:t>Muốn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nhẩm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một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số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thập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phân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dirty="0" err="1" smtClean="0">
                <a:latin typeface="UTM French Vanilla" panose="02040603050506020204" pitchFamily="18" charset="0"/>
              </a:rPr>
              <a:t>cho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solidFill>
                  <a:srgbClr val="FF0066"/>
                </a:solidFill>
                <a:latin typeface="UTM French Vanilla" panose="02040603050506020204" pitchFamily="18" charset="0"/>
              </a:rPr>
              <a:t>10</a:t>
            </a:r>
            <a:r>
              <a:rPr lang="en-US" sz="8000" dirty="0" smtClean="0">
                <a:latin typeface="UTM French Vanilla" panose="02040603050506020204" pitchFamily="18" charset="0"/>
              </a:rPr>
              <a:t>, </a:t>
            </a:r>
            <a:r>
              <a:rPr lang="en-US" sz="8000" dirty="0" smtClean="0">
                <a:solidFill>
                  <a:srgbClr val="000099"/>
                </a:solidFill>
                <a:latin typeface="UTM French Vanilla" panose="02040603050506020204" pitchFamily="18" charset="0"/>
              </a:rPr>
              <a:t>100</a:t>
            </a:r>
            <a:r>
              <a:rPr lang="en-US" sz="8000" dirty="0" smtClean="0">
                <a:latin typeface="UTM French Vanilla" panose="02040603050506020204" pitchFamily="18" charset="0"/>
              </a:rPr>
              <a:t>, 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1000</a:t>
            </a:r>
            <a:r>
              <a:rPr lang="en-US" sz="8000" dirty="0" smtClean="0">
                <a:latin typeface="UTM French Vanilla" panose="02040603050506020204" pitchFamily="18" charset="0"/>
              </a:rPr>
              <a:t>, … ta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chỉ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cần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chuyển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dấu</a:t>
            </a:r>
            <a:r>
              <a:rPr lang="en-US" sz="8000" b="1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phẩy</a:t>
            </a:r>
            <a:r>
              <a:rPr lang="en-US" sz="8000" b="1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latin typeface="UTM French Vanilla" panose="02040603050506020204" pitchFamily="18" charset="0"/>
              </a:rPr>
              <a:t>sang </a:t>
            </a:r>
            <a:r>
              <a:rPr lang="en-US" sz="8000" dirty="0" err="1" smtClean="0">
                <a:latin typeface="UTM French Vanilla" panose="02040603050506020204" pitchFamily="18" charset="0"/>
              </a:rPr>
              <a:t>phải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solidFill>
                  <a:srgbClr val="FF0066"/>
                </a:solidFill>
                <a:latin typeface="UTM French Vanilla" panose="02040603050506020204" pitchFamily="18" charset="0"/>
              </a:rPr>
              <a:t>1</a:t>
            </a:r>
            <a:r>
              <a:rPr lang="en-US" sz="8000" dirty="0" smtClean="0">
                <a:latin typeface="UTM French Vanilla" panose="02040603050506020204" pitchFamily="18" charset="0"/>
              </a:rPr>
              <a:t>, </a:t>
            </a:r>
            <a:r>
              <a:rPr lang="en-US" sz="8000" dirty="0" smtClean="0">
                <a:solidFill>
                  <a:srgbClr val="000099"/>
                </a:solidFill>
                <a:latin typeface="UTM French Vanilla" panose="02040603050506020204" pitchFamily="18" charset="0"/>
              </a:rPr>
              <a:t>2</a:t>
            </a:r>
            <a:r>
              <a:rPr lang="en-US" sz="8000" dirty="0" smtClean="0">
                <a:latin typeface="UTM French Vanilla" panose="02040603050506020204" pitchFamily="18" charset="0"/>
              </a:rPr>
              <a:t> ,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3</a:t>
            </a:r>
            <a:r>
              <a:rPr lang="en-US" sz="8000" dirty="0" smtClean="0">
                <a:latin typeface="UTM French Vanilla" panose="02040603050506020204" pitchFamily="18" charset="0"/>
              </a:rPr>
              <a:t> , …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chữ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số</a:t>
            </a:r>
            <a:endParaRPr lang="en-US" sz="8000" dirty="0">
              <a:latin typeface="UTM French Vanilla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5353" y="2264987"/>
            <a:ext cx="136354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UTM French Vanilla" panose="02040603050506020204" pitchFamily="18" charset="0"/>
              </a:rPr>
              <a:t>Muốn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nhân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nhẩm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một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số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thập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phân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dirty="0" err="1" smtClean="0">
                <a:latin typeface="UTM French Vanilla" panose="02040603050506020204" pitchFamily="18" charset="0"/>
              </a:rPr>
              <a:t>cho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solidFill>
                  <a:srgbClr val="FF0066"/>
                </a:solidFill>
                <a:latin typeface="UTM French Vanilla" panose="02040603050506020204" pitchFamily="18" charset="0"/>
              </a:rPr>
              <a:t>0,1</a:t>
            </a:r>
            <a:r>
              <a:rPr lang="en-US" sz="8000" dirty="0">
                <a:latin typeface="UTM French Vanilla" panose="02040603050506020204" pitchFamily="18" charset="0"/>
              </a:rPr>
              <a:t>;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solidFill>
                  <a:srgbClr val="000099"/>
                </a:solidFill>
                <a:latin typeface="UTM French Vanilla" panose="02040603050506020204" pitchFamily="18" charset="0"/>
              </a:rPr>
              <a:t>0,01</a:t>
            </a:r>
            <a:r>
              <a:rPr lang="en-US" sz="8000" dirty="0" smtClean="0">
                <a:latin typeface="UTM French Vanilla" panose="02040603050506020204" pitchFamily="18" charset="0"/>
              </a:rPr>
              <a:t>, 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0,001</a:t>
            </a:r>
            <a:r>
              <a:rPr lang="en-US" sz="8000" dirty="0" smtClean="0">
                <a:latin typeface="UTM French Vanilla" panose="02040603050506020204" pitchFamily="18" charset="0"/>
              </a:rPr>
              <a:t>, … ta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chỉ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cần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chuyển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</a:p>
          <a:p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dấu</a:t>
            </a:r>
            <a:r>
              <a:rPr lang="en-US" sz="8000" b="1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UTM French Vanilla" panose="02040603050506020204" pitchFamily="18" charset="0"/>
              </a:rPr>
              <a:t>phẩy</a:t>
            </a:r>
            <a:r>
              <a:rPr lang="en-US" sz="8000" b="1" dirty="0" smtClean="0">
                <a:solidFill>
                  <a:srgbClr val="FF0000"/>
                </a:solidFill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latin typeface="UTM French Vanilla" panose="02040603050506020204" pitchFamily="18" charset="0"/>
              </a:rPr>
              <a:t>sang </a:t>
            </a:r>
            <a:r>
              <a:rPr lang="en-US" sz="8000" dirty="0" err="1" smtClean="0">
                <a:latin typeface="UTM French Vanilla" panose="02040603050506020204" pitchFamily="18" charset="0"/>
              </a:rPr>
              <a:t>trái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smtClean="0">
                <a:solidFill>
                  <a:srgbClr val="FF0066"/>
                </a:solidFill>
                <a:latin typeface="UTM French Vanilla" panose="02040603050506020204" pitchFamily="18" charset="0"/>
              </a:rPr>
              <a:t>1</a:t>
            </a:r>
            <a:r>
              <a:rPr lang="en-US" sz="8000" dirty="0" smtClean="0">
                <a:latin typeface="UTM French Vanilla" panose="02040603050506020204" pitchFamily="18" charset="0"/>
              </a:rPr>
              <a:t>, </a:t>
            </a:r>
            <a:r>
              <a:rPr lang="en-US" sz="8000" dirty="0" smtClean="0">
                <a:solidFill>
                  <a:srgbClr val="000099"/>
                </a:solidFill>
                <a:latin typeface="UTM French Vanilla" panose="02040603050506020204" pitchFamily="18" charset="0"/>
              </a:rPr>
              <a:t>2</a:t>
            </a:r>
            <a:r>
              <a:rPr lang="en-US" sz="8000" dirty="0" smtClean="0">
                <a:latin typeface="UTM French Vanilla" panose="02040603050506020204" pitchFamily="18" charset="0"/>
              </a:rPr>
              <a:t> ,</a:t>
            </a:r>
            <a:r>
              <a:rPr lang="en-US" sz="8000" dirty="0" smtClean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3</a:t>
            </a:r>
            <a:r>
              <a:rPr lang="en-US" sz="8000" dirty="0" smtClean="0">
                <a:latin typeface="UTM French Vanilla" panose="02040603050506020204" pitchFamily="18" charset="0"/>
              </a:rPr>
              <a:t> , … </a:t>
            </a:r>
            <a:r>
              <a:rPr lang="en-US" sz="8000" dirty="0" err="1" smtClean="0">
                <a:latin typeface="UTM French Vanilla" panose="02040603050506020204" pitchFamily="18" charset="0"/>
              </a:rPr>
              <a:t>chữ</a:t>
            </a:r>
            <a:r>
              <a:rPr lang="en-US" sz="8000" dirty="0" smtClean="0">
                <a:latin typeface="UTM French Vanilla" panose="02040603050506020204" pitchFamily="18" charset="0"/>
              </a:rPr>
              <a:t> </a:t>
            </a:r>
            <a:r>
              <a:rPr lang="en-US" sz="8000" dirty="0" err="1" smtClean="0">
                <a:latin typeface="UTM French Vanilla" panose="02040603050506020204" pitchFamily="18" charset="0"/>
              </a:rPr>
              <a:t>số</a:t>
            </a:r>
            <a:endParaRPr lang="en-US" sz="8000" dirty="0">
              <a:latin typeface="UTM French Vanill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201091"/>
            <a:ext cx="17602200" cy="9743521"/>
            <a:chOff x="0" y="-47625"/>
            <a:chExt cx="4274726" cy="23829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335316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542293" y="63683"/>
            <a:ext cx="3400827" cy="13232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6269771" y="-7316487"/>
            <a:ext cx="12195228" cy="183571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5788" y="754131"/>
            <a:ext cx="2049077" cy="12480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288866" y="6849770"/>
            <a:ext cx="2049077" cy="12480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097473" y="4859160"/>
            <a:ext cx="3915048" cy="638954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2378697" y="8412852"/>
            <a:ext cx="23045394" cy="2627773"/>
            <a:chOff x="0" y="0"/>
            <a:chExt cx="30727191" cy="350369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18" name="Picture 1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5686004" y="650595"/>
            <a:ext cx="8309651" cy="138926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03792" y="754131"/>
            <a:ext cx="770595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7000" u="sng" dirty="0" smtClean="0">
                <a:latin typeface="SVN-UT Triumph" panose="00000500000000000000" pitchFamily="50" charset="0"/>
              </a:rPr>
              <a:t> </a:t>
            </a:r>
            <a:r>
              <a:rPr lang="en-US" sz="7000" u="sng" dirty="0">
                <a:latin typeface="SVN-UT Triumph" panose="00000500000000000000" pitchFamily="50" charset="0"/>
              </a:rPr>
              <a:t>2</a:t>
            </a:r>
            <a:r>
              <a:rPr lang="en-US" sz="7000" dirty="0" smtClean="0">
                <a:latin typeface="SVN-UT Triumph" panose="00000500000000000000" pitchFamily="50" charset="0"/>
              </a:rPr>
              <a:t>: </a:t>
            </a:r>
            <a:r>
              <a:rPr lang="en-US" sz="7000" dirty="0" err="1" smtClean="0">
                <a:latin typeface="SVN-UT Triumph" panose="00000500000000000000" pitchFamily="50" charset="0"/>
              </a:rPr>
              <a:t>Tính</a:t>
            </a:r>
            <a:r>
              <a:rPr lang="en-US" sz="7000" dirty="0" smtClean="0">
                <a:latin typeface="SVN-UT Triumph" panose="00000500000000000000" pitchFamily="50" charset="0"/>
              </a:rPr>
              <a:t> </a:t>
            </a:r>
            <a:r>
              <a:rPr lang="en-US" sz="7000" dirty="0" err="1" smtClean="0">
                <a:latin typeface="SVN-UT Triumph" panose="00000500000000000000" pitchFamily="50" charset="0"/>
              </a:rPr>
              <a:t>nhẩm</a:t>
            </a:r>
            <a:endParaRPr lang="en-US" sz="7000" dirty="0">
              <a:latin typeface="SVN-UT Triumph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51980" y="3053578"/>
            <a:ext cx="44486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3,25 x 10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8023" y="4223129"/>
            <a:ext cx="37753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3,25 x 0,1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41744" y="2901261"/>
            <a:ext cx="58448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417,56 x 100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37787" y="4070812"/>
            <a:ext cx="51219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417,56 x 0,01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3772" y="5648717"/>
            <a:ext cx="48478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28,5 x 100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9815" y="6818268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28,5 x 0,01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3353" y="3053577"/>
            <a:ext cx="24913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32,5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6004" y="4186359"/>
            <a:ext cx="29402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0,325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586614" y="2931776"/>
            <a:ext cx="316464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41756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79501" y="4034041"/>
            <a:ext cx="338906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4,1756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11574" y="5638671"/>
            <a:ext cx="27158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2850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56437" y="6808222"/>
            <a:ext cx="294022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7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0,285</a:t>
            </a:r>
            <a:endParaRPr lang="en-US" sz="7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3122" y="377893"/>
            <a:ext cx="16969077" cy="9544558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2143140"/>
                  </a:lnTo>
                  <a:cubicBezTo>
                    <a:pt x="4274726" y="2156575"/>
                    <a:pt x="4263834" y="2167467"/>
                    <a:pt x="4250399" y="2167467"/>
                  </a:cubicBezTo>
                  <a:lnTo>
                    <a:pt x="24327" y="2167467"/>
                  </a:lnTo>
                  <a:cubicBezTo>
                    <a:pt x="10891" y="2167467"/>
                    <a:pt x="0" y="2156575"/>
                    <a:pt x="0" y="2143140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CA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49838" y="-389457"/>
            <a:ext cx="3944320" cy="15346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77966" flipH="1">
            <a:off x="13972136" y="-3461865"/>
            <a:ext cx="8072927" cy="1150287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08811" flipH="1">
            <a:off x="-5556440" y="-5111222"/>
            <a:ext cx="8072927" cy="1150287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83888" y="93789"/>
            <a:ext cx="1585741" cy="616997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002091" y="4547443"/>
            <a:ext cx="3343399" cy="1300886"/>
          </a:xfrm>
          <a:prstGeom prst="rect">
            <a:avLst/>
          </a:prstGeom>
        </p:spPr>
      </p:pic>
      <p:pic>
        <p:nvPicPr>
          <p:cNvPr id="35" name="Picture 19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CCFF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590800" y="1157942"/>
            <a:ext cx="12870521" cy="13892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52809" y="1415367"/>
            <a:ext cx="117759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u="sng" dirty="0" err="1" smtClean="0">
                <a:latin typeface="SVN-UT Triumph" panose="00000500000000000000" pitchFamily="50" charset="0"/>
              </a:rPr>
              <a:t>Bài</a:t>
            </a:r>
            <a:r>
              <a:rPr lang="en-US" sz="5000" u="sng" dirty="0" smtClean="0">
                <a:latin typeface="SVN-UT Triumph" panose="00000500000000000000" pitchFamily="50" charset="0"/>
              </a:rPr>
              <a:t> 3</a:t>
            </a:r>
            <a:r>
              <a:rPr lang="en-US" sz="5000" dirty="0" smtClean="0">
                <a:latin typeface="SVN-UT Triumph" panose="00000500000000000000" pitchFamily="50" charset="0"/>
              </a:rPr>
              <a:t>: </a:t>
            </a:r>
            <a:r>
              <a:rPr lang="en-US" sz="5000" dirty="0" err="1" smtClean="0">
                <a:latin typeface="SVN-UT Triumph" panose="00000500000000000000" pitchFamily="50" charset="0"/>
              </a:rPr>
              <a:t>Tính</a:t>
            </a:r>
            <a:r>
              <a:rPr lang="en-US" sz="5000" dirty="0" smtClean="0">
                <a:latin typeface="SVN-UT Triumph" panose="00000500000000000000" pitchFamily="50" charset="0"/>
              </a:rPr>
              <a:t> </a:t>
            </a:r>
            <a:r>
              <a:rPr lang="en-US" sz="5000" dirty="0" err="1" smtClean="0">
                <a:latin typeface="SVN-UT Triumph" panose="00000500000000000000" pitchFamily="50" charset="0"/>
              </a:rPr>
              <a:t>bằng</a:t>
            </a:r>
            <a:r>
              <a:rPr lang="en-US" sz="5000" dirty="0" smtClean="0">
                <a:latin typeface="SVN-UT Triumph" panose="00000500000000000000" pitchFamily="50" charset="0"/>
              </a:rPr>
              <a:t> </a:t>
            </a:r>
            <a:r>
              <a:rPr lang="en-US" sz="5000" dirty="0" err="1" smtClean="0">
                <a:latin typeface="SVN-UT Triumph" panose="00000500000000000000" pitchFamily="50" charset="0"/>
              </a:rPr>
              <a:t>cách</a:t>
            </a:r>
            <a:r>
              <a:rPr lang="en-US" sz="5000" dirty="0" smtClean="0">
                <a:latin typeface="SVN-UT Triumph" panose="00000500000000000000" pitchFamily="50" charset="0"/>
              </a:rPr>
              <a:t> </a:t>
            </a:r>
            <a:r>
              <a:rPr lang="en-US" sz="5000" dirty="0" err="1" smtClean="0">
                <a:latin typeface="SVN-UT Triumph" panose="00000500000000000000" pitchFamily="50" charset="0"/>
              </a:rPr>
              <a:t>thuận</a:t>
            </a:r>
            <a:r>
              <a:rPr lang="en-US" sz="5000" dirty="0" smtClean="0">
                <a:latin typeface="SVN-UT Triumph" panose="00000500000000000000" pitchFamily="50" charset="0"/>
              </a:rPr>
              <a:t> </a:t>
            </a:r>
            <a:r>
              <a:rPr lang="en-US" sz="5000" dirty="0" err="1" smtClean="0">
                <a:latin typeface="SVN-UT Triumph" panose="00000500000000000000" pitchFamily="50" charset="0"/>
              </a:rPr>
              <a:t>tiện</a:t>
            </a:r>
            <a:r>
              <a:rPr lang="en-US" sz="5000" dirty="0" smtClean="0">
                <a:latin typeface="SVN-UT Triumph" panose="00000500000000000000" pitchFamily="50" charset="0"/>
              </a:rPr>
              <a:t> </a:t>
            </a:r>
            <a:r>
              <a:rPr lang="en-US" sz="5000" dirty="0" err="1" smtClean="0">
                <a:latin typeface="SVN-UT Triumph" panose="00000500000000000000" pitchFamily="50" charset="0"/>
              </a:rPr>
              <a:t>nhất</a:t>
            </a:r>
            <a:r>
              <a:rPr lang="en-US" sz="5000" dirty="0" smtClean="0">
                <a:latin typeface="SVN-UT Triumph" panose="00000500000000000000" pitchFamily="50" charset="0"/>
              </a:rPr>
              <a:t>:</a:t>
            </a:r>
            <a:endParaRPr lang="en-US" sz="5000" dirty="0">
              <a:latin typeface="SVN-UT Triumph" panose="00000500000000000000" pitchFamily="50" charset="0"/>
            </a:endParaRPr>
          </a:p>
        </p:txBody>
      </p:sp>
      <p:sp>
        <p:nvSpPr>
          <p:cNvPr id="37" name="Rectangle 80"/>
          <p:cNvSpPr>
            <a:spLocks noChangeArrowheads="1"/>
          </p:cNvSpPr>
          <p:nvPr/>
        </p:nvSpPr>
        <p:spPr bwMode="auto">
          <a:xfrm>
            <a:off x="1905543" y="2349603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5000" dirty="0" smtClean="0"/>
              <a:t>a) </a:t>
            </a:r>
            <a:r>
              <a:rPr lang="en-US" altLang="en-US" sz="5000" dirty="0" smtClean="0"/>
              <a:t>2,5 x 7,8 x 4</a:t>
            </a:r>
            <a:endParaRPr lang="en-US" altLang="en-US" sz="5000" dirty="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0704817" y="2346216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5000" dirty="0" smtClean="0"/>
              <a:t>b) 0,5 x 9,6 x 2</a:t>
            </a:r>
            <a:endParaRPr lang="en-US" altLang="en-US" sz="5000" dirty="0"/>
          </a:p>
        </p:txBody>
      </p:sp>
      <p:sp>
        <p:nvSpPr>
          <p:cNvPr id="39" name="Rectangle 80"/>
          <p:cNvSpPr>
            <a:spLocks noChangeArrowheads="1"/>
          </p:cNvSpPr>
          <p:nvPr/>
        </p:nvSpPr>
        <p:spPr bwMode="auto">
          <a:xfrm>
            <a:off x="1905543" y="3343769"/>
            <a:ext cx="13055422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vi-VN" altLang="en-US" sz="5000" dirty="0"/>
              <a:t>c</a:t>
            </a:r>
            <a:r>
              <a:rPr lang="vi-VN" altLang="en-US" sz="5000" dirty="0" smtClean="0"/>
              <a:t>) </a:t>
            </a:r>
            <a:r>
              <a:rPr lang="en-US" altLang="en-US" sz="5000" dirty="0" smtClean="0"/>
              <a:t>8,36 x 5 x 0,2</a:t>
            </a:r>
            <a:endParaRPr lang="en-US" altLang="en-US" sz="5000" dirty="0"/>
          </a:p>
        </p:txBody>
      </p:sp>
      <p:sp>
        <p:nvSpPr>
          <p:cNvPr id="40" name="Rectangle 80"/>
          <p:cNvSpPr>
            <a:spLocks noChangeArrowheads="1"/>
          </p:cNvSpPr>
          <p:nvPr/>
        </p:nvSpPr>
        <p:spPr bwMode="auto">
          <a:xfrm>
            <a:off x="10660431" y="3355668"/>
            <a:ext cx="10744200" cy="174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5000" dirty="0" smtClean="0"/>
              <a:t>d) 8,3 x 7,9 + 7,9 x 1,7</a:t>
            </a:r>
            <a:endParaRPr lang="en-US" altLang="en-US" sz="5000" dirty="0"/>
          </a:p>
        </p:txBody>
      </p:sp>
      <p:grpSp>
        <p:nvGrpSpPr>
          <p:cNvPr id="41" name="Group 3"/>
          <p:cNvGrpSpPr/>
          <p:nvPr/>
        </p:nvGrpSpPr>
        <p:grpSpPr>
          <a:xfrm>
            <a:off x="2315668" y="5442584"/>
            <a:ext cx="13145653" cy="2379109"/>
            <a:chOff x="-4213" y="-1443402"/>
            <a:chExt cx="8757607" cy="13089710"/>
          </a:xfrm>
        </p:grpSpPr>
        <p:sp>
          <p:nvSpPr>
            <p:cNvPr id="42" name="Freeform 4"/>
            <p:cNvSpPr/>
            <p:nvPr/>
          </p:nvSpPr>
          <p:spPr>
            <a:xfrm>
              <a:off x="-4213" y="-1443402"/>
              <a:ext cx="8757607" cy="13089710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</p:sp>
      </p:grpSp>
      <p:grpSp>
        <p:nvGrpSpPr>
          <p:cNvPr id="44" name="Group 17"/>
          <p:cNvGrpSpPr/>
          <p:nvPr/>
        </p:nvGrpSpPr>
        <p:grpSpPr>
          <a:xfrm>
            <a:off x="2653005" y="5653765"/>
            <a:ext cx="12683532" cy="1889393"/>
            <a:chOff x="0" y="0"/>
            <a:chExt cx="8597719" cy="8267039"/>
          </a:xfrm>
        </p:grpSpPr>
        <p:sp>
          <p:nvSpPr>
            <p:cNvPr id="45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3" name="TextBox 42"/>
          <p:cNvSpPr txBox="1"/>
          <p:nvPr/>
        </p:nvSpPr>
        <p:spPr>
          <a:xfrm>
            <a:off x="2846741" y="5630041"/>
            <a:ext cx="12383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Muốn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tính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bằng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cách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thuận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tiện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ta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sử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dụng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tính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chất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nào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của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phép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UTM Aquarelle" panose="02040603050506020204" pitchFamily="18" charset="0"/>
              </a:rPr>
              <a:t>nhân</a:t>
            </a:r>
            <a:r>
              <a:rPr lang="en-US" sz="6000" b="1" dirty="0" smtClean="0">
                <a:solidFill>
                  <a:srgbClr val="006600"/>
                </a:solidFill>
                <a:latin typeface="UTM Aquarelle" panose="02040603050506020204" pitchFamily="18" charset="0"/>
              </a:rPr>
              <a:t>?</a:t>
            </a:r>
            <a:endParaRPr lang="en-US" sz="6000" b="1" dirty="0">
              <a:solidFill>
                <a:srgbClr val="006600"/>
              </a:solidFill>
              <a:latin typeface="UTM Aquarelle" panose="020406030505060202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0FABBCC-32DE-47EC-A5DB-3501F5D708BC}"/>
              </a:ext>
            </a:extLst>
          </p:cNvPr>
          <p:cNvGrpSpPr/>
          <p:nvPr/>
        </p:nvGrpSpPr>
        <p:grpSpPr>
          <a:xfrm>
            <a:off x="4445611" y="4683848"/>
            <a:ext cx="8429397" cy="5226025"/>
            <a:chOff x="716084" y="2103051"/>
            <a:chExt cx="4413700" cy="4580352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70BE462-AACD-4A68-A40B-206ABE05EBA2}"/>
                </a:ext>
              </a:extLst>
            </p:cNvPr>
            <p:cNvGrpSpPr/>
            <p:nvPr/>
          </p:nvGrpSpPr>
          <p:grpSpPr>
            <a:xfrm>
              <a:off x="716084" y="2103051"/>
              <a:ext cx="4413700" cy="4125453"/>
              <a:chOff x="4466148" y="2103051"/>
              <a:chExt cx="4413700" cy="4125453"/>
            </a:xfrm>
          </p:grpSpPr>
          <p:sp>
            <p:nvSpPr>
              <p:cNvPr id="49" name="Rectangle: Rounded Corners 14">
                <a:extLst>
                  <a:ext uri="{FF2B5EF4-FFF2-40B4-BE49-F238E27FC236}">
                    <a16:creationId xmlns:a16="http://schemas.microsoft.com/office/drawing/2014/main" xmlns="" id="{F2DC548A-2EFE-4CCA-AC6B-74DEA1BD2ACC}"/>
                  </a:ext>
                </a:extLst>
              </p:cNvPr>
              <p:cNvSpPr/>
              <p:nvPr/>
            </p:nvSpPr>
            <p:spPr>
              <a:xfrm>
                <a:off x="4466148" y="2645399"/>
                <a:ext cx="4413700" cy="3583105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Arrow: Chevron 15">
                <a:extLst>
                  <a:ext uri="{FF2B5EF4-FFF2-40B4-BE49-F238E27FC236}">
                    <a16:creationId xmlns:a16="http://schemas.microsoft.com/office/drawing/2014/main" xmlns="" id="{580818EB-2D8F-468F-BFB3-7B6B238D67F4}"/>
                  </a:ext>
                </a:extLst>
              </p:cNvPr>
              <p:cNvSpPr/>
              <p:nvPr/>
            </p:nvSpPr>
            <p:spPr>
              <a:xfrm rot="10800000">
                <a:off x="5627822" y="2103051"/>
                <a:ext cx="2208712" cy="1203389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9BBB1E7-85FA-440C-A769-A71F2882EDC7}"/>
                  </a:ext>
                </a:extLst>
              </p:cNvPr>
              <p:cNvSpPr txBox="1"/>
              <p:nvPr/>
            </p:nvSpPr>
            <p:spPr>
              <a:xfrm>
                <a:off x="6333702" y="2167250"/>
                <a:ext cx="804093" cy="1050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5500" b="1" dirty="0" err="1">
                    <a:solidFill>
                      <a:srgbClr val="FF0000"/>
                    </a:solidFill>
                    <a:latin typeface="SVN-Egregio Script" panose="02000500000000000000" pitchFamily="2" charset="0"/>
                  </a:rPr>
                  <a:t>Gợi</a:t>
                </a:r>
                <a:r>
                  <a:rPr lang="en-US" sz="5500" b="1" dirty="0">
                    <a:solidFill>
                      <a:srgbClr val="FF0000"/>
                    </a:solidFill>
                    <a:latin typeface="SVN-Egregio Script" panose="02000500000000000000" pitchFamily="2" charset="0"/>
                  </a:rPr>
                  <a:t> ý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30DB35F-E970-41D9-8D31-6FE8007E78D5}"/>
                </a:ext>
              </a:extLst>
            </p:cNvPr>
            <p:cNvSpPr txBox="1"/>
            <p:nvPr/>
          </p:nvSpPr>
          <p:spPr>
            <a:xfrm>
              <a:off x="728130" y="3311517"/>
              <a:ext cx="4401654" cy="3371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5000" b="1" dirty="0" err="1" smtClean="0">
                  <a:latin typeface="SVN-Egregio Script" panose="02000500000000000000" pitchFamily="2" charset="0"/>
                </a:rPr>
                <a:t>Tính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chất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giao</a:t>
              </a:r>
              <a:r>
                <a:rPr lang="en-US" sz="5000" b="1" dirty="0" smtClean="0"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latin typeface="SVN-Egregio Script" panose="02000500000000000000" pitchFamily="2" charset="0"/>
                </a:rPr>
                <a:t>hoán</a:t>
              </a:r>
              <a:endParaRPr lang="en-US" sz="5000" b="1" dirty="0">
                <a:latin typeface="SVN-Egregio Script" panose="02000500000000000000" pitchFamily="2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Tính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chất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kết</a:t>
              </a:r>
              <a:r>
                <a:rPr lang="en-US" sz="5000" b="1" dirty="0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0000CC"/>
                  </a:solidFill>
                  <a:latin typeface="SVN-Egregio Script" panose="02000500000000000000" pitchFamily="2" charset="0"/>
                </a:rPr>
                <a:t>hợp</a:t>
              </a:r>
              <a:endParaRPr lang="en-US" sz="5000" b="1" dirty="0" smtClean="0">
                <a:solidFill>
                  <a:srgbClr val="0000CC"/>
                </a:solidFill>
                <a:latin typeface="SVN-Egregio Script" panose="02000500000000000000" pitchFamily="2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Tính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chất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nhân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một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tổng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với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một</a:t>
              </a:r>
              <a:r>
                <a:rPr lang="en-US" sz="5000" b="1" dirty="0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 </a:t>
              </a:r>
              <a:r>
                <a:rPr lang="en-US" sz="5000" b="1" dirty="0" err="1" smtClean="0">
                  <a:solidFill>
                    <a:srgbClr val="FF0066"/>
                  </a:solidFill>
                  <a:latin typeface="SVN-Egregio Script" panose="02000500000000000000" pitchFamily="2" charset="0"/>
                </a:rPr>
                <a:t>số</a:t>
              </a:r>
              <a:endParaRPr lang="en-US" sz="5000" b="1" dirty="0" smtClean="0">
                <a:solidFill>
                  <a:srgbClr val="FF0066"/>
                </a:solidFill>
                <a:latin typeface="SVN-Egregio Script" panose="02000500000000000000" pitchFamily="2" charset="0"/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endParaRPr lang="en-US" sz="5000" b="1" dirty="0">
                <a:solidFill>
                  <a:srgbClr val="0000CC"/>
                </a:solidFill>
                <a:latin typeface="SVN-Egregio Script" panose="02000500000000000000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956834" y="8608564"/>
            <a:ext cx="23045394" cy="2627773"/>
            <a:chOff x="0" y="0"/>
            <a:chExt cx="30727191" cy="350369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9966672" y="0"/>
              <a:ext cx="10793848" cy="350369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flipH="1">
              <a:off x="19933344" y="0"/>
              <a:ext cx="10793848" cy="350369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793848" cy="3503698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3830596" y="6085467"/>
            <a:ext cx="4487294" cy="3920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640</Words>
  <Application>Microsoft Office PowerPoint</Application>
  <PresentationFormat>Custom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UTM Habano</vt:lpstr>
      <vt:lpstr>Cambria Math</vt:lpstr>
      <vt:lpstr>Calibri</vt:lpstr>
      <vt:lpstr>SVN-Hole Hearted</vt:lpstr>
      <vt:lpstr>SVN-Egregio Script</vt:lpstr>
      <vt:lpstr>Times New Roman</vt:lpstr>
      <vt:lpstr>UTM French Vanilla</vt:lpstr>
      <vt:lpstr>Wingdings</vt:lpstr>
      <vt:lpstr>UTM Edwardian</vt:lpstr>
      <vt:lpstr>UTM Showcard</vt:lpstr>
      <vt:lpstr>UTM Isadora</vt:lpstr>
      <vt:lpstr>UTM Aquarelle</vt:lpstr>
      <vt:lpstr>SVN-UT Triumph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WIN10</cp:lastModifiedBy>
  <cp:revision>86</cp:revision>
  <dcterms:created xsi:type="dcterms:W3CDTF">2006-08-16T00:00:00Z</dcterms:created>
  <dcterms:modified xsi:type="dcterms:W3CDTF">2023-03-23T16:01:30Z</dcterms:modified>
  <dc:identifier>DAFch3Eomy4</dc:identifier>
</cp:coreProperties>
</file>