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8" r:id="rId4"/>
    <p:sldId id="258" r:id="rId5"/>
    <p:sldId id="259" r:id="rId6"/>
    <p:sldId id="260" r:id="rId7"/>
    <p:sldId id="262" r:id="rId8"/>
    <p:sldId id="269" r:id="rId9"/>
    <p:sldId id="270" r:id="rId10"/>
    <p:sldId id="266" r:id="rId11"/>
    <p:sldId id="284" r:id="rId12"/>
    <p:sldId id="283" r:id="rId13"/>
    <p:sldId id="263" r:id="rId14"/>
    <p:sldId id="265" r:id="rId15"/>
    <p:sldId id="264" r:id="rId16"/>
    <p:sldId id="273" r:id="rId17"/>
    <p:sldId id="286" r:id="rId18"/>
    <p:sldId id="267" r:id="rId19"/>
    <p:sldId id="271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1" autoAdjust="0"/>
    <p:restoredTop sz="90084" autoAdjust="0"/>
  </p:normalViewPr>
  <p:slideViewPr>
    <p:cSldViewPr>
      <p:cViewPr>
        <p:scale>
          <a:sx n="25" d="100"/>
          <a:sy n="25" d="100"/>
        </p:scale>
        <p:origin x="-880" y="-6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48" y="-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FBDD9-EBAB-4E5F-9823-44F6C71C0835}" type="datetimeFigureOut">
              <a:rPr lang="en-US" smtClean="0"/>
              <a:t>01-Apr-23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F3CB4-8B67-40D9-9312-FB203D6C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66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D8292-F71B-44DF-83C4-831D866F9CF5}" type="datetimeFigureOut">
              <a:rPr lang="en-US" smtClean="0"/>
              <a:t>01-Apr-23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8D8EA-B6C3-493D-9D02-4A799164B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3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/>
              <a:t>bấm</a:t>
            </a:r>
            <a:r>
              <a:rPr lang="en-US" baseline="0" smtClean="0"/>
              <a:t> vô đám mây ra đáp án. Bấm lần nữa tắt đáp án.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Click vào giỏi để lấy đồng xu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8D8EA-B6C3-493D-9D02-4A799164B1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43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8D8EA-B6C3-493D-9D02-4A799164B1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từng câu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8D8EA-B6C3-493D-9D02-4A799164B1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6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250" y="-2035143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5850" y="-1882743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250" y="-2035143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250" y="-2035143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250" y="-2035143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250" y="-2035143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250" y="-2035143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250" y="-2035143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250" y="-2035143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250" y="-2035143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0" y="1207770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5850" y="-1882743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250" y="-2035143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250" y="-2035143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250" y="-2035143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00" y="11925300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10.png"/><Relationship Id="rId3" Type="http://schemas.openxmlformats.org/officeDocument/2006/relationships/image" Target="../media/image2.svg"/><Relationship Id="rId21" Type="http://schemas.openxmlformats.org/officeDocument/2006/relationships/image" Target="../media/image1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6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1.jpg"/><Relationship Id="rId10" Type="http://schemas.openxmlformats.org/officeDocument/2006/relationships/image" Target="../media/image6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Relationship Id="rId22" Type="http://schemas.openxmlformats.org/officeDocument/2006/relationships/image" Target="../media/image3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5.svg"/><Relationship Id="rId7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9.gif"/><Relationship Id="rId5" Type="http://schemas.openxmlformats.org/officeDocument/2006/relationships/image" Target="../media/image16.svg"/><Relationship Id="rId10" Type="http://schemas.openxmlformats.org/officeDocument/2006/relationships/image" Target="../media/image109.sv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2" Type="http://schemas.openxmlformats.org/officeDocument/2006/relationships/image" Target="../media/image6.svg"/><Relationship Id="rId46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41.png"/><Relationship Id="rId5" Type="http://schemas.openxmlformats.org/officeDocument/2006/relationships/image" Target="../media/image4.png"/><Relationship Id="rId44" Type="http://schemas.openxmlformats.org/officeDocument/2006/relationships/image" Target="../media/image115.svg"/><Relationship Id="rId19" Type="http://schemas.openxmlformats.org/officeDocument/2006/relationships/image" Target="../media/image53.svg"/><Relationship Id="rId4" Type="http://schemas.openxmlformats.org/officeDocument/2006/relationships/image" Target="../media/image65.svg"/><Relationship Id="rId43" Type="http://schemas.openxmlformats.org/officeDocument/2006/relationships/image" Target="../media/image40.png"/><Relationship Id="rId56" Type="http://schemas.openxmlformats.org/officeDocument/2006/relationships/image" Target="../media/image7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8" Type="http://schemas.microsoft.com/office/2007/relationships/hdphoto" Target="../media/hdphoto1.wdp"/><Relationship Id="rId3" Type="http://schemas.openxmlformats.org/officeDocument/2006/relationships/image" Target="../media/image65.svg"/><Relationship Id="rId7" Type="http://schemas.openxmlformats.org/officeDocument/2006/relationships/image" Target="../media/image61.svg"/><Relationship Id="rId17" Type="http://schemas.openxmlformats.org/officeDocument/2006/relationships/image" Target="../media/image34.png"/><Relationship Id="rId2" Type="http://schemas.openxmlformats.org/officeDocument/2006/relationships/image" Target="../media/image36.png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4.png"/><Relationship Id="rId5" Type="http://schemas.openxmlformats.org/officeDocument/2006/relationships/image" Target="../media/image16.svg"/><Relationship Id="rId15" Type="http://schemas.openxmlformats.org/officeDocument/2006/relationships/image" Target="../media/image27.png"/><Relationship Id="rId10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8.png"/><Relationship Id="rId14" Type="http://schemas.openxmlformats.org/officeDocument/2006/relationships/image" Target="../media/image5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47.png"/><Relationship Id="rId18" Type="http://schemas.openxmlformats.org/officeDocument/2006/relationships/image" Target="../media/image57.svg"/><Relationship Id="rId3" Type="http://schemas.openxmlformats.org/officeDocument/2006/relationships/image" Target="../media/image2.png"/><Relationship Id="rId21" Type="http://schemas.openxmlformats.org/officeDocument/2006/relationships/image" Target="../media/image3.png"/><Relationship Id="rId7" Type="http://schemas.openxmlformats.org/officeDocument/2006/relationships/image" Target="../media/image45.png"/><Relationship Id="rId12" Type="http://schemas.openxmlformats.org/officeDocument/2006/relationships/image" Target="../media/image119.sv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46.png"/><Relationship Id="rId24" Type="http://schemas.openxmlformats.org/officeDocument/2006/relationships/image" Target="../media/image8.svg"/><Relationship Id="rId5" Type="http://schemas.openxmlformats.org/officeDocument/2006/relationships/image" Target="../media/image4.png"/><Relationship Id="rId23" Type="http://schemas.openxmlformats.org/officeDocument/2006/relationships/image" Target="../media/image5.png"/><Relationship Id="rId10" Type="http://schemas.openxmlformats.org/officeDocument/2006/relationships/image" Target="../media/image53.svg"/><Relationship Id="rId19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41.png"/><Relationship Id="rId22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9.svg"/><Relationship Id="rId18" Type="http://schemas.openxmlformats.org/officeDocument/2006/relationships/image" Target="../media/image480.png"/><Relationship Id="rId3" Type="http://schemas.openxmlformats.org/officeDocument/2006/relationships/image" Target="../media/image2.svg"/><Relationship Id="rId21" Type="http://schemas.openxmlformats.org/officeDocument/2006/relationships/image" Target="../media/image51.png"/><Relationship Id="rId7" Type="http://schemas.openxmlformats.org/officeDocument/2006/relationships/image" Target="../media/image18.svg"/><Relationship Id="rId12" Type="http://schemas.openxmlformats.org/officeDocument/2006/relationships/image" Target="../media/image44.png"/><Relationship Id="rId17" Type="http://schemas.openxmlformats.org/officeDocument/2006/relationships/image" Target="../media/image63.svg"/><Relationship Id="rId25" Type="http://schemas.openxmlformats.org/officeDocument/2006/relationships/image" Target="../media/image55.png"/><Relationship Id="rId2" Type="http://schemas.openxmlformats.org/officeDocument/2006/relationships/image" Target="../media/image2.png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svg"/><Relationship Id="rId24" Type="http://schemas.openxmlformats.org/officeDocument/2006/relationships/image" Target="../media/image54.png"/><Relationship Id="rId5" Type="http://schemas.openxmlformats.org/officeDocument/2006/relationships/image" Target="../media/image16.svg"/><Relationship Id="rId15" Type="http://schemas.openxmlformats.org/officeDocument/2006/relationships/image" Target="../media/image61.svg"/><Relationship Id="rId23" Type="http://schemas.openxmlformats.org/officeDocument/2006/relationships/image" Target="../media/image53.png"/><Relationship Id="rId10" Type="http://schemas.openxmlformats.org/officeDocument/2006/relationships/image" Target="../media/image8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12.svg"/><Relationship Id="rId14" Type="http://schemas.openxmlformats.org/officeDocument/2006/relationships/image" Target="../media/image43.png"/><Relationship Id="rId22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17" Type="http://schemas.openxmlformats.org/officeDocument/2006/relationships/image" Target="../media/image4.svg"/><Relationship Id="rId7" Type="http://schemas.openxmlformats.org/officeDocument/2006/relationships/image" Target="../media/image47.svg"/><Relationship Id="rId2" Type="http://schemas.openxmlformats.org/officeDocument/2006/relationships/image" Target="../media/image2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19" Type="http://schemas.openxmlformats.org/officeDocument/2006/relationships/image" Target="../media/image24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svg"/><Relationship Id="rId18" Type="http://schemas.openxmlformats.org/officeDocument/2006/relationships/image" Target="../media/image56.png"/><Relationship Id="rId3" Type="http://schemas.openxmlformats.org/officeDocument/2006/relationships/image" Target="../media/image2.svg"/><Relationship Id="rId21" Type="http://schemas.openxmlformats.org/officeDocument/2006/relationships/image" Target="../media/image59.png"/><Relationship Id="rId7" Type="http://schemas.openxmlformats.org/officeDocument/2006/relationships/image" Target="../media/image16.svg"/><Relationship Id="rId12" Type="http://schemas.openxmlformats.org/officeDocument/2006/relationships/image" Target="../media/image14.png"/><Relationship Id="rId17" Type="http://schemas.openxmlformats.org/officeDocument/2006/relationships/image" Target="../media/image94.svg"/><Relationship Id="rId25" Type="http://schemas.microsoft.com/office/2007/relationships/hdphoto" Target="../media/hdphoto1.wdp"/><Relationship Id="rId2" Type="http://schemas.openxmlformats.org/officeDocument/2006/relationships/image" Target="../media/image2.png"/><Relationship Id="rId16" Type="http://schemas.openxmlformats.org/officeDocument/2006/relationships/image" Target="../media/image30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34.png"/><Relationship Id="rId5" Type="http://schemas.openxmlformats.org/officeDocument/2006/relationships/image" Target="../media/image82.svg"/><Relationship Id="rId15" Type="http://schemas.openxmlformats.org/officeDocument/2006/relationships/image" Target="../media/image18.svg"/><Relationship Id="rId23" Type="http://schemas.openxmlformats.org/officeDocument/2006/relationships/image" Target="../media/image43.svg"/><Relationship Id="rId19" Type="http://schemas.openxmlformats.org/officeDocument/2006/relationships/image" Target="../media/image57.png"/><Relationship Id="rId4" Type="http://schemas.openxmlformats.org/officeDocument/2006/relationships/image" Target="../media/image33.png"/><Relationship Id="rId14" Type="http://schemas.openxmlformats.org/officeDocument/2006/relationships/image" Target="../media/image10.png"/><Relationship Id="rId2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svg"/><Relationship Id="rId26" Type="http://schemas.openxmlformats.org/officeDocument/2006/relationships/image" Target="../media/image60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14.png"/><Relationship Id="rId25" Type="http://schemas.microsoft.com/office/2007/relationships/hdphoto" Target="../media/hdphoto1.wdp"/><Relationship Id="rId2" Type="http://schemas.openxmlformats.org/officeDocument/2006/relationships/image" Target="../media/image2.png"/><Relationship Id="rId16" Type="http://schemas.openxmlformats.org/officeDocument/2006/relationships/image" Target="../media/image27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34.png"/><Relationship Id="rId5" Type="http://schemas.openxmlformats.org/officeDocument/2006/relationships/image" Target="../media/image82.svg"/><Relationship Id="rId15" Type="http://schemas.openxmlformats.org/officeDocument/2006/relationships/image" Target="../media/image18.svg"/><Relationship Id="rId23" Type="http://schemas.openxmlformats.org/officeDocument/2006/relationships/image" Target="../media/image43.svg"/><Relationship Id="rId28" Type="http://schemas.openxmlformats.org/officeDocument/2006/relationships/image" Target="../media/image62.png"/><Relationship Id="rId4" Type="http://schemas.openxmlformats.org/officeDocument/2006/relationships/image" Target="../media/image33.png"/><Relationship Id="rId14" Type="http://schemas.openxmlformats.org/officeDocument/2006/relationships/image" Target="../media/image10.png"/><Relationship Id="rId27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13" Type="http://schemas.openxmlformats.org/officeDocument/2006/relationships/image" Target="../media/image65.png"/><Relationship Id="rId18" Type="http://schemas.openxmlformats.org/officeDocument/2006/relationships/image" Target="../media/image80.svg"/><Relationship Id="rId3" Type="http://schemas.openxmlformats.org/officeDocument/2006/relationships/image" Target="../media/image8.png"/><Relationship Id="rId7" Type="http://schemas.openxmlformats.org/officeDocument/2006/relationships/image" Target="../media/image64.png"/><Relationship Id="rId12" Type="http://schemas.openxmlformats.org/officeDocument/2006/relationships/image" Target="../media/image8.svg"/><Relationship Id="rId17" Type="http://schemas.openxmlformats.org/officeDocument/2006/relationships/image" Target="../media/image67.png"/><Relationship Id="rId2" Type="http://schemas.openxmlformats.org/officeDocument/2006/relationships/audio" Target="../media/audio1.wav"/><Relationship Id="rId16" Type="http://schemas.openxmlformats.org/officeDocument/2006/relationships/image" Target="../media/image78.svg"/><Relationship Id="rId20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11" Type="http://schemas.openxmlformats.org/officeDocument/2006/relationships/image" Target="../media/image5.png"/><Relationship Id="rId5" Type="http://schemas.openxmlformats.org/officeDocument/2006/relationships/image" Target="../media/image42.png"/><Relationship Id="rId15" Type="http://schemas.openxmlformats.org/officeDocument/2006/relationships/image" Target="../media/image66.png"/><Relationship Id="rId10" Type="http://schemas.openxmlformats.org/officeDocument/2006/relationships/image" Target="../media/image74.svg"/><Relationship Id="rId19" Type="http://schemas.openxmlformats.org/officeDocument/2006/relationships/image" Target="../media/image33.png"/><Relationship Id="rId4" Type="http://schemas.openxmlformats.org/officeDocument/2006/relationships/image" Target="../media/image14.svg"/><Relationship Id="rId9" Type="http://schemas.openxmlformats.org/officeDocument/2006/relationships/image" Target="../media/image31.png"/><Relationship Id="rId14" Type="http://schemas.openxmlformats.org/officeDocument/2006/relationships/image" Target="../media/image76.sv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8" Type="http://schemas.openxmlformats.org/officeDocument/2006/relationships/image" Target="../media/image49.svg"/><Relationship Id="rId3" Type="http://schemas.openxmlformats.org/officeDocument/2006/relationships/image" Target="../media/image8.svg"/><Relationship Id="rId12" Type="http://schemas.openxmlformats.org/officeDocument/2006/relationships/image" Target="../media/image4.svg"/><Relationship Id="rId1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5" Type="http://schemas.openxmlformats.org/officeDocument/2006/relationships/image" Target="../media/image8.png"/><Relationship Id="rId1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17" Type="http://schemas.openxmlformats.org/officeDocument/2006/relationships/image" Target="../media/image2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svg"/><Relationship Id="rId5" Type="http://schemas.openxmlformats.org/officeDocument/2006/relationships/image" Target="../media/image20.sv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4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7" Type="http://schemas.openxmlformats.org/officeDocument/2006/relationships/image" Target="../media/image9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90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0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12" Type="http://schemas.openxmlformats.org/officeDocument/2006/relationships/image" Target="../media/image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25.png"/><Relationship Id="rId15" Type="http://schemas.openxmlformats.org/officeDocument/2006/relationships/image" Target="../media/image2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3.png"/><Relationship Id="rId1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3.png"/><Relationship Id="rId3" Type="http://schemas.openxmlformats.org/officeDocument/2006/relationships/image" Target="../media/image24.png"/><Relationship Id="rId12" Type="http://schemas.openxmlformats.org/officeDocument/2006/relationships/image" Target="../media/image4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4.svg"/><Relationship Id="rId4" Type="http://schemas.openxmlformats.org/officeDocument/2006/relationships/image" Target="../media/image35.svg"/><Relationship Id="rId9" Type="http://schemas.openxmlformats.org/officeDocument/2006/relationships/image" Target="../media/image8.png"/><Relationship Id="rId1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4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94.svg"/><Relationship Id="rId12" Type="http://schemas.openxmlformats.org/officeDocument/2006/relationships/image" Target="../media/image82.sv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png"/><Relationship Id="rId5" Type="http://schemas.openxmlformats.org/officeDocument/2006/relationships/image" Target="../media/image74.svg"/><Relationship Id="rId15" Type="http://schemas.openxmlformats.org/officeDocument/2006/relationships/image" Target="../media/image34.png"/><Relationship Id="rId10" Type="http://schemas.openxmlformats.org/officeDocument/2006/relationships/image" Target="../media/image98.sv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svg"/><Relationship Id="rId3" Type="http://schemas.openxmlformats.org/officeDocument/2006/relationships/image" Target="../media/image7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94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144000" y="-9450543"/>
            <a:ext cx="15976849" cy="15976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F9FF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4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07356" y="8690086"/>
            <a:ext cx="12229780" cy="2090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619760" y="5550984"/>
            <a:ext cx="8624808" cy="14740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75996" y="8690086"/>
            <a:ext cx="12229780" cy="20901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0138" y="355567"/>
            <a:ext cx="4936169" cy="12026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10616" y="2397630"/>
            <a:ext cx="6689788" cy="11433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65571" y="1028700"/>
            <a:ext cx="5245314" cy="12779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99976" y="7299564"/>
            <a:ext cx="533895" cy="13347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7401" y="4257782"/>
            <a:ext cx="511299" cy="12782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86370" y="626763"/>
            <a:ext cx="1345859" cy="17708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01991" y="5909042"/>
            <a:ext cx="1425917" cy="278104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133872" y="5419661"/>
            <a:ext cx="3381078" cy="32704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95510" y="5555869"/>
            <a:ext cx="1624849" cy="31690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07534" y="231278"/>
            <a:ext cx="2978226" cy="72560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133600" y="3166278"/>
            <a:ext cx="14630400" cy="2333972"/>
            <a:chOff x="2133600" y="3166278"/>
            <a:chExt cx="14630400" cy="2333972"/>
          </a:xfrm>
        </p:grpSpPr>
        <p:sp>
          <p:nvSpPr>
            <p:cNvPr id="23" name="TextBox 18"/>
            <p:cNvSpPr txBox="1"/>
            <p:nvPr/>
          </p:nvSpPr>
          <p:spPr>
            <a:xfrm>
              <a:off x="2133600" y="3242478"/>
              <a:ext cx="14541028" cy="21296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235"/>
                </a:lnSpc>
              </a:pPr>
              <a:r>
                <a:rPr lang="en-US" sz="13800" b="1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VN-Sliced" pitchFamily="2" charset="0"/>
                </a:rPr>
                <a:t>ÔN TẬP VỀ SỐ THẬP PHÂN</a:t>
              </a:r>
              <a:endParaRPr lang="en-US" sz="13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VN-Sliced" pitchFamily="2" charset="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222972" y="3166278"/>
              <a:ext cx="14541028" cy="23339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235"/>
                </a:lnSpc>
              </a:pPr>
              <a:r>
                <a:rPr lang="en-US" sz="13800" b="1" smtClean="0">
                  <a:solidFill>
                    <a:srgbClr val="C00000"/>
                  </a:solidFill>
                  <a:latin typeface="SVN-Sliced" pitchFamily="2" charset="0"/>
                </a:rPr>
                <a:t>ÔN </a:t>
              </a:r>
              <a:r>
                <a:rPr lang="en-US" sz="13800" b="1" smtClean="0">
                  <a:solidFill>
                    <a:srgbClr val="00B050"/>
                  </a:solidFill>
                  <a:latin typeface="SVN-Sliced" pitchFamily="2" charset="0"/>
                </a:rPr>
                <a:t>TẬP</a:t>
              </a:r>
              <a:r>
                <a:rPr lang="en-US" sz="13800" b="1" smtClean="0">
                  <a:solidFill>
                    <a:srgbClr val="C00000"/>
                  </a:solidFill>
                  <a:latin typeface="SVN-Sliced" pitchFamily="2" charset="0"/>
                </a:rPr>
                <a:t> </a:t>
              </a:r>
              <a:r>
                <a:rPr lang="en-US" sz="13800" b="1" smtClean="0">
                  <a:solidFill>
                    <a:srgbClr val="0070C0"/>
                  </a:solidFill>
                  <a:latin typeface="SVN-Sliced" pitchFamily="2" charset="0"/>
                </a:rPr>
                <a:t>VỀ</a:t>
              </a:r>
              <a:r>
                <a:rPr lang="en-US" sz="13800" b="1" smtClean="0">
                  <a:solidFill>
                    <a:srgbClr val="C00000"/>
                  </a:solidFill>
                  <a:latin typeface="SVN-Sliced" pitchFamily="2" charset="0"/>
                </a:rPr>
                <a:t> </a:t>
              </a:r>
              <a:r>
                <a:rPr lang="en-US" sz="13800" b="1" smtClean="0">
                  <a:solidFill>
                    <a:schemeClr val="accent6">
                      <a:lumMod val="75000"/>
                    </a:schemeClr>
                  </a:solidFill>
                  <a:latin typeface="SVN-Sliced" pitchFamily="2" charset="0"/>
                </a:rPr>
                <a:t>SỐ</a:t>
              </a:r>
              <a:r>
                <a:rPr lang="en-US" sz="13800" b="1" smtClean="0">
                  <a:solidFill>
                    <a:srgbClr val="C00000"/>
                  </a:solidFill>
                  <a:latin typeface="SVN-Sliced" pitchFamily="2" charset="0"/>
                </a:rPr>
                <a:t> </a:t>
              </a:r>
              <a:r>
                <a:rPr lang="en-US" sz="13800" b="1" smtClean="0">
                  <a:solidFill>
                    <a:srgbClr val="7030A0"/>
                  </a:solidFill>
                  <a:latin typeface="SVN-Sliced" pitchFamily="2" charset="0"/>
                </a:rPr>
                <a:t>THẬP</a:t>
              </a:r>
              <a:r>
                <a:rPr lang="en-US" sz="13800" b="1" smtClean="0">
                  <a:solidFill>
                    <a:srgbClr val="C00000"/>
                  </a:solidFill>
                  <a:latin typeface="SVN-Sliced" pitchFamily="2" charset="0"/>
                </a:rPr>
                <a:t> PHÂN</a:t>
              </a:r>
              <a:endParaRPr lang="en-US" sz="13800" b="1">
                <a:solidFill>
                  <a:srgbClr val="C00000"/>
                </a:solidFill>
                <a:latin typeface="SVN-Sliced" pitchFamily="2" charset="0"/>
              </a:endParaRP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430654" y="7382174"/>
            <a:ext cx="737982" cy="73798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914503" y="7382174"/>
            <a:ext cx="748490" cy="7484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854565" y="5810652"/>
            <a:ext cx="1533953" cy="28794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315147" y="5742126"/>
            <a:ext cx="1586538" cy="2947960"/>
          </a:xfrm>
          <a:prstGeom prst="rect">
            <a:avLst/>
          </a:prstGeom>
        </p:spPr>
      </p:pic>
      <p:sp>
        <p:nvSpPr>
          <p:cNvPr id="25" name="TextBox 22"/>
          <p:cNvSpPr txBox="1"/>
          <p:nvPr/>
        </p:nvSpPr>
        <p:spPr>
          <a:xfrm>
            <a:off x="8200819" y="1884648"/>
            <a:ext cx="2406590" cy="1183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65"/>
              </a:lnSpc>
            </a:pPr>
            <a:r>
              <a:rPr lang="en-US" sz="7189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VN-Shintia Script" pitchFamily="2" charset="0"/>
              </a:rPr>
              <a:t>Toán</a:t>
            </a:r>
            <a:endParaRPr lang="en-US" sz="7189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SVN-Shintia Script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3273274" y="4141352"/>
            <a:ext cx="4947842" cy="1409632"/>
            <a:chOff x="-3273274" y="4141352"/>
            <a:chExt cx="4947842" cy="1409632"/>
          </a:xfrm>
        </p:grpSpPr>
        <p:grpSp>
          <p:nvGrpSpPr>
            <p:cNvPr id="31" name="Group 30"/>
            <p:cNvGrpSpPr/>
            <p:nvPr/>
          </p:nvGrpSpPr>
          <p:grpSpPr>
            <a:xfrm>
              <a:off x="-3273274" y="4544635"/>
              <a:ext cx="3656106" cy="1006349"/>
              <a:chOff x="3506695" y="1164499"/>
              <a:chExt cx="3656106" cy="1006349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06695" y="1164499"/>
                <a:ext cx="3656106" cy="1006349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4137041" y="1382364"/>
                <a:ext cx="25667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C00000"/>
                    </a:solidFill>
                    <a:latin typeface="Ravie" pitchFamily="82" charset="0"/>
                  </a:rPr>
                  <a:t>EduFive</a:t>
                </a:r>
                <a:endParaRPr lang="en-US" sz="3600">
                  <a:solidFill>
                    <a:srgbClr val="C00000"/>
                  </a:solidFill>
                  <a:latin typeface="Ravie" pitchFamily="82" charset="0"/>
                </a:endParaRPr>
              </a:p>
            </p:txBody>
          </p:sp>
        </p:grpSp>
        <p:pic>
          <p:nvPicPr>
            <p:cNvPr id="32" name="Picture 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382832" y="4141352"/>
              <a:ext cx="1291736" cy="1409632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250" y="-2035143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4568E-6 C 0.00712 -0.00432 0.00694 -0.00679 0.0099 -0.01744 C 0.01068 -0.02006 0.01207 -0.02207 0.01276 -0.02485 C 0.01398 -0.02979 0.01458 -0.03488 0.01554 -0.03997 C 0.01623 -0.04352 0.0184 -0.04645 0.01979 -0.04969 C 0.02118 -0.05772 0.023 -0.06713 0.02543 -0.07454 C 0.02934 -0.08642 0.02934 -0.08226 0.03385 -0.09182 C 0.03498 -0.09445 0.03602 -0.09661 0.03689 -0.09939 C 0.0375 -0.1017 0.03733 -0.10463 0.03819 -0.10679 C 0.03976 -0.1108 0.04219 -0.11297 0.04375 -0.11667 C 0.04583 -0.1213 0.04661 -0.12824 0.04939 -0.13148 C 0.05078 -0.13334 0.05243 -0.13457 0.05365 -0.13658 C 0.0651 -0.15432 0.05755 -0.14861 0.06632 -0.15386 C 0.07257 -0.17022 0.08299 -0.16945 0.09323 -0.17408 C 0.10278 -0.18519 0.09071 -0.17238 0.10599 -0.18118 C 0.10894 -0.18303 0.11155 -0.18642 0.11441 -0.18889 C 0.13316 -0.18812 0.15217 -0.18858 0.17092 -0.18642 C 0.17847 -0.18534 0.18516 -0.1713 0.19219 -0.16636 C 0.19774 -0.15648 0.20252 -0.14645 0.20903 -0.13905 C 0.21007 -0.13658 0.21076 -0.1338 0.21198 -0.13148 C 0.21458 -0.12639 0.2204 -0.11667 0.2204 -0.11651 C 0.22578 -0.12624 0.22517 -0.12994 0.22891 -0.14167 C 0.23012 -0.14568 0.23082 -0.15124 0.23307 -0.15386 C 0.2355 -0.15679 0.2388 -0.15571 0.24149 -0.15648 C 0.24627 -0.18102 0.2388 -0.14614 0.24731 -0.16868 C 0.25686 -0.19398 0.24089 -0.16513 0.25148 -0.18642 C 0.25703 -0.19722 0.2625 -0.20463 0.26849 -0.21374 C 0.27049 -0.21667 0.27196 -0.22053 0.27413 -0.22346 C 0.27665 -0.22716 0.28012 -0.22932 0.28264 -0.23334 C 0.28785 -0.24275 0.28498 -0.23982 0.29115 -0.24352 C 0.29748 -0.25216 0.30156 -0.25726 0.30946 -0.26065 C 0.31606 -0.26914 0.323 -0.27994 0.33064 -0.2855 C 0.33602 -0.28905 0.34688 -0.29213 0.35191 -0.29815 C 0.35486 -0.30124 0.35816 -0.3054 0.36181 -0.30756 C 0.36962 -0.31235 0.37908 -0.31327 0.38724 -0.31513 C 0.40035 -0.31266 0.41571 -0.32053 0.42682 -0.30756 C 0.44193 -0.28997 0.41884 -0.31775 0.43524 -0.29522 C 0.43793 -0.29182 0.44366 -0.2855 0.44366 -0.28534 C 0.44748 -0.27531 0.44705 -0.27207 0.45217 -0.26312 C 0.45313 -0.26636 0.45347 -0.27053 0.45503 -0.273 C 0.45599 -0.27485 0.45799 -0.27439 0.45929 -0.27547 C 0.46076 -0.27685 0.46215 -0.27886 0.46345 -0.2804 C 0.46493 -0.28797 0.47283 -0.30695 0.47613 -0.31266 C 0.48238 -0.32346 0.47891 -0.31096 0.48472 -0.32531 C 0.49193 -0.34337 0.48186 -0.32747 0.49314 -0.34259 C 0.49601 -0.35756 0.49236 -0.34321 0.50174 -0.35756 C 0.50304 -0.35942 0.5033 -0.36297 0.50451 -0.36482 C 0.50712 -0.36868 0.51016 -0.37145 0.51293 -0.37485 C 0.51441 -0.37639 0.51719 -0.37963 0.51719 -0.37948 C 0.52214 -0.3929 0.52734 -0.39676 0.53559 -0.39939 C 0.54063 -0.40556 0.54514 -0.40942 0.55104 -0.41235 C 0.56128 -0.42392 0.56788 -0.42516 0.58073 -0.42701 C 0.58889 -0.42608 0.59688 -0.42655 0.60486 -0.42439 C 0.6066 -0.42392 0.60755 -0.42053 0.60911 -0.41929 C 0.61137 -0.41775 0.6138 -0.41759 0.61615 -0.41698 C 0.61901 -0.41358 0.62179 -0.41034 0.62465 -0.40695 C 0.62604 -0.4054 0.62604 -0.40124 0.62743 -0.39939 C 0.62908 -0.39753 0.63125 -0.398 0.63316 -0.39707 C 0.63698 -0.398 0.64089 -0.39753 0.64444 -0.39939 C 0.65391 -0.40432 0.65373 -0.41435 0.66137 -0.42192 C 0.66623 -0.42701 0.67292 -0.42948 0.67839 -0.43195 C 0.68585 -0.44043 0.6809 -0.43611 0.69392 -0.44167 C 0.69575 -0.44229 0.69957 -0.44414 0.69957 -0.44398 C 0.72266 -0.47099 0.7599 -0.46358 0.78299 -0.43689 C 0.78724 -0.42547 0.79227 -0.41667 0.79852 -0.40972 C 0.80252 -0.39892 0.80573 -0.39707 0.81267 -0.39244 C 0.8184 -0.37701 0.82613 -0.36636 0.83385 -0.35494 C 0.84323 -0.34105 0.83359 -0.35432 0.84089 -0.34013 C 0.84314 -0.33565 0.85495 -0.31281 0.85929 -0.30756 C 0.86623 -0.29939 0.87309 -0.2909 0.87917 -0.2804 " pathEditMode="relative" rAng="0" ptsTypes="fffffffffffffffffffffffffffffffffffffffffffffffffffffffffffffffffffffA">
                                      <p:cBhvr>
                                        <p:cTn id="102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58" y="-2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64811" y="8673126"/>
            <a:ext cx="9326406" cy="17804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61594" y="8673126"/>
            <a:ext cx="9326406" cy="17804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200" y="5126540"/>
            <a:ext cx="1889363" cy="354658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04800" y="1333500"/>
            <a:ext cx="5181600" cy="3515517"/>
            <a:chOff x="0" y="0"/>
            <a:chExt cx="17392589" cy="50165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392590" cy="5016591"/>
            </a:xfrm>
            <a:custGeom>
              <a:avLst/>
              <a:gdLst/>
              <a:ahLst/>
              <a:cxnLst/>
              <a:rect l="l" t="t" r="r" b="b"/>
              <a:pathLst>
                <a:path w="17392590" h="5016591">
                  <a:moveTo>
                    <a:pt x="17392590" y="439420"/>
                  </a:moveTo>
                  <a:lnTo>
                    <a:pt x="17392590" y="3330031"/>
                  </a:lnTo>
                  <a:cubicBezTo>
                    <a:pt x="17392590" y="3572601"/>
                    <a:pt x="17195740" y="3769451"/>
                    <a:pt x="16953168" y="3769451"/>
                  </a:cubicBezTo>
                  <a:lnTo>
                    <a:pt x="1780540" y="3769451"/>
                  </a:lnTo>
                  <a:cubicBezTo>
                    <a:pt x="1925320" y="4196171"/>
                    <a:pt x="2146300" y="4598761"/>
                    <a:pt x="2298700" y="5016591"/>
                  </a:cubicBezTo>
                  <a:cubicBezTo>
                    <a:pt x="2123440" y="4762591"/>
                    <a:pt x="1510030" y="4246971"/>
                    <a:pt x="1162050" y="3769451"/>
                  </a:cubicBezTo>
                  <a:lnTo>
                    <a:pt x="439420" y="3769451"/>
                  </a:lnTo>
                  <a:cubicBezTo>
                    <a:pt x="196850" y="3769451"/>
                    <a:pt x="0" y="3572601"/>
                    <a:pt x="0" y="3330032"/>
                  </a:cubicBezTo>
                  <a:lnTo>
                    <a:pt x="0" y="439420"/>
                  </a:lnTo>
                  <a:cubicBezTo>
                    <a:pt x="0" y="196850"/>
                    <a:pt x="196850" y="0"/>
                    <a:pt x="439420" y="0"/>
                  </a:cubicBezTo>
                  <a:lnTo>
                    <a:pt x="16953168" y="0"/>
                  </a:lnTo>
                  <a:cubicBezTo>
                    <a:pt x="17195740" y="0"/>
                    <a:pt x="17392590" y="196850"/>
                    <a:pt x="17392590" y="439420"/>
                  </a:cubicBezTo>
                  <a:close/>
                </a:path>
              </a:pathLst>
            </a:custGeom>
            <a:solidFill>
              <a:srgbClr val="F0F9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-25400" y="1945388"/>
            <a:ext cx="563880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56"/>
              </a:lnSpc>
            </a:pPr>
            <a:r>
              <a:rPr lang="en-US" sz="4800" b="1" smtClean="0">
                <a:solidFill>
                  <a:srgbClr val="000000"/>
                </a:solidFill>
                <a:latin typeface="SVN-Wallington" pitchFamily="2" charset="0"/>
              </a:rPr>
              <a:t>Viết  các  </a:t>
            </a:r>
          </a:p>
          <a:p>
            <a:pPr algn="ctr">
              <a:lnSpc>
                <a:spcPts val="5056"/>
              </a:lnSpc>
            </a:pPr>
            <a:r>
              <a:rPr lang="en-US" sz="4800" b="1" smtClean="0">
                <a:solidFill>
                  <a:srgbClr val="000000"/>
                </a:solidFill>
                <a:latin typeface="SVN-Wallington" pitchFamily="2" charset="0"/>
              </a:rPr>
              <a:t>số  thập </a:t>
            </a:r>
            <a:r>
              <a:rPr lang="en-US" sz="4800" b="1">
                <a:solidFill>
                  <a:srgbClr val="000000"/>
                </a:solidFill>
                <a:latin typeface="SVN-Wallington" pitchFamily="2" charset="0"/>
              </a:rPr>
              <a:t>phân </a:t>
            </a:r>
            <a:r>
              <a:rPr lang="en-US" sz="4800" b="1" smtClean="0">
                <a:solidFill>
                  <a:srgbClr val="000000"/>
                </a:solidFill>
                <a:latin typeface="SVN-Wallington" pitchFamily="2" charset="0"/>
              </a:rPr>
              <a:t> sau:</a:t>
            </a:r>
            <a:endParaRPr lang="en-US" sz="4800" b="1">
              <a:solidFill>
                <a:srgbClr val="000000"/>
              </a:solidFill>
              <a:latin typeface="SVN-Wallingto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91200" y="419100"/>
            <a:ext cx="8305800" cy="2394833"/>
          </a:xfrm>
          <a:prstGeom prst="roundRect">
            <a:avLst>
              <a:gd name="adj" fmla="val 1126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4000" b="1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Tám đơn vị, sáu phần mười, năm phần trăm (tức là tám đơn vị và sáu mươi lăm phần trăm)</a:t>
            </a:r>
            <a:endParaRPr lang="en-US" sz="40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91200" y="3226707"/>
            <a:ext cx="8305800" cy="2394833"/>
          </a:xfrm>
          <a:prstGeom prst="roundRect">
            <a:avLst>
              <a:gd name="adj" fmla="val 1126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en-US" sz="3600" b="1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Bảy mươi hai đơn vị, bốn phần mười, chín phần trăm, ba phần nghìn (tức là bảy mươi hai đơn vị và bốn trăm chín mươi ba phần nghìn</a:t>
            </a:r>
            <a:r>
              <a:rPr lang="vi-VN" altLang="en-US" sz="3600" b="1" smtClean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)</a:t>
            </a:r>
            <a:endParaRPr lang="en-US" sz="36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91200" y="6046107"/>
            <a:ext cx="8303412" cy="2394833"/>
          </a:xfrm>
          <a:prstGeom prst="roundRect">
            <a:avLst>
              <a:gd name="adj" fmla="val 11262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en-US" sz="3600" b="1" smtClean="0">
                <a:solidFill>
                  <a:srgbClr val="0070C0"/>
                </a:solidFill>
                <a:cs typeface="Calibri" panose="020F0502020204030204" pitchFamily="34" charset="0"/>
              </a:rPr>
              <a:t>Không </a:t>
            </a:r>
            <a:r>
              <a:rPr lang="vi-VN" altLang="en-US" sz="3600" b="1">
                <a:solidFill>
                  <a:srgbClr val="0070C0"/>
                </a:solidFill>
                <a:cs typeface="Calibri" panose="020F0502020204030204" pitchFamily="34" charset="0"/>
              </a:rPr>
              <a:t>đơn vị, bốn phần </a:t>
            </a:r>
            <a:r>
              <a:rPr lang="vi-VN" altLang="en-US" sz="3600" b="1" smtClean="0">
                <a:solidFill>
                  <a:srgbClr val="0070C0"/>
                </a:solidFill>
                <a:cs typeface="Calibri" panose="020F0502020204030204" pitchFamily="34" charset="0"/>
              </a:rPr>
              <a:t>trăm</a:t>
            </a:r>
            <a:endParaRPr lang="vi-VN" altLang="en-US" sz="3600" b="1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430" y="1365275"/>
            <a:ext cx="878835" cy="6540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429" y="4097110"/>
            <a:ext cx="878835" cy="6540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427" y="7007290"/>
            <a:ext cx="878835" cy="65402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5446265" y="462348"/>
            <a:ext cx="2308335" cy="2308335"/>
            <a:chOff x="15163800" y="462348"/>
            <a:chExt cx="2308335" cy="2308335"/>
          </a:xfrm>
        </p:grpSpPr>
        <p:pic>
          <p:nvPicPr>
            <p:cNvPr id="28" name="Picture 8"/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5163800" y="462348"/>
              <a:ext cx="2308335" cy="230833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5545159" y="1108684"/>
              <a:ext cx="154561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8,65</a:t>
              </a:r>
              <a:endPara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446265" y="3238500"/>
            <a:ext cx="2353422" cy="2308335"/>
            <a:chOff x="15163800" y="462348"/>
            <a:chExt cx="2353422" cy="2308335"/>
          </a:xfrm>
        </p:grpSpPr>
        <p:pic>
          <p:nvPicPr>
            <p:cNvPr id="34" name="Picture 8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5163800" y="462348"/>
              <a:ext cx="2308335" cy="230833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5186135" y="1108684"/>
              <a:ext cx="23310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72,493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5423930" y="6134100"/>
            <a:ext cx="2308335" cy="2308335"/>
            <a:chOff x="15163800" y="462348"/>
            <a:chExt cx="2308335" cy="2308335"/>
          </a:xfrm>
        </p:grpSpPr>
        <p:pic>
          <p:nvPicPr>
            <p:cNvPr id="37" name="Picture 8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5163800" y="462348"/>
              <a:ext cx="2308335" cy="230833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5545159" y="1108684"/>
              <a:ext cx="15520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0,04</a:t>
              </a:r>
              <a:endPara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9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490912">
            <a:off x="3375572" y="5786365"/>
            <a:ext cx="1845639" cy="1988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64811" y="8673126"/>
            <a:ext cx="9326406" cy="17804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61594" y="8673126"/>
            <a:ext cx="9326406" cy="17804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16731316" y="6972300"/>
            <a:ext cx="707293" cy="17682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15925800" y="7032865"/>
            <a:ext cx="707293" cy="17682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15131116" y="6918883"/>
            <a:ext cx="707293" cy="176823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14325600" y="6937933"/>
            <a:ext cx="707293" cy="176823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13530916" y="7109065"/>
            <a:ext cx="707293" cy="176823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12725400" y="6896100"/>
            <a:ext cx="707293" cy="176823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11930716" y="6896100"/>
            <a:ext cx="707293" cy="176823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11125200" y="7109065"/>
            <a:ext cx="707293" cy="176823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10400855" y="7032865"/>
            <a:ext cx="707293" cy="17682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9595339" y="6896100"/>
            <a:ext cx="707293" cy="176823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8800655" y="6896100"/>
            <a:ext cx="707293" cy="176823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7995139" y="7010400"/>
            <a:ext cx="707293" cy="176823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7200455" y="7010400"/>
            <a:ext cx="707293" cy="176823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6394939" y="7029450"/>
            <a:ext cx="707293" cy="176823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600255" y="6956665"/>
            <a:ext cx="707293" cy="176823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4794739" y="6880465"/>
            <a:ext cx="707293" cy="176823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17438609" y="6872965"/>
            <a:ext cx="707293" cy="1768235"/>
          </a:xfrm>
          <a:prstGeom prst="rect">
            <a:avLst/>
          </a:prstGeom>
        </p:spPr>
      </p:pic>
      <p:grpSp>
        <p:nvGrpSpPr>
          <p:cNvPr id="55" name="Group 9"/>
          <p:cNvGrpSpPr/>
          <p:nvPr/>
        </p:nvGrpSpPr>
        <p:grpSpPr>
          <a:xfrm flipH="1">
            <a:off x="5079599" y="495300"/>
            <a:ext cx="12359010" cy="4343400"/>
            <a:chOff x="0" y="0"/>
            <a:chExt cx="14535574" cy="3033896"/>
          </a:xfrm>
        </p:grpSpPr>
        <p:sp>
          <p:nvSpPr>
            <p:cNvPr id="56" name="Freeform 10"/>
            <p:cNvSpPr/>
            <p:nvPr/>
          </p:nvSpPr>
          <p:spPr>
            <a:xfrm>
              <a:off x="0" y="0"/>
              <a:ext cx="14535575" cy="3033896"/>
            </a:xfrm>
            <a:custGeom>
              <a:avLst/>
              <a:gdLst/>
              <a:ahLst/>
              <a:cxnLst/>
              <a:rect l="l" t="t" r="r" b="b"/>
              <a:pathLst>
                <a:path w="14535575" h="3033896">
                  <a:moveTo>
                    <a:pt x="496570" y="0"/>
                  </a:moveTo>
                  <a:lnTo>
                    <a:pt x="496570" y="3033896"/>
                  </a:lnTo>
                  <a:lnTo>
                    <a:pt x="12789324" y="3033896"/>
                  </a:lnTo>
                  <a:lnTo>
                    <a:pt x="12789324" y="0"/>
                  </a:lnTo>
                  <a:cubicBezTo>
                    <a:pt x="12789324" y="0"/>
                    <a:pt x="496570" y="0"/>
                    <a:pt x="496570" y="0"/>
                  </a:cubicBezTo>
                  <a:close/>
                  <a:moveTo>
                    <a:pt x="13285894" y="485006"/>
                  </a:moveTo>
                  <a:lnTo>
                    <a:pt x="13285894" y="455887"/>
                  </a:lnTo>
                  <a:cubicBezTo>
                    <a:pt x="13285894" y="222250"/>
                    <a:pt x="13063644" y="0"/>
                    <a:pt x="12789324" y="0"/>
                  </a:cubicBezTo>
                  <a:lnTo>
                    <a:pt x="12789324" y="3033896"/>
                  </a:lnTo>
                  <a:cubicBezTo>
                    <a:pt x="13063644" y="3033896"/>
                    <a:pt x="13285894" y="2811646"/>
                    <a:pt x="13285894" y="2537326"/>
                  </a:cubicBezTo>
                  <a:lnTo>
                    <a:pt x="13285894" y="957446"/>
                  </a:lnTo>
                  <a:cubicBezTo>
                    <a:pt x="13793894" y="972686"/>
                    <a:pt x="14298084" y="948556"/>
                    <a:pt x="14535575" y="991736"/>
                  </a:cubicBezTo>
                  <a:cubicBezTo>
                    <a:pt x="14131714" y="805046"/>
                    <a:pt x="13697375" y="669156"/>
                    <a:pt x="13285894" y="485006"/>
                  </a:cubicBezTo>
                  <a:close/>
                  <a:moveTo>
                    <a:pt x="0" y="455887"/>
                  </a:moveTo>
                  <a:lnTo>
                    <a:pt x="0" y="2537326"/>
                  </a:lnTo>
                  <a:cubicBezTo>
                    <a:pt x="0" y="2811646"/>
                    <a:pt x="222250" y="3033896"/>
                    <a:pt x="496570" y="3033896"/>
                  </a:cubicBezTo>
                  <a:lnTo>
                    <a:pt x="496570" y="0"/>
                  </a:lnTo>
                  <a:cubicBezTo>
                    <a:pt x="222250" y="0"/>
                    <a:pt x="0" y="222250"/>
                    <a:pt x="0" y="455887"/>
                  </a:cubicBezTo>
                  <a:close/>
                </a:path>
              </a:pathLst>
            </a:custGeom>
            <a:solidFill>
              <a:srgbClr val="F0F9FF"/>
            </a:solidFill>
          </p:spPr>
        </p:sp>
      </p:grpSp>
      <p:pic>
        <p:nvPicPr>
          <p:cNvPr id="57" name="Picture 4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718395" y="7402410"/>
            <a:ext cx="1243755" cy="1243755"/>
          </a:xfrm>
          <a:prstGeom prst="rect">
            <a:avLst/>
          </a:prstGeom>
        </p:spPr>
      </p:pic>
      <p:pic>
        <p:nvPicPr>
          <p:cNvPr id="58" name="Picture 11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67294" y="1220021"/>
            <a:ext cx="1565545" cy="3617857"/>
          </a:xfrm>
          <a:prstGeom prst="rect">
            <a:avLst/>
          </a:prstGeom>
        </p:spPr>
      </p:pic>
      <p:pic>
        <p:nvPicPr>
          <p:cNvPr id="59" name="Picture 4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2081955" y="6120555"/>
            <a:ext cx="1243755" cy="1243755"/>
          </a:xfrm>
          <a:prstGeom prst="rect">
            <a:avLst/>
          </a:prstGeom>
        </p:spPr>
      </p:pic>
      <p:pic>
        <p:nvPicPr>
          <p:cNvPr id="60" name="Picture 4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445515" y="4838700"/>
            <a:ext cx="1243755" cy="12437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48585" y="607516"/>
            <a:ext cx="105488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smtClean="0">
                <a:latin typeface="UTM Amerika Sans" pitchFamily="18" charset="0"/>
              </a:rPr>
              <a:t>Khi viết số thập phân:</a:t>
            </a:r>
          </a:p>
          <a:p>
            <a:pPr algn="just"/>
            <a:r>
              <a:rPr lang="en-US" sz="4400" smtClean="0">
                <a:latin typeface="UTM Amerika Sans" pitchFamily="18" charset="0"/>
              </a:rPr>
              <a:t>- Viết phần nguyên trước</a:t>
            </a:r>
          </a:p>
          <a:p>
            <a:pPr algn="just"/>
            <a:r>
              <a:rPr lang="en-US" sz="4400" smtClean="0">
                <a:latin typeface="UTM Amerika Sans" pitchFamily="18" charset="0"/>
              </a:rPr>
              <a:t>- Viết dấu phẩy</a:t>
            </a:r>
          </a:p>
          <a:p>
            <a:pPr algn="just"/>
            <a:r>
              <a:rPr lang="en-US" sz="4400" smtClean="0">
                <a:latin typeface="UTM Amerika Sans" pitchFamily="18" charset="0"/>
              </a:rPr>
              <a:t>- Viết phần thập phân sau</a:t>
            </a:r>
          </a:p>
          <a:p>
            <a:r>
              <a:rPr lang="en-US" sz="4400" smtClean="0">
                <a:latin typeface="UTM Amerika Sans" pitchFamily="18" charset="0"/>
              </a:rPr>
              <a:t>- Chú ý xác định đúng  các hàng của phần thập </a:t>
            </a:r>
            <a:r>
              <a:rPr lang="en-US" sz="4400" smtClean="0">
                <a:latin typeface="UTM Amerika Sans" pitchFamily="18" charset="0"/>
              </a:rPr>
              <a:t>phân</a:t>
            </a:r>
            <a:endParaRPr lang="en-US" sz="4400">
              <a:latin typeface="UTM Amerika Sans" pitchFamily="18" charset="0"/>
            </a:endParaRPr>
          </a:p>
        </p:txBody>
      </p:sp>
      <p:pic>
        <p:nvPicPr>
          <p:cNvPr id="61" name="Picture 33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6"/>
              </a:ext>
            </a:extLst>
          </a:blip>
          <a:srcRect/>
          <a:stretch>
            <a:fillRect/>
          </a:stretch>
        </p:blipFill>
        <p:spPr>
          <a:xfrm>
            <a:off x="-1248510" y="5460577"/>
            <a:ext cx="883699" cy="81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69136E-6 L 0.06823 0.09908 L 0.13247 -4.69136E-6 L 0.20078 0.09908 L 0.26945 -4.69136E-6 L 0.33368 0.09908 L 0.402 -4.69136E-6 L 0.46624 0.09908 L 0.53455 -4.69136E-6 L 0.60278 0.09908 L 0.66702 -4.69136E-6 L 0.73533 0.09908 L 0.79957 -4.69136E-6 L 0.86823 0.09908 L 0.93655 -4.69136E-6 L 1.00078 0.09908 L 1.0691 -4.69136E-6 " pathEditMode="relative" rAng="0" ptsTypes="FFFFFFFFFFFFFFFFF">
                                      <p:cBhvr>
                                        <p:cTn id="6" dur="6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55" y="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64811" y="8673126"/>
            <a:ext cx="9326406" cy="17804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61594" y="8673126"/>
            <a:ext cx="9326406" cy="17804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52" y="5143500"/>
            <a:ext cx="1889363" cy="354658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901102" y="3269518"/>
            <a:ext cx="6525914" cy="1882287"/>
            <a:chOff x="0" y="0"/>
            <a:chExt cx="17392589" cy="50165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392590" cy="5016591"/>
            </a:xfrm>
            <a:custGeom>
              <a:avLst/>
              <a:gdLst/>
              <a:ahLst/>
              <a:cxnLst/>
              <a:rect l="l" t="t" r="r" b="b"/>
              <a:pathLst>
                <a:path w="17392590" h="5016591">
                  <a:moveTo>
                    <a:pt x="17392590" y="439420"/>
                  </a:moveTo>
                  <a:lnTo>
                    <a:pt x="17392590" y="3330031"/>
                  </a:lnTo>
                  <a:cubicBezTo>
                    <a:pt x="17392590" y="3572601"/>
                    <a:pt x="17195740" y="3769451"/>
                    <a:pt x="16953168" y="3769451"/>
                  </a:cubicBezTo>
                  <a:lnTo>
                    <a:pt x="1780540" y="3769451"/>
                  </a:lnTo>
                  <a:cubicBezTo>
                    <a:pt x="1925320" y="4196171"/>
                    <a:pt x="2146300" y="4598761"/>
                    <a:pt x="2298700" y="5016591"/>
                  </a:cubicBezTo>
                  <a:cubicBezTo>
                    <a:pt x="2123440" y="4762591"/>
                    <a:pt x="1510030" y="4246971"/>
                    <a:pt x="1162050" y="3769451"/>
                  </a:cubicBezTo>
                  <a:lnTo>
                    <a:pt x="439420" y="3769451"/>
                  </a:lnTo>
                  <a:cubicBezTo>
                    <a:pt x="196850" y="3769451"/>
                    <a:pt x="0" y="3572601"/>
                    <a:pt x="0" y="3330032"/>
                  </a:cubicBezTo>
                  <a:lnTo>
                    <a:pt x="0" y="439420"/>
                  </a:lnTo>
                  <a:cubicBezTo>
                    <a:pt x="0" y="196850"/>
                    <a:pt x="196850" y="0"/>
                    <a:pt x="439420" y="0"/>
                  </a:cubicBezTo>
                  <a:lnTo>
                    <a:pt x="16953168" y="0"/>
                  </a:lnTo>
                  <a:cubicBezTo>
                    <a:pt x="17195740" y="0"/>
                    <a:pt x="17392590" y="196850"/>
                    <a:pt x="17392590" y="439420"/>
                  </a:cubicBezTo>
                  <a:close/>
                </a:path>
              </a:pathLst>
            </a:custGeom>
            <a:solidFill>
              <a:srgbClr val="F0F9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61026" y="3495815"/>
            <a:ext cx="862986" cy="86298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238642" y="3924300"/>
            <a:ext cx="1981558" cy="812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56"/>
              </a:lnSpc>
            </a:pPr>
            <a:r>
              <a:rPr lang="en-US" sz="11500" smtClean="0">
                <a:solidFill>
                  <a:srgbClr val="000000"/>
                </a:solidFill>
                <a:latin typeface="Anonymous Pro Bold"/>
              </a:rPr>
              <a:t>1</a:t>
            </a:r>
            <a:endParaRPr lang="en-US" sz="11500">
              <a:solidFill>
                <a:srgbClr val="000000"/>
              </a:solidFill>
              <a:latin typeface="Anonymous Pro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27945" y="2951904"/>
            <a:ext cx="1845639" cy="19881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630400" y="2951904"/>
            <a:ext cx="970188" cy="97018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771471" y="2951904"/>
            <a:ext cx="970188" cy="97018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01102" y="1252497"/>
            <a:ext cx="10195898" cy="1012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150"/>
              </a:lnSpc>
              <a:spcBef>
                <a:spcPct val="0"/>
              </a:spcBef>
            </a:pPr>
            <a:r>
              <a:rPr lang="en-US" sz="6536" smtClean="0">
                <a:solidFill>
                  <a:srgbClr val="2E1B5B"/>
                </a:solidFill>
                <a:latin typeface="SVN-Square" pitchFamily="18" charset="0"/>
              </a:rPr>
              <a:t>Thử thách kim cương</a:t>
            </a:r>
            <a:endParaRPr lang="en-US" sz="6536">
              <a:solidFill>
                <a:srgbClr val="2E1B5B"/>
              </a:solidFill>
              <a:latin typeface="SVN-Square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30400" y="4453536"/>
            <a:ext cx="7315200" cy="139653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18533">
            <a:off x="1094615" y="1081344"/>
            <a:ext cx="2721875" cy="2108216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696200" y="5850074"/>
            <a:ext cx="1845639" cy="1988141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998632" y="6431699"/>
            <a:ext cx="970188" cy="970188"/>
          </a:xfrm>
          <a:prstGeom prst="rect">
            <a:avLst/>
          </a:prstGeom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139703" y="6431699"/>
            <a:ext cx="970188" cy="970188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283713" y="6632831"/>
            <a:ext cx="1222487" cy="7690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89765" y="6431699"/>
            <a:ext cx="2133600" cy="2743201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992600" y="2951904"/>
            <a:ext cx="970188" cy="97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6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-4.93827E-6 C -0.0027 0.00155 -0.00547 0.00371 -0.00834 0.0051 C -0.00999 0.00602 -0.0119 0.00602 -0.01346 0.00695 C -0.01901 0.01004 -0.01624 0.01019 -0.02084 0.0142 C -0.02353 0.01636 -0.02648 0.01729 -0.02917 0.01945 C -0.03846 0.02763 -0.04636 0.04213 -0.05634 0.04646 C -0.05947 0.05 -0.06276 0.05294 -0.06572 0.0571 C -0.06962 0.06297 -0.07292 0.07022 -0.07709 0.07516 C -0.08612 0.08534 -0.09514 0.09121 -0.10217 0.10556 C -0.10513 0.11173 -0.10669 0.11976 -0.10842 0.12717 C -0.11085 0.16065 -0.11112 0.1588 -0.10842 0.21312 C -0.10799 0.22084 -0.10261 0.22994 -0.10009 0.23642 C -0.09775 0.25201 -0.10105 0.23658 -0.09592 0.24707 C -0.09497 0.24923 -0.09488 0.25217 -0.09384 0.25433 C -0.09098 0.26019 -0.08759 0.26513 -0.08438 0.27038 C -0.08282 0.27315 -0.08195 0.27686 -0.08021 0.27948 C -0.07917 0.28118 -0.07743 0.28164 -0.07605 0.28303 C -0.07023 0.2892 -0.07335 0.28889 -0.06572 0.29368 C -0.06407 0.29476 -0.06207 0.2946 -0.06051 0.29553 C -0.04879 0.30232 -0.04037 0.31065 -0.02813 0.31328 C -0.01875 0.31976 -0.01103 0.32377 -0.00105 0.32593 C 0.00147 0.32701 0.00399 0.32763 0.00625 0.32948 C 0.01927 0.33967 0.00251 0.33149 0.01458 0.33658 C 0.01562 0.33843 0.01649 0.3409 0.0177 0.34198 C 0.01901 0.34321 0.02074 0.34229 0.02187 0.34383 C 0.02586 0.34877 0.0289 0.35571 0.03237 0.36173 C 0.03368 0.3642 0.03507 0.36652 0.03654 0.36899 C 0.03758 0.37068 0.03967 0.37423 0.03967 0.37439 C 0.04288 0.39136 0.05 0.40803 0.05416 0.42454 C 0.05572 0.43025 0.05572 0.43689 0.05729 0.44244 C 0.06102 0.45479 0.06041 0.44507 0.06041 0.45325 " pathEditMode="relative" rAng="0" ptsTypes="ffffffffffffffffffffffffffffff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9" y="2273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88 -4.93827E-6 C -0.02127 0.00155 -0.02266 0.00371 -0.02413 0.00525 C -0.02491 0.00618 -0.02596 0.00618 -0.02674 0.0071 C -0.0296 0.01034 -0.02813 0.0105 -0.03047 0.01451 C -0.03186 0.01683 -0.03333 0.01775 -0.03472 0.02007 C -0.03941 0.0284 -0.04349 0.04337 -0.04844 0.04784 C -0.05009 0.05155 -0.05174 0.05463 -0.0533 0.05896 C -0.05521 0.06497 -0.05686 0.07238 -0.05903 0.07747 C -0.06354 0.08812 -0.06814 0.09414 -0.07179 0.10896 C -0.07326 0.11528 -0.07405 0.12362 -0.07491 0.13118 C -0.07613 0.16575 -0.07622 0.16389 -0.07491 0.21991 C -0.07474 0.22794 -0.07196 0.23735 -0.07066 0.24399 C -0.06953 0.26019 -0.07109 0.24414 -0.06858 0.2551 C -0.06814 0.25726 -0.06806 0.26034 -0.06754 0.2625 C -0.06606 0.26852 -0.06432 0.27362 -0.06267 0.27917 C -0.06198 0.28195 -0.06146 0.28581 -0.06059 0.28843 C -0.06007 0.29028 -0.0592 0.29075 -0.05851 0.29213 C -0.05556 0.29862 -0.05712 0.29815 -0.0533 0.30309 C -0.05234 0.30433 -0.05139 0.30417 -0.05061 0.3051 C -0.04471 0.31204 -0.04037 0.32068 -0.03412 0.32346 C -0.02943 0.3301 -0.02544 0.33426 -0.02049 0.33642 C -0.01919 0.33766 -0.01788 0.33828 -0.01675 0.34013 C -0.01016 0.35062 -0.01866 0.34213 -0.0125 0.34754 C -0.01198 0.34939 -0.01155 0.35186 -0.01085 0.35309 C -0.01024 0.35433 -0.00938 0.3534 -0.00877 0.35494 C -0.00677 0.36004 -0.00521 0.36729 -0.00347 0.37346 C -0.00278 0.37593 -0.00208 0.3784 -0.00139 0.38087 C -0.00078 0.38272 0.00017 0.38627 0.00017 0.38658 C 0.00191 0.40402 0.00547 0.4213 0.00764 0.43828 C 0.00833 0.44414 0.00833 0.45109 0.0092 0.4568 C 0.01111 0.4696 0.01076 0.45942 0.01076 0.46791 " pathEditMode="relative" rAng="0" ptsTypes="ffffffffffffffffffffffffffffffA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9450543"/>
            <a:ext cx="15976849" cy="15976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F9FF"/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4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307356" y="8690086"/>
            <a:ext cx="12229780" cy="20901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475996" y="8648700"/>
            <a:ext cx="12229780" cy="20901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7401" y="7411839"/>
            <a:ext cx="511299" cy="1278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648123" y="7389792"/>
            <a:ext cx="2804555" cy="1300294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3934517" y="2580065"/>
            <a:ext cx="1112180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85260" y="4689452"/>
            <a:ext cx="1740724" cy="402268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800600" y="2628900"/>
            <a:ext cx="5121824" cy="1490034"/>
            <a:chOff x="4800600" y="2628900"/>
            <a:chExt cx="5121824" cy="1490034"/>
          </a:xfrm>
        </p:grpSpPr>
        <p:pic>
          <p:nvPicPr>
            <p:cNvPr id="25" name="Picture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4800600" y="2909484"/>
              <a:ext cx="685800" cy="1027766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5773611" y="2628900"/>
              <a:ext cx="4148813" cy="1490034"/>
              <a:chOff x="5943600" y="3199418"/>
              <a:chExt cx="4419600" cy="1490034"/>
            </a:xfrm>
          </p:grpSpPr>
          <p:pic>
            <p:nvPicPr>
              <p:cNvPr id="29" name="Picture 1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43600" y="3199418"/>
                <a:ext cx="1490034" cy="1490034"/>
              </a:xfrm>
              <a:prstGeom prst="rect">
                <a:avLst/>
              </a:prstGeom>
            </p:spPr>
          </p:pic>
          <p:pic>
            <p:nvPicPr>
              <p:cNvPr id="30" name="Picture 1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433634" y="3199418"/>
                <a:ext cx="1490034" cy="1490034"/>
              </a:xfrm>
              <a:prstGeom prst="rect">
                <a:avLst/>
              </a:prstGeom>
            </p:spPr>
          </p:pic>
          <p:pic>
            <p:nvPicPr>
              <p:cNvPr id="31" name="Picture 1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73166" y="3199418"/>
                <a:ext cx="1490034" cy="1490034"/>
              </a:xfrm>
              <a:prstGeom prst="rect">
                <a:avLst/>
              </a:prstGeom>
            </p:spPr>
          </p:pic>
        </p:grpSp>
        <p:sp>
          <p:nvSpPr>
            <p:cNvPr id="49" name="Text Box 6">
              <a:extLst>
                <a:ext uri="{FF2B5EF4-FFF2-40B4-BE49-F238E27FC236}">
                  <a16:creationId xmlns="" xmlns:a16="http://schemas.microsoft.com/office/drawing/2014/main" id="{B77540BB-2302-284A-9AFF-A7B095B15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9579" y="2705100"/>
              <a:ext cx="272822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8000" b="1">
                  <a:solidFill>
                    <a:schemeClr val="bg1"/>
                  </a:solidFill>
                  <a:cs typeface="Calibri" panose="020F0502020204030204" pitchFamily="34" charset="0"/>
                </a:rPr>
                <a:t>74,6  </a:t>
              </a:r>
              <a:endParaRPr lang="en-US" altLang="en-US" sz="80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31976" y="4229100"/>
            <a:ext cx="5121824" cy="1490034"/>
            <a:chOff x="6231976" y="4229100"/>
            <a:chExt cx="5121824" cy="1490034"/>
          </a:xfrm>
        </p:grpSpPr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6231976" y="4371943"/>
              <a:ext cx="685800" cy="1027766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7204987" y="4229100"/>
              <a:ext cx="4148813" cy="1490034"/>
              <a:chOff x="5943600" y="3199418"/>
              <a:chExt cx="4419600" cy="1490034"/>
            </a:xfrm>
          </p:grpSpPr>
          <p:pic>
            <p:nvPicPr>
              <p:cNvPr id="38" name="Picture 1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43600" y="3199418"/>
                <a:ext cx="1490034" cy="1490034"/>
              </a:xfrm>
              <a:prstGeom prst="rect">
                <a:avLst/>
              </a:prstGeom>
            </p:spPr>
          </p:pic>
          <p:pic>
            <p:nvPicPr>
              <p:cNvPr id="39" name="Picture 1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433634" y="3199418"/>
                <a:ext cx="1490034" cy="1490034"/>
              </a:xfrm>
              <a:prstGeom prst="rect">
                <a:avLst/>
              </a:prstGeom>
            </p:spPr>
          </p:pic>
          <p:pic>
            <p:nvPicPr>
              <p:cNvPr id="40" name="Picture 1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73166" y="3199418"/>
                <a:ext cx="1490034" cy="1490034"/>
              </a:xfrm>
              <a:prstGeom prst="rect">
                <a:avLst/>
              </a:prstGeom>
            </p:spPr>
          </p:pic>
        </p:grpSp>
        <p:sp>
          <p:nvSpPr>
            <p:cNvPr id="53" name="Rectangle 52"/>
            <p:cNvSpPr/>
            <p:nvPr/>
          </p:nvSpPr>
          <p:spPr>
            <a:xfrm>
              <a:off x="7531746" y="4277261"/>
              <a:ext cx="2526654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8000" b="1">
                  <a:solidFill>
                    <a:schemeClr val="bg1"/>
                  </a:solidFill>
                  <a:cs typeface="Calibri" panose="020F0502020204030204" pitchFamily="34" charset="0"/>
                </a:rPr>
                <a:t>284,3</a:t>
              </a:r>
              <a:endParaRPr lang="en-US" sz="80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00600" y="5829300"/>
            <a:ext cx="5121824" cy="1490034"/>
            <a:chOff x="4800600" y="5829300"/>
            <a:chExt cx="5121824" cy="1490034"/>
          </a:xfrm>
        </p:grpSpPr>
        <p:pic>
          <p:nvPicPr>
            <p:cNvPr id="27" name="Picture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4800600" y="5949216"/>
              <a:ext cx="685800" cy="1027766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5773611" y="5829300"/>
              <a:ext cx="4148813" cy="1490034"/>
              <a:chOff x="5943600" y="3199418"/>
              <a:chExt cx="4419600" cy="1490034"/>
            </a:xfrm>
          </p:grpSpPr>
          <p:pic>
            <p:nvPicPr>
              <p:cNvPr id="42" name="Picture 1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43600" y="3199418"/>
                <a:ext cx="1490034" cy="1490034"/>
              </a:xfrm>
              <a:prstGeom prst="rect">
                <a:avLst/>
              </a:prstGeom>
            </p:spPr>
          </p:pic>
          <p:pic>
            <p:nvPicPr>
              <p:cNvPr id="43" name="Picture 1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433634" y="3199418"/>
                <a:ext cx="1490034" cy="1490034"/>
              </a:xfrm>
              <a:prstGeom prst="rect">
                <a:avLst/>
              </a:prstGeom>
            </p:spPr>
          </p:pic>
          <p:pic>
            <p:nvPicPr>
              <p:cNvPr id="44" name="Picture 1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73166" y="3199418"/>
                <a:ext cx="1490034" cy="1490034"/>
              </a:xfrm>
              <a:prstGeom prst="rect">
                <a:avLst/>
              </a:prstGeom>
            </p:spPr>
          </p:pic>
        </p:grpSp>
        <p:sp>
          <p:nvSpPr>
            <p:cNvPr id="54" name="Rectangle 53"/>
            <p:cNvSpPr/>
            <p:nvPr/>
          </p:nvSpPr>
          <p:spPr>
            <a:xfrm>
              <a:off x="6172200" y="5905500"/>
              <a:ext cx="2763898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7200" b="1">
                  <a:solidFill>
                    <a:schemeClr val="bg1"/>
                  </a:solidFill>
                  <a:cs typeface="Calibri" panose="020F0502020204030204" pitchFamily="34" charset="0"/>
                </a:rPr>
                <a:t>401,25</a:t>
              </a:r>
              <a:endParaRPr lang="en-US" sz="7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34200" y="7429500"/>
            <a:ext cx="5121824" cy="1490034"/>
            <a:chOff x="6934200" y="7429500"/>
            <a:chExt cx="5121824" cy="1490034"/>
          </a:xfrm>
        </p:grpSpPr>
        <p:pic>
          <p:nvPicPr>
            <p:cNvPr id="28" name="Picture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6934200" y="7546216"/>
              <a:ext cx="685800" cy="1027766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7907211" y="7429500"/>
              <a:ext cx="4148813" cy="1490034"/>
              <a:chOff x="5943600" y="3199418"/>
              <a:chExt cx="4419600" cy="1490034"/>
            </a:xfrm>
          </p:grpSpPr>
          <p:pic>
            <p:nvPicPr>
              <p:cNvPr id="46" name="Picture 1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43600" y="3199418"/>
                <a:ext cx="1490034" cy="1490034"/>
              </a:xfrm>
              <a:prstGeom prst="rect">
                <a:avLst/>
              </a:prstGeom>
            </p:spPr>
          </p:pic>
          <p:pic>
            <p:nvPicPr>
              <p:cNvPr id="47" name="Picture 1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433634" y="3199418"/>
                <a:ext cx="1490034" cy="1490034"/>
              </a:xfrm>
              <a:prstGeom prst="rect">
                <a:avLst/>
              </a:prstGeom>
            </p:spPr>
          </p:pic>
          <p:pic>
            <p:nvPicPr>
              <p:cNvPr id="48" name="Picture 10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73166" y="3199418"/>
                <a:ext cx="1490034" cy="1490034"/>
              </a:xfrm>
              <a:prstGeom prst="rect">
                <a:avLst/>
              </a:prstGeom>
            </p:spPr>
          </p:pic>
        </p:grpSp>
        <p:sp>
          <p:nvSpPr>
            <p:cNvPr id="55" name="Rectangle 54"/>
            <p:cNvSpPr/>
            <p:nvPr/>
          </p:nvSpPr>
          <p:spPr>
            <a:xfrm>
              <a:off x="8468968" y="7505700"/>
              <a:ext cx="174278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8000" b="1">
                  <a:solidFill>
                    <a:schemeClr val="bg1"/>
                  </a:solidFill>
                  <a:cs typeface="Calibri" panose="020F0502020204030204" pitchFamily="34" charset="0"/>
                </a:rPr>
                <a:t>104</a:t>
              </a:r>
              <a:endParaRPr lang="en-US" sz="800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8153400" y="2705100"/>
            <a:ext cx="704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0" b="1" smtClean="0">
                <a:solidFill>
                  <a:srgbClr val="FFFF00"/>
                </a:solidFill>
                <a:cs typeface="Calibri" panose="020F0502020204030204" pitchFamily="34" charset="0"/>
              </a:rPr>
              <a:t>0</a:t>
            </a:r>
            <a:endParaRPr lang="en-US" sz="7200">
              <a:solidFill>
                <a:srgbClr val="FFFF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859733" y="4277261"/>
            <a:ext cx="704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0" b="1" smtClean="0">
                <a:solidFill>
                  <a:srgbClr val="FFFF00"/>
                </a:solidFill>
                <a:cs typeface="Calibri" panose="020F0502020204030204" pitchFamily="34" charset="0"/>
              </a:rPr>
              <a:t>0</a:t>
            </a:r>
            <a:endParaRPr lang="en-US" sz="7200">
              <a:solidFill>
                <a:srgbClr val="FFFF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982200" y="7477661"/>
            <a:ext cx="14879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0" b="1" smtClean="0">
                <a:solidFill>
                  <a:srgbClr val="FFFF00"/>
                </a:solidFill>
                <a:cs typeface="Calibri" panose="020F0502020204030204" pitchFamily="34" charset="0"/>
              </a:rPr>
              <a:t>,00</a:t>
            </a:r>
            <a:endParaRPr lang="en-US" sz="7200">
              <a:solidFill>
                <a:srgbClr val="FFFF00"/>
              </a:solidFill>
            </a:endParaRPr>
          </a:p>
        </p:txBody>
      </p:sp>
      <p:pic>
        <p:nvPicPr>
          <p:cNvPr id="59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4551818" y="2867250"/>
            <a:ext cx="1209450" cy="1209450"/>
          </a:xfrm>
          <a:prstGeom prst="rect">
            <a:avLst/>
          </a:prstGeom>
        </p:spPr>
      </p:pic>
      <p:pic>
        <p:nvPicPr>
          <p:cNvPr id="60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943600" y="4295752"/>
            <a:ext cx="1279683" cy="1279683"/>
          </a:xfrm>
          <a:prstGeom prst="rect">
            <a:avLst/>
          </a:prstGeom>
        </p:spPr>
      </p:pic>
      <p:pic>
        <p:nvPicPr>
          <p:cNvPr id="6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4526761" y="5806555"/>
            <a:ext cx="1313088" cy="1313088"/>
          </a:xfrm>
          <a:prstGeom prst="rect">
            <a:avLst/>
          </a:prstGeom>
        </p:spPr>
      </p:pic>
      <p:pic>
        <p:nvPicPr>
          <p:cNvPr id="62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6572814" y="7372914"/>
            <a:ext cx="1351986" cy="1351986"/>
          </a:xfrm>
          <a:prstGeom prst="rect">
            <a:avLst/>
          </a:prstGeom>
        </p:spPr>
      </p:pic>
      <p:pic>
        <p:nvPicPr>
          <p:cNvPr id="64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5481520" y="1033206"/>
            <a:ext cx="3162815" cy="770577"/>
          </a:xfrm>
          <a:prstGeom prst="rect">
            <a:avLst/>
          </a:prstGeom>
        </p:spPr>
      </p:pic>
      <p:pic>
        <p:nvPicPr>
          <p:cNvPr id="65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-716063" y="216972"/>
            <a:ext cx="2087663" cy="508631"/>
          </a:xfrm>
          <a:prstGeom prst="rect">
            <a:avLst/>
          </a:prstGeom>
        </p:spPr>
      </p:pic>
      <p:pic>
        <p:nvPicPr>
          <p:cNvPr id="66" name="Picture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-1251057" y="1164809"/>
            <a:ext cx="5245314" cy="127794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555622" y="644360"/>
            <a:ext cx="10855578" cy="166199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ysDash"/>
          </a:ln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3600" b="1">
                <a:solidFill>
                  <a:srgbClr val="C00000"/>
                </a:solidFill>
                <a:latin typeface="SVN-Wallington" pitchFamily="2" charset="0"/>
                <a:cs typeface="Calibri" panose="020F0502020204030204" pitchFamily="34" charset="0"/>
              </a:rPr>
              <a:t>Viết thêm chữ số 0 vào bên phải phần thập phân của mỗi số thập phân để các số thập phân dưới đây đều có hai chữ số ở phần thập phân</a:t>
            </a:r>
            <a:endParaRPr lang="en-US" sz="3600">
              <a:solidFill>
                <a:srgbClr val="2E1B5B"/>
              </a:solidFill>
              <a:latin typeface="SVN-Wallington" pitchFamily="2" charset="0"/>
            </a:endParaRPr>
          </a:p>
        </p:txBody>
      </p:sp>
      <p:pic>
        <p:nvPicPr>
          <p:cNvPr id="67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5828815" y="5447263"/>
            <a:ext cx="1545974" cy="2034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9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9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07356" y="8690086"/>
            <a:ext cx="12229780" cy="2090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75996" y="8690086"/>
            <a:ext cx="12229780" cy="20901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52" y="5976596"/>
            <a:ext cx="1445550" cy="27134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65113" y="5566473"/>
            <a:ext cx="1681072" cy="31236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10616" y="2397630"/>
            <a:ext cx="6689788" cy="11433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177018" y="4478545"/>
            <a:ext cx="4354036" cy="42115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28293" y="1125211"/>
            <a:ext cx="748490" cy="74849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628087" y="5707513"/>
            <a:ext cx="6621313" cy="1874387"/>
            <a:chOff x="0" y="0"/>
            <a:chExt cx="14535574" cy="30338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535575" cy="3033896"/>
            </a:xfrm>
            <a:custGeom>
              <a:avLst/>
              <a:gdLst/>
              <a:ahLst/>
              <a:cxnLst/>
              <a:rect l="l" t="t" r="r" b="b"/>
              <a:pathLst>
                <a:path w="14535575" h="3033896">
                  <a:moveTo>
                    <a:pt x="496570" y="0"/>
                  </a:moveTo>
                  <a:lnTo>
                    <a:pt x="496570" y="3033896"/>
                  </a:lnTo>
                  <a:lnTo>
                    <a:pt x="12789324" y="3033896"/>
                  </a:lnTo>
                  <a:lnTo>
                    <a:pt x="12789324" y="0"/>
                  </a:lnTo>
                  <a:cubicBezTo>
                    <a:pt x="12789324" y="0"/>
                    <a:pt x="496570" y="0"/>
                    <a:pt x="496570" y="0"/>
                  </a:cubicBezTo>
                  <a:close/>
                  <a:moveTo>
                    <a:pt x="13285894" y="485006"/>
                  </a:moveTo>
                  <a:lnTo>
                    <a:pt x="13285894" y="455887"/>
                  </a:lnTo>
                  <a:cubicBezTo>
                    <a:pt x="13285894" y="222250"/>
                    <a:pt x="13063644" y="0"/>
                    <a:pt x="12789324" y="0"/>
                  </a:cubicBezTo>
                  <a:lnTo>
                    <a:pt x="12789324" y="3033896"/>
                  </a:lnTo>
                  <a:cubicBezTo>
                    <a:pt x="13063644" y="3033896"/>
                    <a:pt x="13285894" y="2811646"/>
                    <a:pt x="13285894" y="2537326"/>
                  </a:cubicBezTo>
                  <a:lnTo>
                    <a:pt x="13285894" y="957446"/>
                  </a:lnTo>
                  <a:cubicBezTo>
                    <a:pt x="13793894" y="972686"/>
                    <a:pt x="14298084" y="948556"/>
                    <a:pt x="14535575" y="991736"/>
                  </a:cubicBezTo>
                  <a:cubicBezTo>
                    <a:pt x="14131714" y="805046"/>
                    <a:pt x="13697375" y="669156"/>
                    <a:pt x="13285894" y="485006"/>
                  </a:cubicBezTo>
                  <a:close/>
                  <a:moveTo>
                    <a:pt x="0" y="455887"/>
                  </a:moveTo>
                  <a:lnTo>
                    <a:pt x="0" y="2537326"/>
                  </a:lnTo>
                  <a:cubicBezTo>
                    <a:pt x="0" y="2811646"/>
                    <a:pt x="222250" y="3033896"/>
                    <a:pt x="496570" y="3033896"/>
                  </a:cubicBezTo>
                  <a:lnTo>
                    <a:pt x="496570" y="0"/>
                  </a:lnTo>
                  <a:cubicBezTo>
                    <a:pt x="222250" y="0"/>
                    <a:pt x="0" y="222250"/>
                    <a:pt x="0" y="455887"/>
                  </a:cubicBezTo>
                  <a:close/>
                </a:path>
              </a:pathLst>
            </a:custGeom>
            <a:solidFill>
              <a:srgbClr val="F0F9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64134" y="3390901"/>
            <a:ext cx="7198071" cy="2585696"/>
            <a:chOff x="0" y="0"/>
            <a:chExt cx="16062488" cy="501659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062488" cy="5016591"/>
            </a:xfrm>
            <a:custGeom>
              <a:avLst/>
              <a:gdLst/>
              <a:ahLst/>
              <a:cxnLst/>
              <a:rect l="l" t="t" r="r" b="b"/>
              <a:pathLst>
                <a:path w="16062488" h="5016591">
                  <a:moveTo>
                    <a:pt x="16062488" y="439420"/>
                  </a:moveTo>
                  <a:lnTo>
                    <a:pt x="16062488" y="3330031"/>
                  </a:lnTo>
                  <a:cubicBezTo>
                    <a:pt x="16062488" y="3572601"/>
                    <a:pt x="15865638" y="3769451"/>
                    <a:pt x="15623068" y="3769451"/>
                  </a:cubicBezTo>
                  <a:lnTo>
                    <a:pt x="1780540" y="3769451"/>
                  </a:lnTo>
                  <a:cubicBezTo>
                    <a:pt x="1925320" y="4196171"/>
                    <a:pt x="2146300" y="4598761"/>
                    <a:pt x="2298700" y="5016591"/>
                  </a:cubicBezTo>
                  <a:cubicBezTo>
                    <a:pt x="2123440" y="4762591"/>
                    <a:pt x="1510030" y="4246971"/>
                    <a:pt x="1162050" y="3769451"/>
                  </a:cubicBezTo>
                  <a:lnTo>
                    <a:pt x="439420" y="3769451"/>
                  </a:lnTo>
                  <a:cubicBezTo>
                    <a:pt x="196850" y="3769451"/>
                    <a:pt x="0" y="3572601"/>
                    <a:pt x="0" y="3330032"/>
                  </a:cubicBezTo>
                  <a:lnTo>
                    <a:pt x="0" y="439420"/>
                  </a:lnTo>
                  <a:cubicBezTo>
                    <a:pt x="0" y="196850"/>
                    <a:pt x="196850" y="0"/>
                    <a:pt x="439420" y="0"/>
                  </a:cubicBezTo>
                  <a:lnTo>
                    <a:pt x="15623068" y="0"/>
                  </a:lnTo>
                  <a:cubicBezTo>
                    <a:pt x="15865638" y="0"/>
                    <a:pt x="16062488" y="196850"/>
                    <a:pt x="16062488" y="439420"/>
                  </a:cubicBezTo>
                  <a:close/>
                </a:path>
              </a:pathLst>
            </a:custGeom>
            <a:solidFill>
              <a:srgbClr val="F0F9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18533">
            <a:off x="1094615" y="1081344"/>
            <a:ext cx="2721875" cy="210821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024059" y="3859955"/>
            <a:ext cx="862986" cy="8629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179107" y="6294579"/>
            <a:ext cx="862986" cy="86298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237599" y="1231706"/>
            <a:ext cx="13812802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0381"/>
              </a:lnSpc>
              <a:spcBef>
                <a:spcPct val="0"/>
              </a:spcBef>
            </a:pPr>
            <a:r>
              <a:rPr lang="en-US" altLang="en-US" sz="5400" b="1">
                <a:solidFill>
                  <a:schemeClr val="accent5">
                    <a:lumMod val="50000"/>
                  </a:schemeClr>
                </a:solidFill>
                <a:latin typeface="SVN-Wallington" pitchFamily="2" charset="0"/>
                <a:cs typeface="Calibri" panose="020F0502020204030204" pitchFamily="34" charset="0"/>
              </a:rPr>
              <a:t>Viết các số sau dưới dạng số thập phân</a:t>
            </a:r>
            <a:endParaRPr lang="en-US" sz="5400">
              <a:solidFill>
                <a:srgbClr val="2E1B5B"/>
              </a:solidFill>
              <a:latin typeface="SVN-Wallington" pitchFamily="2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042987" y="3964434"/>
            <a:ext cx="452813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56"/>
              </a:lnSpc>
            </a:pPr>
            <a:r>
              <a:rPr lang="en-US" sz="4800" smtClean="0">
                <a:solidFill>
                  <a:srgbClr val="000000"/>
                </a:solidFill>
                <a:latin typeface="Anonymous Pro Bold"/>
              </a:rPr>
              <a:t>;</a:t>
            </a:r>
            <a:endParaRPr lang="en-US" sz="4800">
              <a:solidFill>
                <a:srgbClr val="000000"/>
              </a:solidFill>
              <a:latin typeface="Anonymous Pr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8B9DD17B-B05A-8342-B391-38EB9FEF643B}"/>
                  </a:ext>
                </a:extLst>
              </p:cNvPr>
              <p:cNvSpPr txBox="1"/>
              <p:nvPr/>
            </p:nvSpPr>
            <p:spPr>
              <a:xfrm>
                <a:off x="3140227" y="3701952"/>
                <a:ext cx="80470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4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x-none" sz="44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B9DD17B-B05A-8342-B391-38EB9FEF6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227" y="3701952"/>
                <a:ext cx="804707" cy="127208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4BD0882F-506A-3242-8C68-6C64BD4A63A7}"/>
                  </a:ext>
                </a:extLst>
              </p:cNvPr>
              <p:cNvSpPr txBox="1"/>
              <p:nvPr/>
            </p:nvSpPr>
            <p:spPr>
              <a:xfrm>
                <a:off x="4236996" y="3701952"/>
                <a:ext cx="1142941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4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x-none" sz="44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D0882F-506A-3242-8C68-6C64BD4A6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996" y="3701952"/>
                <a:ext cx="1142941" cy="127208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823FE2E3-1E75-4140-80D8-CDDBCE446157}"/>
                  </a:ext>
                </a:extLst>
              </p:cNvPr>
              <p:cNvSpPr txBox="1"/>
              <p:nvPr/>
            </p:nvSpPr>
            <p:spPr>
              <a:xfrm>
                <a:off x="5561391" y="3695700"/>
                <a:ext cx="1575239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x-none" sz="4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x-none" sz="44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23FE2E3-1E75-4140-80D8-CDDBCE446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391" y="3695700"/>
                <a:ext cx="1575239" cy="12858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B91A3941-B016-AE41-8D4D-30251BC895C8}"/>
                  </a:ext>
                </a:extLst>
              </p:cNvPr>
              <p:cNvSpPr txBox="1"/>
              <p:nvPr/>
            </p:nvSpPr>
            <p:spPr>
              <a:xfrm>
                <a:off x="7270490" y="3701952"/>
                <a:ext cx="1481175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4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𝟐𝟎𝟎𝟐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x-none" sz="44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91A3941-B016-AE41-8D4D-30251BC89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90" y="3701952"/>
                <a:ext cx="1481175" cy="127208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D94C0DF6-1B06-B841-BAEC-E82BEA00618A}"/>
                  </a:ext>
                </a:extLst>
              </p:cNvPr>
              <p:cNvSpPr txBox="1"/>
              <p:nvPr/>
            </p:nvSpPr>
            <p:spPr>
              <a:xfrm>
                <a:off x="9368524" y="5983913"/>
                <a:ext cx="508151" cy="138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4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x-none" sz="48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94C0DF6-1B06-B841-BAEC-E82BEA006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524" y="5983913"/>
                <a:ext cx="508151" cy="138287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5EDB7BDA-4EB9-E040-821A-9C0913C0A1FD}"/>
                  </a:ext>
                </a:extLst>
              </p:cNvPr>
              <p:cNvSpPr txBox="1"/>
              <p:nvPr/>
            </p:nvSpPr>
            <p:spPr>
              <a:xfrm>
                <a:off x="10363511" y="5981700"/>
                <a:ext cx="508151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4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x-none" sz="48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EDB7BDA-4EB9-E040-821A-9C0913C0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511" y="5981700"/>
                <a:ext cx="508151" cy="1387688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5736CD90-D4CC-564F-93FA-9FBB25A2540D}"/>
                  </a:ext>
                </a:extLst>
              </p:cNvPr>
              <p:cNvSpPr txBox="1"/>
              <p:nvPr/>
            </p:nvSpPr>
            <p:spPr>
              <a:xfrm>
                <a:off x="11241394" y="5983785"/>
                <a:ext cx="508151" cy="1383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4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x-none" sz="48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36CD90-D4CC-564F-93FA-9FBB25A25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1394" y="5983785"/>
                <a:ext cx="508151" cy="138319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54F24FCD-05EF-5F43-B6EB-6D81948AE178}"/>
                  </a:ext>
                </a:extLst>
              </p:cNvPr>
              <p:cNvSpPr txBox="1"/>
              <p:nvPr/>
            </p:nvSpPr>
            <p:spPr>
              <a:xfrm>
                <a:off x="11974566" y="5983913"/>
                <a:ext cx="979434" cy="138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x-none" sz="4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x-none" sz="48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4F24FCD-05EF-5F43-B6EB-6D81948AE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4566" y="5983913"/>
                <a:ext cx="979434" cy="1382879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9"/>
          <p:cNvSpPr txBox="1"/>
          <p:nvPr/>
        </p:nvSpPr>
        <p:spPr>
          <a:xfrm>
            <a:off x="5338387" y="4000500"/>
            <a:ext cx="452813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56"/>
              </a:lnSpc>
            </a:pPr>
            <a:r>
              <a:rPr lang="en-US" sz="4800" smtClean="0">
                <a:solidFill>
                  <a:srgbClr val="000000"/>
                </a:solidFill>
                <a:latin typeface="Anonymous Pro Bold"/>
              </a:rPr>
              <a:t>;</a:t>
            </a:r>
            <a:endParaRPr lang="en-US" sz="4800">
              <a:solidFill>
                <a:srgbClr val="000000"/>
              </a:solidFill>
              <a:latin typeface="Anonymous Pro Bold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7090987" y="4036566"/>
            <a:ext cx="452813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56"/>
              </a:lnSpc>
            </a:pPr>
            <a:r>
              <a:rPr lang="en-US" sz="4800" smtClean="0">
                <a:solidFill>
                  <a:srgbClr val="000000"/>
                </a:solidFill>
                <a:latin typeface="Anonymous Pro Bold"/>
              </a:rPr>
              <a:t>;</a:t>
            </a:r>
            <a:endParaRPr lang="en-US" sz="4800">
              <a:solidFill>
                <a:srgbClr val="000000"/>
              </a:solidFill>
              <a:latin typeface="Anonymous Pro Bold"/>
            </a:endParaRPr>
          </a:p>
        </p:txBody>
      </p:sp>
      <p:sp>
        <p:nvSpPr>
          <p:cNvPr id="31" name="TextBox 19"/>
          <p:cNvSpPr txBox="1"/>
          <p:nvPr/>
        </p:nvSpPr>
        <p:spPr>
          <a:xfrm>
            <a:off x="9906311" y="6290728"/>
            <a:ext cx="452813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56"/>
              </a:lnSpc>
            </a:pPr>
            <a:r>
              <a:rPr lang="en-US" sz="5400" smtClean="0">
                <a:solidFill>
                  <a:srgbClr val="000000"/>
                </a:solidFill>
                <a:latin typeface="Anonymous Pro Bold"/>
              </a:rPr>
              <a:t>;</a:t>
            </a:r>
            <a:endParaRPr lang="en-US" sz="5400">
              <a:solidFill>
                <a:srgbClr val="000000"/>
              </a:solidFill>
              <a:latin typeface="Anonymous Pro Bold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10851227" y="6290728"/>
            <a:ext cx="452813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56"/>
              </a:lnSpc>
            </a:pPr>
            <a:r>
              <a:rPr lang="en-US" sz="5400" smtClean="0">
                <a:solidFill>
                  <a:srgbClr val="000000"/>
                </a:solidFill>
                <a:latin typeface="Anonymous Pro Bold"/>
              </a:rPr>
              <a:t>;</a:t>
            </a:r>
            <a:endParaRPr lang="en-US" sz="5400">
              <a:solidFill>
                <a:srgbClr val="000000"/>
              </a:solidFill>
              <a:latin typeface="Anonymous Pro Bold"/>
            </a:endParaRPr>
          </a:p>
        </p:txBody>
      </p:sp>
      <p:sp>
        <p:nvSpPr>
          <p:cNvPr id="33" name="TextBox 19"/>
          <p:cNvSpPr txBox="1"/>
          <p:nvPr/>
        </p:nvSpPr>
        <p:spPr>
          <a:xfrm>
            <a:off x="11748160" y="6290728"/>
            <a:ext cx="452813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56"/>
              </a:lnSpc>
            </a:pPr>
            <a:r>
              <a:rPr lang="en-US" sz="5400" smtClean="0">
                <a:solidFill>
                  <a:srgbClr val="000000"/>
                </a:solidFill>
                <a:latin typeface="Anonymous Pro Bold"/>
              </a:rPr>
              <a:t>;</a:t>
            </a:r>
            <a:endParaRPr lang="en-US" sz="5400">
              <a:solidFill>
                <a:srgbClr val="000000"/>
              </a:solidFill>
              <a:latin typeface="Anonymous Pr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07356" y="8690086"/>
            <a:ext cx="12229780" cy="2090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75996" y="8690086"/>
            <a:ext cx="12229780" cy="20901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7401" y="7411839"/>
            <a:ext cx="511299" cy="127824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-8345335" y="-9450543"/>
            <a:ext cx="15976849" cy="1597684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F9FF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4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7214" y="149548"/>
            <a:ext cx="4773054" cy="116289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800523" y="419100"/>
            <a:ext cx="6445059" cy="29178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50045" y="7389792"/>
            <a:ext cx="2804555" cy="130029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905000" y="1649016"/>
            <a:ext cx="13166315" cy="67710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589"/>
              </a:lnSpc>
              <a:spcBef>
                <a:spcPct val="0"/>
              </a:spcBef>
            </a:pPr>
            <a:r>
              <a:rPr lang="en-US" sz="4706" b="1" smtClean="0">
                <a:solidFill>
                  <a:srgbClr val="2E1B5B"/>
                </a:solidFill>
                <a:latin typeface="HK Modular"/>
              </a:rPr>
              <a:t>Lưu ý khi chuyển đổi các dạng số:</a:t>
            </a:r>
          </a:p>
          <a:p>
            <a:pPr marL="0" lvl="0" indent="0" algn="just">
              <a:lnSpc>
                <a:spcPts val="6589"/>
              </a:lnSpc>
              <a:spcBef>
                <a:spcPct val="0"/>
              </a:spcBef>
            </a:pPr>
            <a:r>
              <a:rPr lang="en-US" sz="4706" smtClean="0">
                <a:solidFill>
                  <a:srgbClr val="2E1B5B"/>
                </a:solidFill>
                <a:latin typeface="HK Modular"/>
              </a:rPr>
              <a:t>- Phân số </a:t>
            </a:r>
            <a:r>
              <a:rPr lang="en-US" sz="4706" smtClean="0">
                <a:solidFill>
                  <a:srgbClr val="2E1B5B"/>
                </a:solidFill>
                <a:latin typeface="Arial Black"/>
              </a:rPr>
              <a:t>→</a:t>
            </a:r>
            <a:r>
              <a:rPr lang="en-US" sz="4706" smtClean="0">
                <a:solidFill>
                  <a:srgbClr val="2E1B5B"/>
                </a:solidFill>
                <a:latin typeface="HK Modular"/>
              </a:rPr>
              <a:t> số thập phân: lấy tử số chia mẫu số.</a:t>
            </a:r>
          </a:p>
          <a:p>
            <a:pPr marL="0" lvl="0" indent="0" algn="just">
              <a:lnSpc>
                <a:spcPts val="6589"/>
              </a:lnSpc>
              <a:spcBef>
                <a:spcPct val="0"/>
              </a:spcBef>
            </a:pPr>
            <a:r>
              <a:rPr lang="en-US" sz="4706" smtClean="0">
                <a:solidFill>
                  <a:srgbClr val="2E1B5B"/>
                </a:solidFill>
                <a:latin typeface="HK Modular"/>
              </a:rPr>
              <a:t>- Phân </a:t>
            </a:r>
            <a:r>
              <a:rPr lang="en-US" sz="4706">
                <a:solidFill>
                  <a:srgbClr val="2E1B5B"/>
                </a:solidFill>
                <a:latin typeface="HK Modular"/>
              </a:rPr>
              <a:t>số </a:t>
            </a:r>
            <a:r>
              <a:rPr lang="en-US" sz="4706" smtClean="0">
                <a:solidFill>
                  <a:srgbClr val="2E1B5B"/>
                </a:solidFill>
                <a:latin typeface="HK Modular"/>
              </a:rPr>
              <a:t>thập phân </a:t>
            </a:r>
            <a:r>
              <a:rPr lang="en-US" sz="4706" smtClean="0">
                <a:solidFill>
                  <a:srgbClr val="2E1B5B"/>
                </a:solidFill>
                <a:latin typeface="Arial Black"/>
              </a:rPr>
              <a:t>→</a:t>
            </a:r>
            <a:r>
              <a:rPr lang="en-US" sz="4706" smtClean="0">
                <a:solidFill>
                  <a:srgbClr val="2E1B5B"/>
                </a:solidFill>
                <a:latin typeface="HK Modular"/>
              </a:rPr>
              <a:t> </a:t>
            </a:r>
            <a:r>
              <a:rPr lang="en-US" sz="4706">
                <a:solidFill>
                  <a:srgbClr val="2E1B5B"/>
                </a:solidFill>
                <a:latin typeface="HK Modular"/>
              </a:rPr>
              <a:t>số thập phân: </a:t>
            </a:r>
            <a:r>
              <a:rPr lang="en-US" sz="4706" smtClean="0">
                <a:solidFill>
                  <a:srgbClr val="2E1B5B"/>
                </a:solidFill>
                <a:latin typeface="HK Modular"/>
              </a:rPr>
              <a:t>viết lại tử số, mẫu số có bao nhiêu số 0 thì đếm từ phải sang trái bây nhiêu chữ số để đặt dấu phẩy.</a:t>
            </a:r>
          </a:p>
          <a:p>
            <a:pPr algn="just">
              <a:lnSpc>
                <a:spcPts val="6589"/>
              </a:lnSpc>
              <a:spcBef>
                <a:spcPct val="0"/>
              </a:spcBef>
            </a:pPr>
            <a:r>
              <a:rPr lang="en-US" sz="4706" smtClean="0">
                <a:solidFill>
                  <a:srgbClr val="2E1B5B"/>
                </a:solidFill>
                <a:latin typeface="HK Modular"/>
              </a:rPr>
              <a:t>- Hỗn số </a:t>
            </a:r>
            <a:r>
              <a:rPr lang="en-US" sz="4706">
                <a:solidFill>
                  <a:srgbClr val="2E1B5B"/>
                </a:solidFill>
                <a:latin typeface="Arial Black"/>
              </a:rPr>
              <a:t>→</a:t>
            </a:r>
            <a:r>
              <a:rPr lang="en-US" sz="4706">
                <a:solidFill>
                  <a:srgbClr val="2E1B5B"/>
                </a:solidFill>
                <a:latin typeface="HK Modular"/>
              </a:rPr>
              <a:t> số thập phân: </a:t>
            </a:r>
            <a:r>
              <a:rPr lang="en-US" sz="4706" smtClean="0">
                <a:solidFill>
                  <a:srgbClr val="2E1B5B"/>
                </a:solidFill>
                <a:latin typeface="HK Modular"/>
              </a:rPr>
              <a:t>phần nguyên của hỗn số bằng phần nguyên của số thập phân, phần thập phân chuyển từphần phân số của hỗn số</a:t>
            </a:r>
            <a:endParaRPr lang="en-US" sz="4706">
              <a:solidFill>
                <a:srgbClr val="2E1B5B"/>
              </a:solidFill>
              <a:latin typeface="HK Mod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4495800" y="2476500"/>
            <a:ext cx="2842636" cy="2935919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07356" y="8690086"/>
            <a:ext cx="12229780" cy="2090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75996" y="8690086"/>
            <a:ext cx="12229780" cy="20901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22675" y="1028700"/>
            <a:ext cx="3187865" cy="16287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20987" y="47045"/>
            <a:ext cx="3187865" cy="16287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8565" y="2528934"/>
            <a:ext cx="1746332" cy="8922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94406" y="5791303"/>
            <a:ext cx="1518062" cy="28496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95856" y="3709931"/>
            <a:ext cx="8829368" cy="15090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67036"/>
          <a:stretch>
            <a:fillRect/>
          </a:stretch>
        </p:blipFill>
        <p:spPr>
          <a:xfrm>
            <a:off x="7688768" y="5933334"/>
            <a:ext cx="2659240" cy="13787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431735" y="4285287"/>
            <a:ext cx="8239269" cy="140816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75996" y="-600009"/>
            <a:ext cx="3867541" cy="19759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37193" y="3238500"/>
            <a:ext cx="983013" cy="9830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1224" y="3276966"/>
            <a:ext cx="983013" cy="9830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693137" y="7114200"/>
            <a:ext cx="2205437" cy="15758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227303" y="5742126"/>
            <a:ext cx="1586538" cy="29479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28700" y="5693453"/>
            <a:ext cx="1488096" cy="1903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8B9DD17B-B05A-8342-B391-38EB9FEF643B}"/>
                  </a:ext>
                </a:extLst>
              </p:cNvPr>
              <p:cNvSpPr txBox="1"/>
              <p:nvPr/>
            </p:nvSpPr>
            <p:spPr>
              <a:xfrm>
                <a:off x="5224339" y="2692842"/>
                <a:ext cx="1460335" cy="2312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80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x-none" sz="80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B9DD17B-B05A-8342-B391-38EB9FEF6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339" y="2692842"/>
                <a:ext cx="1460335" cy="231281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4BD0882F-506A-3242-8C68-6C64BD4A63A7}"/>
                  </a:ext>
                </a:extLst>
              </p:cNvPr>
              <p:cNvSpPr txBox="1"/>
              <p:nvPr/>
            </p:nvSpPr>
            <p:spPr>
              <a:xfrm>
                <a:off x="4846132" y="2692842"/>
                <a:ext cx="2074286" cy="2312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80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x-none" sz="80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BD0882F-506A-3242-8C68-6C64BD4A6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32" y="2692842"/>
                <a:ext cx="2074286" cy="231281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823FE2E3-1E75-4140-80D8-CDDBCE446157}"/>
                  </a:ext>
                </a:extLst>
              </p:cNvPr>
              <p:cNvSpPr txBox="1"/>
              <p:nvPr/>
            </p:nvSpPr>
            <p:spPr>
              <a:xfrm>
                <a:off x="4419600" y="2653216"/>
                <a:ext cx="2859244" cy="2337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x-none" sz="80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x-none" sz="80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23FE2E3-1E75-4140-80D8-CDDBCE446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653216"/>
                <a:ext cx="2859244" cy="233788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B91A3941-B016-AE41-8D4D-30251BC895C8}"/>
                  </a:ext>
                </a:extLst>
              </p:cNvPr>
              <p:cNvSpPr txBox="1"/>
              <p:nvPr/>
            </p:nvSpPr>
            <p:spPr>
              <a:xfrm>
                <a:off x="4505104" y="2705100"/>
                <a:ext cx="2688236" cy="2312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80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𝟐𝟎𝟎𝟐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x-none" sz="80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91A3941-B016-AE41-8D4D-30251BC89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104" y="2705100"/>
                <a:ext cx="2688236" cy="2312813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474985" y="3709931"/>
            <a:ext cx="1222487" cy="76905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0744200" y="2476500"/>
            <a:ext cx="2674805" cy="2935919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Rectangle 28"/>
          <p:cNvSpPr/>
          <p:nvPr/>
        </p:nvSpPr>
        <p:spPr>
          <a:xfrm>
            <a:off x="11334532" y="3370454"/>
            <a:ext cx="14670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endParaRPr lang="en-US" sz="8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2748" y="6438900"/>
            <a:ext cx="2133600" cy="274320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1126371" y="3432738"/>
            <a:ext cx="19800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0,03</a:t>
            </a:r>
            <a:endParaRPr lang="en-US" sz="8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126370" y="3282739"/>
            <a:ext cx="19800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4,25</a:t>
            </a:r>
            <a:endParaRPr lang="en-US" sz="8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872318" y="3238500"/>
            <a:ext cx="24929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2,002</a:t>
            </a:r>
            <a:endParaRPr lang="en-US" sz="8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64010" y="2127436"/>
            <a:ext cx="983013" cy="983013"/>
          </a:xfrm>
          <a:prstGeom prst="rect">
            <a:avLst/>
          </a:prstGeom>
        </p:spPr>
      </p:pic>
      <p:pic>
        <p:nvPicPr>
          <p:cNvPr id="3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348041" y="2165902"/>
            <a:ext cx="983013" cy="983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8" grpId="0" animBg="1"/>
      <p:bldP spid="29" grpId="0"/>
      <p:bldP spid="29" grpId="1"/>
      <p:bldP spid="31" grpId="0"/>
      <p:bldP spid="31" grpId="1"/>
      <p:bldP spid="32" grpId="0"/>
      <p:bldP spid="32" grpId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4495800" y="2476500"/>
            <a:ext cx="2842636" cy="2935919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07356" y="8690086"/>
            <a:ext cx="12229780" cy="2090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75996" y="8690086"/>
            <a:ext cx="12229780" cy="20901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22675" y="1028700"/>
            <a:ext cx="3187865" cy="16287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20987" y="47045"/>
            <a:ext cx="3187865" cy="16287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8565" y="2528934"/>
            <a:ext cx="1746332" cy="8922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94406" y="5791303"/>
            <a:ext cx="1518062" cy="28496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95856" y="3709931"/>
            <a:ext cx="8829368" cy="15090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67036"/>
          <a:stretch>
            <a:fillRect/>
          </a:stretch>
        </p:blipFill>
        <p:spPr>
          <a:xfrm>
            <a:off x="7688768" y="5933334"/>
            <a:ext cx="2659240" cy="13787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431735" y="4285287"/>
            <a:ext cx="8239269" cy="140816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75996" y="-600009"/>
            <a:ext cx="3867541" cy="19759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37193" y="3238500"/>
            <a:ext cx="983013" cy="9830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1224" y="3276966"/>
            <a:ext cx="983013" cy="9830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693137" y="7114200"/>
            <a:ext cx="2205437" cy="15758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227303" y="5742126"/>
            <a:ext cx="1586538" cy="2947960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474985" y="3709931"/>
            <a:ext cx="1222487" cy="769055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0744200" y="2476500"/>
            <a:ext cx="2674805" cy="2935919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72748" y="6438900"/>
            <a:ext cx="2133600" cy="2743201"/>
          </a:xfrm>
          <a:prstGeom prst="rect">
            <a:avLst/>
          </a:prstGeom>
        </p:spPr>
      </p:pic>
      <p:pic>
        <p:nvPicPr>
          <p:cNvPr id="3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64010" y="2127436"/>
            <a:ext cx="983013" cy="983013"/>
          </a:xfrm>
          <a:prstGeom prst="rect">
            <a:avLst/>
          </a:prstGeom>
        </p:spPr>
      </p:pic>
      <p:pic>
        <p:nvPicPr>
          <p:cNvPr id="3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348041" y="2165902"/>
            <a:ext cx="983013" cy="9830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8B9DD17B-B05A-8342-B391-38EB9FEF643B}"/>
                  </a:ext>
                </a:extLst>
              </p:cNvPr>
              <p:cNvSpPr txBox="1"/>
              <p:nvPr/>
            </p:nvSpPr>
            <p:spPr>
              <a:xfrm>
                <a:off x="5478214" y="2692842"/>
                <a:ext cx="846386" cy="2304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80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x-none" sz="80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B9DD17B-B05A-8342-B391-38EB9FEF6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214" y="2692842"/>
                <a:ext cx="846386" cy="2304798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1125200" y="3370454"/>
            <a:ext cx="19800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0,25</a:t>
            </a:r>
            <a:endParaRPr lang="en-US" sz="8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338575" y="3374779"/>
            <a:ext cx="14670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0,6</a:t>
            </a:r>
            <a:endParaRPr lang="en-US" sz="8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825614" y="3349379"/>
            <a:ext cx="24929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0,875</a:t>
            </a:r>
            <a:endParaRPr lang="en-US" sz="8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348068" y="3335531"/>
            <a:ext cx="14670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80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endParaRPr lang="en-US" sz="80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5EDB7BDA-4EB9-E040-821A-9C0913C0A1FD}"/>
                  </a:ext>
                </a:extLst>
              </p:cNvPr>
              <p:cNvSpPr txBox="1"/>
              <p:nvPr/>
            </p:nvSpPr>
            <p:spPr>
              <a:xfrm>
                <a:off x="5388841" y="2599470"/>
                <a:ext cx="929742" cy="2544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8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8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8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x-none" sz="88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DB7BDA-4EB9-E040-821A-9C0913C0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841" y="2599470"/>
                <a:ext cx="929742" cy="254403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5736CD90-D4CC-564F-93FA-9FBB25A2540D}"/>
                  </a:ext>
                </a:extLst>
              </p:cNvPr>
              <p:cNvSpPr txBox="1"/>
              <p:nvPr/>
            </p:nvSpPr>
            <p:spPr>
              <a:xfrm>
                <a:off x="5428524" y="2637570"/>
                <a:ext cx="929742" cy="2535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none" sz="8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8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8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x-none" sz="88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736CD90-D4CC-564F-93FA-9FBB25A25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524" y="2637570"/>
                <a:ext cx="929742" cy="2535759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54F24FCD-05EF-5F43-B6EB-6D81948AE178}"/>
                  </a:ext>
                </a:extLst>
              </p:cNvPr>
              <p:cNvSpPr txBox="1"/>
              <p:nvPr/>
            </p:nvSpPr>
            <p:spPr>
              <a:xfrm>
                <a:off x="4957377" y="2705542"/>
                <a:ext cx="1792670" cy="2535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x-none" sz="8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8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88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x-none" sz="8800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4F24FCD-05EF-5F43-B6EB-6D81948AE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377" y="2705542"/>
                <a:ext cx="1792670" cy="2535246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13258" y="2110775"/>
            <a:ext cx="1746332" cy="892217"/>
          </a:xfrm>
          <a:prstGeom prst="rect">
            <a:avLst/>
          </a:prstGeom>
        </p:spPr>
      </p:pic>
      <p:pic>
        <p:nvPicPr>
          <p:cNvPr id="46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61886" y="2820341"/>
            <a:ext cx="983013" cy="983013"/>
          </a:xfrm>
          <a:prstGeom prst="rect">
            <a:avLst/>
          </a:prstGeom>
        </p:spPr>
      </p:pic>
      <p:pic>
        <p:nvPicPr>
          <p:cNvPr id="47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45917" y="2858807"/>
            <a:ext cx="983013" cy="983013"/>
          </a:xfrm>
          <a:prstGeom prst="rect">
            <a:avLst/>
          </a:prstGeom>
        </p:spPr>
      </p:pic>
      <p:pic>
        <p:nvPicPr>
          <p:cNvPr id="48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88703" y="1709277"/>
            <a:ext cx="983013" cy="983013"/>
          </a:xfrm>
          <a:prstGeom prst="rect">
            <a:avLst/>
          </a:prstGeom>
        </p:spPr>
      </p:pic>
      <p:pic>
        <p:nvPicPr>
          <p:cNvPr id="49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172734" y="1747743"/>
            <a:ext cx="983013" cy="98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2" grpId="0"/>
      <p:bldP spid="42" grpId="1"/>
      <p:bldP spid="43" grpId="0"/>
      <p:bldP spid="43" grpId="1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1"/>
          <p:cNvGrpSpPr/>
          <p:nvPr/>
        </p:nvGrpSpPr>
        <p:grpSpPr>
          <a:xfrm>
            <a:off x="4205369" y="1206935"/>
            <a:ext cx="10543567" cy="6152740"/>
            <a:chOff x="0" y="0"/>
            <a:chExt cx="16062488" cy="5016591"/>
          </a:xfrm>
        </p:grpSpPr>
        <p:sp>
          <p:nvSpPr>
            <p:cNvPr id="42" name="Freeform 12"/>
            <p:cNvSpPr/>
            <p:nvPr/>
          </p:nvSpPr>
          <p:spPr>
            <a:xfrm>
              <a:off x="0" y="0"/>
              <a:ext cx="16062488" cy="5016591"/>
            </a:xfrm>
            <a:custGeom>
              <a:avLst/>
              <a:gdLst/>
              <a:ahLst/>
              <a:cxnLst/>
              <a:rect l="l" t="t" r="r" b="b"/>
              <a:pathLst>
                <a:path w="16062488" h="5016591">
                  <a:moveTo>
                    <a:pt x="16062488" y="439420"/>
                  </a:moveTo>
                  <a:lnTo>
                    <a:pt x="16062488" y="3330031"/>
                  </a:lnTo>
                  <a:cubicBezTo>
                    <a:pt x="16062488" y="3572601"/>
                    <a:pt x="15865638" y="3769451"/>
                    <a:pt x="15623068" y="3769451"/>
                  </a:cubicBezTo>
                  <a:lnTo>
                    <a:pt x="1780540" y="3769451"/>
                  </a:lnTo>
                  <a:cubicBezTo>
                    <a:pt x="1925320" y="4196171"/>
                    <a:pt x="2146300" y="4598761"/>
                    <a:pt x="2298700" y="5016591"/>
                  </a:cubicBezTo>
                  <a:cubicBezTo>
                    <a:pt x="2123440" y="4762591"/>
                    <a:pt x="1510030" y="4246971"/>
                    <a:pt x="1162050" y="3769451"/>
                  </a:cubicBezTo>
                  <a:lnTo>
                    <a:pt x="439420" y="3769451"/>
                  </a:lnTo>
                  <a:cubicBezTo>
                    <a:pt x="196850" y="3769451"/>
                    <a:pt x="0" y="3572601"/>
                    <a:pt x="0" y="3330032"/>
                  </a:cubicBezTo>
                  <a:lnTo>
                    <a:pt x="0" y="439420"/>
                  </a:lnTo>
                  <a:cubicBezTo>
                    <a:pt x="0" y="196850"/>
                    <a:pt x="196850" y="0"/>
                    <a:pt x="439420" y="0"/>
                  </a:cubicBezTo>
                  <a:lnTo>
                    <a:pt x="15623068" y="0"/>
                  </a:lnTo>
                  <a:cubicBezTo>
                    <a:pt x="15865638" y="0"/>
                    <a:pt x="16062488" y="196850"/>
                    <a:pt x="16062488" y="439420"/>
                  </a:cubicBezTo>
                  <a:close/>
                </a:path>
              </a:pathLst>
            </a:custGeom>
            <a:solidFill>
              <a:srgbClr val="F0F9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641830" y="-8888857"/>
            <a:ext cx="12981190" cy="1391733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3214"/>
              </a:lnSpc>
              <a:spcBef>
                <a:spcPct val="0"/>
              </a:spcBef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03617" y="7722325"/>
            <a:ext cx="833369" cy="8333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84417" y="2076670"/>
            <a:ext cx="883699" cy="8162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31607" y="4159191"/>
            <a:ext cx="1194997" cy="33705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891137" y="3431266"/>
            <a:ext cx="4762450" cy="8572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54577" y="9014932"/>
            <a:ext cx="6157051" cy="11082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73899" y="9014932"/>
            <a:ext cx="6157051" cy="11082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111899" y="9014932"/>
            <a:ext cx="6157051" cy="110826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146422" y="1095283"/>
            <a:ext cx="1282537" cy="16875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102749" y="2572600"/>
            <a:ext cx="2779797" cy="65900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43783" y="6759513"/>
            <a:ext cx="833369" cy="83336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022059" y="6759513"/>
            <a:ext cx="1201561" cy="24031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8949433" y="7961074"/>
            <a:ext cx="526929" cy="105385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622734" y="7961074"/>
            <a:ext cx="526929" cy="105385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0311907" y="7961074"/>
            <a:ext cx="526929" cy="105385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-891137" y="-421774"/>
            <a:ext cx="3187865" cy="162870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249020" y="-348114"/>
            <a:ext cx="1449758" cy="740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3351450" y="-385417"/>
            <a:ext cx="2794972" cy="1427977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78094" y="7722325"/>
            <a:ext cx="833369" cy="833369"/>
          </a:xfrm>
          <a:prstGeom prst="rect">
            <a:avLst/>
          </a:prstGeom>
        </p:spPr>
      </p:pic>
      <p:sp>
        <p:nvSpPr>
          <p:cNvPr id="35" name="Text Box 5">
            <a:extLst>
              <a:ext uri="{FF2B5EF4-FFF2-40B4-BE49-F238E27FC236}">
                <a16:creationId xmlns="" xmlns:a16="http://schemas.microsoft.com/office/drawing/2014/main" id="{A695DE5E-DB08-BF4D-A956-05759ACD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381" y="5600700"/>
            <a:ext cx="665019" cy="3416320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cs typeface="Calibri" panose="020F0502020204030204" pitchFamily="34" charset="0"/>
              </a:rPr>
              <a:t>&gt;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cs typeface="Calibri" panose="020F0502020204030204" pitchFamily="34" charset="0"/>
              </a:rPr>
              <a:t>&lt;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cs typeface="Calibri" panose="020F0502020204030204" pitchFamily="34" charset="0"/>
              </a:rPr>
              <a:t>=</a:t>
            </a:r>
          </a:p>
        </p:txBody>
      </p:sp>
      <p:sp>
        <p:nvSpPr>
          <p:cNvPr id="36" name="Text Box 8">
            <a:extLst>
              <a:ext uri="{FF2B5EF4-FFF2-40B4-BE49-F238E27FC236}">
                <a16:creationId xmlns="" xmlns:a16="http://schemas.microsoft.com/office/drawing/2014/main" id="{3565E999-BACA-244E-971A-0D9E9F9B4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338" y="1741603"/>
            <a:ext cx="50362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b="1">
                <a:cs typeface="Calibri" panose="020F0502020204030204" pitchFamily="34" charset="0"/>
              </a:rPr>
              <a:t>78,6  </a:t>
            </a:r>
            <a:r>
              <a:rPr lang="en-US" altLang="en-US" sz="5400" b="1" smtClean="0">
                <a:cs typeface="Calibri" panose="020F0502020204030204" pitchFamily="34" charset="0"/>
              </a:rPr>
              <a:t>…  78,59</a:t>
            </a:r>
            <a:endParaRPr lang="en-US" altLang="en-US" sz="5400" b="1" dirty="0">
              <a:cs typeface="Calibri" panose="020F0502020204030204" pitchFamily="34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="" xmlns:a16="http://schemas.microsoft.com/office/drawing/2014/main" id="{A9F2FA54-DB30-0244-B5F8-A684FD984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839" y="3457510"/>
            <a:ext cx="44120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9,478  </a:t>
            </a:r>
            <a:r>
              <a:rPr lang="en-US" altLang="en-US" sz="5400" b="1" smtClean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…  9,48</a:t>
            </a:r>
            <a:endParaRPr lang="en-US" altLang="en-US" sz="5400" b="1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38" name="Text Box 10">
            <a:extLst>
              <a:ext uri="{FF2B5EF4-FFF2-40B4-BE49-F238E27FC236}">
                <a16:creationId xmlns="" xmlns:a16="http://schemas.microsoft.com/office/drawing/2014/main" id="{EDC6FF67-CDFD-814F-9B73-79685823B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120" y="2467570"/>
            <a:ext cx="47435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28,300  </a:t>
            </a:r>
            <a:r>
              <a:rPr lang="en-US" altLang="en-US" sz="5400" b="1" smtClean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…  28,3</a:t>
            </a:r>
            <a:endParaRPr lang="en-US" altLang="en-US" sz="5400" b="1" dirty="0">
              <a:solidFill>
                <a:schemeClr val="accent6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39" name="Text Box 14">
            <a:extLst>
              <a:ext uri="{FF2B5EF4-FFF2-40B4-BE49-F238E27FC236}">
                <a16:creationId xmlns="" xmlns:a16="http://schemas.microsoft.com/office/drawing/2014/main" id="{008CF5D5-F9A2-8443-950D-4C6D16C8B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120" y="4367480"/>
            <a:ext cx="49456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0,916  </a:t>
            </a:r>
            <a:r>
              <a:rPr lang="en-US" altLang="en-US" sz="5400" b="1" smtClean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…  </a:t>
            </a:r>
            <a:r>
              <a:rPr lang="en-US" altLang="en-US" sz="5400" b="1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0,906</a:t>
            </a:r>
          </a:p>
        </p:txBody>
      </p:sp>
      <p:sp>
        <p:nvSpPr>
          <p:cNvPr id="43" name="Text Box 15">
            <a:extLst>
              <a:ext uri="{FF2B5EF4-FFF2-40B4-BE49-F238E27FC236}">
                <a16:creationId xmlns="" xmlns:a16="http://schemas.microsoft.com/office/drawing/2014/main" id="{D5BC01A4-4926-FA4A-93F7-AE353AC50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709" y="1213172"/>
            <a:ext cx="8866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44" name="Text Box 16">
            <a:extLst>
              <a:ext uri="{FF2B5EF4-FFF2-40B4-BE49-F238E27FC236}">
                <a16:creationId xmlns="" xmlns:a16="http://schemas.microsoft.com/office/drawing/2014/main" id="{4200921B-91DA-164F-A93F-8011A9BEF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995" y="2964240"/>
            <a:ext cx="8866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9600" b="1" dirty="0">
                <a:solidFill>
                  <a:srgbClr val="FF0000"/>
                </a:solidFill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="" xmlns:a16="http://schemas.microsoft.com/office/drawing/2014/main" id="{2BB3AFA0-0E73-C645-9C8B-A6271E0BF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0" y="2049840"/>
            <a:ext cx="8866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9600" b="1" dirty="0">
                <a:solidFill>
                  <a:srgbClr val="FF0000"/>
                </a:solidFill>
                <a:cs typeface="Calibri" panose="020F0502020204030204" pitchFamily="34" charset="0"/>
              </a:rPr>
              <a:t>=</a:t>
            </a:r>
          </a:p>
        </p:txBody>
      </p:sp>
      <p:sp>
        <p:nvSpPr>
          <p:cNvPr id="46" name="Text Box 18">
            <a:extLst>
              <a:ext uri="{FF2B5EF4-FFF2-40B4-BE49-F238E27FC236}">
                <a16:creationId xmlns="" xmlns:a16="http://schemas.microsoft.com/office/drawing/2014/main" id="{E4FE3D21-B6DE-6E49-BD4A-9CF469D36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7709" y="3924300"/>
            <a:ext cx="8866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9600" b="1" dirty="0">
                <a:solidFill>
                  <a:srgbClr val="FF0000"/>
                </a:solidFill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47" name="TextBox 10"/>
          <p:cNvSpPr txBox="1"/>
          <p:nvPr/>
        </p:nvSpPr>
        <p:spPr>
          <a:xfrm>
            <a:off x="4724400" y="138935"/>
            <a:ext cx="9351677" cy="104644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ysDash"/>
          </a:ln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en-US" sz="3400" b="1" smtClean="0">
                <a:solidFill>
                  <a:srgbClr val="C00000"/>
                </a:solidFill>
                <a:latin typeface="SVN-Wallington" pitchFamily="2" charset="0"/>
                <a:cs typeface="Calibri" panose="020F0502020204030204" pitchFamily="34" charset="0"/>
              </a:rPr>
              <a:t>- So phần nguyên trước, phần thập phân sau. </a:t>
            </a:r>
          </a:p>
          <a:p>
            <a:pPr lvl="0">
              <a:spcBef>
                <a:spcPct val="0"/>
              </a:spcBef>
            </a:pPr>
            <a:r>
              <a:rPr lang="en-US" altLang="en-US" sz="3400" b="1" smtClean="0">
                <a:solidFill>
                  <a:srgbClr val="C00000"/>
                </a:solidFill>
                <a:latin typeface="SVN-Wallington" pitchFamily="2" charset="0"/>
                <a:cs typeface="Calibri" panose="020F0502020204030204" pitchFamily="34" charset="0"/>
              </a:rPr>
              <a:t>- So sánh từng hàng của số thập phân từ cao đến thấp.</a:t>
            </a:r>
            <a:endParaRPr lang="en-US" sz="3400">
              <a:solidFill>
                <a:srgbClr val="2E1B5B"/>
              </a:solidFill>
              <a:latin typeface="SVN-Wallington" pitchFamily="2" charset="0"/>
            </a:endParaRPr>
          </a:p>
        </p:txBody>
      </p:sp>
      <p:pic>
        <p:nvPicPr>
          <p:cNvPr id="33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25145" y="6778573"/>
            <a:ext cx="833369" cy="833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6914E-7 L 0.11094 -0.09892 C 0.13403 -0.1213 0.16883 -0.13318 0.20521 -0.13318 C 0.24653 -0.13318 0.27977 -0.1213 0.30286 -0.09892 L 0.41389 2.46914E-7 " pathEditMode="relative" rAng="0" ptsTypes="FffFF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4" y="-666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41389 2.46914E-7 L 0.92222 -0.007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38" grpId="0"/>
      <p:bldP spid="39" grpId="0"/>
      <p:bldP spid="43" grpId="0"/>
      <p:bldP spid="44" grpId="0"/>
      <p:bldP spid="45" grpId="0"/>
      <p:bldP spid="46" grpId="0"/>
      <p:bldP spid="47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307356" y="8690086"/>
            <a:ext cx="12229780" cy="20901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75996" y="8690086"/>
            <a:ext cx="12229780" cy="2090181"/>
          </a:xfrm>
          <a:prstGeom prst="rect">
            <a:avLst/>
          </a:prstGeom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097000" y="316632"/>
            <a:ext cx="4936169" cy="1202630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89450" y="-238513"/>
            <a:ext cx="2978226" cy="725604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798953" y="956047"/>
            <a:ext cx="5245314" cy="127794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88776" y="5482826"/>
            <a:ext cx="2437517" cy="320726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202219" y="1944672"/>
            <a:ext cx="8069042" cy="2764053"/>
            <a:chOff x="0" y="0"/>
            <a:chExt cx="21519713" cy="7371585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21534043" cy="7403639"/>
            </a:xfrm>
            <a:custGeom>
              <a:avLst/>
              <a:gdLst/>
              <a:ahLst/>
              <a:cxnLst/>
              <a:rect l="l" t="t" r="r" b="b"/>
              <a:pathLst>
                <a:path w="21534043" h="7403639">
                  <a:moveTo>
                    <a:pt x="63030" y="6810085"/>
                  </a:moveTo>
                  <a:cubicBezTo>
                    <a:pt x="63030" y="6810085"/>
                    <a:pt x="0" y="656352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0640970" y="6965"/>
                  </a:cubicBezTo>
                  <a:lnTo>
                    <a:pt x="20640972" y="6965"/>
                  </a:lnTo>
                  <a:cubicBezTo>
                    <a:pt x="20857718" y="16819"/>
                    <a:pt x="21062033" y="36481"/>
                    <a:pt x="21196222" y="101690"/>
                  </a:cubicBezTo>
                  <a:cubicBezTo>
                    <a:pt x="21452268" y="226120"/>
                    <a:pt x="21534043" y="459160"/>
                    <a:pt x="21528555" y="704684"/>
                  </a:cubicBezTo>
                  <a:cubicBezTo>
                    <a:pt x="21528555" y="704684"/>
                    <a:pt x="21485268" y="1013073"/>
                    <a:pt x="21492701" y="1248607"/>
                  </a:cubicBezTo>
                  <a:cubicBezTo>
                    <a:pt x="21499823" y="6551887"/>
                    <a:pt x="21506981" y="6747490"/>
                    <a:pt x="21506981" y="6747490"/>
                  </a:cubicBezTo>
                  <a:cubicBezTo>
                    <a:pt x="21490298" y="6963222"/>
                    <a:pt x="21375654" y="7173834"/>
                    <a:pt x="21178786" y="7285458"/>
                  </a:cubicBezTo>
                  <a:cubicBezTo>
                    <a:pt x="21028435" y="7370707"/>
                    <a:pt x="20830404" y="7385804"/>
                    <a:pt x="16577282" y="7375063"/>
                  </a:cubicBezTo>
                  <a:lnTo>
                    <a:pt x="16577028" y="7375063"/>
                  </a:lnTo>
                  <a:cubicBezTo>
                    <a:pt x="645952" y="7369786"/>
                    <a:pt x="384604" y="7403639"/>
                    <a:pt x="254278" y="7294481"/>
                  </a:cubicBezTo>
                  <a:cubicBezTo>
                    <a:pt x="145767" y="7203596"/>
                    <a:pt x="81795" y="7010285"/>
                    <a:pt x="63030" y="6810085"/>
                  </a:cubicBezTo>
                  <a:close/>
                </a:path>
              </a:pathLst>
            </a:custGeom>
            <a:solidFill>
              <a:srgbClr val="F0F9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927584" y="917947"/>
            <a:ext cx="8788416" cy="1026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1"/>
              </a:lnSpc>
              <a:spcBef>
                <a:spcPct val="0"/>
              </a:spcBef>
            </a:pPr>
            <a:r>
              <a:rPr lang="en-US" sz="6051" smtClean="0">
                <a:solidFill>
                  <a:srgbClr val="2E1B5B"/>
                </a:solidFill>
                <a:latin typeface="HK Modular"/>
              </a:rPr>
              <a:t>WIN!</a:t>
            </a:r>
            <a:endParaRPr lang="en-US" sz="6051">
              <a:solidFill>
                <a:srgbClr val="2E1B5B"/>
              </a:solidFill>
              <a:latin typeface="HK Modular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226402" y="2477303"/>
            <a:ext cx="2177936" cy="169879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5202219" y="4993440"/>
            <a:ext cx="8069042" cy="2764053"/>
            <a:chOff x="0" y="0"/>
            <a:chExt cx="21519713" cy="7371585"/>
          </a:xfrm>
        </p:grpSpPr>
        <p:sp>
          <p:nvSpPr>
            <p:cNvPr id="16" name="Freeform 16"/>
            <p:cNvSpPr/>
            <p:nvPr/>
          </p:nvSpPr>
          <p:spPr>
            <a:xfrm>
              <a:off x="-9098" y="-6509"/>
              <a:ext cx="21534043" cy="7403639"/>
            </a:xfrm>
            <a:custGeom>
              <a:avLst/>
              <a:gdLst/>
              <a:ahLst/>
              <a:cxnLst/>
              <a:rect l="l" t="t" r="r" b="b"/>
              <a:pathLst>
                <a:path w="21534043" h="7403639">
                  <a:moveTo>
                    <a:pt x="63030" y="6810085"/>
                  </a:moveTo>
                  <a:cubicBezTo>
                    <a:pt x="63030" y="6810085"/>
                    <a:pt x="0" y="656352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0640970" y="6965"/>
                  </a:cubicBezTo>
                  <a:lnTo>
                    <a:pt x="20640972" y="6965"/>
                  </a:lnTo>
                  <a:cubicBezTo>
                    <a:pt x="20857718" y="16819"/>
                    <a:pt x="21062033" y="36481"/>
                    <a:pt x="21196222" y="101690"/>
                  </a:cubicBezTo>
                  <a:cubicBezTo>
                    <a:pt x="21452268" y="226120"/>
                    <a:pt x="21534043" y="459160"/>
                    <a:pt x="21528555" y="704684"/>
                  </a:cubicBezTo>
                  <a:cubicBezTo>
                    <a:pt x="21528555" y="704684"/>
                    <a:pt x="21485268" y="1013073"/>
                    <a:pt x="21492701" y="1248607"/>
                  </a:cubicBezTo>
                  <a:cubicBezTo>
                    <a:pt x="21499823" y="6551887"/>
                    <a:pt x="21506981" y="6747490"/>
                    <a:pt x="21506981" y="6747490"/>
                  </a:cubicBezTo>
                  <a:cubicBezTo>
                    <a:pt x="21490298" y="6963222"/>
                    <a:pt x="21375654" y="7173834"/>
                    <a:pt x="21178786" y="7285458"/>
                  </a:cubicBezTo>
                  <a:cubicBezTo>
                    <a:pt x="21028435" y="7370707"/>
                    <a:pt x="20830404" y="7385804"/>
                    <a:pt x="16577282" y="7375063"/>
                  </a:cubicBezTo>
                  <a:lnTo>
                    <a:pt x="16577028" y="7375063"/>
                  </a:lnTo>
                  <a:cubicBezTo>
                    <a:pt x="645952" y="7369786"/>
                    <a:pt x="384604" y="7403639"/>
                    <a:pt x="254278" y="7294481"/>
                  </a:cubicBezTo>
                  <a:cubicBezTo>
                    <a:pt x="145767" y="7203596"/>
                    <a:pt x="81795" y="7010285"/>
                    <a:pt x="63030" y="6810085"/>
                  </a:cubicBezTo>
                  <a:close/>
                </a:path>
              </a:pathLst>
            </a:custGeom>
            <a:solidFill>
              <a:srgbClr val="F0F9F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7869415" y="5689481"/>
            <a:ext cx="2733200" cy="1358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647"/>
              </a:lnSpc>
              <a:spcBef>
                <a:spcPct val="0"/>
              </a:spcBef>
            </a:pPr>
            <a:r>
              <a:rPr lang="en-US" sz="8319" smtClean="0">
                <a:solidFill>
                  <a:srgbClr val="FFC627"/>
                </a:solidFill>
                <a:latin typeface="HK Modular"/>
              </a:rPr>
              <a:t>22</a:t>
            </a:r>
            <a:endParaRPr lang="en-US" sz="8319">
              <a:solidFill>
                <a:srgbClr val="FFC627"/>
              </a:solidFill>
              <a:latin typeface="HK Modular"/>
            </a:endParaRPr>
          </a:p>
        </p:txBody>
      </p:sp>
      <p:pic>
        <p:nvPicPr>
          <p:cNvPr id="27" name="Picture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513516" y="5656954"/>
            <a:ext cx="1429502" cy="142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07356" y="8690086"/>
            <a:ext cx="12229780" cy="2090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75996" y="8690086"/>
            <a:ext cx="12229780" cy="209018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6321961" y="-9450543"/>
            <a:ext cx="15976849" cy="1597684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F9FF"/>
            </a:solidFill>
            <a:ln>
              <a:noFill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4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90886" y="4571667"/>
            <a:ext cx="173569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2713" y="7411839"/>
            <a:ext cx="511299" cy="1278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69967" y="7222327"/>
            <a:ext cx="983013" cy="9830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984490" y="7222327"/>
            <a:ext cx="983013" cy="9830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67229" y="3001736"/>
            <a:ext cx="983013" cy="9830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200497" y="7136248"/>
            <a:ext cx="2205437" cy="157588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428199" y="131163"/>
            <a:ext cx="3796770" cy="17189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24373" y="169249"/>
            <a:ext cx="3796770" cy="17189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13379" y="3222607"/>
            <a:ext cx="613076" cy="57183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3437369" y="2969541"/>
            <a:ext cx="1172643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auto">
              <a:defRPr/>
            </a:pPr>
            <a:r>
              <a:rPr lang="x-none" altLang="x-none" sz="4800">
                <a:latin typeface="SVN-Wallington" pitchFamily="2" charset="0"/>
                <a:cs typeface="Calibri" panose="020F0502020204030204" pitchFamily="34" charset="0"/>
              </a:rPr>
              <a:t>Ôn lại kiến thức về đọc, viết, so sánh các </a:t>
            </a:r>
            <a:endParaRPr lang="en-US" altLang="x-none" sz="4800" smtClean="0">
              <a:latin typeface="SVN-Wallington" pitchFamily="2" charset="0"/>
              <a:cs typeface="Calibri" panose="020F0502020204030204" pitchFamily="34" charset="0"/>
            </a:endParaRPr>
          </a:p>
          <a:p>
            <a:pPr algn="ctr" fontAlgn="auto">
              <a:defRPr/>
            </a:pPr>
            <a:r>
              <a:rPr lang="x-none" altLang="x-none" sz="4800" smtClean="0">
                <a:latin typeface="SVN-Wallington" pitchFamily="2" charset="0"/>
                <a:cs typeface="Calibri" panose="020F0502020204030204" pitchFamily="34" charset="0"/>
              </a:rPr>
              <a:t>số </a:t>
            </a:r>
            <a:r>
              <a:rPr lang="x-none" altLang="x-none" sz="4800">
                <a:latin typeface="SVN-Wallington" pitchFamily="2" charset="0"/>
                <a:cs typeface="Calibri" panose="020F0502020204030204" pitchFamily="34" charset="0"/>
              </a:rPr>
              <a:t>thập phân.</a:t>
            </a:r>
            <a:endParaRPr lang="x-none" altLang="x-none" sz="4800" dirty="0">
              <a:latin typeface="SVN-Wallington" pitchFamily="2" charset="0"/>
              <a:cs typeface="Calibri" panose="020F050202020403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488153" y="2524214"/>
            <a:ext cx="1173181" cy="165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599">
                <a:solidFill>
                  <a:srgbClr val="160059"/>
                </a:solidFill>
                <a:latin typeface="HK Modular Bold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88153" y="4592819"/>
            <a:ext cx="1173181" cy="165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599">
                <a:solidFill>
                  <a:srgbClr val="160059"/>
                </a:solidFill>
                <a:latin typeface="HK Modular Bold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807534" y="876300"/>
            <a:ext cx="7136674" cy="12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65"/>
              </a:lnSpc>
            </a:pPr>
            <a:r>
              <a:rPr lang="en-US" sz="7189" smtClean="0">
                <a:solidFill>
                  <a:srgbClr val="2E1B5B"/>
                </a:solidFill>
                <a:latin typeface="SVN-Revolution" pitchFamily="18" charset="0"/>
              </a:rPr>
              <a:t>Mục tiêu</a:t>
            </a:r>
            <a:endParaRPr lang="en-US" sz="7189">
              <a:solidFill>
                <a:srgbClr val="2E1B5B"/>
              </a:solidFill>
              <a:latin typeface="SVN-Revolution" pitchFamily="18" charset="0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13379" y="5194125"/>
            <a:ext cx="613076" cy="571833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3767412" y="5002092"/>
            <a:ext cx="1139638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auto">
              <a:defRPr/>
            </a:pPr>
            <a:r>
              <a:rPr lang="x-none" altLang="x-none" sz="4800">
                <a:latin typeface="SVN-Wallington" pitchFamily="2" charset="0"/>
                <a:cs typeface="Calibri" panose="020F0502020204030204" pitchFamily="34" charset="0"/>
              </a:rPr>
              <a:t>Rèn kĩ năng đọc, viết, so sánh số thập phân, viết phân số, hỗn số dưới dạng số thập phân.</a:t>
            </a:r>
            <a:endParaRPr lang="x-none" altLang="x-none" sz="4800" dirty="0">
              <a:latin typeface="SVN-Wallington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519" y="5655447"/>
            <a:ext cx="18443039" cy="5613191"/>
            <a:chOff x="0" y="0"/>
            <a:chExt cx="4857426" cy="14783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57426" cy="1478371"/>
            </a:xfrm>
            <a:custGeom>
              <a:avLst/>
              <a:gdLst/>
              <a:ahLst/>
              <a:cxnLst/>
              <a:rect l="l" t="t" r="r" b="b"/>
              <a:pathLst>
                <a:path w="4857426" h="1478371">
                  <a:moveTo>
                    <a:pt x="0" y="0"/>
                  </a:moveTo>
                  <a:lnTo>
                    <a:pt x="4857426" y="0"/>
                  </a:lnTo>
                  <a:lnTo>
                    <a:pt x="4857426" y="1478371"/>
                  </a:lnTo>
                  <a:lnTo>
                    <a:pt x="0" y="1478371"/>
                  </a:lnTo>
                  <a:close/>
                </a:path>
              </a:pathLst>
            </a:custGeom>
            <a:solidFill>
              <a:srgbClr val="AF070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4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03681" y="2517729"/>
            <a:ext cx="2432660" cy="45820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5359" y="3898919"/>
            <a:ext cx="3398085" cy="3513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66749" y="6554059"/>
            <a:ext cx="2554501" cy="109146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334401" y="1677755"/>
            <a:ext cx="10754245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134"/>
              </a:lnSpc>
              <a:spcBef>
                <a:spcPct val="0"/>
              </a:spcBef>
            </a:pPr>
            <a:r>
              <a:rPr lang="en-US" sz="13800" smtClean="0">
                <a:solidFill>
                  <a:srgbClr val="FFFFFF"/>
                </a:solidFill>
                <a:latin typeface="SVN-Avengeance" pitchFamily="50" charset="0"/>
              </a:rPr>
              <a:t>sưu tập đồng xu</a:t>
            </a:r>
            <a:endParaRPr lang="en-US" sz="13800">
              <a:solidFill>
                <a:srgbClr val="FFFFFF"/>
              </a:solidFill>
              <a:latin typeface="SVN-Avengeance" pitchFamily="50" charset="0"/>
            </a:endParaRP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 rot="-1629761">
            <a:off x="9679645" y="7801562"/>
            <a:ext cx="984652" cy="1246254"/>
            <a:chOff x="0" y="0"/>
            <a:chExt cx="1457960" cy="1845310"/>
          </a:xfrm>
        </p:grpSpPr>
        <p:sp>
          <p:nvSpPr>
            <p:cNvPr id="10" name="Freeform 10"/>
            <p:cNvSpPr/>
            <p:nvPr/>
          </p:nvSpPr>
          <p:spPr>
            <a:xfrm>
              <a:off x="17780" y="-5080"/>
              <a:ext cx="1402080" cy="1805940"/>
            </a:xfrm>
            <a:custGeom>
              <a:avLst/>
              <a:gdLst/>
              <a:ahLst/>
              <a:cxnLst/>
              <a:rect l="l" t="t" r="r" b="b"/>
              <a:pathLst>
                <a:path w="1402080" h="1805940">
                  <a:moveTo>
                    <a:pt x="925830" y="565150"/>
                  </a:moveTo>
                  <a:cubicBezTo>
                    <a:pt x="925830" y="441960"/>
                    <a:pt x="668020" y="474980"/>
                    <a:pt x="668020" y="474980"/>
                  </a:cubicBezTo>
                  <a:lnTo>
                    <a:pt x="668020" y="198120"/>
                  </a:lnTo>
                  <a:cubicBezTo>
                    <a:pt x="668020" y="0"/>
                    <a:pt x="403860" y="3810"/>
                    <a:pt x="403860" y="189230"/>
                  </a:cubicBezTo>
                  <a:lnTo>
                    <a:pt x="403860" y="981710"/>
                  </a:lnTo>
                  <a:lnTo>
                    <a:pt x="240030" y="817880"/>
                  </a:lnTo>
                  <a:cubicBezTo>
                    <a:pt x="189230" y="767080"/>
                    <a:pt x="76200" y="748030"/>
                    <a:pt x="38100" y="817880"/>
                  </a:cubicBezTo>
                  <a:cubicBezTo>
                    <a:pt x="0" y="887730"/>
                    <a:pt x="69850" y="981710"/>
                    <a:pt x="69850" y="981710"/>
                  </a:cubicBezTo>
                  <a:cubicBezTo>
                    <a:pt x="69850" y="981710"/>
                    <a:pt x="459740" y="1503680"/>
                    <a:pt x="510540" y="1805940"/>
                  </a:cubicBezTo>
                  <a:lnTo>
                    <a:pt x="1193800" y="1805940"/>
                  </a:lnTo>
                  <a:cubicBezTo>
                    <a:pt x="1193800" y="1793240"/>
                    <a:pt x="1376680" y="1242060"/>
                    <a:pt x="1389380" y="1176020"/>
                  </a:cubicBezTo>
                  <a:cubicBezTo>
                    <a:pt x="1402080" y="1109980"/>
                    <a:pt x="1395730" y="990600"/>
                    <a:pt x="1389380" y="835660"/>
                  </a:cubicBezTo>
                  <a:cubicBezTo>
                    <a:pt x="1383030" y="681990"/>
                    <a:pt x="1238250" y="640080"/>
                    <a:pt x="1173480" y="640080"/>
                  </a:cubicBezTo>
                  <a:lnTo>
                    <a:pt x="1170940" y="643890"/>
                  </a:lnTo>
                  <a:cubicBezTo>
                    <a:pt x="1149350" y="556260"/>
                    <a:pt x="979170" y="565150"/>
                    <a:pt x="925830" y="565150"/>
                  </a:cubicBezTo>
                  <a:close/>
                </a:path>
              </a:pathLst>
            </a:custGeom>
            <a:solidFill>
              <a:srgbClr val="E9EEF1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33020" y="2540"/>
              <a:ext cx="1494790" cy="1844040"/>
            </a:xfrm>
            <a:custGeom>
              <a:avLst/>
              <a:gdLst/>
              <a:ahLst/>
              <a:cxnLst/>
              <a:rect l="l" t="t" r="r" b="b"/>
              <a:pathLst>
                <a:path w="1494790" h="1844040">
                  <a:moveTo>
                    <a:pt x="1484630" y="863600"/>
                  </a:moveTo>
                  <a:lnTo>
                    <a:pt x="1483360" y="828040"/>
                  </a:lnTo>
                  <a:cubicBezTo>
                    <a:pt x="1477010" y="669290"/>
                    <a:pt x="1344930" y="601980"/>
                    <a:pt x="1248410" y="591820"/>
                  </a:cubicBezTo>
                  <a:cubicBezTo>
                    <a:pt x="1243330" y="585470"/>
                    <a:pt x="1238250" y="577850"/>
                    <a:pt x="1231900" y="572770"/>
                  </a:cubicBezTo>
                  <a:cubicBezTo>
                    <a:pt x="1178560" y="519430"/>
                    <a:pt x="1078230" y="514350"/>
                    <a:pt x="1010920" y="514350"/>
                  </a:cubicBezTo>
                  <a:cubicBezTo>
                    <a:pt x="1004570" y="497840"/>
                    <a:pt x="994410" y="483870"/>
                    <a:pt x="980440" y="471170"/>
                  </a:cubicBezTo>
                  <a:cubicBezTo>
                    <a:pt x="925830" y="422910"/>
                    <a:pt x="824230" y="419100"/>
                    <a:pt x="762000" y="421640"/>
                  </a:cubicBezTo>
                  <a:lnTo>
                    <a:pt x="762000" y="193040"/>
                  </a:lnTo>
                  <a:cubicBezTo>
                    <a:pt x="762000" y="119380"/>
                    <a:pt x="731520" y="73660"/>
                    <a:pt x="707390" y="49530"/>
                  </a:cubicBezTo>
                  <a:cubicBezTo>
                    <a:pt x="674370" y="17780"/>
                    <a:pt x="631190" y="0"/>
                    <a:pt x="584200" y="0"/>
                  </a:cubicBezTo>
                  <a:cubicBezTo>
                    <a:pt x="496570" y="0"/>
                    <a:pt x="408940" y="63500"/>
                    <a:pt x="408940" y="184150"/>
                  </a:cubicBezTo>
                  <a:lnTo>
                    <a:pt x="408940" y="868680"/>
                  </a:lnTo>
                  <a:lnTo>
                    <a:pt x="321310" y="781050"/>
                  </a:lnTo>
                  <a:cubicBezTo>
                    <a:pt x="279400" y="739140"/>
                    <a:pt x="209550" y="716280"/>
                    <a:pt x="149860" y="725170"/>
                  </a:cubicBezTo>
                  <a:cubicBezTo>
                    <a:pt x="105410" y="731520"/>
                    <a:pt x="69850" y="755650"/>
                    <a:pt x="49530" y="791210"/>
                  </a:cubicBezTo>
                  <a:cubicBezTo>
                    <a:pt x="0" y="880110"/>
                    <a:pt x="76200" y="988060"/>
                    <a:pt x="85090" y="1000760"/>
                  </a:cubicBezTo>
                  <a:cubicBezTo>
                    <a:pt x="88900" y="1005840"/>
                    <a:pt x="469900" y="1517650"/>
                    <a:pt x="516890" y="1805940"/>
                  </a:cubicBezTo>
                  <a:lnTo>
                    <a:pt x="516890" y="1807210"/>
                  </a:lnTo>
                  <a:cubicBezTo>
                    <a:pt x="516890" y="1808480"/>
                    <a:pt x="516890" y="1809750"/>
                    <a:pt x="518160" y="1811020"/>
                  </a:cubicBezTo>
                  <a:cubicBezTo>
                    <a:pt x="518160" y="1812290"/>
                    <a:pt x="519430" y="1813560"/>
                    <a:pt x="519430" y="1816100"/>
                  </a:cubicBezTo>
                  <a:cubicBezTo>
                    <a:pt x="519430" y="1817370"/>
                    <a:pt x="520700" y="1818640"/>
                    <a:pt x="520700" y="1818640"/>
                  </a:cubicBezTo>
                  <a:cubicBezTo>
                    <a:pt x="521970" y="1819910"/>
                    <a:pt x="521970" y="1821180"/>
                    <a:pt x="523240" y="1822450"/>
                  </a:cubicBezTo>
                  <a:cubicBezTo>
                    <a:pt x="523240" y="1823720"/>
                    <a:pt x="524510" y="1823720"/>
                    <a:pt x="525780" y="1824990"/>
                  </a:cubicBezTo>
                  <a:cubicBezTo>
                    <a:pt x="527050" y="1826260"/>
                    <a:pt x="528320" y="1827530"/>
                    <a:pt x="528320" y="1828800"/>
                  </a:cubicBezTo>
                  <a:lnTo>
                    <a:pt x="530860" y="1831340"/>
                  </a:lnTo>
                  <a:cubicBezTo>
                    <a:pt x="532130" y="1832610"/>
                    <a:pt x="533400" y="1833880"/>
                    <a:pt x="534670" y="1833880"/>
                  </a:cubicBezTo>
                  <a:lnTo>
                    <a:pt x="537210" y="1836420"/>
                  </a:lnTo>
                  <a:cubicBezTo>
                    <a:pt x="538480" y="1837690"/>
                    <a:pt x="539750" y="1837690"/>
                    <a:pt x="541020" y="1838960"/>
                  </a:cubicBezTo>
                  <a:cubicBezTo>
                    <a:pt x="542290" y="1838960"/>
                    <a:pt x="543560" y="1840230"/>
                    <a:pt x="543560" y="1840230"/>
                  </a:cubicBezTo>
                  <a:cubicBezTo>
                    <a:pt x="544830" y="1841500"/>
                    <a:pt x="547370" y="1841500"/>
                    <a:pt x="548640" y="1841500"/>
                  </a:cubicBezTo>
                  <a:cubicBezTo>
                    <a:pt x="549910" y="1841500"/>
                    <a:pt x="549910" y="1841500"/>
                    <a:pt x="551180" y="1842770"/>
                  </a:cubicBezTo>
                  <a:cubicBezTo>
                    <a:pt x="553720" y="1842770"/>
                    <a:pt x="556260" y="1844040"/>
                    <a:pt x="560070" y="1844040"/>
                  </a:cubicBezTo>
                  <a:lnTo>
                    <a:pt x="1243330" y="1844040"/>
                  </a:lnTo>
                  <a:cubicBezTo>
                    <a:pt x="1264920" y="1844040"/>
                    <a:pt x="1283970" y="1827530"/>
                    <a:pt x="1287780" y="1807210"/>
                  </a:cubicBezTo>
                  <a:cubicBezTo>
                    <a:pt x="1291590" y="1790700"/>
                    <a:pt x="1323340" y="1694180"/>
                    <a:pt x="1352550" y="1600200"/>
                  </a:cubicBezTo>
                  <a:cubicBezTo>
                    <a:pt x="1421130" y="1385570"/>
                    <a:pt x="1474470" y="1217930"/>
                    <a:pt x="1482090" y="1178560"/>
                  </a:cubicBezTo>
                  <a:cubicBezTo>
                    <a:pt x="1494790" y="1111250"/>
                    <a:pt x="1490980" y="1007110"/>
                    <a:pt x="1484630" y="863600"/>
                  </a:cubicBezTo>
                  <a:close/>
                  <a:moveTo>
                    <a:pt x="1395730" y="1160780"/>
                  </a:moveTo>
                  <a:cubicBezTo>
                    <a:pt x="1389380" y="1197610"/>
                    <a:pt x="1316990" y="1422400"/>
                    <a:pt x="1268730" y="1572260"/>
                  </a:cubicBezTo>
                  <a:cubicBezTo>
                    <a:pt x="1236980" y="1671320"/>
                    <a:pt x="1220470" y="1724660"/>
                    <a:pt x="1210310" y="1755140"/>
                  </a:cubicBezTo>
                  <a:lnTo>
                    <a:pt x="596900" y="1755140"/>
                  </a:lnTo>
                  <a:cubicBezTo>
                    <a:pt x="523240" y="1443990"/>
                    <a:pt x="171450" y="969010"/>
                    <a:pt x="156210" y="948690"/>
                  </a:cubicBezTo>
                  <a:cubicBezTo>
                    <a:pt x="144780" y="933450"/>
                    <a:pt x="107950" y="869950"/>
                    <a:pt x="128270" y="833120"/>
                  </a:cubicBezTo>
                  <a:cubicBezTo>
                    <a:pt x="130810" y="829310"/>
                    <a:pt x="138430" y="815340"/>
                    <a:pt x="163830" y="811530"/>
                  </a:cubicBezTo>
                  <a:cubicBezTo>
                    <a:pt x="195580" y="806450"/>
                    <a:pt x="237490" y="820420"/>
                    <a:pt x="260350" y="843280"/>
                  </a:cubicBezTo>
                  <a:lnTo>
                    <a:pt x="370840" y="953770"/>
                  </a:lnTo>
                  <a:cubicBezTo>
                    <a:pt x="386080" y="969010"/>
                    <a:pt x="400050" y="982980"/>
                    <a:pt x="410210" y="994410"/>
                  </a:cubicBezTo>
                  <a:lnTo>
                    <a:pt x="410210" y="1050290"/>
                  </a:lnTo>
                  <a:cubicBezTo>
                    <a:pt x="410210" y="1074420"/>
                    <a:pt x="430530" y="1094740"/>
                    <a:pt x="454660" y="1094740"/>
                  </a:cubicBezTo>
                  <a:cubicBezTo>
                    <a:pt x="478790" y="1094740"/>
                    <a:pt x="499110" y="1074420"/>
                    <a:pt x="499110" y="1050290"/>
                  </a:cubicBezTo>
                  <a:lnTo>
                    <a:pt x="499110" y="181610"/>
                  </a:lnTo>
                  <a:cubicBezTo>
                    <a:pt x="499110" y="115570"/>
                    <a:pt x="542290" y="86360"/>
                    <a:pt x="585470" y="86360"/>
                  </a:cubicBezTo>
                  <a:cubicBezTo>
                    <a:pt x="626110" y="86360"/>
                    <a:pt x="674370" y="113030"/>
                    <a:pt x="674370" y="190500"/>
                  </a:cubicBezTo>
                  <a:lnTo>
                    <a:pt x="674370" y="791210"/>
                  </a:lnTo>
                  <a:cubicBezTo>
                    <a:pt x="674370" y="815340"/>
                    <a:pt x="694690" y="835660"/>
                    <a:pt x="718820" y="835660"/>
                  </a:cubicBezTo>
                  <a:cubicBezTo>
                    <a:pt x="742950" y="835660"/>
                    <a:pt x="763270" y="815340"/>
                    <a:pt x="763270" y="791210"/>
                  </a:cubicBezTo>
                  <a:lnTo>
                    <a:pt x="763270" y="508000"/>
                  </a:lnTo>
                  <a:cubicBezTo>
                    <a:pt x="822960" y="505460"/>
                    <a:pt x="895350" y="511810"/>
                    <a:pt x="923290" y="535940"/>
                  </a:cubicBezTo>
                  <a:cubicBezTo>
                    <a:pt x="929640" y="542290"/>
                    <a:pt x="932180" y="548640"/>
                    <a:pt x="932180" y="557530"/>
                  </a:cubicBezTo>
                  <a:lnTo>
                    <a:pt x="932180" y="802640"/>
                  </a:lnTo>
                  <a:cubicBezTo>
                    <a:pt x="932180" y="826770"/>
                    <a:pt x="952500" y="847090"/>
                    <a:pt x="976630" y="847090"/>
                  </a:cubicBezTo>
                  <a:cubicBezTo>
                    <a:pt x="1000760" y="847090"/>
                    <a:pt x="1021080" y="826770"/>
                    <a:pt x="1021080" y="802640"/>
                  </a:cubicBezTo>
                  <a:lnTo>
                    <a:pt x="1021080" y="601980"/>
                  </a:lnTo>
                  <a:cubicBezTo>
                    <a:pt x="1069340" y="601980"/>
                    <a:pt x="1143000" y="607060"/>
                    <a:pt x="1170940" y="633730"/>
                  </a:cubicBezTo>
                  <a:cubicBezTo>
                    <a:pt x="1177290" y="640080"/>
                    <a:pt x="1179830" y="646430"/>
                    <a:pt x="1179830" y="655320"/>
                  </a:cubicBezTo>
                  <a:lnTo>
                    <a:pt x="1179830" y="894080"/>
                  </a:lnTo>
                  <a:cubicBezTo>
                    <a:pt x="1179830" y="918210"/>
                    <a:pt x="1200150" y="938530"/>
                    <a:pt x="1224280" y="938530"/>
                  </a:cubicBezTo>
                  <a:cubicBezTo>
                    <a:pt x="1248410" y="938530"/>
                    <a:pt x="1268730" y="918210"/>
                    <a:pt x="1268730" y="894080"/>
                  </a:cubicBezTo>
                  <a:lnTo>
                    <a:pt x="1268730" y="684530"/>
                  </a:lnTo>
                  <a:cubicBezTo>
                    <a:pt x="1318260" y="697230"/>
                    <a:pt x="1391920" y="731520"/>
                    <a:pt x="1395730" y="830580"/>
                  </a:cubicBezTo>
                  <a:lnTo>
                    <a:pt x="1397000" y="866140"/>
                  </a:lnTo>
                  <a:cubicBezTo>
                    <a:pt x="1402080" y="999490"/>
                    <a:pt x="1405890" y="1104900"/>
                    <a:pt x="1395730" y="1160780"/>
                  </a:cubicBezTo>
                  <a:close/>
                </a:path>
              </a:pathLst>
            </a:custGeom>
            <a:solidFill>
              <a:srgbClr val="005B52"/>
            </a:solidFill>
          </p:spPr>
        </p:sp>
      </p:grpSp>
      <p:sp>
        <p:nvSpPr>
          <p:cNvPr id="16" name="TextBox 8"/>
          <p:cNvSpPr txBox="1"/>
          <p:nvPr/>
        </p:nvSpPr>
        <p:spPr>
          <a:xfrm>
            <a:off x="3486801" y="1830155"/>
            <a:ext cx="10754245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134"/>
              </a:lnSpc>
              <a:spcBef>
                <a:spcPct val="0"/>
              </a:spcBef>
            </a:pPr>
            <a:r>
              <a:rPr lang="en-US" sz="13800" smtClean="0">
                <a:latin typeface="SVN-Avengeance" pitchFamily="50" charset="0"/>
              </a:rPr>
              <a:t>sưu tập đồng xu</a:t>
            </a:r>
            <a:endParaRPr lang="en-US" sz="13800">
              <a:latin typeface="SVN-Avengeance" pitchFamily="50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3639201" y="1982555"/>
            <a:ext cx="10754245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134"/>
              </a:lnSpc>
              <a:spcBef>
                <a:spcPct val="0"/>
              </a:spcBef>
            </a:pPr>
            <a:r>
              <a:rPr lang="en-US" sz="13800" smtClean="0">
                <a:solidFill>
                  <a:srgbClr val="FFFF00"/>
                </a:solidFill>
                <a:latin typeface="SVN-Avengeance" pitchFamily="50" charset="0"/>
              </a:rPr>
              <a:t>sưu tập đồng xu</a:t>
            </a:r>
            <a:endParaRPr lang="en-US" sz="13800">
              <a:solidFill>
                <a:srgbClr val="FFFF00"/>
              </a:solidFill>
              <a:latin typeface="SVN-Avengeance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2"/>
      <p:bldP spid="16" grpId="0"/>
      <p:bldP spid="16" grpId="2"/>
      <p:bldP spid="17" grpId="0"/>
      <p:bldP spid="1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3880" y="5945354"/>
            <a:ext cx="2553980" cy="33129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4287" y="8832338"/>
            <a:ext cx="8821166" cy="22774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64011" y="0"/>
            <a:ext cx="1257453" cy="3373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94864" y="-108447"/>
            <a:ext cx="669147" cy="17952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44976" y="5945354"/>
            <a:ext cx="2553980" cy="33129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34393" y="8832338"/>
            <a:ext cx="8821166" cy="227746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804870" y="4158992"/>
            <a:ext cx="7279112" cy="3910160"/>
            <a:chOff x="0" y="0"/>
            <a:chExt cx="1917132" cy="10298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7132" cy="1029836"/>
            </a:xfrm>
            <a:custGeom>
              <a:avLst/>
              <a:gdLst/>
              <a:ahLst/>
              <a:cxnLst/>
              <a:rect l="l" t="t" r="r" b="b"/>
              <a:pathLst>
                <a:path w="1917132" h="1029836">
                  <a:moveTo>
                    <a:pt x="1917132" y="0"/>
                  </a:moveTo>
                  <a:lnTo>
                    <a:pt x="0" y="0"/>
                  </a:lnTo>
                  <a:lnTo>
                    <a:pt x="0" y="841876"/>
                  </a:lnTo>
                  <a:lnTo>
                    <a:pt x="157480" y="841876"/>
                  </a:lnTo>
                  <a:lnTo>
                    <a:pt x="157480" y="1029836"/>
                  </a:lnTo>
                  <a:lnTo>
                    <a:pt x="463550" y="841876"/>
                  </a:lnTo>
                  <a:lnTo>
                    <a:pt x="1917132" y="841876"/>
                  </a:lnTo>
                  <a:lnTo>
                    <a:pt x="1917132" y="0"/>
                  </a:lnTo>
                  <a:close/>
                </a:path>
              </a:pathLst>
            </a:custGeom>
            <a:solidFill>
              <a:srgbClr val="006D4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4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102542" y="4381500"/>
            <a:ext cx="6608615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smtClean="0">
                <a:solidFill>
                  <a:srgbClr val="FFFFFF"/>
                </a:solidFill>
                <a:latin typeface="SVN-Aguda" pitchFamily="50" charset="0"/>
                <a:cs typeface="SVN-Aguda" pitchFamily="50" charset="0"/>
              </a:rPr>
              <a:t>Các bạn hãy cố gắng sưu tập các đồng xu để đổi lấy phần thưởng hấp dẫn nhé!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9727" y="-843413"/>
            <a:ext cx="1257453" cy="337365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0580" y="-951860"/>
            <a:ext cx="669147" cy="1795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34120" y="3404686"/>
            <a:ext cx="5707760" cy="61539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39000" y="9258300"/>
            <a:ext cx="7315200" cy="11039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6200" y="9258300"/>
            <a:ext cx="7315200" cy="11039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478000" y="9183070"/>
            <a:ext cx="7315200" cy="11039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986055" y="6396460"/>
            <a:ext cx="1724806" cy="31621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13158" y="7786228"/>
            <a:ext cx="1624142" cy="177237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428071" y="355567"/>
            <a:ext cx="4936169" cy="12026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807534" y="231278"/>
            <a:ext cx="2978226" cy="7256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336215" y="8244140"/>
            <a:ext cx="716405" cy="7164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665921" y="8244140"/>
            <a:ext cx="716405" cy="716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824897" y="2047039"/>
            <a:ext cx="868805" cy="86880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986056" y="1947052"/>
            <a:ext cx="10931506" cy="4534593"/>
            <a:chOff x="2986056" y="1947052"/>
            <a:chExt cx="10931506" cy="4534593"/>
          </a:xfrm>
        </p:grpSpPr>
        <p:grpSp>
          <p:nvGrpSpPr>
            <p:cNvPr id="8" name="Group 8"/>
            <p:cNvGrpSpPr/>
            <p:nvPr/>
          </p:nvGrpSpPr>
          <p:grpSpPr>
            <a:xfrm rot="5400000">
              <a:off x="6184512" y="-1251404"/>
              <a:ext cx="4534593" cy="10931506"/>
              <a:chOff x="0" y="0"/>
              <a:chExt cx="5584973" cy="1346364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584973" cy="13463650"/>
              </a:xfrm>
              <a:custGeom>
                <a:avLst/>
                <a:gdLst/>
                <a:ahLst/>
                <a:cxnLst/>
                <a:rect l="l" t="t" r="r" b="b"/>
                <a:pathLst>
                  <a:path w="5584973" h="13463650">
                    <a:moveTo>
                      <a:pt x="4878853" y="10975627"/>
                    </a:moveTo>
                    <a:lnTo>
                      <a:pt x="4878853" y="0"/>
                    </a:lnTo>
                    <a:lnTo>
                      <a:pt x="0" y="0"/>
                    </a:lnTo>
                    <a:lnTo>
                      <a:pt x="0" y="13463650"/>
                    </a:lnTo>
                    <a:lnTo>
                      <a:pt x="4878853" y="13463650"/>
                    </a:lnTo>
                    <a:lnTo>
                      <a:pt x="4878853" y="11568809"/>
                    </a:lnTo>
                    <a:lnTo>
                      <a:pt x="5584973" y="11277979"/>
                    </a:lnTo>
                    <a:lnTo>
                      <a:pt x="4878853" y="10975627"/>
                    </a:lnTo>
                    <a:close/>
                  </a:path>
                </a:pathLst>
              </a:custGeom>
              <a:solidFill>
                <a:srgbClr val="F0F9FF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3507270" y="3481779"/>
              <a:ext cx="10123959" cy="1846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smtClean="0">
                  <a:solidFill>
                    <a:srgbClr val="000000"/>
                  </a:solidFill>
                  <a:latin typeface="SVN-Effra" pitchFamily="2" charset="0"/>
                </a:rPr>
                <a:t>Giải quyết các bài toán ở từng chặng để giúp tớ vượt qua thử thách, tìm thật nhiều xu nhé!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364104" y="2382662"/>
              <a:ext cx="10267125" cy="859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35"/>
                </a:lnSpc>
              </a:pPr>
              <a:r>
                <a:rPr lang="en-US" sz="6600" smtClean="0">
                  <a:solidFill>
                    <a:srgbClr val="2E1B5B"/>
                  </a:solidFill>
                  <a:latin typeface="SVN-Block" pitchFamily="18" charset="0"/>
                </a:rPr>
                <a:t>Cách chơi</a:t>
              </a:r>
              <a:endParaRPr lang="en-US" sz="6600">
                <a:solidFill>
                  <a:srgbClr val="2E1B5B"/>
                </a:solidFill>
                <a:latin typeface="SVN-Block" pitchFamily="18" charset="0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069934" y="1667675"/>
            <a:ext cx="1122590" cy="101645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065571" y="1028700"/>
            <a:ext cx="5245314" cy="1277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593085" y="3261419"/>
            <a:ext cx="5707760" cy="61539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02805" y="9258300"/>
            <a:ext cx="7315200" cy="11039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112395" y="9258300"/>
            <a:ext cx="7315200" cy="11039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518005" y="9183070"/>
            <a:ext cx="7315200" cy="11039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409022" y="5099904"/>
            <a:ext cx="902767" cy="56792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646860" y="4923572"/>
            <a:ext cx="5497140" cy="920586"/>
            <a:chOff x="3646860" y="4923572"/>
            <a:chExt cx="5497140" cy="920586"/>
          </a:xfrm>
        </p:grpSpPr>
        <p:grpSp>
          <p:nvGrpSpPr>
            <p:cNvPr id="9" name="Group 9"/>
            <p:cNvGrpSpPr/>
            <p:nvPr/>
          </p:nvGrpSpPr>
          <p:grpSpPr>
            <a:xfrm>
              <a:off x="3646860" y="4923572"/>
              <a:ext cx="5497140" cy="920586"/>
              <a:chOff x="0" y="0"/>
              <a:chExt cx="1447806" cy="2424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447806" cy="242459"/>
              </a:xfrm>
              <a:custGeom>
                <a:avLst/>
                <a:gdLst/>
                <a:ahLst/>
                <a:cxnLst/>
                <a:rect l="l" t="t" r="r" b="b"/>
                <a:pathLst>
                  <a:path w="1447806" h="242459">
                    <a:moveTo>
                      <a:pt x="0" y="0"/>
                    </a:moveTo>
                    <a:lnTo>
                      <a:pt x="1447806" y="0"/>
                    </a:lnTo>
                    <a:lnTo>
                      <a:pt x="1447806" y="242459"/>
                    </a:lnTo>
                    <a:lnTo>
                      <a:pt x="0" y="242459"/>
                    </a:lnTo>
                    <a:close/>
                  </a:path>
                </a:pathLst>
              </a:custGeom>
              <a:solidFill>
                <a:srgbClr val="F0F9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4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91092" y="5143500"/>
              <a:ext cx="5106091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5"/>
                </a:lnSpc>
              </a:pPr>
              <a:r>
                <a:rPr lang="en-US" sz="4400" smtClean="0">
                  <a:solidFill>
                    <a:srgbClr val="000000"/>
                  </a:solidFill>
                  <a:latin typeface="SVN-Effra" pitchFamily="2" charset="0"/>
                </a:rPr>
                <a:t>Trả lời đúng</a:t>
              </a:r>
              <a:endParaRPr lang="en-US" sz="4400">
                <a:solidFill>
                  <a:srgbClr val="000000"/>
                </a:solidFill>
                <a:latin typeface="SVN-Effra" pitchFamily="2" charset="0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446498" y="2649193"/>
            <a:ext cx="11336302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81"/>
              </a:lnSpc>
              <a:spcBef>
                <a:spcPct val="0"/>
              </a:spcBef>
            </a:pPr>
            <a:r>
              <a:rPr lang="en-US" sz="8800" smtClean="0">
                <a:solidFill>
                  <a:srgbClr val="2E1B5B"/>
                </a:solidFill>
                <a:latin typeface="SVN-Block" pitchFamily="18" charset="0"/>
              </a:rPr>
              <a:t>Cách tính điểm</a:t>
            </a:r>
            <a:endParaRPr lang="en-US" sz="8800">
              <a:solidFill>
                <a:srgbClr val="2E1B5B"/>
              </a:solidFill>
              <a:latin typeface="SVN-Block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578488" y="4899352"/>
            <a:ext cx="3149438" cy="920586"/>
            <a:chOff x="10578488" y="4899352"/>
            <a:chExt cx="3149438" cy="920586"/>
          </a:xfrm>
        </p:grpSpPr>
        <p:grpSp>
          <p:nvGrpSpPr>
            <p:cNvPr id="15" name="Group 15"/>
            <p:cNvGrpSpPr/>
            <p:nvPr/>
          </p:nvGrpSpPr>
          <p:grpSpPr>
            <a:xfrm>
              <a:off x="10578488" y="4899352"/>
              <a:ext cx="3149438" cy="920586"/>
              <a:chOff x="0" y="0"/>
              <a:chExt cx="829482" cy="24245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29482" cy="242459"/>
              </a:xfrm>
              <a:custGeom>
                <a:avLst/>
                <a:gdLst/>
                <a:ahLst/>
                <a:cxnLst/>
                <a:rect l="l" t="t" r="r" b="b"/>
                <a:pathLst>
                  <a:path w="829482" h="242459">
                    <a:moveTo>
                      <a:pt x="0" y="0"/>
                    </a:moveTo>
                    <a:lnTo>
                      <a:pt x="829482" y="0"/>
                    </a:lnTo>
                    <a:lnTo>
                      <a:pt x="829482" y="242459"/>
                    </a:lnTo>
                    <a:lnTo>
                      <a:pt x="0" y="242459"/>
                    </a:lnTo>
                    <a:close/>
                  </a:path>
                </a:pathLst>
              </a:custGeom>
              <a:solidFill>
                <a:srgbClr val="F0F9FF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4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0867140" y="5112643"/>
              <a:ext cx="2650865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5"/>
                </a:lnSpc>
              </a:pPr>
              <a:r>
                <a:rPr lang="en-US" sz="4000" smtClean="0">
                  <a:solidFill>
                    <a:srgbClr val="000000"/>
                  </a:solidFill>
                  <a:latin typeface="Anonymous Pro Bold"/>
                </a:rPr>
                <a:t>1</a:t>
              </a:r>
              <a:endParaRPr lang="en-US" sz="4000">
                <a:solidFill>
                  <a:srgbClr val="000000"/>
                </a:solidFill>
                <a:latin typeface="Anonymous Pro Bold"/>
              </a:endParaRP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994626" y="5020941"/>
            <a:ext cx="781412" cy="7814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987973" y="6481141"/>
            <a:ext cx="905865" cy="849866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409022" y="6700856"/>
            <a:ext cx="902767" cy="56792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646860" y="6524524"/>
            <a:ext cx="5497140" cy="920586"/>
            <a:chOff x="3646860" y="6524524"/>
            <a:chExt cx="5497140" cy="920586"/>
          </a:xfrm>
        </p:grpSpPr>
        <p:grpSp>
          <p:nvGrpSpPr>
            <p:cNvPr id="33" name="Group 33"/>
            <p:cNvGrpSpPr/>
            <p:nvPr/>
          </p:nvGrpSpPr>
          <p:grpSpPr>
            <a:xfrm>
              <a:off x="3646860" y="6524524"/>
              <a:ext cx="5497140" cy="920586"/>
              <a:chOff x="0" y="0"/>
              <a:chExt cx="1447806" cy="242459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447806" cy="242459"/>
              </a:xfrm>
              <a:custGeom>
                <a:avLst/>
                <a:gdLst/>
                <a:ahLst/>
                <a:cxnLst/>
                <a:rect l="l" t="t" r="r" b="b"/>
                <a:pathLst>
                  <a:path w="1447806" h="242459">
                    <a:moveTo>
                      <a:pt x="0" y="0"/>
                    </a:moveTo>
                    <a:lnTo>
                      <a:pt x="1447806" y="0"/>
                    </a:lnTo>
                    <a:lnTo>
                      <a:pt x="1447806" y="242459"/>
                    </a:lnTo>
                    <a:lnTo>
                      <a:pt x="0" y="242459"/>
                    </a:lnTo>
                    <a:close/>
                  </a:path>
                </a:pathLst>
              </a:custGeom>
              <a:solidFill>
                <a:srgbClr val="F0F9FF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4"/>
                  </a:lnSpc>
                </a:pPr>
                <a:endParaRPr>
                  <a:latin typeface="SVN-Effra" pitchFamily="2" charset="0"/>
                </a:endParaRPr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3891092" y="6743700"/>
              <a:ext cx="5106091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5"/>
                </a:lnSpc>
              </a:pPr>
              <a:r>
                <a:rPr lang="en-US" sz="4400" smtClean="0">
                  <a:solidFill>
                    <a:srgbClr val="000000"/>
                  </a:solidFill>
                  <a:latin typeface="SVN-Effra" pitchFamily="2" charset="0"/>
                </a:rPr>
                <a:t>Trả lời sai</a:t>
              </a:r>
              <a:endParaRPr lang="en-US" sz="4400">
                <a:solidFill>
                  <a:srgbClr val="000000"/>
                </a:solidFill>
                <a:latin typeface="SVN-Effra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578488" y="6500304"/>
            <a:ext cx="3149438" cy="920586"/>
            <a:chOff x="10578488" y="6500304"/>
            <a:chExt cx="3149438" cy="920586"/>
          </a:xfrm>
        </p:grpSpPr>
        <p:grpSp>
          <p:nvGrpSpPr>
            <p:cNvPr id="38" name="Group 38"/>
            <p:cNvGrpSpPr/>
            <p:nvPr/>
          </p:nvGrpSpPr>
          <p:grpSpPr>
            <a:xfrm>
              <a:off x="10578488" y="6500304"/>
              <a:ext cx="3149438" cy="920586"/>
              <a:chOff x="0" y="0"/>
              <a:chExt cx="829482" cy="242459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29482" cy="242459"/>
              </a:xfrm>
              <a:custGeom>
                <a:avLst/>
                <a:gdLst/>
                <a:ahLst/>
                <a:cxnLst/>
                <a:rect l="l" t="t" r="r" b="b"/>
                <a:pathLst>
                  <a:path w="829482" h="242459">
                    <a:moveTo>
                      <a:pt x="0" y="0"/>
                    </a:moveTo>
                    <a:lnTo>
                      <a:pt x="829482" y="0"/>
                    </a:lnTo>
                    <a:lnTo>
                      <a:pt x="829482" y="242459"/>
                    </a:lnTo>
                    <a:lnTo>
                      <a:pt x="0" y="242459"/>
                    </a:lnTo>
                    <a:close/>
                  </a:path>
                </a:pathLst>
              </a:custGeom>
              <a:solidFill>
                <a:srgbClr val="F0F9FF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4"/>
                  </a:lnSpc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10867140" y="6712843"/>
              <a:ext cx="2650865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5"/>
                </a:lnSpc>
              </a:pPr>
              <a:r>
                <a:rPr lang="en-US" sz="4000" smtClean="0">
                  <a:solidFill>
                    <a:srgbClr val="000000"/>
                  </a:solidFill>
                  <a:latin typeface="Anonymous Pro Bold"/>
                </a:rPr>
                <a:t>0</a:t>
              </a:r>
              <a:endParaRPr lang="en-US" sz="4000">
                <a:solidFill>
                  <a:srgbClr val="000000"/>
                </a:solidFill>
                <a:latin typeface="Anonymous Pro Bold"/>
              </a:endParaRPr>
            </a:p>
          </p:txBody>
        </p:sp>
      </p:grpSp>
      <p:pic>
        <p:nvPicPr>
          <p:cNvPr id="30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428071" y="355567"/>
            <a:ext cx="4936169" cy="1202630"/>
          </a:xfrm>
          <a:prstGeom prst="rect">
            <a:avLst/>
          </a:prstGeom>
        </p:spPr>
      </p:pic>
      <p:pic>
        <p:nvPicPr>
          <p:cNvPr id="31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807534" y="231278"/>
            <a:ext cx="2978226" cy="725604"/>
          </a:xfrm>
          <a:prstGeom prst="rect">
            <a:avLst/>
          </a:prstGeom>
        </p:spPr>
      </p:pic>
      <p:pic>
        <p:nvPicPr>
          <p:cNvPr id="3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1065571" y="1028700"/>
            <a:ext cx="5245314" cy="1277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471885" y="6391386"/>
            <a:ext cx="13396040" cy="32637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72773" y="1657828"/>
            <a:ext cx="4773054" cy="11628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67050" y="593363"/>
            <a:ext cx="4166503" cy="10151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42866" y="5701347"/>
            <a:ext cx="12232868" cy="55381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65848" y="5068969"/>
            <a:ext cx="4756305" cy="1065242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 rot="-1629761">
            <a:off x="9221772" y="5375734"/>
            <a:ext cx="984652" cy="1246254"/>
            <a:chOff x="0" y="0"/>
            <a:chExt cx="1457960" cy="1845310"/>
          </a:xfrm>
        </p:grpSpPr>
        <p:sp>
          <p:nvSpPr>
            <p:cNvPr id="8" name="Freeform 8"/>
            <p:cNvSpPr/>
            <p:nvPr/>
          </p:nvSpPr>
          <p:spPr>
            <a:xfrm>
              <a:off x="17780" y="-5080"/>
              <a:ext cx="1402080" cy="1805940"/>
            </a:xfrm>
            <a:custGeom>
              <a:avLst/>
              <a:gdLst/>
              <a:ahLst/>
              <a:cxnLst/>
              <a:rect l="l" t="t" r="r" b="b"/>
              <a:pathLst>
                <a:path w="1402080" h="1805940">
                  <a:moveTo>
                    <a:pt x="925830" y="565150"/>
                  </a:moveTo>
                  <a:cubicBezTo>
                    <a:pt x="925830" y="441960"/>
                    <a:pt x="668020" y="474980"/>
                    <a:pt x="668020" y="474980"/>
                  </a:cubicBezTo>
                  <a:lnTo>
                    <a:pt x="668020" y="198120"/>
                  </a:lnTo>
                  <a:cubicBezTo>
                    <a:pt x="668020" y="0"/>
                    <a:pt x="403860" y="3810"/>
                    <a:pt x="403860" y="189230"/>
                  </a:cubicBezTo>
                  <a:lnTo>
                    <a:pt x="403860" y="981710"/>
                  </a:lnTo>
                  <a:lnTo>
                    <a:pt x="240030" y="817880"/>
                  </a:lnTo>
                  <a:cubicBezTo>
                    <a:pt x="189230" y="767080"/>
                    <a:pt x="76200" y="748030"/>
                    <a:pt x="38100" y="817880"/>
                  </a:cubicBezTo>
                  <a:cubicBezTo>
                    <a:pt x="0" y="887730"/>
                    <a:pt x="69850" y="981710"/>
                    <a:pt x="69850" y="981710"/>
                  </a:cubicBezTo>
                  <a:cubicBezTo>
                    <a:pt x="69850" y="981710"/>
                    <a:pt x="459740" y="1503680"/>
                    <a:pt x="510540" y="1805940"/>
                  </a:cubicBezTo>
                  <a:lnTo>
                    <a:pt x="1193800" y="1805940"/>
                  </a:lnTo>
                  <a:cubicBezTo>
                    <a:pt x="1193800" y="1793240"/>
                    <a:pt x="1376680" y="1242060"/>
                    <a:pt x="1389380" y="1176020"/>
                  </a:cubicBezTo>
                  <a:cubicBezTo>
                    <a:pt x="1402080" y="1109980"/>
                    <a:pt x="1395730" y="990600"/>
                    <a:pt x="1389380" y="835660"/>
                  </a:cubicBezTo>
                  <a:cubicBezTo>
                    <a:pt x="1383030" y="681990"/>
                    <a:pt x="1238250" y="640080"/>
                    <a:pt x="1173480" y="640080"/>
                  </a:cubicBezTo>
                  <a:lnTo>
                    <a:pt x="1170940" y="643890"/>
                  </a:lnTo>
                  <a:cubicBezTo>
                    <a:pt x="1149350" y="556260"/>
                    <a:pt x="979170" y="565150"/>
                    <a:pt x="925830" y="565150"/>
                  </a:cubicBezTo>
                  <a:close/>
                </a:path>
              </a:pathLst>
            </a:custGeom>
            <a:solidFill>
              <a:srgbClr val="E9EEF1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-33020" y="2540"/>
              <a:ext cx="1494790" cy="1844040"/>
            </a:xfrm>
            <a:custGeom>
              <a:avLst/>
              <a:gdLst/>
              <a:ahLst/>
              <a:cxnLst/>
              <a:rect l="l" t="t" r="r" b="b"/>
              <a:pathLst>
                <a:path w="1494790" h="1844040">
                  <a:moveTo>
                    <a:pt x="1484630" y="863600"/>
                  </a:moveTo>
                  <a:lnTo>
                    <a:pt x="1483360" y="828040"/>
                  </a:lnTo>
                  <a:cubicBezTo>
                    <a:pt x="1477010" y="669290"/>
                    <a:pt x="1344930" y="601980"/>
                    <a:pt x="1248410" y="591820"/>
                  </a:cubicBezTo>
                  <a:cubicBezTo>
                    <a:pt x="1243330" y="585470"/>
                    <a:pt x="1238250" y="577850"/>
                    <a:pt x="1231900" y="572770"/>
                  </a:cubicBezTo>
                  <a:cubicBezTo>
                    <a:pt x="1178560" y="519430"/>
                    <a:pt x="1078230" y="514350"/>
                    <a:pt x="1010920" y="514350"/>
                  </a:cubicBezTo>
                  <a:cubicBezTo>
                    <a:pt x="1004570" y="497840"/>
                    <a:pt x="994410" y="483870"/>
                    <a:pt x="980440" y="471170"/>
                  </a:cubicBezTo>
                  <a:cubicBezTo>
                    <a:pt x="925830" y="422910"/>
                    <a:pt x="824230" y="419100"/>
                    <a:pt x="762000" y="421640"/>
                  </a:cubicBezTo>
                  <a:lnTo>
                    <a:pt x="762000" y="193040"/>
                  </a:lnTo>
                  <a:cubicBezTo>
                    <a:pt x="762000" y="119380"/>
                    <a:pt x="731520" y="73660"/>
                    <a:pt x="707390" y="49530"/>
                  </a:cubicBezTo>
                  <a:cubicBezTo>
                    <a:pt x="674370" y="17780"/>
                    <a:pt x="631190" y="0"/>
                    <a:pt x="584200" y="0"/>
                  </a:cubicBezTo>
                  <a:cubicBezTo>
                    <a:pt x="496570" y="0"/>
                    <a:pt x="408940" y="63500"/>
                    <a:pt x="408940" y="184150"/>
                  </a:cubicBezTo>
                  <a:lnTo>
                    <a:pt x="408940" y="868680"/>
                  </a:lnTo>
                  <a:lnTo>
                    <a:pt x="321310" y="781050"/>
                  </a:lnTo>
                  <a:cubicBezTo>
                    <a:pt x="279400" y="739140"/>
                    <a:pt x="209550" y="716280"/>
                    <a:pt x="149860" y="725170"/>
                  </a:cubicBezTo>
                  <a:cubicBezTo>
                    <a:pt x="105410" y="731520"/>
                    <a:pt x="69850" y="755650"/>
                    <a:pt x="49530" y="791210"/>
                  </a:cubicBezTo>
                  <a:cubicBezTo>
                    <a:pt x="0" y="880110"/>
                    <a:pt x="76200" y="988060"/>
                    <a:pt x="85090" y="1000760"/>
                  </a:cubicBezTo>
                  <a:cubicBezTo>
                    <a:pt x="88900" y="1005840"/>
                    <a:pt x="469900" y="1517650"/>
                    <a:pt x="516890" y="1805940"/>
                  </a:cubicBezTo>
                  <a:lnTo>
                    <a:pt x="516890" y="1807210"/>
                  </a:lnTo>
                  <a:cubicBezTo>
                    <a:pt x="516890" y="1808480"/>
                    <a:pt x="516890" y="1809750"/>
                    <a:pt x="518160" y="1811020"/>
                  </a:cubicBezTo>
                  <a:cubicBezTo>
                    <a:pt x="518160" y="1812290"/>
                    <a:pt x="519430" y="1813560"/>
                    <a:pt x="519430" y="1816100"/>
                  </a:cubicBezTo>
                  <a:cubicBezTo>
                    <a:pt x="519430" y="1817370"/>
                    <a:pt x="520700" y="1818640"/>
                    <a:pt x="520700" y="1818640"/>
                  </a:cubicBezTo>
                  <a:cubicBezTo>
                    <a:pt x="521970" y="1819910"/>
                    <a:pt x="521970" y="1821180"/>
                    <a:pt x="523240" y="1822450"/>
                  </a:cubicBezTo>
                  <a:cubicBezTo>
                    <a:pt x="523240" y="1823720"/>
                    <a:pt x="524510" y="1823720"/>
                    <a:pt x="525780" y="1824990"/>
                  </a:cubicBezTo>
                  <a:cubicBezTo>
                    <a:pt x="527050" y="1826260"/>
                    <a:pt x="528320" y="1827530"/>
                    <a:pt x="528320" y="1828800"/>
                  </a:cubicBezTo>
                  <a:lnTo>
                    <a:pt x="530860" y="1831340"/>
                  </a:lnTo>
                  <a:cubicBezTo>
                    <a:pt x="532130" y="1832610"/>
                    <a:pt x="533400" y="1833880"/>
                    <a:pt x="534670" y="1833880"/>
                  </a:cubicBezTo>
                  <a:lnTo>
                    <a:pt x="537210" y="1836420"/>
                  </a:lnTo>
                  <a:cubicBezTo>
                    <a:pt x="538480" y="1837690"/>
                    <a:pt x="539750" y="1837690"/>
                    <a:pt x="541020" y="1838960"/>
                  </a:cubicBezTo>
                  <a:cubicBezTo>
                    <a:pt x="542290" y="1838960"/>
                    <a:pt x="543560" y="1840230"/>
                    <a:pt x="543560" y="1840230"/>
                  </a:cubicBezTo>
                  <a:cubicBezTo>
                    <a:pt x="544830" y="1841500"/>
                    <a:pt x="547370" y="1841500"/>
                    <a:pt x="548640" y="1841500"/>
                  </a:cubicBezTo>
                  <a:cubicBezTo>
                    <a:pt x="549910" y="1841500"/>
                    <a:pt x="549910" y="1841500"/>
                    <a:pt x="551180" y="1842770"/>
                  </a:cubicBezTo>
                  <a:cubicBezTo>
                    <a:pt x="553720" y="1842770"/>
                    <a:pt x="556260" y="1844040"/>
                    <a:pt x="560070" y="1844040"/>
                  </a:cubicBezTo>
                  <a:lnTo>
                    <a:pt x="1243330" y="1844040"/>
                  </a:lnTo>
                  <a:cubicBezTo>
                    <a:pt x="1264920" y="1844040"/>
                    <a:pt x="1283970" y="1827530"/>
                    <a:pt x="1287780" y="1807210"/>
                  </a:cubicBezTo>
                  <a:cubicBezTo>
                    <a:pt x="1291590" y="1790700"/>
                    <a:pt x="1323340" y="1694180"/>
                    <a:pt x="1352550" y="1600200"/>
                  </a:cubicBezTo>
                  <a:cubicBezTo>
                    <a:pt x="1421130" y="1385570"/>
                    <a:pt x="1474470" y="1217930"/>
                    <a:pt x="1482090" y="1178560"/>
                  </a:cubicBezTo>
                  <a:cubicBezTo>
                    <a:pt x="1494790" y="1111250"/>
                    <a:pt x="1490980" y="1007110"/>
                    <a:pt x="1484630" y="863600"/>
                  </a:cubicBezTo>
                  <a:close/>
                  <a:moveTo>
                    <a:pt x="1395730" y="1160780"/>
                  </a:moveTo>
                  <a:cubicBezTo>
                    <a:pt x="1389380" y="1197610"/>
                    <a:pt x="1316990" y="1422400"/>
                    <a:pt x="1268730" y="1572260"/>
                  </a:cubicBezTo>
                  <a:cubicBezTo>
                    <a:pt x="1236980" y="1671320"/>
                    <a:pt x="1220470" y="1724660"/>
                    <a:pt x="1210310" y="1755140"/>
                  </a:cubicBezTo>
                  <a:lnTo>
                    <a:pt x="596900" y="1755140"/>
                  </a:lnTo>
                  <a:cubicBezTo>
                    <a:pt x="523240" y="1443990"/>
                    <a:pt x="171450" y="969010"/>
                    <a:pt x="156210" y="948690"/>
                  </a:cubicBezTo>
                  <a:cubicBezTo>
                    <a:pt x="144780" y="933450"/>
                    <a:pt x="107950" y="869950"/>
                    <a:pt x="128270" y="833120"/>
                  </a:cubicBezTo>
                  <a:cubicBezTo>
                    <a:pt x="130810" y="829310"/>
                    <a:pt x="138430" y="815340"/>
                    <a:pt x="163830" y="811530"/>
                  </a:cubicBezTo>
                  <a:cubicBezTo>
                    <a:pt x="195580" y="806450"/>
                    <a:pt x="237490" y="820420"/>
                    <a:pt x="260350" y="843280"/>
                  </a:cubicBezTo>
                  <a:lnTo>
                    <a:pt x="370840" y="953770"/>
                  </a:lnTo>
                  <a:cubicBezTo>
                    <a:pt x="386080" y="969010"/>
                    <a:pt x="400050" y="982980"/>
                    <a:pt x="410210" y="994410"/>
                  </a:cubicBezTo>
                  <a:lnTo>
                    <a:pt x="410210" y="1050290"/>
                  </a:lnTo>
                  <a:cubicBezTo>
                    <a:pt x="410210" y="1074420"/>
                    <a:pt x="430530" y="1094740"/>
                    <a:pt x="454660" y="1094740"/>
                  </a:cubicBezTo>
                  <a:cubicBezTo>
                    <a:pt x="478790" y="1094740"/>
                    <a:pt x="499110" y="1074420"/>
                    <a:pt x="499110" y="1050290"/>
                  </a:cubicBezTo>
                  <a:lnTo>
                    <a:pt x="499110" y="181610"/>
                  </a:lnTo>
                  <a:cubicBezTo>
                    <a:pt x="499110" y="115570"/>
                    <a:pt x="542290" y="86360"/>
                    <a:pt x="585470" y="86360"/>
                  </a:cubicBezTo>
                  <a:cubicBezTo>
                    <a:pt x="626110" y="86360"/>
                    <a:pt x="674370" y="113030"/>
                    <a:pt x="674370" y="190500"/>
                  </a:cubicBezTo>
                  <a:lnTo>
                    <a:pt x="674370" y="791210"/>
                  </a:lnTo>
                  <a:cubicBezTo>
                    <a:pt x="674370" y="815340"/>
                    <a:pt x="694690" y="835660"/>
                    <a:pt x="718820" y="835660"/>
                  </a:cubicBezTo>
                  <a:cubicBezTo>
                    <a:pt x="742950" y="835660"/>
                    <a:pt x="763270" y="815340"/>
                    <a:pt x="763270" y="791210"/>
                  </a:cubicBezTo>
                  <a:lnTo>
                    <a:pt x="763270" y="508000"/>
                  </a:lnTo>
                  <a:cubicBezTo>
                    <a:pt x="822960" y="505460"/>
                    <a:pt x="895350" y="511810"/>
                    <a:pt x="923290" y="535940"/>
                  </a:cubicBezTo>
                  <a:cubicBezTo>
                    <a:pt x="929640" y="542290"/>
                    <a:pt x="932180" y="548640"/>
                    <a:pt x="932180" y="557530"/>
                  </a:cubicBezTo>
                  <a:lnTo>
                    <a:pt x="932180" y="802640"/>
                  </a:lnTo>
                  <a:cubicBezTo>
                    <a:pt x="932180" y="826770"/>
                    <a:pt x="952500" y="847090"/>
                    <a:pt x="976630" y="847090"/>
                  </a:cubicBezTo>
                  <a:cubicBezTo>
                    <a:pt x="1000760" y="847090"/>
                    <a:pt x="1021080" y="826770"/>
                    <a:pt x="1021080" y="802640"/>
                  </a:cubicBezTo>
                  <a:lnTo>
                    <a:pt x="1021080" y="601980"/>
                  </a:lnTo>
                  <a:cubicBezTo>
                    <a:pt x="1069340" y="601980"/>
                    <a:pt x="1143000" y="607060"/>
                    <a:pt x="1170940" y="633730"/>
                  </a:cubicBezTo>
                  <a:cubicBezTo>
                    <a:pt x="1177290" y="640080"/>
                    <a:pt x="1179830" y="646430"/>
                    <a:pt x="1179830" y="655320"/>
                  </a:cubicBezTo>
                  <a:lnTo>
                    <a:pt x="1179830" y="894080"/>
                  </a:lnTo>
                  <a:cubicBezTo>
                    <a:pt x="1179830" y="918210"/>
                    <a:pt x="1200150" y="938530"/>
                    <a:pt x="1224280" y="938530"/>
                  </a:cubicBezTo>
                  <a:cubicBezTo>
                    <a:pt x="1248410" y="938530"/>
                    <a:pt x="1268730" y="918210"/>
                    <a:pt x="1268730" y="894080"/>
                  </a:cubicBezTo>
                  <a:lnTo>
                    <a:pt x="1268730" y="684530"/>
                  </a:lnTo>
                  <a:cubicBezTo>
                    <a:pt x="1318260" y="697230"/>
                    <a:pt x="1391920" y="731520"/>
                    <a:pt x="1395730" y="830580"/>
                  </a:cubicBezTo>
                  <a:lnTo>
                    <a:pt x="1397000" y="866140"/>
                  </a:lnTo>
                  <a:cubicBezTo>
                    <a:pt x="1402080" y="999490"/>
                    <a:pt x="1405890" y="1104900"/>
                    <a:pt x="1395730" y="1160780"/>
                  </a:cubicBezTo>
                  <a:close/>
                </a:path>
              </a:pathLst>
            </a:custGeom>
            <a:solidFill>
              <a:srgbClr val="005B52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245740" y="3013328"/>
            <a:ext cx="13796520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652"/>
              </a:lnSpc>
              <a:spcBef>
                <a:spcPct val="0"/>
              </a:spcBef>
            </a:pPr>
            <a:r>
              <a:rPr lang="en-US" sz="15100" smtClean="0">
                <a:solidFill>
                  <a:srgbClr val="2E1B5B"/>
                </a:solidFill>
                <a:latin typeface="SVN-Block" pitchFamily="18" charset="0"/>
              </a:rPr>
              <a:t>Chặng 1</a:t>
            </a:r>
            <a:endParaRPr lang="en-US" sz="15100">
              <a:solidFill>
                <a:srgbClr val="2E1B5B"/>
              </a:solidFill>
              <a:latin typeface="SVN-Blo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8522" y="-123825"/>
            <a:ext cx="2231249" cy="285392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641080"/>
            <a:ext cx="9144000" cy="16459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0" y="8641080"/>
            <a:ext cx="9144000" cy="16459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240000" y="84106"/>
            <a:ext cx="2830804" cy="36207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152718" y="6018373"/>
            <a:ext cx="1598782" cy="266463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685800" y="2019300"/>
            <a:ext cx="7708662" cy="3875059"/>
            <a:chOff x="0" y="0"/>
            <a:chExt cx="17392589" cy="81032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392590" cy="8103239"/>
            </a:xfrm>
            <a:custGeom>
              <a:avLst/>
              <a:gdLst/>
              <a:ahLst/>
              <a:cxnLst/>
              <a:rect l="l" t="t" r="r" b="b"/>
              <a:pathLst>
                <a:path w="17392590" h="8103239">
                  <a:moveTo>
                    <a:pt x="17392590" y="439420"/>
                  </a:moveTo>
                  <a:lnTo>
                    <a:pt x="17392590" y="6416680"/>
                  </a:lnTo>
                  <a:cubicBezTo>
                    <a:pt x="17392590" y="6659250"/>
                    <a:pt x="17195740" y="6856100"/>
                    <a:pt x="16953168" y="6856100"/>
                  </a:cubicBezTo>
                  <a:lnTo>
                    <a:pt x="1780540" y="6856100"/>
                  </a:lnTo>
                  <a:cubicBezTo>
                    <a:pt x="1925320" y="7282820"/>
                    <a:pt x="2146300" y="7685410"/>
                    <a:pt x="2298700" y="8103239"/>
                  </a:cubicBezTo>
                  <a:cubicBezTo>
                    <a:pt x="2123440" y="7849239"/>
                    <a:pt x="1510030" y="7333620"/>
                    <a:pt x="1162050" y="6856100"/>
                  </a:cubicBezTo>
                  <a:lnTo>
                    <a:pt x="439420" y="6856100"/>
                  </a:lnTo>
                  <a:cubicBezTo>
                    <a:pt x="196850" y="6856100"/>
                    <a:pt x="0" y="6659250"/>
                    <a:pt x="0" y="6416680"/>
                  </a:cubicBezTo>
                  <a:lnTo>
                    <a:pt x="0" y="439420"/>
                  </a:lnTo>
                  <a:cubicBezTo>
                    <a:pt x="0" y="196850"/>
                    <a:pt x="196850" y="0"/>
                    <a:pt x="439420" y="0"/>
                  </a:cubicBezTo>
                  <a:lnTo>
                    <a:pt x="16953168" y="0"/>
                  </a:lnTo>
                  <a:cubicBezTo>
                    <a:pt x="17195740" y="0"/>
                    <a:pt x="17392590" y="196850"/>
                    <a:pt x="17392590" y="439420"/>
                  </a:cubicBezTo>
                  <a:close/>
                </a:path>
              </a:pathLst>
            </a:custGeom>
            <a:solidFill>
              <a:srgbClr val="F0F9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762000" y="2305801"/>
            <a:ext cx="7372989" cy="3167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altLang="en-US" sz="3600" b="1" smtClean="0">
                <a:solidFill>
                  <a:srgbClr val="C00000"/>
                </a:solidFill>
                <a:latin typeface="SVN-Ready" pitchFamily="18" charset="0"/>
                <a:cs typeface="Calibri" panose="020F0502020204030204" pitchFamily="34" charset="0"/>
              </a:rPr>
              <a:t>Đọc </a:t>
            </a:r>
            <a:r>
              <a:rPr lang="en-US" altLang="en-US" sz="3600" b="1">
                <a:solidFill>
                  <a:srgbClr val="C00000"/>
                </a:solidFill>
                <a:latin typeface="SVN-Ready" pitchFamily="18" charset="0"/>
                <a:cs typeface="Calibri" panose="020F0502020204030204" pitchFamily="34" charset="0"/>
              </a:rPr>
              <a:t>số thập phân; nêu phần nguyên, phần thập phân và giá trị theo vị trí của mỗi chữ số trong số </a:t>
            </a:r>
            <a:r>
              <a:rPr lang="en-US" altLang="en-US" sz="3600" b="1" smtClean="0">
                <a:solidFill>
                  <a:srgbClr val="C00000"/>
                </a:solidFill>
                <a:latin typeface="SVN-Ready" pitchFamily="18" charset="0"/>
                <a:cs typeface="Calibri" panose="020F0502020204030204" pitchFamily="34" charset="0"/>
              </a:rPr>
              <a:t>đó</a:t>
            </a:r>
          </a:p>
          <a:p>
            <a:pPr algn="ctr">
              <a:lnSpc>
                <a:spcPts val="4200"/>
              </a:lnSpc>
            </a:pPr>
            <a:r>
              <a:rPr lang="en-US" altLang="en-US" sz="3600" b="1">
                <a:latin typeface="SVN-Ready" pitchFamily="18" charset="0"/>
                <a:cs typeface="Calibri" panose="020F0502020204030204" pitchFamily="34" charset="0"/>
              </a:rPr>
              <a:t>63,42 ;            </a:t>
            </a:r>
            <a:r>
              <a:rPr lang="en-US" altLang="en-US" sz="3600" b="1" smtClean="0">
                <a:latin typeface="SVN-Ready" pitchFamily="18" charset="0"/>
                <a:cs typeface="Calibri" panose="020F0502020204030204" pitchFamily="34" charset="0"/>
              </a:rPr>
              <a:t>99,99      </a:t>
            </a:r>
            <a:endParaRPr lang="en-US" altLang="en-US" sz="3600" b="1">
              <a:latin typeface="SVN-Ready" pitchFamily="18" charset="0"/>
              <a:cs typeface="Calibri" panose="020F0502020204030204" pitchFamily="34" charset="0"/>
            </a:endParaRPr>
          </a:p>
          <a:p>
            <a:pPr algn="ctr">
              <a:lnSpc>
                <a:spcPts val="4200"/>
              </a:lnSpc>
            </a:pPr>
            <a:r>
              <a:rPr lang="en-US" altLang="en-US" sz="3600" b="1" smtClean="0">
                <a:latin typeface="SVN-Ready" pitchFamily="18" charset="0"/>
                <a:cs typeface="Calibri" panose="020F0502020204030204" pitchFamily="34" charset="0"/>
              </a:rPr>
              <a:t>81,325 </a:t>
            </a:r>
            <a:r>
              <a:rPr lang="en-US" altLang="en-US" sz="3600" b="1">
                <a:latin typeface="SVN-Ready" pitchFamily="18" charset="0"/>
                <a:cs typeface="Calibri" panose="020F0502020204030204" pitchFamily="34" charset="0"/>
              </a:rPr>
              <a:t>;             7,081</a:t>
            </a:r>
          </a:p>
          <a:p>
            <a:pPr algn="ctr">
              <a:lnSpc>
                <a:spcPts val="3673"/>
              </a:lnSpc>
            </a:pPr>
            <a:endParaRPr lang="en-US" sz="3600">
              <a:solidFill>
                <a:srgbClr val="000000"/>
              </a:solidFill>
              <a:latin typeface="SVN-Ready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394462" y="1561253"/>
            <a:ext cx="3124200" cy="1596182"/>
            <a:chOff x="8394462" y="1561253"/>
            <a:chExt cx="3124200" cy="1596182"/>
          </a:xfrm>
        </p:grpSpPr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8394462" y="1561253"/>
              <a:ext cx="3124200" cy="159618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8938168" y="1969394"/>
              <a:ext cx="209063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6000" b="1">
                  <a:latin typeface="SVN-Ready" pitchFamily="18" charset="0"/>
                  <a:cs typeface="Calibri" panose="020F0502020204030204" pitchFamily="34" charset="0"/>
                </a:rPr>
                <a:t>63,42 </a:t>
              </a:r>
              <a:endParaRPr lang="en-US" sz="60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301577" y="647700"/>
            <a:ext cx="3350193" cy="1711644"/>
            <a:chOff x="11301577" y="647700"/>
            <a:chExt cx="3350193" cy="1711644"/>
          </a:xfrm>
        </p:grpSpPr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1301577" y="647700"/>
              <a:ext cx="3350193" cy="171164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1963400" y="1251348"/>
              <a:ext cx="2252540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6600" b="1">
                  <a:latin typeface="SVN-Ready" pitchFamily="18" charset="0"/>
                  <a:cs typeface="Calibri" panose="020F0502020204030204" pitchFamily="34" charset="0"/>
                </a:rPr>
                <a:t>99,99 </a:t>
              </a:r>
              <a:endParaRPr lang="en-US" sz="66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554493" y="2634872"/>
            <a:ext cx="3350193" cy="1711644"/>
            <a:chOff x="10554493" y="2634872"/>
            <a:chExt cx="3350193" cy="1711644"/>
          </a:xfrm>
        </p:grpSpPr>
        <p:pic>
          <p:nvPicPr>
            <p:cNvPr id="28" name="Picture 13"/>
            <p:cNvPicPr>
              <a:picLocks noChangeAspect="1"/>
            </p:cNvPicPr>
            <p:nvPr/>
          </p:nvPicPr>
          <p:blipFill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0554493" y="2634872"/>
              <a:ext cx="3350193" cy="171164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1207337" y="3220760"/>
              <a:ext cx="197526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5400" b="1">
                  <a:latin typeface="SVN-Ready" pitchFamily="18" charset="0"/>
                  <a:cs typeface="Calibri" panose="020F0502020204030204" pitchFamily="34" charset="0"/>
                </a:rPr>
                <a:t>81,325</a:t>
              </a:r>
              <a:endParaRPr lang="en-US" sz="54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752286" y="2244924"/>
            <a:ext cx="3350193" cy="1711644"/>
            <a:chOff x="13752286" y="2244924"/>
            <a:chExt cx="3350193" cy="1711644"/>
          </a:xfrm>
        </p:grpSpPr>
        <p:pic>
          <p:nvPicPr>
            <p:cNvPr id="27" name="Picture 13"/>
            <p:cNvPicPr>
              <a:picLocks noChangeAspect="1"/>
            </p:cNvPicPr>
            <p:nvPr/>
          </p:nvPicPr>
          <p:blipFill>
            <a:blip r:embed="rId1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3752286" y="2244924"/>
              <a:ext cx="3350193" cy="171164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4633627" y="3133289"/>
              <a:ext cx="1800493" cy="714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altLang="en-US" sz="6000" b="1">
                  <a:latin typeface="SVN-Ready" pitchFamily="18" charset="0"/>
                  <a:cs typeface="Calibri" panose="020F0502020204030204" pitchFamily="34" charset="0"/>
                </a:rPr>
                <a:t>7,081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8451189" y="4457700"/>
            <a:ext cx="9676342" cy="42625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604107" y="4742328"/>
            <a:ext cx="9523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63,42</a:t>
            </a:r>
          </a:p>
          <a:p>
            <a:pPr algn="ctr"/>
            <a:endParaRPr lang="en-US" sz="1600" smtClean="0"/>
          </a:p>
          <a:p>
            <a:r>
              <a:rPr lang="en-US" sz="4000" smtClean="0"/>
              <a:t>- </a:t>
            </a:r>
            <a:r>
              <a:rPr lang="en-US" sz="4000" b="1" smtClean="0"/>
              <a:t>Đọc là</a:t>
            </a:r>
            <a:r>
              <a:rPr lang="en-US" sz="4000" smtClean="0"/>
              <a:t>: sáu mươi ba phẩy bốn mươi hai.</a:t>
            </a:r>
          </a:p>
          <a:p>
            <a:r>
              <a:rPr lang="en-US" sz="4000" smtClean="0"/>
              <a:t>- </a:t>
            </a:r>
            <a:r>
              <a:rPr lang="en-US" sz="4000" b="1" smtClean="0"/>
              <a:t>Phần nguyên </a:t>
            </a:r>
            <a:r>
              <a:rPr lang="en-US" sz="4000" smtClean="0"/>
              <a:t>là 63. Gồm: 6 chục, 3 đơn vị.</a:t>
            </a:r>
          </a:p>
          <a:p>
            <a:r>
              <a:rPr lang="en-US" sz="4000" smtClean="0"/>
              <a:t>- </a:t>
            </a:r>
            <a:r>
              <a:rPr lang="en-US" sz="4000" b="1" smtClean="0"/>
              <a:t>Phần thập phân </a:t>
            </a:r>
            <a:r>
              <a:rPr lang="en-US" sz="4000" smtClean="0"/>
              <a:t>là 0,42. Gồm 4 phần mười, 2 phần trăm</a:t>
            </a:r>
            <a:endParaRPr lang="en-US" sz="4000"/>
          </a:p>
        </p:txBody>
      </p:sp>
      <p:sp>
        <p:nvSpPr>
          <p:cNvPr id="34" name="TextBox 33"/>
          <p:cNvSpPr txBox="1"/>
          <p:nvPr/>
        </p:nvSpPr>
        <p:spPr>
          <a:xfrm>
            <a:off x="8500693" y="4762500"/>
            <a:ext cx="95234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99,99</a:t>
            </a:r>
          </a:p>
          <a:p>
            <a:pPr algn="ctr"/>
            <a:endParaRPr lang="en-US" sz="1600"/>
          </a:p>
          <a:p>
            <a:r>
              <a:rPr lang="en-US" sz="4000"/>
              <a:t>- </a:t>
            </a:r>
            <a:r>
              <a:rPr lang="en-US" sz="4000" b="1"/>
              <a:t>Đọc là</a:t>
            </a:r>
            <a:r>
              <a:rPr lang="en-US" sz="4000"/>
              <a:t>: </a:t>
            </a:r>
            <a:r>
              <a:rPr lang="en-US" sz="4000" smtClean="0"/>
              <a:t>chín mươi chín phẩy chín mươi chín.</a:t>
            </a:r>
            <a:endParaRPr lang="en-US" sz="4000"/>
          </a:p>
          <a:p>
            <a:r>
              <a:rPr lang="en-US" sz="4000" smtClean="0"/>
              <a:t>- </a:t>
            </a:r>
            <a:r>
              <a:rPr lang="en-US" sz="4000" b="1" smtClean="0"/>
              <a:t>Phần nguyên </a:t>
            </a:r>
            <a:r>
              <a:rPr lang="en-US" sz="4000" smtClean="0"/>
              <a:t>là 99. Gồm: 9 chục, 9 đơn vị.</a:t>
            </a:r>
          </a:p>
          <a:p>
            <a:r>
              <a:rPr lang="en-US" sz="4000" smtClean="0"/>
              <a:t>- </a:t>
            </a:r>
            <a:r>
              <a:rPr lang="en-US" sz="4000" b="1" smtClean="0"/>
              <a:t>Phần thập phân </a:t>
            </a:r>
            <a:r>
              <a:rPr lang="en-US" sz="4000" smtClean="0"/>
              <a:t>là 0,99. Gồm 9 phần mười, 9 phần trăm</a:t>
            </a:r>
            <a:endParaRPr lang="en-US" sz="4000"/>
          </a:p>
        </p:txBody>
      </p:sp>
      <p:sp>
        <p:nvSpPr>
          <p:cNvPr id="35" name="TextBox 34"/>
          <p:cNvSpPr txBox="1"/>
          <p:nvPr/>
        </p:nvSpPr>
        <p:spPr>
          <a:xfrm>
            <a:off x="8382000" y="4457700"/>
            <a:ext cx="973362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81,325</a:t>
            </a:r>
          </a:p>
          <a:p>
            <a:pPr algn="just"/>
            <a:endParaRPr lang="en-US" sz="1200"/>
          </a:p>
          <a:p>
            <a:r>
              <a:rPr lang="en-US" sz="4000"/>
              <a:t>- </a:t>
            </a:r>
            <a:r>
              <a:rPr lang="en-US" sz="4000" b="1"/>
              <a:t>Đọc là</a:t>
            </a:r>
            <a:r>
              <a:rPr lang="en-US" sz="4000"/>
              <a:t>: </a:t>
            </a:r>
            <a:r>
              <a:rPr lang="en-US" sz="4000" smtClean="0"/>
              <a:t>tám </a:t>
            </a:r>
            <a:r>
              <a:rPr lang="en-US" sz="4000"/>
              <a:t>mươi </a:t>
            </a:r>
            <a:r>
              <a:rPr lang="en-US" sz="4000" smtClean="0"/>
              <a:t>mốt </a:t>
            </a:r>
            <a:r>
              <a:rPr lang="en-US" sz="4000"/>
              <a:t>phẩy </a:t>
            </a:r>
            <a:r>
              <a:rPr lang="en-US" sz="4000" smtClean="0"/>
              <a:t>ba trăm hai </a:t>
            </a:r>
            <a:r>
              <a:rPr lang="en-US" sz="4000"/>
              <a:t>mươi </a:t>
            </a:r>
            <a:r>
              <a:rPr lang="en-US" sz="4000" smtClean="0"/>
              <a:t>lăm.</a:t>
            </a:r>
            <a:endParaRPr lang="en-US" sz="4000"/>
          </a:p>
          <a:p>
            <a:r>
              <a:rPr lang="en-US" sz="4000" smtClean="0"/>
              <a:t>- </a:t>
            </a:r>
            <a:r>
              <a:rPr lang="en-US" sz="4000" b="1" smtClean="0"/>
              <a:t>Phần nguyên </a:t>
            </a:r>
            <a:r>
              <a:rPr lang="en-US" sz="4000" smtClean="0"/>
              <a:t>là 81. Gồm: 8 chục, 1 đơn vị.</a:t>
            </a:r>
          </a:p>
          <a:p>
            <a:r>
              <a:rPr lang="en-US" sz="4000" smtClean="0"/>
              <a:t>- </a:t>
            </a:r>
            <a:r>
              <a:rPr lang="en-US" sz="4000" b="1" smtClean="0"/>
              <a:t>Phần thập phân </a:t>
            </a:r>
            <a:r>
              <a:rPr lang="en-US" sz="4000" smtClean="0"/>
              <a:t>là 0,325. Gồm 3 phần mười, 2 phần trăm, 5 phần nghìn.</a:t>
            </a:r>
            <a:endParaRPr lang="en-US" sz="4000"/>
          </a:p>
        </p:txBody>
      </p:sp>
      <p:sp>
        <p:nvSpPr>
          <p:cNvPr id="36" name="TextBox 35"/>
          <p:cNvSpPr txBox="1"/>
          <p:nvPr/>
        </p:nvSpPr>
        <p:spPr>
          <a:xfrm>
            <a:off x="8405866" y="4712137"/>
            <a:ext cx="980593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7,081</a:t>
            </a:r>
          </a:p>
          <a:p>
            <a:pPr algn="ctr"/>
            <a:endParaRPr lang="en-US" sz="1600"/>
          </a:p>
          <a:p>
            <a:r>
              <a:rPr lang="en-US" sz="4000"/>
              <a:t>- </a:t>
            </a:r>
            <a:r>
              <a:rPr lang="en-US" sz="4000" b="1"/>
              <a:t>Đọc là</a:t>
            </a:r>
            <a:r>
              <a:rPr lang="en-US" sz="4000"/>
              <a:t>: </a:t>
            </a:r>
            <a:r>
              <a:rPr lang="en-US" sz="4000" smtClean="0"/>
              <a:t>bảy phẩy không trăm tám mươi mốt.</a:t>
            </a:r>
            <a:endParaRPr lang="en-US" sz="4000"/>
          </a:p>
          <a:p>
            <a:r>
              <a:rPr lang="en-US" sz="4000" smtClean="0"/>
              <a:t>- </a:t>
            </a:r>
            <a:r>
              <a:rPr lang="en-US" sz="4000" b="1" smtClean="0"/>
              <a:t>Phần nguyên </a:t>
            </a:r>
            <a:r>
              <a:rPr lang="en-US" sz="4000" smtClean="0"/>
              <a:t>là 7. Gồm: 7 đơn vị.</a:t>
            </a:r>
          </a:p>
          <a:p>
            <a:r>
              <a:rPr lang="en-US" sz="4000" smtClean="0"/>
              <a:t>- </a:t>
            </a:r>
            <a:r>
              <a:rPr lang="en-US" sz="4000" b="1" smtClean="0"/>
              <a:t>Phần thập phân </a:t>
            </a:r>
            <a:r>
              <a:rPr lang="en-US" sz="4000" smtClean="0"/>
              <a:t>là 0,081. Gồm 8 phần trăm, 1 phần nghìn.</a:t>
            </a:r>
            <a:endParaRPr lang="en-US" sz="4000"/>
          </a:p>
        </p:txBody>
      </p:sp>
      <p:pic>
        <p:nvPicPr>
          <p:cNvPr id="3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675374" y="222004"/>
            <a:ext cx="1081132" cy="1081132"/>
          </a:xfrm>
          <a:prstGeom prst="rect">
            <a:avLst/>
          </a:prstGeom>
        </p:spPr>
      </p:pic>
      <p:pic>
        <p:nvPicPr>
          <p:cNvPr id="38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911687" y="1918584"/>
            <a:ext cx="1081132" cy="1081132"/>
          </a:xfrm>
          <a:prstGeom prst="rect">
            <a:avLst/>
          </a:prstGeom>
        </p:spPr>
      </p:pic>
      <p:pic>
        <p:nvPicPr>
          <p:cNvPr id="39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162647" y="888262"/>
            <a:ext cx="1081132" cy="1081132"/>
          </a:xfrm>
          <a:prstGeom prst="rect">
            <a:avLst/>
          </a:prstGeom>
        </p:spPr>
      </p:pic>
      <p:pic>
        <p:nvPicPr>
          <p:cNvPr id="40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2697727" y="2348707"/>
            <a:ext cx="1081132" cy="10811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3000" y="6362699"/>
            <a:ext cx="2133600" cy="2743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C -0.00694 0.02222 -0.01276 0.04583 -0.02083 0.06667 C -0.02986 0.09043 -0.04123 0.11096 -0.05121 0.13349 C -0.05529 0.14259 -0.0592 0.15339 -0.06371 0.16173 C -0.06623 0.16636 -0.06961 0.1696 -0.07205 0.17454 C -0.07977 0.19059 -0.0875 0.23025 -0.09557 0.24136 C -0.10468 0.25401 -0.1118 0.27361 -0.11909 0.29012 C -0.12239 0.29768 -0.12465 0.30694 -0.12873 0.31327 C -0.13836 0.32793 -0.14774 0.34321 -0.15642 0.35941 C -0.16128 0.36836 -0.1631 0.38163 -0.16614 0.3929 C -0.16701 0.39599 -0.16909 0.39784 -0.17031 0.40046 C -0.17795 0.41759 -0.18394 0.43611 -0.19244 0.45185 C -0.19522 0.46713 -0.19956 0.48117 -0.20347 0.49552 C -0.20434 0.49876 -0.20651 0.50031 -0.20764 0.50324 C -0.21493 0.52222 -0.20486 0.50586 -0.21597 0.5213 C -0.21797 0.53241 -0.2256 0.55201 -0.2256 0.55216 C -0.22847 0.57346 -0.225 0.55231 -0.22977 0.57006 C -0.23238 0.57963 -0.23168 0.59105 -0.23394 0.60077 C -0.23463 0.6037 -0.23602 0.60571 -0.23672 0.60849 C -0.23793 0.61358 -0.23854 0.61883 -0.23949 0.62392 C -0.24054 0.62978 -0.24323 0.63426 -0.24505 0.63935 C -0.246 0.64197 -0.24774 0.64398 -0.24774 0.64707 C -0.24774 0.65046 -0.24774 0.65401 -0.24774 0.65741 " pathEditMode="relative" rAng="0" ptsTypes="ffffffffffffffffffffffA">
                                      <p:cBhvr>
                                        <p:cTn id="20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87" y="32870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44809 0.71482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5" y="35741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02778E-6 -3.20988E-6 L -0.57457 0.54244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33" y="27114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-4.19753E-6 L -0.39054 0.49321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24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2" grpId="0" uiExpand="1" build="p"/>
      <p:bldP spid="23" grpId="0" animBg="1"/>
      <p:bldP spid="33" grpId="0" uiExpand="1" build="p"/>
      <p:bldP spid="33" grpId="1" uiExpand="1" build="allAtOnce"/>
      <p:bldP spid="34" grpId="0" uiExpand="1" build="p"/>
      <p:bldP spid="34" grpId="2" build="allAtOnce"/>
      <p:bldP spid="35" grpId="0" uiExpand="1" build="p"/>
      <p:bldP spid="35" grpId="1" build="allAtOnce"/>
      <p:bldP spid="36" grpId="0" uiExpand="1" build="p"/>
      <p:bldP spid="36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641080"/>
            <a:ext cx="9144000" cy="16459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8641080"/>
            <a:ext cx="9144000" cy="164592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144000" y="-9450543"/>
            <a:ext cx="15976849" cy="1597684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0F9FF"/>
            </a:solidFill>
            <a:ln>
              <a:noFill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4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168012" y="0"/>
            <a:ext cx="2830804" cy="36207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8522" y="-123825"/>
            <a:ext cx="2231249" cy="285392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43922" y="1617286"/>
            <a:ext cx="10528878" cy="6822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marL="228600" lvl="0">
              <a:lnSpc>
                <a:spcPts val="7568"/>
              </a:lnSpc>
              <a:spcBef>
                <a:spcPct val="0"/>
              </a:spcBef>
            </a:pPr>
            <a:r>
              <a:rPr lang="en-US" sz="5406" smtClean="0">
                <a:solidFill>
                  <a:srgbClr val="2E1B5B"/>
                </a:solidFill>
                <a:latin typeface="HK Modular"/>
              </a:rPr>
              <a:t>- Cấu tạo của số thập phân gồm 2 phần: phần nguyên và phần thập phân.</a:t>
            </a:r>
          </a:p>
          <a:p>
            <a:pPr marL="228600" lvl="0">
              <a:lnSpc>
                <a:spcPts val="7568"/>
              </a:lnSpc>
              <a:spcBef>
                <a:spcPct val="0"/>
              </a:spcBef>
            </a:pPr>
            <a:r>
              <a:rPr lang="en-US" sz="5406" smtClean="0">
                <a:solidFill>
                  <a:srgbClr val="2E1B5B"/>
                </a:solidFill>
                <a:latin typeface="HK Modular"/>
              </a:rPr>
              <a:t>- Đọc phần nguyên trước, đọc dấu phẩy rồi đọc phần thập phân.</a:t>
            </a:r>
          </a:p>
          <a:p>
            <a:pPr marL="228600" lvl="0">
              <a:lnSpc>
                <a:spcPts val="7568"/>
              </a:lnSpc>
              <a:spcBef>
                <a:spcPct val="0"/>
              </a:spcBef>
            </a:pPr>
            <a:r>
              <a:rPr lang="en-US" sz="5406" smtClean="0">
                <a:solidFill>
                  <a:srgbClr val="2E1B5B"/>
                </a:solidFill>
                <a:latin typeface="HK Modular"/>
              </a:rPr>
              <a:t>- Khi đọc số cần xác định đúng các hàng của số thập phân.</a:t>
            </a:r>
            <a:endParaRPr lang="en-US" sz="5406">
              <a:solidFill>
                <a:srgbClr val="2E1B5B"/>
              </a:solidFill>
              <a:latin typeface="HK Modular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44883" y="6770523"/>
            <a:ext cx="1481727" cy="115035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1240323" y="7055537"/>
            <a:ext cx="5218877" cy="526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7"/>
              </a:lnSpc>
              <a:spcBef>
                <a:spcPct val="0"/>
              </a:spcBef>
            </a:pPr>
            <a:r>
              <a:rPr lang="en-US" sz="3205" smtClean="0">
                <a:solidFill>
                  <a:srgbClr val="2E1B5B"/>
                </a:solidFill>
                <a:latin typeface="HK Modular"/>
              </a:rPr>
              <a:t>Bấm để qua bài tiếp theo</a:t>
            </a:r>
            <a:endParaRPr lang="en-US" sz="3205">
              <a:solidFill>
                <a:srgbClr val="2E1B5B"/>
              </a:solidFill>
              <a:latin typeface="HK Mod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825</Words>
  <Application>Microsoft Office PowerPoint</Application>
  <PresentationFormat>Custom</PresentationFormat>
  <Paragraphs>132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mario</dc:title>
  <dc:creator>NguyenHuyThienTho</dc:creator>
  <cp:lastModifiedBy>admin</cp:lastModifiedBy>
  <cp:revision>66</cp:revision>
  <dcterms:created xsi:type="dcterms:W3CDTF">2006-08-16T00:00:00Z</dcterms:created>
  <dcterms:modified xsi:type="dcterms:W3CDTF">2023-04-02T11:21:58Z</dcterms:modified>
  <dc:identifier>DAFdy-6fD5k</dc:identifier>
</cp:coreProperties>
</file>