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9575" cx="12190400"/>
  <p:notesSz cx="6858000" cy="9144000"/>
  <p:embeddedFontLst>
    <p:embeddedFont>
      <p:font typeface="Cookie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h1WyoBTxuxGGX2lIcqyMEP8lJk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1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oki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Ngoài chuẩn</a:t>
            </a:r>
            <a:endParaRPr/>
          </a:p>
        </p:txBody>
      </p:sp>
      <p:sp>
        <p:nvSpPr>
          <p:cNvPr id="182" name="Google Shape;18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Ngoài chuẩn</a:t>
            </a:r>
            <a:endParaRPr/>
          </a:p>
        </p:txBody>
      </p:sp>
      <p:sp>
        <p:nvSpPr>
          <p:cNvPr id="199" name="Google Shape;19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type="title"/>
          </p:nvPr>
        </p:nvSpPr>
        <p:spPr>
          <a:xfrm>
            <a:off x="839679" y="457307"/>
            <a:ext cx="3931725" cy="1600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/>
          <p:nvPr>
            <p:ph idx="2" type="pic"/>
          </p:nvPr>
        </p:nvSpPr>
        <p:spPr>
          <a:xfrm>
            <a:off x="5182514" y="987654"/>
            <a:ext cx="6171397" cy="4874754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2"/>
          <p:cNvSpPr txBox="1"/>
          <p:nvPr>
            <p:ph idx="1" type="body"/>
          </p:nvPr>
        </p:nvSpPr>
        <p:spPr>
          <a:xfrm>
            <a:off x="839679" y="2057877"/>
            <a:ext cx="3931725" cy="381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22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" type="body"/>
          </p:nvPr>
        </p:nvSpPr>
        <p:spPr>
          <a:xfrm rot="5400000">
            <a:off x="3919034" y="-1254894"/>
            <a:ext cx="4352346" cy="10514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/>
          <p:nvPr>
            <p:ph type="title"/>
          </p:nvPr>
        </p:nvSpPr>
        <p:spPr>
          <a:xfrm rot="5400000">
            <a:off x="7131451" y="1957522"/>
            <a:ext cx="5813184" cy="2628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" type="body"/>
          </p:nvPr>
        </p:nvSpPr>
        <p:spPr>
          <a:xfrm rot="5400000">
            <a:off x="1798146" y="-594845"/>
            <a:ext cx="5813184" cy="7733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2141" y="7187470"/>
            <a:ext cx="1146048" cy="114604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2141" y="7187470"/>
            <a:ext cx="1146048" cy="114604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ctrTitle"/>
          </p:nvPr>
        </p:nvSpPr>
        <p:spPr>
          <a:xfrm>
            <a:off x="1523802" y="1122624"/>
            <a:ext cx="9142810" cy="2388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subTitle"/>
          </p:nvPr>
        </p:nvSpPr>
        <p:spPr>
          <a:xfrm>
            <a:off x="1523802" y="3602873"/>
            <a:ext cx="9142810" cy="1656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1743" y="1710135"/>
            <a:ext cx="10514231" cy="28533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1743" y="4590527"/>
            <a:ext cx="10514231" cy="1500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16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838091" y="1826048"/>
            <a:ext cx="5180926" cy="435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2" type="body"/>
          </p:nvPr>
        </p:nvSpPr>
        <p:spPr>
          <a:xfrm>
            <a:off x="6171396" y="1826048"/>
            <a:ext cx="5180926" cy="435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type="title"/>
          </p:nvPr>
        </p:nvSpPr>
        <p:spPr>
          <a:xfrm>
            <a:off x="839680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839679" y="1681553"/>
            <a:ext cx="5157116" cy="82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2" type="body"/>
          </p:nvPr>
        </p:nvSpPr>
        <p:spPr>
          <a:xfrm>
            <a:off x="839679" y="2505656"/>
            <a:ext cx="5157116" cy="3685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3" type="body"/>
          </p:nvPr>
        </p:nvSpPr>
        <p:spPr>
          <a:xfrm>
            <a:off x="6171398" y="1681553"/>
            <a:ext cx="5182513" cy="82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8"/>
          <p:cNvSpPr txBox="1"/>
          <p:nvPr>
            <p:ph idx="4" type="body"/>
          </p:nvPr>
        </p:nvSpPr>
        <p:spPr>
          <a:xfrm>
            <a:off x="6171398" y="2505656"/>
            <a:ext cx="5182513" cy="3685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8"/>
          <p:cNvSpPr/>
          <p:nvPr/>
        </p:nvSpPr>
        <p:spPr>
          <a:xfrm>
            <a:off x="8712796" y="6430009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52" name="Google Shape;5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2141" y="7187470"/>
            <a:ext cx="1146048" cy="114604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/>
          <p:nvPr>
            <p:ph type="title"/>
          </p:nvPr>
        </p:nvSpPr>
        <p:spPr>
          <a:xfrm>
            <a:off x="839679" y="457307"/>
            <a:ext cx="3931725" cy="1600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5182514" y="987654"/>
            <a:ext cx="6171397" cy="487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1"/>
          <p:cNvSpPr txBox="1"/>
          <p:nvPr>
            <p:ph idx="2" type="body"/>
          </p:nvPr>
        </p:nvSpPr>
        <p:spPr>
          <a:xfrm>
            <a:off x="839679" y="2057877"/>
            <a:ext cx="3931725" cy="381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1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" name="Google Shape;6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2141" y="7187470"/>
            <a:ext cx="1146048" cy="114604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2.jp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74459" y="-1677130"/>
            <a:ext cx="1146048" cy="1146048"/>
          </a:xfrm>
          <a:prstGeom prst="ellipse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6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jpg"/><Relationship Id="rId4" Type="http://schemas.openxmlformats.org/officeDocument/2006/relationships/image" Target="../media/image27.png"/><Relationship Id="rId9" Type="http://schemas.openxmlformats.org/officeDocument/2006/relationships/image" Target="../media/image35.png"/><Relationship Id="rId5" Type="http://schemas.openxmlformats.org/officeDocument/2006/relationships/image" Target="../media/image3.png"/><Relationship Id="rId6" Type="http://schemas.openxmlformats.org/officeDocument/2006/relationships/image" Target="../media/image29.png"/><Relationship Id="rId7" Type="http://schemas.openxmlformats.org/officeDocument/2006/relationships/image" Target="../media/image40.png"/><Relationship Id="rId8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1060363" y="762067"/>
            <a:ext cx="9938327" cy="5172363"/>
          </a:xfrm>
          <a:prstGeom prst="roundRect">
            <a:avLst>
              <a:gd fmla="val 16667" name="adj"/>
            </a:avLst>
          </a:prstGeom>
          <a:solidFill>
            <a:schemeClr val="lt1">
              <a:alpha val="86666"/>
            </a:schemeClr>
          </a:solidFill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 rot="-720057">
            <a:off x="1101034" y="3482700"/>
            <a:ext cx="24272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EDUFIVE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546671" y="1064607"/>
            <a:ext cx="8965710" cy="4567282"/>
          </a:xfrm>
          <a:prstGeom prst="roundRect">
            <a:avLst>
              <a:gd fmla="val 16667" name="adj"/>
            </a:avLst>
          </a:prstGeom>
          <a:solidFill>
            <a:srgbClr val="FFF2CC">
              <a:alpha val="69803"/>
            </a:srgbClr>
          </a:solidFill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6524" y="3667744"/>
            <a:ext cx="2362005" cy="234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317479" y="3578174"/>
            <a:ext cx="2371149" cy="2206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15187" y="-87797"/>
            <a:ext cx="3255929" cy="265615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5091545" y="1150077"/>
            <a:ext cx="146815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55A11"/>
                </a:solidFill>
                <a:latin typeface="Cookie"/>
                <a:ea typeface="Cookie"/>
                <a:cs typeface="Cookie"/>
                <a:sym typeface="Cookie"/>
              </a:rPr>
              <a:t>Toán</a:t>
            </a:r>
            <a:endParaRPr sz="4400">
              <a:solidFill>
                <a:srgbClr val="C55A1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4898992" y="3805864"/>
            <a:ext cx="197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(Trang 144)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3053" y="2032963"/>
            <a:ext cx="7135429" cy="1545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/>
          <p:nvPr/>
        </p:nvSpPr>
        <p:spPr>
          <a:xfrm>
            <a:off x="4003288" y="2888166"/>
            <a:ext cx="7961971" cy="3635297"/>
          </a:xfrm>
          <a:prstGeom prst="roundRect">
            <a:avLst>
              <a:gd fmla="val 8495" name="adj"/>
            </a:avLst>
          </a:prstGeom>
          <a:solidFill>
            <a:schemeClr val="lt1">
              <a:alpha val="9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232013" y="255895"/>
            <a:ext cx="8683388" cy="1892945"/>
          </a:xfrm>
          <a:prstGeom prst="roundRect">
            <a:avLst>
              <a:gd fmla="val 8495" name="adj"/>
            </a:avLst>
          </a:prstGeom>
          <a:solidFill>
            <a:schemeClr val="lt1">
              <a:alpha val="8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563880" y="406553"/>
            <a:ext cx="813815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Loài cá heo có thể bơi với vận tốc 72km/giờ. Hỏi với vận tốc đó, cá heo bơi 2400m hết bao nhiêu phút?</a:t>
            </a:r>
            <a:endParaRPr b="1"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4125952" y="3477785"/>
            <a:ext cx="7839307" cy="2456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Đổi: 2400m = 2,4km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Cá heo bơi 2400m hết: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2,4 : 72 x 60 = 2 (phút)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Đáp số: 2 phút</a:t>
            </a:r>
            <a:r>
              <a:rPr b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0"/>
          <p:cNvPicPr preferRelativeResize="0"/>
          <p:nvPr/>
        </p:nvPicPr>
        <p:blipFill rotWithShape="1">
          <a:blip r:embed="rId4">
            <a:alphaModFix/>
          </a:blip>
          <a:srcRect b="0" l="51653" r="0" t="0"/>
          <a:stretch/>
        </p:blipFill>
        <p:spPr>
          <a:xfrm rot="-315904">
            <a:off x="676534" y="1651937"/>
            <a:ext cx="3768707" cy="474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020195" y="4511820"/>
            <a:ext cx="3170218" cy="243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20195" y="-176501"/>
            <a:ext cx="3255929" cy="265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246093" y="3732431"/>
            <a:ext cx="2605158" cy="323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82822">
            <a:off x="-249407" y="-14213"/>
            <a:ext cx="3596158" cy="23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92270" y="3295537"/>
            <a:ext cx="4742857" cy="41142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11"/>
          <p:cNvGrpSpPr/>
          <p:nvPr/>
        </p:nvGrpSpPr>
        <p:grpSpPr>
          <a:xfrm>
            <a:off x="2199567" y="745754"/>
            <a:ext cx="8281847" cy="2961277"/>
            <a:chOff x="2170539" y="832838"/>
            <a:chExt cx="8281847" cy="2961277"/>
          </a:xfrm>
        </p:grpSpPr>
        <p:grpSp>
          <p:nvGrpSpPr>
            <p:cNvPr id="236" name="Google Shape;236;p11"/>
            <p:cNvGrpSpPr/>
            <p:nvPr/>
          </p:nvGrpSpPr>
          <p:grpSpPr>
            <a:xfrm>
              <a:off x="2170539" y="1544198"/>
              <a:ext cx="8281847" cy="2249917"/>
              <a:chOff x="2265789" y="1563248"/>
              <a:chExt cx="8281847" cy="2249917"/>
            </a:xfrm>
          </p:grpSpPr>
          <p:sp>
            <p:nvSpPr>
              <p:cNvPr id="237" name="Google Shape;237;p11"/>
              <p:cNvSpPr/>
              <p:nvPr/>
            </p:nvSpPr>
            <p:spPr>
              <a:xfrm>
                <a:off x="2265789" y="2458948"/>
                <a:ext cx="8281847" cy="13542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rgbClr val="0070C0"/>
                    </a:solidFill>
                    <a:latin typeface="Arial"/>
                    <a:ea typeface="Arial"/>
                    <a:cs typeface="Arial"/>
                    <a:sym typeface="Arial"/>
                  </a:rPr>
                  <a:t>Các bạn lưu ý kĩ đơn vị đo trong bài toán chuyển động đều khi làm bài nhé!</a:t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>
                <a:off x="2592241" y="1563248"/>
                <a:ext cx="460260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rgbClr val="6DC1B5"/>
                    </a:solidFill>
                    <a:latin typeface="Arial"/>
                    <a:ea typeface="Arial"/>
                    <a:cs typeface="Arial"/>
                    <a:sym typeface="Arial"/>
                  </a:rPr>
                  <a:t>EduFive</a:t>
                </a:r>
                <a:endParaRPr sz="3600">
                  <a:solidFill>
                    <a:srgbClr val="6DC1B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39" name="Google Shape;239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rot="2054579">
              <a:off x="6805888" y="1179139"/>
              <a:ext cx="1711100" cy="15590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 p14:dur="2500">
    <p:checker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3138" y="247795"/>
            <a:ext cx="7705725" cy="238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423503">
            <a:off x="8849445" y="3044599"/>
            <a:ext cx="3070693" cy="1709098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9940" y="2832395"/>
            <a:ext cx="2702641" cy="1810823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673036">
            <a:off x="2992891" y="3173698"/>
            <a:ext cx="2846343" cy="2013922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07931" y="3603215"/>
            <a:ext cx="2899858" cy="1704584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272472" y="171809"/>
            <a:ext cx="8659092" cy="2442082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66400" y="3851477"/>
            <a:ext cx="1519724" cy="231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048817"/>
            <a:ext cx="4756727" cy="2776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/>
          <p:nvPr/>
        </p:nvSpPr>
        <p:spPr>
          <a:xfrm>
            <a:off x="660404" y="466437"/>
            <a:ext cx="800792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 ô tô đi quãng đường 135km hết 3 giờ. Một xe máy đi quãng đường đó hết 4 giờ 30 phút. Hỏi mỗi giờ ô tô đi được nhiều hơn xe máy bao nhiêu ki-lô-mét?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1000"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4"/>
          <p:cNvGrpSpPr/>
          <p:nvPr/>
        </p:nvGrpSpPr>
        <p:grpSpPr>
          <a:xfrm>
            <a:off x="1394683" y="3166887"/>
            <a:ext cx="9646410" cy="680108"/>
            <a:chOff x="1341068" y="2125956"/>
            <a:chExt cx="9646410" cy="680108"/>
          </a:xfrm>
        </p:grpSpPr>
        <p:cxnSp>
          <p:nvCxnSpPr>
            <p:cNvPr id="127" name="Google Shape;127;p4"/>
            <p:cNvCxnSpPr/>
            <p:nvPr/>
          </p:nvCxnSpPr>
          <p:spPr>
            <a:xfrm>
              <a:off x="1940711" y="2772287"/>
              <a:ext cx="8389088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sp>
          <p:nvSpPr>
            <p:cNvPr id="128" name="Google Shape;128;p4"/>
            <p:cNvSpPr txBox="1"/>
            <p:nvPr/>
          </p:nvSpPr>
          <p:spPr>
            <a:xfrm>
              <a:off x="1341068" y="2159733"/>
              <a:ext cx="4531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10534363" y="2125956"/>
              <a:ext cx="4531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pic>
        <p:nvPicPr>
          <p:cNvPr id="130" name="Google Shape;13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7798" y="4132382"/>
            <a:ext cx="1511329" cy="48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790697" y="4747653"/>
            <a:ext cx="812765" cy="81276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2197079" y="5602120"/>
            <a:ext cx="97642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Mỗi giờ ô tô đi hơn xe máy ? km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5145285" y="2319192"/>
            <a:ext cx="24894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=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135km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5130709" y="3019577"/>
            <a:ext cx="22118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ô tô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 giờ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254003" y="189346"/>
            <a:ext cx="1176250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 ô tô đi quãng đường 135km hết 3 giờ. Một xe máy đi quãng đường đó hết 4 giờ 30 phút. Hỏi mỗi giờ ô tô đi được nhiều hơn xe máy bao nhiêu ki-lô-mét?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4"/>
          <p:cNvCxnSpPr/>
          <p:nvPr/>
        </p:nvCxnSpPr>
        <p:spPr>
          <a:xfrm>
            <a:off x="2603462" y="724829"/>
            <a:ext cx="342903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" name="Google Shape;137;p4"/>
          <p:cNvCxnSpPr/>
          <p:nvPr/>
        </p:nvCxnSpPr>
        <p:spPr>
          <a:xfrm>
            <a:off x="6825854" y="676507"/>
            <a:ext cx="1060846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4"/>
          <p:cNvCxnSpPr/>
          <p:nvPr/>
        </p:nvCxnSpPr>
        <p:spPr>
          <a:xfrm>
            <a:off x="8183543" y="676507"/>
            <a:ext cx="1857493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4"/>
          <p:cNvCxnSpPr/>
          <p:nvPr/>
        </p:nvCxnSpPr>
        <p:spPr>
          <a:xfrm>
            <a:off x="2734215" y="1162624"/>
            <a:ext cx="241107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4"/>
          <p:cNvCxnSpPr/>
          <p:nvPr/>
        </p:nvCxnSpPr>
        <p:spPr>
          <a:xfrm>
            <a:off x="6049345" y="1162624"/>
            <a:ext cx="5799755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4"/>
          <p:cNvCxnSpPr/>
          <p:nvPr/>
        </p:nvCxnSpPr>
        <p:spPr>
          <a:xfrm>
            <a:off x="281642" y="1716678"/>
            <a:ext cx="4242506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4"/>
          <p:cNvCxnSpPr/>
          <p:nvPr/>
        </p:nvCxnSpPr>
        <p:spPr>
          <a:xfrm>
            <a:off x="1994326" y="2903967"/>
            <a:ext cx="8389088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miter lim="800000"/>
            <a:headEnd len="med" w="med" type="stealth"/>
            <a:tailEnd len="med" w="med" type="stealth"/>
          </a:ln>
        </p:spPr>
      </p:cxnSp>
      <p:sp>
        <p:nvSpPr>
          <p:cNvPr id="143" name="Google Shape;143;p4"/>
          <p:cNvSpPr txBox="1"/>
          <p:nvPr/>
        </p:nvSpPr>
        <p:spPr>
          <a:xfrm>
            <a:off x="4334302" y="4061272"/>
            <a:ext cx="37285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xe máy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4 giờ 30 phút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 rot="-5400000">
            <a:off x="6089146" y="-605341"/>
            <a:ext cx="253998" cy="8334541"/>
          </a:xfrm>
          <a:prstGeom prst="rightBrace">
            <a:avLst>
              <a:gd fmla="val 87866" name="adj1"/>
              <a:gd fmla="val 49404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 flipH="1" rot="-5400000">
            <a:off x="6078543" y="-91413"/>
            <a:ext cx="253998" cy="8334541"/>
          </a:xfrm>
          <a:prstGeom prst="rightBrace">
            <a:avLst>
              <a:gd fmla="val 87866" name="adj1"/>
              <a:gd fmla="val 49404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3314" y="1790700"/>
            <a:ext cx="7906694" cy="485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/>
          <p:nvPr/>
        </p:nvSpPr>
        <p:spPr>
          <a:xfrm>
            <a:off x="4508499" y="2027056"/>
            <a:ext cx="7363212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Đổi: 4 giờ 30 phút = 4,5 giờ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Sau mỗi giờ, ô tô đi được quãng đường:</a:t>
            </a:r>
            <a:endParaRPr b="1"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135 : 3 = 45 (km)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Sau mỗi giờ, xe máy đi được quãng đường:</a:t>
            </a:r>
            <a:endParaRPr b="1"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135 : 4,5 = 30 (km)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Sau mỗi giờ, ô tô đi nhiều hơn xe máy: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45 – 30 = 15 (km)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Đáp số: 15km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2965925" y="523990"/>
            <a:ext cx="3085149" cy="1101964"/>
          </a:xfrm>
          <a:prstGeom prst="wedgeRectCallout">
            <a:avLst>
              <a:gd fmla="val -59106" name="adj1"/>
              <a:gd fmla="val 52635" name="adj2"/>
            </a:avLst>
          </a:prstGeom>
          <a:solidFill>
            <a:srgbClr val="EDEDED"/>
          </a:solidFill>
          <a:ln cap="flat" cmpd="sng" w="19050">
            <a:solidFill>
              <a:srgbClr val="1A1A1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135km : …… giờ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? km :    1   giờ </a:t>
            </a:r>
            <a:endParaRPr/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88133" y="1625954"/>
            <a:ext cx="3901679" cy="523363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/>
          <p:nvPr/>
        </p:nvSpPr>
        <p:spPr>
          <a:xfrm>
            <a:off x="4622800" y="551752"/>
            <a:ext cx="5207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4279899" y="523990"/>
            <a:ext cx="101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4,5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/>
          <p:nvPr/>
        </p:nvSpPr>
        <p:spPr>
          <a:xfrm>
            <a:off x="232012" y="255895"/>
            <a:ext cx="11750721" cy="6346209"/>
          </a:xfrm>
          <a:prstGeom prst="roundRect">
            <a:avLst>
              <a:gd fmla="val 8495" name="adj"/>
            </a:avLst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9264" y="2101978"/>
            <a:ext cx="4629288" cy="472640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/>
          <p:nvPr/>
        </p:nvSpPr>
        <p:spPr>
          <a:xfrm>
            <a:off x="723900" y="442190"/>
            <a:ext cx="1110754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13131"/>
                </a:solidFill>
                <a:latin typeface="Calibri"/>
                <a:ea typeface="Calibri"/>
                <a:cs typeface="Calibri"/>
                <a:sym typeface="Calibri"/>
              </a:rPr>
              <a:t>Một xe máy đi qua chiếc cầu dài 1250m hết 2 phút. Tính vận tốc của xe máy với đơn vị đo là km/giờ.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p6"/>
          <p:cNvCxnSpPr/>
          <p:nvPr/>
        </p:nvCxnSpPr>
        <p:spPr>
          <a:xfrm>
            <a:off x="6277671" y="930506"/>
            <a:ext cx="1233004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4" name="Google Shape;164;p6"/>
          <p:cNvCxnSpPr/>
          <p:nvPr/>
        </p:nvCxnSpPr>
        <p:spPr>
          <a:xfrm>
            <a:off x="8259064" y="930506"/>
            <a:ext cx="1189345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5" name="Google Shape;165;p6"/>
          <p:cNvCxnSpPr/>
          <p:nvPr/>
        </p:nvCxnSpPr>
        <p:spPr>
          <a:xfrm>
            <a:off x="10397725" y="930506"/>
            <a:ext cx="1245398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6"/>
          <p:cNvCxnSpPr/>
          <p:nvPr/>
        </p:nvCxnSpPr>
        <p:spPr>
          <a:xfrm>
            <a:off x="3413908" y="1414950"/>
            <a:ext cx="3304392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7" name="Google Shape;167;p6"/>
          <p:cNvSpPr/>
          <p:nvPr/>
        </p:nvSpPr>
        <p:spPr>
          <a:xfrm>
            <a:off x="6046052" y="2638618"/>
            <a:ext cx="425656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= 1250m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baseline="-25000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2 phút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baseline="-25000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? km/giờ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8643947" y="4334822"/>
            <a:ext cx="268127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→ v = s</a:t>
            </a:r>
            <a:r>
              <a:rPr b="1" baseline="-25000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  t </a:t>
            </a:r>
            <a:endParaRPr b="1"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6"/>
          <p:cNvCxnSpPr/>
          <p:nvPr/>
        </p:nvCxnSpPr>
        <p:spPr>
          <a:xfrm flipH="1">
            <a:off x="7211673" y="4737100"/>
            <a:ext cx="395627" cy="546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0" name="Google Shape;170;p6"/>
          <p:cNvSpPr/>
          <p:nvPr/>
        </p:nvSpPr>
        <p:spPr>
          <a:xfrm>
            <a:off x="6284977" y="5416034"/>
            <a:ext cx="18533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 = …. km</a:t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6"/>
          <p:cNvCxnSpPr/>
          <p:nvPr/>
        </p:nvCxnSpPr>
        <p:spPr>
          <a:xfrm>
            <a:off x="8356600" y="4737100"/>
            <a:ext cx="1120225" cy="546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2" name="Google Shape;172;p6"/>
          <p:cNvSpPr/>
          <p:nvPr/>
        </p:nvSpPr>
        <p:spPr>
          <a:xfrm>
            <a:off x="8550128" y="5416034"/>
            <a:ext cx="15985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 = …. giờ</a:t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232012" y="255895"/>
            <a:ext cx="11750721" cy="6346209"/>
          </a:xfrm>
          <a:prstGeom prst="roundRect">
            <a:avLst>
              <a:gd fmla="val 8495" name="adj"/>
            </a:avLst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1257300" y="1282849"/>
            <a:ext cx="9423400" cy="44729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676" l="0" r="0" t="-25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981308" y="2175175"/>
            <a:ext cx="10024946" cy="4435072"/>
          </a:xfrm>
          <a:prstGeom prst="roundRect">
            <a:avLst>
              <a:gd fmla="val 8495" name="adj"/>
            </a:avLst>
          </a:prstGeom>
          <a:solidFill>
            <a:schemeClr val="lt1">
              <a:alpha val="93725"/>
            </a:schemeClr>
          </a:solidFill>
          <a:ln cap="flat" cmpd="sng" w="12700">
            <a:solidFill>
              <a:srgbClr val="38562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220506" y="150187"/>
            <a:ext cx="8683388" cy="1892945"/>
          </a:xfrm>
          <a:prstGeom prst="roundRect">
            <a:avLst>
              <a:gd fmla="val 8495" name="adj"/>
            </a:avLst>
          </a:prstGeom>
          <a:solidFill>
            <a:srgbClr val="E1EFD8">
              <a:alpha val="82745"/>
            </a:srgbClr>
          </a:solidFill>
          <a:ln cap="flat" cmpd="sng" w="38100">
            <a:solidFill>
              <a:srgbClr val="38562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496351" y="311422"/>
            <a:ext cx="818229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Một xe ngựa đi quãng đường 15,75km hết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 giờ 45 phút. Tính vận tốc của xe ngựa với đơn vị đo là m/phút</a:t>
            </a:r>
            <a:endParaRPr b="1"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29428" y="3395825"/>
            <a:ext cx="7400072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Đổi: 15,75km = 15750m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1 giờ 45 phút = 105 phút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Vận tốc của xe ngựa là:</a:t>
            </a:r>
            <a:endParaRPr/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15750 : 105 = 150 (m/phút)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Đáp số: 150 m/phút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8" name="Google Shape;188;p8"/>
          <p:cNvCxnSpPr/>
          <p:nvPr/>
        </p:nvCxnSpPr>
        <p:spPr>
          <a:xfrm>
            <a:off x="5601606" y="796692"/>
            <a:ext cx="142567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9" name="Google Shape;189;p8"/>
          <p:cNvCxnSpPr/>
          <p:nvPr/>
        </p:nvCxnSpPr>
        <p:spPr>
          <a:xfrm>
            <a:off x="510437" y="1304692"/>
            <a:ext cx="2562963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8"/>
          <p:cNvCxnSpPr/>
          <p:nvPr/>
        </p:nvCxnSpPr>
        <p:spPr>
          <a:xfrm>
            <a:off x="4317629" y="1289424"/>
            <a:ext cx="1283977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8"/>
          <p:cNvCxnSpPr/>
          <p:nvPr/>
        </p:nvCxnSpPr>
        <p:spPr>
          <a:xfrm>
            <a:off x="2652359" y="1809813"/>
            <a:ext cx="1421509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2" name="Google Shape;192;p8"/>
          <p:cNvSpPr/>
          <p:nvPr/>
        </p:nvSpPr>
        <p:spPr>
          <a:xfrm>
            <a:off x="1006532" y="2553630"/>
            <a:ext cx="2356581" cy="791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1009" y="-11785"/>
                </a:moveTo>
                <a:lnTo>
                  <a:pt x="92638" y="-116702"/>
                </a:lnTo>
              </a:path>
            </a:pathLst>
          </a:custGeom>
          <a:solidFill>
            <a:srgbClr val="FBE4D4"/>
          </a:solidFill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= … m</a:t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3781326" y="2553629"/>
            <a:ext cx="2356581" cy="7917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1009" y="-11785"/>
                </a:moveTo>
                <a:lnTo>
                  <a:pt x="2136" y="-118453"/>
                </a:lnTo>
              </a:path>
            </a:pathLst>
          </a:custGeom>
          <a:solidFill>
            <a:srgbClr val="FBE4D4"/>
          </a:solidFill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= … phút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345762">
            <a:off x="12615939" y="3860069"/>
            <a:ext cx="3267339" cy="181653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"/>
          <p:cNvSpPr/>
          <p:nvPr/>
        </p:nvSpPr>
        <p:spPr>
          <a:xfrm>
            <a:off x="7824052" y="2443522"/>
            <a:ext cx="337734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= 15,75km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baseline="-25000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 giờ 45 phút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baseline="-25000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? m/phút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/>
          <p:nvPr/>
        </p:nvSpPr>
        <p:spPr>
          <a:xfrm>
            <a:off x="4890692" y="3327400"/>
            <a:ext cx="6174945" cy="3090159"/>
          </a:xfrm>
          <a:prstGeom prst="roundRect">
            <a:avLst>
              <a:gd fmla="val 8495" name="adj"/>
            </a:avLst>
          </a:prstGeom>
          <a:solidFill>
            <a:schemeClr val="lt1">
              <a:alpha val="9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6615231" y="5774107"/>
            <a:ext cx="926696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232013" y="255895"/>
            <a:ext cx="8683388" cy="1892945"/>
          </a:xfrm>
          <a:prstGeom prst="roundRect">
            <a:avLst>
              <a:gd fmla="val 8495" name="adj"/>
            </a:avLst>
          </a:prstGeom>
          <a:solidFill>
            <a:schemeClr val="lt1">
              <a:alpha val="8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563880" y="406553"/>
            <a:ext cx="813815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Loài cá heo có thể bơi với vận tốc 72km/giờ. Hỏi với vận tốc đó, cá heo bơi 2400m hết bao nhiêu phút?</a:t>
            </a:r>
            <a:endParaRPr b="1"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5759598" y="4350263"/>
            <a:ext cx="306690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=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 km/giờ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2400m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phút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9"/>
          <p:cNvCxnSpPr/>
          <p:nvPr/>
        </p:nvCxnSpPr>
        <p:spPr>
          <a:xfrm>
            <a:off x="5522084" y="892097"/>
            <a:ext cx="2949837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9"/>
          <p:cNvCxnSpPr/>
          <p:nvPr/>
        </p:nvCxnSpPr>
        <p:spPr>
          <a:xfrm>
            <a:off x="6032500" y="1358390"/>
            <a:ext cx="252347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9"/>
          <p:cNvCxnSpPr/>
          <p:nvPr/>
        </p:nvCxnSpPr>
        <p:spPr>
          <a:xfrm>
            <a:off x="636197" y="1871346"/>
            <a:ext cx="1891103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9" name="Google Shape;209;p9"/>
          <p:cNvSpPr txBox="1"/>
          <p:nvPr/>
        </p:nvSpPr>
        <p:spPr>
          <a:xfrm>
            <a:off x="7485861" y="5744648"/>
            <a:ext cx="268127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→ t = s</a:t>
            </a:r>
            <a:r>
              <a:rPr b="1" baseline="-25000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  v </a:t>
            </a:r>
            <a:endParaRPr b="1"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9"/>
          <p:cNvPicPr preferRelativeResize="0"/>
          <p:nvPr/>
        </p:nvPicPr>
        <p:blipFill rotWithShape="1">
          <a:blip r:embed="rId4">
            <a:alphaModFix/>
          </a:blip>
          <a:srcRect b="0" l="51653" r="0" t="0"/>
          <a:stretch/>
        </p:blipFill>
        <p:spPr>
          <a:xfrm rot="-315904">
            <a:off x="845908" y="1931553"/>
            <a:ext cx="3768707" cy="4743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9"/>
          <p:cNvCxnSpPr/>
          <p:nvPr/>
        </p:nvCxnSpPr>
        <p:spPr>
          <a:xfrm rot="10800000">
            <a:off x="6832600" y="3949700"/>
            <a:ext cx="491958" cy="48736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12" name="Google Shape;212;p9"/>
          <p:cNvSpPr/>
          <p:nvPr/>
        </p:nvSpPr>
        <p:spPr>
          <a:xfrm>
            <a:off x="5713013" y="3548773"/>
            <a:ext cx="18533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 = …. km</a:t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p9"/>
          <p:cNvCxnSpPr/>
          <p:nvPr/>
        </p:nvCxnSpPr>
        <p:spPr>
          <a:xfrm flipH="1" rot="10800000">
            <a:off x="7995857" y="3949700"/>
            <a:ext cx="706182" cy="48736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14" name="Google Shape;214;p9"/>
          <p:cNvSpPr/>
          <p:nvPr/>
        </p:nvSpPr>
        <p:spPr>
          <a:xfrm>
            <a:off x="7978164" y="3548773"/>
            <a:ext cx="15985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 = …. giờ</a:t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ww.jp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2015-12-01T09:06:39Z</dcterms:created>
  <dc:creator>www.jpppt.com</dc:creator>
</cp:coreProperties>
</file>