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5" r:id="rId2"/>
    <p:sldMasterId id="2147483698" r:id="rId3"/>
  </p:sldMasterIdLst>
  <p:notesMasterIdLst>
    <p:notesMasterId r:id="rId38"/>
  </p:notesMasterIdLst>
  <p:sldIdLst>
    <p:sldId id="288" r:id="rId4"/>
    <p:sldId id="289" r:id="rId5"/>
    <p:sldId id="264" r:id="rId6"/>
    <p:sldId id="256" r:id="rId7"/>
    <p:sldId id="318" r:id="rId8"/>
    <p:sldId id="319" r:id="rId9"/>
    <p:sldId id="324" r:id="rId10"/>
    <p:sldId id="325" r:id="rId11"/>
    <p:sldId id="322" r:id="rId12"/>
    <p:sldId id="326" r:id="rId13"/>
    <p:sldId id="315" r:id="rId14"/>
    <p:sldId id="329" r:id="rId15"/>
    <p:sldId id="331" r:id="rId16"/>
    <p:sldId id="330" r:id="rId17"/>
    <p:sldId id="334" r:id="rId18"/>
    <p:sldId id="328" r:id="rId19"/>
    <p:sldId id="323" r:id="rId20"/>
    <p:sldId id="327" r:id="rId21"/>
    <p:sldId id="333" r:id="rId22"/>
    <p:sldId id="335" r:id="rId23"/>
    <p:sldId id="340" r:id="rId24"/>
    <p:sldId id="336" r:id="rId25"/>
    <p:sldId id="321" r:id="rId26"/>
    <p:sldId id="339" r:id="rId27"/>
    <p:sldId id="338" r:id="rId28"/>
    <p:sldId id="342" r:id="rId29"/>
    <p:sldId id="341" r:id="rId30"/>
    <p:sldId id="343" r:id="rId31"/>
    <p:sldId id="348" r:id="rId32"/>
    <p:sldId id="346" r:id="rId33"/>
    <p:sldId id="349" r:id="rId34"/>
    <p:sldId id="345" r:id="rId35"/>
    <p:sldId id="309" r:id="rId36"/>
    <p:sldId id="344" r:id="rId37"/>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ED9"/>
    <a:srgbClr val="FFC34B"/>
    <a:srgbClr val="FFDD09"/>
    <a:srgbClr val="FEEFC6"/>
    <a:srgbClr val="2D591D"/>
    <a:srgbClr val="D7454F"/>
    <a:srgbClr val="EB6D8E"/>
    <a:srgbClr val="FFFFFF"/>
    <a:srgbClr val="FAF1E6"/>
    <a:srgbClr val="F6E4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915" autoAdjust="0"/>
  </p:normalViewPr>
  <p:slideViewPr>
    <p:cSldViewPr snapToGrid="0">
      <p:cViewPr varScale="1">
        <p:scale>
          <a:sx n="112" d="100"/>
          <a:sy n="112" d="100"/>
        </p:scale>
        <p:origin x="638" y="72"/>
      </p:cViewPr>
      <p:guideLst>
        <p:guide orient="horz" pos="1620"/>
        <p:guide pos="2880"/>
      </p:guideLst>
    </p:cSldViewPr>
  </p:slideViewPr>
  <p:notesTextViewPr>
    <p:cViewPr>
      <p:scale>
        <a:sx n="1" d="1"/>
        <a:sy n="1" d="1"/>
      </p:scale>
      <p:origin x="0" y="0"/>
    </p:cViewPr>
  </p:notesTextViewPr>
  <p:sorterViewPr>
    <p:cViewPr>
      <p:scale>
        <a:sx n="186" d="100"/>
        <a:sy n="18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2T08:49:58.3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2023/2/12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4632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37208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843731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637329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15102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679461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860528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2914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6326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49519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860422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20</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281013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5422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a:t>Xem video dưới đây để tìm hiểu vai trò của cầu chì</a:t>
            </a: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71682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36330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213274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696376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80967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099224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28</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92537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8382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2209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93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27045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a:t>Thầy cô Click chuột vào các mục tiêu để đối chiếu mục tiêu bài học</a:t>
            </a: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618240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33</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964155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34</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44256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0474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5</a:t>
            </a:fld>
            <a:endParaRPr lang="zh-CN" altLang="en-US"/>
          </a:p>
        </p:txBody>
      </p:sp>
    </p:spTree>
    <p:extLst>
      <p:ext uri="{BB962C8B-B14F-4D97-AF65-F5344CB8AC3E}">
        <p14:creationId xmlns:p14="http://schemas.microsoft.com/office/powerpoint/2010/main" val="1714569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6</a:t>
            </a:fld>
            <a:endParaRPr lang="zh-CN" altLang="en-US"/>
          </a:p>
        </p:txBody>
      </p:sp>
    </p:spTree>
    <p:extLst>
      <p:ext uri="{BB962C8B-B14F-4D97-AF65-F5344CB8AC3E}">
        <p14:creationId xmlns:p14="http://schemas.microsoft.com/office/powerpoint/2010/main" val="3310381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7</a:t>
            </a:fld>
            <a:endParaRPr lang="zh-CN" altLang="en-US"/>
          </a:p>
        </p:txBody>
      </p:sp>
    </p:spTree>
    <p:extLst>
      <p:ext uri="{BB962C8B-B14F-4D97-AF65-F5344CB8AC3E}">
        <p14:creationId xmlns:p14="http://schemas.microsoft.com/office/powerpoint/2010/main" val="3820222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8</a:t>
            </a:fld>
            <a:endParaRPr lang="zh-CN" altLang="en-US"/>
          </a:p>
        </p:txBody>
      </p:sp>
    </p:spTree>
    <p:extLst>
      <p:ext uri="{BB962C8B-B14F-4D97-AF65-F5344CB8AC3E}">
        <p14:creationId xmlns:p14="http://schemas.microsoft.com/office/powerpoint/2010/main" val="1659967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8502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933667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5107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915AA2F-A2C8-4033-ABB1-9676D9B4B91E}"/>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386B64E1-2010-49C4-B332-70C3A064718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08B5DFC-B13C-4C3C-BE11-E5060E321ED1}"/>
              </a:ext>
            </a:extLst>
          </p:cNvPr>
          <p:cNvSpPr>
            <a:spLocks noGrp="1"/>
          </p:cNvSpPr>
          <p:nvPr>
            <p:ph type="dt" sz="half" idx="10"/>
          </p:nvPr>
        </p:nvSpPr>
        <p:spPr/>
        <p:txBody>
          <a:bodyPr/>
          <a:lstStyle/>
          <a:p>
            <a:fld id="{FD791B83-7F85-412B-B55F-311BFBFEAF92}" type="datetimeFigureOut">
              <a:rPr lang="zh-CN" altLang="en-US" smtClean="0"/>
              <a:t>2023/2/12</a:t>
            </a:fld>
            <a:endParaRPr lang="zh-CN" altLang="en-US"/>
          </a:p>
        </p:txBody>
      </p:sp>
      <p:sp>
        <p:nvSpPr>
          <p:cNvPr id="5" name="页脚占位符 4">
            <a:extLst>
              <a:ext uri="{FF2B5EF4-FFF2-40B4-BE49-F238E27FC236}">
                <a16:creationId xmlns:a16="http://schemas.microsoft.com/office/drawing/2014/main" xmlns="" id="{21D3C02C-D7B9-4FC5-9A0C-E47F512615C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912A6E2-4736-4A5C-A049-0D1CCF5E9B9F}"/>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214568406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A17726-F5E0-449F-8842-C42058F8769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8EA88AA-091A-43A1-8814-68E884B23DD1}"/>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51F3DD6A-5FCE-41D3-BA04-C33B8E4C10E1}"/>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09094004-97B0-47BA-93CD-6D42579CF579}"/>
              </a:ext>
            </a:extLst>
          </p:cNvPr>
          <p:cNvSpPr>
            <a:spLocks noGrp="1"/>
          </p:cNvSpPr>
          <p:nvPr>
            <p:ph type="dt" sz="half" idx="10"/>
          </p:nvPr>
        </p:nvSpPr>
        <p:spPr/>
        <p:txBody>
          <a:bodyPr/>
          <a:lstStyle/>
          <a:p>
            <a:fld id="{FD791B83-7F85-412B-B55F-311BFBFEAF92}" type="datetimeFigureOut">
              <a:rPr lang="zh-CN" altLang="en-US" smtClean="0"/>
              <a:t>2023/2/12</a:t>
            </a:fld>
            <a:endParaRPr lang="zh-CN" altLang="en-US"/>
          </a:p>
        </p:txBody>
      </p:sp>
      <p:sp>
        <p:nvSpPr>
          <p:cNvPr id="6" name="页脚占位符 5">
            <a:extLst>
              <a:ext uri="{FF2B5EF4-FFF2-40B4-BE49-F238E27FC236}">
                <a16:creationId xmlns:a16="http://schemas.microsoft.com/office/drawing/2014/main" xmlns="" id="{9B715CB2-E91A-433B-BDB0-B0382B0D02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959F244-1A56-4A7D-B702-39D21C3D0E87}"/>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65583307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CAAF099-1E37-49B3-BF74-2103EA7A6567}"/>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AA159F8-5B8C-4152-8B9F-FF1560B2F71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F675D9BF-A055-4A3B-AE81-5999D02EB448}"/>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38CFBD4-9D91-4C78-8D50-A864FCD0220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EFFC61B4-F854-4403-AEF4-45DC5FE1A311}"/>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34C22695-E9A9-4465-9D47-BC9846669BB4}"/>
              </a:ext>
            </a:extLst>
          </p:cNvPr>
          <p:cNvSpPr>
            <a:spLocks noGrp="1"/>
          </p:cNvSpPr>
          <p:nvPr>
            <p:ph type="dt" sz="half" idx="10"/>
          </p:nvPr>
        </p:nvSpPr>
        <p:spPr/>
        <p:txBody>
          <a:bodyPr/>
          <a:lstStyle/>
          <a:p>
            <a:fld id="{FD791B83-7F85-412B-B55F-311BFBFEAF92}" type="datetimeFigureOut">
              <a:rPr lang="zh-CN" altLang="en-US" smtClean="0"/>
              <a:t>2023/2/12</a:t>
            </a:fld>
            <a:endParaRPr lang="zh-CN" altLang="en-US"/>
          </a:p>
        </p:txBody>
      </p:sp>
      <p:sp>
        <p:nvSpPr>
          <p:cNvPr id="8" name="页脚占位符 7">
            <a:extLst>
              <a:ext uri="{FF2B5EF4-FFF2-40B4-BE49-F238E27FC236}">
                <a16:creationId xmlns:a16="http://schemas.microsoft.com/office/drawing/2014/main" xmlns="" id="{D784CD4C-0742-4A31-9389-634C1F53852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82A32328-9D9F-4C59-BBE2-F25DD73320D8}"/>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17609362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D5A37C-E4AE-414B-B858-604AAC1D0A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B8EFC5F-FBEE-4E07-AC10-61052C21E2AD}"/>
              </a:ext>
            </a:extLst>
          </p:cNvPr>
          <p:cNvSpPr>
            <a:spLocks noGrp="1"/>
          </p:cNvSpPr>
          <p:nvPr>
            <p:ph type="dt" sz="half" idx="10"/>
          </p:nvPr>
        </p:nvSpPr>
        <p:spPr/>
        <p:txBody>
          <a:bodyPr/>
          <a:lstStyle/>
          <a:p>
            <a:fld id="{FD791B83-7F85-412B-B55F-311BFBFEAF92}" type="datetimeFigureOut">
              <a:rPr lang="zh-CN" altLang="en-US" smtClean="0"/>
              <a:t>2023/2/12</a:t>
            </a:fld>
            <a:endParaRPr lang="zh-CN" altLang="en-US"/>
          </a:p>
        </p:txBody>
      </p:sp>
      <p:sp>
        <p:nvSpPr>
          <p:cNvPr id="4" name="页脚占位符 3">
            <a:extLst>
              <a:ext uri="{FF2B5EF4-FFF2-40B4-BE49-F238E27FC236}">
                <a16:creationId xmlns:a16="http://schemas.microsoft.com/office/drawing/2014/main" xmlns="" id="{91331917-62D1-4DF8-A771-75E0E2FC38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ED1067D-BFD8-4B52-8F30-D98E95B22884}"/>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50210041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A6F7599-BAC8-4A3E-B81D-FD5E3DBD359E}"/>
              </a:ext>
            </a:extLst>
          </p:cNvPr>
          <p:cNvSpPr>
            <a:spLocks noGrp="1"/>
          </p:cNvSpPr>
          <p:nvPr>
            <p:ph type="dt" sz="half" idx="10"/>
          </p:nvPr>
        </p:nvSpPr>
        <p:spPr/>
        <p:txBody>
          <a:bodyPr/>
          <a:lstStyle/>
          <a:p>
            <a:fld id="{FD791B83-7F85-412B-B55F-311BFBFEAF92}" type="datetimeFigureOut">
              <a:rPr lang="zh-CN" altLang="en-US" smtClean="0"/>
              <a:t>2023/2/12</a:t>
            </a:fld>
            <a:endParaRPr lang="zh-CN" altLang="en-US"/>
          </a:p>
        </p:txBody>
      </p:sp>
      <p:sp>
        <p:nvSpPr>
          <p:cNvPr id="3" name="页脚占位符 2">
            <a:extLst>
              <a:ext uri="{FF2B5EF4-FFF2-40B4-BE49-F238E27FC236}">
                <a16:creationId xmlns:a16="http://schemas.microsoft.com/office/drawing/2014/main" xmlns="" id="{89F6AE5F-FCFA-40B0-A492-95AEE68A5A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1E7BF91-B6EC-451F-BC26-B2D4AE1EE348}"/>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3010434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C986DC-7857-45F3-A87A-E57B8C7B562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CEABE26D-EDA4-4A88-B324-32E57C36829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8C58D263-4469-4176-B80F-CE2D8060038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D4E0042-9343-435B-8AC7-108E1F6842F5}"/>
              </a:ext>
            </a:extLst>
          </p:cNvPr>
          <p:cNvSpPr>
            <a:spLocks noGrp="1"/>
          </p:cNvSpPr>
          <p:nvPr>
            <p:ph type="dt" sz="half" idx="10"/>
          </p:nvPr>
        </p:nvSpPr>
        <p:spPr/>
        <p:txBody>
          <a:bodyPr/>
          <a:lstStyle/>
          <a:p>
            <a:fld id="{FD791B83-7F85-412B-B55F-311BFBFEAF92}" type="datetimeFigureOut">
              <a:rPr lang="zh-CN" altLang="en-US" smtClean="0"/>
              <a:t>2023/2/12</a:t>
            </a:fld>
            <a:endParaRPr lang="zh-CN" altLang="en-US"/>
          </a:p>
        </p:txBody>
      </p:sp>
      <p:sp>
        <p:nvSpPr>
          <p:cNvPr id="6" name="页脚占位符 5">
            <a:extLst>
              <a:ext uri="{FF2B5EF4-FFF2-40B4-BE49-F238E27FC236}">
                <a16:creationId xmlns:a16="http://schemas.microsoft.com/office/drawing/2014/main" xmlns="" id="{1FF64437-2F0F-496B-B89F-8FCA8CF19E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F4AD77E-82EE-4D1E-B1F4-235046D47A3F}"/>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19503800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640DEF3-9E02-4A7A-B985-43C7AA85C2F5}"/>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E8909E2-4391-48F1-AC76-7D846A63003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2538F403-E989-4C43-931E-392E028B24B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xmlns="" id="{2BCADC77-9A5F-495E-948A-5E8C599C02A5}"/>
              </a:ext>
            </a:extLst>
          </p:cNvPr>
          <p:cNvSpPr>
            <a:spLocks noGrp="1"/>
          </p:cNvSpPr>
          <p:nvPr>
            <p:ph type="dt" sz="half" idx="10"/>
          </p:nvPr>
        </p:nvSpPr>
        <p:spPr/>
        <p:txBody>
          <a:bodyPr/>
          <a:lstStyle/>
          <a:p>
            <a:fld id="{FD791B83-7F85-412B-B55F-311BFBFEAF92}" type="datetimeFigureOut">
              <a:rPr lang="zh-CN" altLang="en-US" smtClean="0"/>
              <a:t>2023/2/12</a:t>
            </a:fld>
            <a:endParaRPr lang="zh-CN" altLang="en-US"/>
          </a:p>
        </p:txBody>
      </p:sp>
      <p:sp>
        <p:nvSpPr>
          <p:cNvPr id="6" name="页脚占位符 5">
            <a:extLst>
              <a:ext uri="{FF2B5EF4-FFF2-40B4-BE49-F238E27FC236}">
                <a16:creationId xmlns:a16="http://schemas.microsoft.com/office/drawing/2014/main" xmlns="" id="{268900D9-0F77-471E-9390-50CCA6F292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F101B63-0006-4567-803B-62E593D5B650}"/>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20014068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587A94-8BDA-473F-B641-7CE8954D7E4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C7A35CAE-5BAD-493D-AA97-EDB575EE392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9EDE0D6-C914-4C23-9A3B-B7280FBA7004}"/>
              </a:ext>
            </a:extLst>
          </p:cNvPr>
          <p:cNvSpPr>
            <a:spLocks noGrp="1"/>
          </p:cNvSpPr>
          <p:nvPr>
            <p:ph type="dt" sz="half" idx="10"/>
          </p:nvPr>
        </p:nvSpPr>
        <p:spPr/>
        <p:txBody>
          <a:bodyPr/>
          <a:lstStyle/>
          <a:p>
            <a:fld id="{FD791B83-7F85-412B-B55F-311BFBFEAF92}" type="datetimeFigureOut">
              <a:rPr lang="zh-CN" altLang="en-US" smtClean="0"/>
              <a:t>2023/2/12</a:t>
            </a:fld>
            <a:endParaRPr lang="zh-CN" altLang="en-US"/>
          </a:p>
        </p:txBody>
      </p:sp>
      <p:sp>
        <p:nvSpPr>
          <p:cNvPr id="5" name="页脚占位符 4">
            <a:extLst>
              <a:ext uri="{FF2B5EF4-FFF2-40B4-BE49-F238E27FC236}">
                <a16:creationId xmlns:a16="http://schemas.microsoft.com/office/drawing/2014/main" xmlns="" id="{67D86029-451C-4A23-A726-40DE65D38E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2F042CE-3782-4E31-A71B-233724ACEBD6}"/>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79722673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8BEE589-2360-46CD-A48F-D0159C24BBFF}"/>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55735D8-4E0F-42CA-85A9-109502420EC6}"/>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5289540-1779-4633-AAEA-C2E3494864CF}"/>
              </a:ext>
            </a:extLst>
          </p:cNvPr>
          <p:cNvSpPr>
            <a:spLocks noGrp="1"/>
          </p:cNvSpPr>
          <p:nvPr>
            <p:ph type="dt" sz="half" idx="10"/>
          </p:nvPr>
        </p:nvSpPr>
        <p:spPr/>
        <p:txBody>
          <a:bodyPr/>
          <a:lstStyle/>
          <a:p>
            <a:fld id="{FD791B83-7F85-412B-B55F-311BFBFEAF92}" type="datetimeFigureOut">
              <a:rPr lang="zh-CN" altLang="en-US" smtClean="0"/>
              <a:t>2023/2/12</a:t>
            </a:fld>
            <a:endParaRPr lang="zh-CN" altLang="en-US"/>
          </a:p>
        </p:txBody>
      </p:sp>
      <p:sp>
        <p:nvSpPr>
          <p:cNvPr id="5" name="页脚占位符 4">
            <a:extLst>
              <a:ext uri="{FF2B5EF4-FFF2-40B4-BE49-F238E27FC236}">
                <a16:creationId xmlns:a16="http://schemas.microsoft.com/office/drawing/2014/main" xmlns="" id="{ECE35222-434E-4293-B90C-EC2C759D8B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142FE9F-C8C7-4A56-A1BD-6009904EC045}"/>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28880402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538520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7104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33305822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25045998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127627574"/>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DCF340B-DD0B-433E-BC10-266275DA76BC}" type="datetimeFigureOut">
              <a:rPr lang="zh-CN" altLang="en-US" smtClean="0"/>
              <a:t>2023/2/12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49227744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DCF340B-DD0B-433E-BC10-266275DA76BC}" type="datetimeFigureOut">
              <a:rPr lang="zh-CN" altLang="en-US" smtClean="0"/>
              <a:t>2023/2/12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213640989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DCF340B-DD0B-433E-BC10-266275DA76BC}" type="datetimeFigureOut">
              <a:rPr lang="zh-CN" altLang="en-US" smtClean="0"/>
              <a:t>2023/2/12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004778402"/>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DCF340B-DD0B-433E-BC10-266275DA76BC}" type="datetimeFigureOut">
              <a:rPr lang="zh-CN" altLang="en-US" smtClean="0"/>
              <a:t>2023/2/12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18551168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DCF340B-DD0B-433E-BC10-266275DA76BC}" type="datetimeFigureOut">
              <a:rPr lang="zh-CN" altLang="en-US" smtClean="0"/>
              <a:t>2023/2/12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812540259"/>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DCF340B-DD0B-433E-BC10-266275DA76BC}" type="datetimeFigureOut">
              <a:rPr lang="zh-CN" altLang="en-US" smtClean="0"/>
              <a:t>2023/2/12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14847255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043892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79522401"/>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2023/2/12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72719509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2023/2/12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62168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630238" y="1879600"/>
            <a:ext cx="3868737"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2023/2/12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6685114" y="3932854"/>
            <a:ext cx="775136" cy="230832"/>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9144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9144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9144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239246846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2023/2/12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363022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cxnSp>
        <p:nvCxnSpPr>
          <p:cNvPr id="7" name="直接连接符 6"/>
          <p:cNvCxnSpPr/>
          <p:nvPr userDrawn="1"/>
        </p:nvCxnSpPr>
        <p:spPr>
          <a:xfrm>
            <a:off x="1981200" y="666750"/>
            <a:ext cx="71628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6651010" y="297418"/>
            <a:ext cx="2492990" cy="369332"/>
          </a:xfrm>
          <a:prstGeom prst="rect">
            <a:avLst/>
          </a:prstGeom>
          <a:noFill/>
        </p:spPr>
        <p:txBody>
          <a:bodyPr wrap="none" rtlCol="0">
            <a:spAutoFit/>
          </a:bodyPr>
          <a:lstStyle/>
          <a:p>
            <a:r>
              <a:rPr lang="zh-CN" altLang="en-US" sz="1800" dirty="0"/>
              <a:t>单击此处添加文字标题</a:t>
            </a:r>
          </a:p>
        </p:txBody>
      </p:sp>
    </p:spTree>
    <p:extLst>
      <p:ext uri="{BB962C8B-B14F-4D97-AF65-F5344CB8AC3E}">
        <p14:creationId xmlns:p14="http://schemas.microsoft.com/office/powerpoint/2010/main" val="3968661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5CA629-2EE7-4445-8B6B-D05212392C1B}"/>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E7F774A2-297F-4905-8119-D4B8B3A5D9E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DD328AE7-5D6C-4C63-BB00-CA5EEB9DFFA3}"/>
              </a:ext>
            </a:extLst>
          </p:cNvPr>
          <p:cNvSpPr>
            <a:spLocks noGrp="1"/>
          </p:cNvSpPr>
          <p:nvPr>
            <p:ph type="dt" sz="half" idx="10"/>
          </p:nvPr>
        </p:nvSpPr>
        <p:spPr/>
        <p:txBody>
          <a:bodyPr/>
          <a:lstStyle/>
          <a:p>
            <a:fld id="{FD791B83-7F85-412B-B55F-311BFBFEAF92}" type="datetimeFigureOut">
              <a:rPr lang="zh-CN" altLang="en-US" smtClean="0"/>
              <a:t>2023/2/12</a:t>
            </a:fld>
            <a:endParaRPr lang="zh-CN" altLang="en-US"/>
          </a:p>
        </p:txBody>
      </p:sp>
      <p:sp>
        <p:nvSpPr>
          <p:cNvPr id="5" name="页脚占位符 4">
            <a:extLst>
              <a:ext uri="{FF2B5EF4-FFF2-40B4-BE49-F238E27FC236}">
                <a16:creationId xmlns:a16="http://schemas.microsoft.com/office/drawing/2014/main" xmlns="" id="{BDE9CEB6-9C28-476A-9E6F-9960F0857F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093B1BA-51C5-4AE0-B6C1-8DE9EDF603D5}"/>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256488013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AA1AC16-948C-4AE2-A8F0-AD93837A264C}" type="datetimeFigureOut">
              <a:rPr lang="zh-CN" altLang="en-US" smtClean="0">
                <a:solidFill>
                  <a:prstClr val="black">
                    <a:tint val="75000"/>
                  </a:prstClr>
                </a:solidFill>
              </a:rPr>
              <a:pPr/>
              <a:t>2023/2/12</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792952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72" r:id="rId8"/>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D16DB3D-8751-46C3-9D92-B6A66B35607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0981B940-43D1-4B9C-880A-9CDCAE7BC17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A5B47934-06F7-464A-BD1B-592EA334EED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fld id="{FD791B83-7F85-412B-B55F-311BFBFEAF92}" type="datetimeFigureOut">
              <a:rPr lang="zh-CN" altLang="en-US" smtClean="0"/>
              <a:pPr/>
              <a:t>2023/2/12</a:t>
            </a:fld>
            <a:endParaRPr lang="zh-CN" altLang="en-US" dirty="0"/>
          </a:p>
        </p:txBody>
      </p:sp>
      <p:sp>
        <p:nvSpPr>
          <p:cNvPr id="5" name="页脚占位符 4">
            <a:extLst>
              <a:ext uri="{FF2B5EF4-FFF2-40B4-BE49-F238E27FC236}">
                <a16:creationId xmlns:a16="http://schemas.microsoft.com/office/drawing/2014/main" xmlns="" id="{D1627D83-AD14-4F4A-BE87-4C38521AD69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xmlns="" id="{AA89853D-7AF8-4A87-AB31-363664C27A1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fld id="{6EA1E9D5-643F-4B16-9C77-5AFD21C28BAD}" type="slidenum">
              <a:rPr lang="zh-CN" altLang="en-US" smtClean="0"/>
              <a:pPr/>
              <a:t>‹#›</a:t>
            </a:fld>
            <a:endParaRPr lang="zh-CN" altLang="en-US" dirty="0"/>
          </a:p>
        </p:txBody>
      </p:sp>
    </p:spTree>
    <p:extLst>
      <p:ext uri="{BB962C8B-B14F-4D97-AF65-F5344CB8AC3E}">
        <p14:creationId xmlns:p14="http://schemas.microsoft.com/office/powerpoint/2010/main" val="219418004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slow">
    <p:wipe/>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DCF340B-DD0B-433E-BC10-266275DA76BC}" type="datetimeFigureOut">
              <a:rPr lang="zh-CN" altLang="en-US" smtClean="0"/>
              <a:t>2023/2/12</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26222964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3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3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38.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1.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7.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7.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34.jpeg"/><Relationship Id="rId4" Type="http://schemas.openxmlformats.org/officeDocument/2006/relationships/notesSlide" Target="../notesSlides/notesSlide18.xml"/><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11.png"/><Relationship Id="rId11" Type="http://schemas.openxmlformats.org/officeDocument/2006/relationships/image" Target="../media/image54.png"/><Relationship Id="rId5" Type="http://schemas.openxmlformats.org/officeDocument/2006/relationships/image" Target="../media/image38.png"/><Relationship Id="rId10" Type="http://schemas.openxmlformats.org/officeDocument/2006/relationships/image" Target="../media/image53.png"/><Relationship Id="rId4" Type="http://schemas.microsoft.com/office/2007/relationships/hdphoto" Target="../media/hdphoto2.wdp"/><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5.png"/><Relationship Id="rId5" Type="http://schemas.microsoft.com/office/2007/relationships/hdphoto" Target="../media/hdphoto1.wdp"/><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jpe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11.png"/><Relationship Id="rId7"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1.png"/><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63.jpeg"/><Relationship Id="rId5" Type="http://schemas.openxmlformats.org/officeDocument/2006/relationships/image" Target="../media/image1.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65.jpeg"/><Relationship Id="rId5" Type="http://schemas.microsoft.com/office/2007/relationships/hdphoto" Target="../media/hdphoto1.wdp"/><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1.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image" Target="../media/image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7.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3.xml"/><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27.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71.emf"/><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0.png"/><Relationship Id="rId4" Type="http://schemas.openxmlformats.org/officeDocument/2006/relationships/image" Target="../media/image9.png"/><Relationship Id="rId9"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71.emf"/><Relationship Id="rId4" Type="http://schemas.openxmlformats.org/officeDocument/2006/relationships/hyperlink" Target="https://www.freeppt7.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hyperlink" Target="https://www.freeppt7.com/" TargetMode="External"/><Relationship Id="rId5" Type="http://schemas.openxmlformats.org/officeDocument/2006/relationships/image" Target="../media/image1.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emf"/></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1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0.svg"/><Relationship Id="rId2" Type="http://schemas.openxmlformats.org/officeDocument/2006/relationships/audio" Target="../media/media2.wav"/><Relationship Id="rId16" Type="http://schemas.openxmlformats.org/officeDocument/2006/relationships/image" Target="../media/image29.png"/><Relationship Id="rId1" Type="http://schemas.microsoft.com/office/2007/relationships/media" Target="../media/media2.wav"/><Relationship Id="rId6" Type="http://schemas.openxmlformats.org/officeDocument/2006/relationships/notesSlide" Target="../notesSlides/notesSlide5.xml"/><Relationship Id="rId11" Type="http://schemas.openxmlformats.org/officeDocument/2006/relationships/image" Target="../media/image26.png"/><Relationship Id="rId5" Type="http://schemas.openxmlformats.org/officeDocument/2006/relationships/slideLayout" Target="../slideLayouts/slideLayout10.xml"/><Relationship Id="rId15" Type="http://schemas.openxmlformats.org/officeDocument/2006/relationships/image" Target="../media/image15.png"/><Relationship Id="rId10" Type="http://schemas.openxmlformats.org/officeDocument/2006/relationships/image" Target="../media/image25.png"/><Relationship Id="rId19"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1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0.svg"/><Relationship Id="rId2" Type="http://schemas.openxmlformats.org/officeDocument/2006/relationships/audio" Target="../media/media2.wav"/><Relationship Id="rId16" Type="http://schemas.openxmlformats.org/officeDocument/2006/relationships/image" Target="../media/image29.png"/><Relationship Id="rId1" Type="http://schemas.microsoft.com/office/2007/relationships/media" Target="../media/media2.wav"/><Relationship Id="rId6" Type="http://schemas.openxmlformats.org/officeDocument/2006/relationships/notesSlide" Target="../notesSlides/notesSlide6.xml"/><Relationship Id="rId11" Type="http://schemas.openxmlformats.org/officeDocument/2006/relationships/image" Target="../media/image26.png"/><Relationship Id="rId5" Type="http://schemas.openxmlformats.org/officeDocument/2006/relationships/slideLayout" Target="../slideLayouts/slideLayout10.xml"/><Relationship Id="rId15" Type="http://schemas.openxmlformats.org/officeDocument/2006/relationships/image" Target="../media/image15.png"/><Relationship Id="rId10" Type="http://schemas.openxmlformats.org/officeDocument/2006/relationships/image" Target="../media/image25.png"/><Relationship Id="rId19"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1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0.svg"/><Relationship Id="rId2" Type="http://schemas.openxmlformats.org/officeDocument/2006/relationships/audio" Target="../media/media2.wav"/><Relationship Id="rId16" Type="http://schemas.openxmlformats.org/officeDocument/2006/relationships/image" Target="../media/image29.png"/><Relationship Id="rId1" Type="http://schemas.microsoft.com/office/2007/relationships/media" Target="../media/media2.wav"/><Relationship Id="rId6" Type="http://schemas.openxmlformats.org/officeDocument/2006/relationships/notesSlide" Target="../notesSlides/notesSlide7.xml"/><Relationship Id="rId11" Type="http://schemas.openxmlformats.org/officeDocument/2006/relationships/image" Target="../media/image26.png"/><Relationship Id="rId5" Type="http://schemas.openxmlformats.org/officeDocument/2006/relationships/slideLayout" Target="../slideLayouts/slideLayout10.xml"/><Relationship Id="rId15" Type="http://schemas.openxmlformats.org/officeDocument/2006/relationships/image" Target="../media/image15.png"/><Relationship Id="rId10" Type="http://schemas.openxmlformats.org/officeDocument/2006/relationships/image" Target="../media/image25.png"/><Relationship Id="rId19"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1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0.svg"/><Relationship Id="rId2" Type="http://schemas.openxmlformats.org/officeDocument/2006/relationships/audio" Target="../media/media2.wav"/><Relationship Id="rId16" Type="http://schemas.openxmlformats.org/officeDocument/2006/relationships/image" Target="../media/image29.png"/><Relationship Id="rId1" Type="http://schemas.microsoft.com/office/2007/relationships/media" Target="../media/media2.wav"/><Relationship Id="rId6" Type="http://schemas.openxmlformats.org/officeDocument/2006/relationships/notesSlide" Target="../notesSlides/notesSlide8.xml"/><Relationship Id="rId11" Type="http://schemas.openxmlformats.org/officeDocument/2006/relationships/image" Target="../media/image26.png"/><Relationship Id="rId5" Type="http://schemas.openxmlformats.org/officeDocument/2006/relationships/slideLayout" Target="../slideLayouts/slideLayout10.xml"/><Relationship Id="rId15" Type="http://schemas.openxmlformats.org/officeDocument/2006/relationships/image" Target="../media/image15.png"/><Relationship Id="rId10" Type="http://schemas.openxmlformats.org/officeDocument/2006/relationships/image" Target="../media/image25.png"/><Relationship Id="rId19"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7.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5" name="图片 1">
            <a:extLst>
              <a:ext uri="{FF2B5EF4-FFF2-40B4-BE49-F238E27FC236}">
                <a16:creationId xmlns:a16="http://schemas.microsoft.com/office/drawing/2014/main" xmlns="" id="{50231477-D806-4423-83C7-0470FBFB7A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032" t="673" r="4275" b="-673"/>
          <a:stretch/>
        </p:blipFill>
        <p:spPr>
          <a:xfrm rot="810688">
            <a:off x="-336018" y="1949715"/>
            <a:ext cx="5458348" cy="4216319"/>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9564"/>
            <a:ext cx="2293144" cy="4123972"/>
          </a:xfrm>
          <a:prstGeom prst="rect">
            <a:avLst/>
          </a:prstGeom>
        </p:spPr>
      </p:pic>
      <p:pic>
        <p:nvPicPr>
          <p:cNvPr id="6" name="Picture 5" descr="A picture containing text&#10;&#10;Description automatically generated">
            <a:extLst>
              <a:ext uri="{FF2B5EF4-FFF2-40B4-BE49-F238E27FC236}">
                <a16:creationId xmlns:a16="http://schemas.microsoft.com/office/drawing/2014/main" xmlns="" id="{9926DBA4-7887-40E8-B9DA-B757A54AAE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073"/>
          <a:stretch/>
        </p:blipFill>
        <p:spPr>
          <a:xfrm>
            <a:off x="4887481" y="1117309"/>
            <a:ext cx="4243471" cy="4305275"/>
          </a:xfrm>
          <a:prstGeom prst="rect">
            <a:avLst/>
          </a:prstGeom>
        </p:spPr>
      </p:pic>
      <p:pic>
        <p:nvPicPr>
          <p:cNvPr id="16" name="图片 2">
            <a:extLst>
              <a:ext uri="{FF2B5EF4-FFF2-40B4-BE49-F238E27FC236}">
                <a16:creationId xmlns:a16="http://schemas.microsoft.com/office/drawing/2014/main" xmlns="" id="{2D280F44-D401-4501-8BFA-2112AA03B3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78099" y="2020483"/>
            <a:ext cx="2692429" cy="2604800"/>
          </a:xfrm>
          <a:prstGeom prst="rect">
            <a:avLst/>
          </a:prstGeom>
        </p:spPr>
      </p:pic>
      <p:pic>
        <p:nvPicPr>
          <p:cNvPr id="12" name="Picture 11" descr="Text&#10;&#10;Description automatically generated">
            <a:extLst>
              <a:ext uri="{FF2B5EF4-FFF2-40B4-BE49-F238E27FC236}">
                <a16:creationId xmlns:a16="http://schemas.microsoft.com/office/drawing/2014/main" xmlns="" id="{E2412808-0B68-4B44-BB9E-8BF2F9EF1C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8781" y="593588"/>
            <a:ext cx="7913793" cy="1343904"/>
          </a:xfrm>
          <a:prstGeom prst="rect">
            <a:avLst/>
          </a:prstGeom>
        </p:spPr>
      </p:pic>
      <p:pic>
        <p:nvPicPr>
          <p:cNvPr id="17" name="Picture 16" descr="Logo&#10;&#10;Description automatically generated">
            <a:extLst>
              <a:ext uri="{FF2B5EF4-FFF2-40B4-BE49-F238E27FC236}">
                <a16:creationId xmlns:a16="http://schemas.microsoft.com/office/drawing/2014/main" xmlns="" id="{4B86C2DA-7268-4889-9E8F-FC1C9498FE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7640" y="44021"/>
            <a:ext cx="2385776" cy="642857"/>
          </a:xfrm>
          <a:prstGeom prst="rect">
            <a:avLst/>
          </a:prstGeom>
        </p:spPr>
      </p:pic>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xmlns="" id="{ED941D01-EA82-4737-A2C8-773BE43FA097}"/>
                  </a:ext>
                </a:extLst>
              </p14:cNvPr>
              <p14:cNvContentPartPr/>
              <p14:nvPr/>
            </p14:nvContentPartPr>
            <p14:xfrm>
              <a:off x="3436084" y="4549552"/>
              <a:ext cx="360" cy="360"/>
            </p14:xfrm>
          </p:contentPart>
        </mc:Choice>
        <mc:Fallback xmlns="">
          <p:pic>
            <p:nvPicPr>
              <p:cNvPr id="19" name="Ink 18">
                <a:extLst>
                  <a:ext uri="{FF2B5EF4-FFF2-40B4-BE49-F238E27FC236}">
                    <a16:creationId xmlns:a16="http://schemas.microsoft.com/office/drawing/2014/main" id="{ED941D01-EA82-4737-A2C8-773BE43FA097}"/>
                  </a:ext>
                </a:extLst>
              </p:cNvPr>
              <p:cNvPicPr/>
              <p:nvPr/>
            </p:nvPicPr>
            <p:blipFill>
              <a:blip r:embed="rId10"/>
              <a:stretch>
                <a:fillRect/>
              </a:stretch>
            </p:blipFill>
            <p:spPr>
              <a:xfrm>
                <a:off x="3382084" y="4441552"/>
                <a:ext cx="108000" cy="216000"/>
              </a:xfrm>
              <a:prstGeom prst="rect">
                <a:avLst/>
              </a:prstGeom>
            </p:spPr>
          </p:pic>
        </mc:Fallback>
      </mc:AlternateContent>
      <p:pic>
        <p:nvPicPr>
          <p:cNvPr id="27" name="图片 3">
            <a:extLst>
              <a:ext uri="{FF2B5EF4-FFF2-40B4-BE49-F238E27FC236}">
                <a16:creationId xmlns:a16="http://schemas.microsoft.com/office/drawing/2014/main" xmlns="" id="{A2DAC7B5-FBF7-4689-822F-1CD49F6ED5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5965"/>
          <a:stretch/>
        </p:blipFill>
        <p:spPr>
          <a:xfrm>
            <a:off x="0" y="4006423"/>
            <a:ext cx="2599605" cy="1137077"/>
          </a:xfrm>
          <a:prstGeom prst="rect">
            <a:avLst/>
          </a:prstGeom>
        </p:spPr>
      </p:pic>
    </p:spTree>
    <p:extLst>
      <p:ext uri="{BB962C8B-B14F-4D97-AF65-F5344CB8AC3E}">
        <p14:creationId xmlns:p14="http://schemas.microsoft.com/office/powerpoint/2010/main" val="2412638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1000"/>
                                        <p:tgtEl>
                                          <p:spTgt spid="25"/>
                                        </p:tgtEl>
                                      </p:cBhvr>
                                    </p:animEffect>
                                  </p:childTnLst>
                                </p:cTn>
                              </p:par>
                              <p:par>
                                <p:cTn id="8" presetID="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1+#ppt_w/2"/>
                                          </p:val>
                                        </p:tav>
                                        <p:tav tm="100000">
                                          <p:val>
                                            <p:strVal val="#ppt_x"/>
                                          </p:val>
                                        </p:tav>
                                      </p:tavLst>
                                    </p:anim>
                                    <p:anim calcmode="lin" valueType="num">
                                      <p:cBhvr additive="base">
                                        <p:cTn id="11" dur="1000" fill="hold"/>
                                        <p:tgtEl>
                                          <p:spTgt spid="6"/>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1000"/>
                                        <p:tgtEl>
                                          <p:spTgt spid="16"/>
                                        </p:tgtEl>
                                      </p:cBhvr>
                                    </p:animEffect>
                                  </p:childTnLst>
                                </p:cTn>
                              </p:par>
                              <p:par>
                                <p:cTn id="15" presetID="2"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ppt_x"/>
                                          </p:val>
                                        </p:tav>
                                        <p:tav tm="100000">
                                          <p:val>
                                            <p:strVal val="#ppt_x"/>
                                          </p:val>
                                        </p:tav>
                                      </p:tavLst>
                                    </p:anim>
                                    <p:anim calcmode="lin" valueType="num">
                                      <p:cBhvr additive="base">
                                        <p:cTn id="18" dur="1000" fill="hold"/>
                                        <p:tgtEl>
                                          <p:spTgt spid="12"/>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0-#ppt_h/2"/>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26670"/>
            <a:ext cx="9137332" cy="519684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10" name="Picture 2" descr="Flash free icon">
            <a:extLst>
              <a:ext uri="{FF2B5EF4-FFF2-40B4-BE49-F238E27FC236}">
                <a16:creationId xmlns:a16="http://schemas.microsoft.com/office/drawing/2014/main" xmlns="" id="{FB5B4F3C-7700-43CD-A2E3-AD46D31EFB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286625" y="151847"/>
            <a:ext cx="1722120" cy="17221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54F5C11B-B498-4FD1-8E86-016414E5F55D}"/>
              </a:ext>
            </a:extLst>
          </p:cNvPr>
          <p:cNvSpPr/>
          <p:nvPr/>
        </p:nvSpPr>
        <p:spPr>
          <a:xfrm>
            <a:off x="1874520" y="228600"/>
            <a:ext cx="5631180" cy="4328160"/>
          </a:xfrm>
          <a:custGeom>
            <a:avLst/>
            <a:gdLst>
              <a:gd name="connsiteX0" fmla="*/ 0 w 5631180"/>
              <a:gd name="connsiteY0" fmla="*/ 721374 h 4328160"/>
              <a:gd name="connsiteX1" fmla="*/ 721374 w 5631180"/>
              <a:gd name="connsiteY1" fmla="*/ 0 h 4328160"/>
              <a:gd name="connsiteX2" fmla="*/ 1503215 w 5631180"/>
              <a:gd name="connsiteY2" fmla="*/ 0 h 4328160"/>
              <a:gd name="connsiteX3" fmla="*/ 2285055 w 5631180"/>
              <a:gd name="connsiteY3" fmla="*/ 0 h 4328160"/>
              <a:gd name="connsiteX4" fmla="*/ 2857474 w 5631180"/>
              <a:gd name="connsiteY4" fmla="*/ 0 h 4328160"/>
              <a:gd name="connsiteX5" fmla="*/ 3471778 w 5631180"/>
              <a:gd name="connsiteY5" fmla="*/ 0 h 4328160"/>
              <a:gd name="connsiteX6" fmla="*/ 4127965 w 5631180"/>
              <a:gd name="connsiteY6" fmla="*/ 0 h 4328160"/>
              <a:gd name="connsiteX7" fmla="*/ 4909806 w 5631180"/>
              <a:gd name="connsiteY7" fmla="*/ 0 h 4328160"/>
              <a:gd name="connsiteX8" fmla="*/ 5631180 w 5631180"/>
              <a:gd name="connsiteY8" fmla="*/ 721374 h 4328160"/>
              <a:gd name="connsiteX9" fmla="*/ 5631180 w 5631180"/>
              <a:gd name="connsiteY9" fmla="*/ 1356165 h 4328160"/>
              <a:gd name="connsiteX10" fmla="*/ 5631180 w 5631180"/>
              <a:gd name="connsiteY10" fmla="*/ 1962101 h 4328160"/>
              <a:gd name="connsiteX11" fmla="*/ 5631180 w 5631180"/>
              <a:gd name="connsiteY11" fmla="*/ 2539184 h 4328160"/>
              <a:gd name="connsiteX12" fmla="*/ 5631180 w 5631180"/>
              <a:gd name="connsiteY12" fmla="*/ 3058558 h 4328160"/>
              <a:gd name="connsiteX13" fmla="*/ 5631180 w 5631180"/>
              <a:gd name="connsiteY13" fmla="*/ 3606786 h 4328160"/>
              <a:gd name="connsiteX14" fmla="*/ 4909806 w 5631180"/>
              <a:gd name="connsiteY14" fmla="*/ 4328160 h 4328160"/>
              <a:gd name="connsiteX15" fmla="*/ 4253618 w 5631180"/>
              <a:gd name="connsiteY15" fmla="*/ 4328160 h 4328160"/>
              <a:gd name="connsiteX16" fmla="*/ 3555546 w 5631180"/>
              <a:gd name="connsiteY16" fmla="*/ 4328160 h 4328160"/>
              <a:gd name="connsiteX17" fmla="*/ 2899359 w 5631180"/>
              <a:gd name="connsiteY17" fmla="*/ 4328160 h 4328160"/>
              <a:gd name="connsiteX18" fmla="*/ 2243171 w 5631180"/>
              <a:gd name="connsiteY18" fmla="*/ 4328160 h 4328160"/>
              <a:gd name="connsiteX19" fmla="*/ 1628868 w 5631180"/>
              <a:gd name="connsiteY19" fmla="*/ 4328160 h 4328160"/>
              <a:gd name="connsiteX20" fmla="*/ 721374 w 5631180"/>
              <a:gd name="connsiteY20" fmla="*/ 4328160 h 4328160"/>
              <a:gd name="connsiteX21" fmla="*/ 0 w 5631180"/>
              <a:gd name="connsiteY21" fmla="*/ 3606786 h 4328160"/>
              <a:gd name="connsiteX22" fmla="*/ 0 w 5631180"/>
              <a:gd name="connsiteY22" fmla="*/ 3000849 h 4328160"/>
              <a:gd name="connsiteX23" fmla="*/ 0 w 5631180"/>
              <a:gd name="connsiteY23" fmla="*/ 2423767 h 4328160"/>
              <a:gd name="connsiteX24" fmla="*/ 0 w 5631180"/>
              <a:gd name="connsiteY24" fmla="*/ 1875539 h 4328160"/>
              <a:gd name="connsiteX25" fmla="*/ 0 w 5631180"/>
              <a:gd name="connsiteY25" fmla="*/ 1269602 h 4328160"/>
              <a:gd name="connsiteX26" fmla="*/ 0 w 5631180"/>
              <a:gd name="connsiteY26" fmla="*/ 721374 h 432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31180" h="4328160" fill="none" extrusionOk="0">
                <a:moveTo>
                  <a:pt x="0" y="721374"/>
                </a:moveTo>
                <a:cubicBezTo>
                  <a:pt x="14361" y="337075"/>
                  <a:pt x="357253" y="-13898"/>
                  <a:pt x="721374" y="0"/>
                </a:cubicBezTo>
                <a:cubicBezTo>
                  <a:pt x="1063743" y="10501"/>
                  <a:pt x="1336956" y="1861"/>
                  <a:pt x="1503215" y="0"/>
                </a:cubicBezTo>
                <a:cubicBezTo>
                  <a:pt x="1669474" y="-1861"/>
                  <a:pt x="2097004" y="2555"/>
                  <a:pt x="2285055" y="0"/>
                </a:cubicBezTo>
                <a:cubicBezTo>
                  <a:pt x="2473106" y="-2555"/>
                  <a:pt x="2601163" y="27489"/>
                  <a:pt x="2857474" y="0"/>
                </a:cubicBezTo>
                <a:cubicBezTo>
                  <a:pt x="3113785" y="-27489"/>
                  <a:pt x="3245207" y="16555"/>
                  <a:pt x="3471778" y="0"/>
                </a:cubicBezTo>
                <a:cubicBezTo>
                  <a:pt x="3698349" y="-16555"/>
                  <a:pt x="3936011" y="-21013"/>
                  <a:pt x="4127965" y="0"/>
                </a:cubicBezTo>
                <a:cubicBezTo>
                  <a:pt x="4319919" y="21013"/>
                  <a:pt x="4532795" y="-933"/>
                  <a:pt x="4909806" y="0"/>
                </a:cubicBezTo>
                <a:cubicBezTo>
                  <a:pt x="5372860" y="-633"/>
                  <a:pt x="5626271" y="282218"/>
                  <a:pt x="5631180" y="721374"/>
                </a:cubicBezTo>
                <a:cubicBezTo>
                  <a:pt x="5652748" y="935488"/>
                  <a:pt x="5608798" y="1189247"/>
                  <a:pt x="5631180" y="1356165"/>
                </a:cubicBezTo>
                <a:cubicBezTo>
                  <a:pt x="5653562" y="1523083"/>
                  <a:pt x="5653703" y="1780501"/>
                  <a:pt x="5631180" y="1962101"/>
                </a:cubicBezTo>
                <a:cubicBezTo>
                  <a:pt x="5608657" y="2143701"/>
                  <a:pt x="5629551" y="2307792"/>
                  <a:pt x="5631180" y="2539184"/>
                </a:cubicBezTo>
                <a:cubicBezTo>
                  <a:pt x="5632809" y="2770576"/>
                  <a:pt x="5631730" y="2891287"/>
                  <a:pt x="5631180" y="3058558"/>
                </a:cubicBezTo>
                <a:cubicBezTo>
                  <a:pt x="5630630" y="3225829"/>
                  <a:pt x="5636224" y="3443127"/>
                  <a:pt x="5631180" y="3606786"/>
                </a:cubicBezTo>
                <a:cubicBezTo>
                  <a:pt x="5615139" y="3985072"/>
                  <a:pt x="5225276" y="4315725"/>
                  <a:pt x="4909806" y="4328160"/>
                </a:cubicBezTo>
                <a:cubicBezTo>
                  <a:pt x="4626634" y="4312229"/>
                  <a:pt x="4449867" y="4306874"/>
                  <a:pt x="4253618" y="4328160"/>
                </a:cubicBezTo>
                <a:cubicBezTo>
                  <a:pt x="4057369" y="4349446"/>
                  <a:pt x="3885864" y="4314936"/>
                  <a:pt x="3555546" y="4328160"/>
                </a:cubicBezTo>
                <a:cubicBezTo>
                  <a:pt x="3225228" y="4341384"/>
                  <a:pt x="3136387" y="4305476"/>
                  <a:pt x="2899359" y="4328160"/>
                </a:cubicBezTo>
                <a:cubicBezTo>
                  <a:pt x="2662331" y="4350844"/>
                  <a:pt x="2513538" y="4312174"/>
                  <a:pt x="2243171" y="4328160"/>
                </a:cubicBezTo>
                <a:cubicBezTo>
                  <a:pt x="1972804" y="4344146"/>
                  <a:pt x="1898948" y="4340641"/>
                  <a:pt x="1628868" y="4328160"/>
                </a:cubicBezTo>
                <a:cubicBezTo>
                  <a:pt x="1358788" y="4315679"/>
                  <a:pt x="1013589" y="4364012"/>
                  <a:pt x="721374" y="4328160"/>
                </a:cubicBezTo>
                <a:cubicBezTo>
                  <a:pt x="328804" y="4307456"/>
                  <a:pt x="-43365" y="3977593"/>
                  <a:pt x="0" y="3606786"/>
                </a:cubicBezTo>
                <a:cubicBezTo>
                  <a:pt x="26753" y="3402717"/>
                  <a:pt x="3860" y="3294618"/>
                  <a:pt x="0" y="3000849"/>
                </a:cubicBezTo>
                <a:cubicBezTo>
                  <a:pt x="-3860" y="2707080"/>
                  <a:pt x="1666" y="2618769"/>
                  <a:pt x="0" y="2423767"/>
                </a:cubicBezTo>
                <a:cubicBezTo>
                  <a:pt x="-1666" y="2228765"/>
                  <a:pt x="21798" y="2030058"/>
                  <a:pt x="0" y="1875539"/>
                </a:cubicBezTo>
                <a:cubicBezTo>
                  <a:pt x="-21798" y="1721020"/>
                  <a:pt x="-2388" y="1423104"/>
                  <a:pt x="0" y="1269602"/>
                </a:cubicBezTo>
                <a:cubicBezTo>
                  <a:pt x="2388" y="1116100"/>
                  <a:pt x="-12463" y="864409"/>
                  <a:pt x="0" y="721374"/>
                </a:cubicBezTo>
                <a:close/>
              </a:path>
              <a:path w="5631180" h="4328160" stroke="0" extrusionOk="0">
                <a:moveTo>
                  <a:pt x="0" y="721374"/>
                </a:moveTo>
                <a:cubicBezTo>
                  <a:pt x="33271" y="283740"/>
                  <a:pt x="357425" y="32889"/>
                  <a:pt x="721374" y="0"/>
                </a:cubicBezTo>
                <a:cubicBezTo>
                  <a:pt x="948195" y="-11219"/>
                  <a:pt x="1269541" y="32256"/>
                  <a:pt x="1461330" y="0"/>
                </a:cubicBezTo>
                <a:cubicBezTo>
                  <a:pt x="1653119" y="-32256"/>
                  <a:pt x="1804789" y="20827"/>
                  <a:pt x="2033749" y="0"/>
                </a:cubicBezTo>
                <a:cubicBezTo>
                  <a:pt x="2262709" y="-20827"/>
                  <a:pt x="2451546" y="28226"/>
                  <a:pt x="2689937" y="0"/>
                </a:cubicBezTo>
                <a:cubicBezTo>
                  <a:pt x="2928328" y="-28226"/>
                  <a:pt x="2981465" y="-22252"/>
                  <a:pt x="3262356" y="0"/>
                </a:cubicBezTo>
                <a:cubicBezTo>
                  <a:pt x="3543247" y="22252"/>
                  <a:pt x="3714561" y="-872"/>
                  <a:pt x="3834775" y="0"/>
                </a:cubicBezTo>
                <a:cubicBezTo>
                  <a:pt x="3954989" y="872"/>
                  <a:pt x="4380843" y="-29187"/>
                  <a:pt x="4909806" y="0"/>
                </a:cubicBezTo>
                <a:cubicBezTo>
                  <a:pt x="5271222" y="18016"/>
                  <a:pt x="5648707" y="403199"/>
                  <a:pt x="5631180" y="721374"/>
                </a:cubicBezTo>
                <a:cubicBezTo>
                  <a:pt x="5622769" y="867936"/>
                  <a:pt x="5623217" y="1017730"/>
                  <a:pt x="5631180" y="1240748"/>
                </a:cubicBezTo>
                <a:cubicBezTo>
                  <a:pt x="5639143" y="1463766"/>
                  <a:pt x="5637517" y="1525011"/>
                  <a:pt x="5631180" y="1731268"/>
                </a:cubicBezTo>
                <a:cubicBezTo>
                  <a:pt x="5624843" y="1937525"/>
                  <a:pt x="5637245" y="2135634"/>
                  <a:pt x="5631180" y="2279496"/>
                </a:cubicBezTo>
                <a:cubicBezTo>
                  <a:pt x="5625115" y="2423358"/>
                  <a:pt x="5650356" y="2689659"/>
                  <a:pt x="5631180" y="2798871"/>
                </a:cubicBezTo>
                <a:cubicBezTo>
                  <a:pt x="5612004" y="2908083"/>
                  <a:pt x="5595585" y="3268770"/>
                  <a:pt x="5631180" y="3606786"/>
                </a:cubicBezTo>
                <a:cubicBezTo>
                  <a:pt x="5718840" y="4013175"/>
                  <a:pt x="5298220" y="4318989"/>
                  <a:pt x="4909806" y="4328160"/>
                </a:cubicBezTo>
                <a:cubicBezTo>
                  <a:pt x="4687280" y="4301270"/>
                  <a:pt x="4434968" y="4338518"/>
                  <a:pt x="4169850" y="4328160"/>
                </a:cubicBezTo>
                <a:cubicBezTo>
                  <a:pt x="3904732" y="4317802"/>
                  <a:pt x="3636469" y="4301409"/>
                  <a:pt x="3429893" y="4328160"/>
                </a:cubicBezTo>
                <a:cubicBezTo>
                  <a:pt x="3223317" y="4354911"/>
                  <a:pt x="3141053" y="4341138"/>
                  <a:pt x="2857474" y="4328160"/>
                </a:cubicBezTo>
                <a:cubicBezTo>
                  <a:pt x="2573895" y="4315182"/>
                  <a:pt x="2550454" y="4315823"/>
                  <a:pt x="2285055" y="4328160"/>
                </a:cubicBezTo>
                <a:cubicBezTo>
                  <a:pt x="2019656" y="4340497"/>
                  <a:pt x="1794882" y="4342401"/>
                  <a:pt x="1503215" y="4328160"/>
                </a:cubicBezTo>
                <a:cubicBezTo>
                  <a:pt x="1211548" y="4313919"/>
                  <a:pt x="1020197" y="4365417"/>
                  <a:pt x="721374" y="4328160"/>
                </a:cubicBezTo>
                <a:cubicBezTo>
                  <a:pt x="272234" y="4257256"/>
                  <a:pt x="-60039" y="4078212"/>
                  <a:pt x="0" y="3606786"/>
                </a:cubicBezTo>
                <a:cubicBezTo>
                  <a:pt x="-6746" y="3435105"/>
                  <a:pt x="6707" y="3255097"/>
                  <a:pt x="0" y="3029704"/>
                </a:cubicBezTo>
                <a:cubicBezTo>
                  <a:pt x="-6707" y="2804311"/>
                  <a:pt x="22144" y="2738335"/>
                  <a:pt x="0" y="2539184"/>
                </a:cubicBezTo>
                <a:cubicBezTo>
                  <a:pt x="-22144" y="2340033"/>
                  <a:pt x="-13570" y="2163864"/>
                  <a:pt x="0" y="2048664"/>
                </a:cubicBezTo>
                <a:cubicBezTo>
                  <a:pt x="13570" y="1933464"/>
                  <a:pt x="15358" y="1568817"/>
                  <a:pt x="0" y="1442727"/>
                </a:cubicBezTo>
                <a:cubicBezTo>
                  <a:pt x="-15358" y="1316637"/>
                  <a:pt x="35072" y="980650"/>
                  <a:pt x="0" y="721374"/>
                </a:cubicBezTo>
                <a:close/>
              </a:path>
            </a:pathLst>
          </a:custGeom>
          <a:solidFill>
            <a:srgbClr val="FEF5DA"/>
          </a:solidFill>
          <a:ln w="38100">
            <a:solidFill>
              <a:srgbClr val="9E5A2B"/>
            </a:solidFill>
            <a:extLst>
              <a:ext uri="{C807C97D-BFC1-408E-A445-0C87EB9F89A2}">
                <ask:lineSketchStyleProps xmlns:ask="http://schemas.microsoft.com/office/drawing/2018/sketchyshapes" xmlns="" sd="118075524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4CB9AE1E-BCD8-4FBA-BB71-A537AE78827D}"/>
              </a:ext>
            </a:extLst>
          </p:cNvPr>
          <p:cNvSpPr txBox="1"/>
          <p:nvPr/>
        </p:nvSpPr>
        <p:spPr>
          <a:xfrm>
            <a:off x="1791652" y="802750"/>
            <a:ext cx="5796915" cy="2499467"/>
          </a:xfrm>
          <a:prstGeom prst="rect">
            <a:avLst/>
          </a:prstGeom>
          <a:noFill/>
        </p:spPr>
        <p:txBody>
          <a:bodyPr wrap="square">
            <a:spAutoFit/>
          </a:bodyPr>
          <a:lstStyle/>
          <a:p>
            <a:pPr algn="ctr">
              <a:lnSpc>
                <a:spcPct val="150000"/>
              </a:lnSpc>
            </a:pPr>
            <a:r>
              <a:rPr lang="en-US" sz="3600" b="1" dirty="0">
                <a:solidFill>
                  <a:srgbClr val="002060"/>
                </a:solidFill>
                <a:latin typeface="Calibri" panose="020F0502020204030204" pitchFamily="34" charset="0"/>
                <a:cs typeface="Calibri" panose="020F0502020204030204" pitchFamily="34" charset="0"/>
              </a:rPr>
              <a:t>Hoạt động 1 </a:t>
            </a:r>
          </a:p>
          <a:p>
            <a:pPr algn="ctr">
              <a:lnSpc>
                <a:spcPct val="150000"/>
              </a:lnSpc>
            </a:pPr>
            <a:r>
              <a:rPr lang="en-US" sz="3600" b="1" dirty="0">
                <a:solidFill>
                  <a:srgbClr val="753929"/>
                </a:solidFill>
                <a:latin typeface="Calibri" panose="020F0502020204030204" pitchFamily="34" charset="0"/>
                <a:cs typeface="Calibri" panose="020F0502020204030204" pitchFamily="34" charset="0"/>
              </a:rPr>
              <a:t>Tìm hiểu về các biện pháp phòng tránh bị điện giật</a:t>
            </a:r>
          </a:p>
        </p:txBody>
      </p:sp>
    </p:spTree>
    <p:extLst>
      <p:ext uri="{BB962C8B-B14F-4D97-AF65-F5344CB8AC3E}">
        <p14:creationId xmlns:p14="http://schemas.microsoft.com/office/powerpoint/2010/main" val="1958062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3" name="Picture 92">
            <a:extLst>
              <a:ext uri="{FF2B5EF4-FFF2-40B4-BE49-F238E27FC236}">
                <a16:creationId xmlns:a16="http://schemas.microsoft.com/office/drawing/2014/main" xmlns="" id="{68ECD992-CEE7-40D3-BCDF-74B87E014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25245"/>
            <a:ext cx="3822700" cy="3427413"/>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pic>
      <p:pic>
        <p:nvPicPr>
          <p:cNvPr id="24" name="Picture 93">
            <a:extLst>
              <a:ext uri="{FF2B5EF4-FFF2-40B4-BE49-F238E27FC236}">
                <a16:creationId xmlns:a16="http://schemas.microsoft.com/office/drawing/2014/main" xmlns="" id="{A63A0B77-1ECA-4E48-BF46-31C9C13817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4449" y="1325245"/>
            <a:ext cx="3624263" cy="3425825"/>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pic>
      <p:pic>
        <p:nvPicPr>
          <p:cNvPr id="20" name="图片 6">
            <a:extLst>
              <a:ext uri="{FF2B5EF4-FFF2-40B4-BE49-F238E27FC236}">
                <a16:creationId xmlns:a16="http://schemas.microsoft.com/office/drawing/2014/main" xmlns="" id="{4F2B6AD8-6DA2-414D-BBE5-AAB9EBCFDE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00892" y="-81412"/>
            <a:ext cx="9144000" cy="5143500"/>
          </a:xfrm>
          <a:prstGeom prst="rect">
            <a:avLst/>
          </a:prstGeom>
        </p:spPr>
      </p:pic>
      <p:pic>
        <p:nvPicPr>
          <p:cNvPr id="9" name="Picture 8" descr="A picture containing dark, lamp&#10;&#10;Description automatically generated">
            <a:extLst>
              <a:ext uri="{FF2B5EF4-FFF2-40B4-BE49-F238E27FC236}">
                <a16:creationId xmlns:a16="http://schemas.microsoft.com/office/drawing/2014/main" xmlns="" id="{E5F92D66-07A0-4C75-A25E-D6AF3B0A1833}"/>
              </a:ext>
            </a:extLst>
          </p:cNvPr>
          <p:cNvPicPr>
            <a:picLocks noChangeAspect="1"/>
          </p:cNvPicPr>
          <p:nvPr/>
        </p:nvPicPr>
        <p:blipFill rotWithShape="1">
          <a:blip r:embed="rId7">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sp>
        <p:nvSpPr>
          <p:cNvPr id="2" name="TextBox 1">
            <a:extLst>
              <a:ext uri="{FF2B5EF4-FFF2-40B4-BE49-F238E27FC236}">
                <a16:creationId xmlns:a16="http://schemas.microsoft.com/office/drawing/2014/main" xmlns="" id="{3D45ECD1-5A31-42FC-AAB1-DAB625916BEB}"/>
              </a:ext>
            </a:extLst>
          </p:cNvPr>
          <p:cNvSpPr txBox="1"/>
          <p:nvPr/>
        </p:nvSpPr>
        <p:spPr>
          <a:xfrm>
            <a:off x="1425711" y="330432"/>
            <a:ext cx="6694361" cy="1200329"/>
          </a:xfrm>
          <a:prstGeom prst="rect">
            <a:avLst/>
          </a:prstGeom>
          <a:solidFill>
            <a:srgbClr val="FDEED9"/>
          </a:solidFill>
        </p:spPr>
        <p:txBody>
          <a:bodyPr wrap="square" rtlCol="0">
            <a:spAutoFit/>
          </a:bodyPr>
          <a:lstStyle/>
          <a:p>
            <a:pPr algn="ctr">
              <a:defRPr/>
            </a:pPr>
            <a:r>
              <a:rPr lang="en-US" sz="2400" b="1" dirty="0">
                <a:solidFill>
                  <a:schemeClr val="accent5">
                    <a:lumMod val="75000"/>
                  </a:schemeClr>
                </a:solidFill>
                <a:latin typeface="Calibri" panose="020F0502020204030204" pitchFamily="34" charset="0"/>
                <a:cs typeface="Calibri" panose="020F0502020204030204" pitchFamily="34" charset="0"/>
              </a:rPr>
              <a:t>Quan sát hình minh họa 1, 2 SGK, cho biết:</a:t>
            </a:r>
          </a:p>
          <a:p>
            <a:pPr algn="ctr">
              <a:defRPr/>
            </a:pPr>
            <a:r>
              <a:rPr lang="en-US" sz="2400" b="1" dirty="0">
                <a:solidFill>
                  <a:schemeClr val="accent5">
                    <a:lumMod val="75000"/>
                  </a:schemeClr>
                </a:solidFill>
                <a:latin typeface="Calibri" panose="020F0502020204030204" pitchFamily="34" charset="0"/>
                <a:cs typeface="Calibri" panose="020F0502020204030204" pitchFamily="34" charset="0"/>
              </a:rPr>
              <a:t>Nêu nội dung mỗi bức tranh. </a:t>
            </a:r>
          </a:p>
          <a:p>
            <a:pPr algn="ctr">
              <a:defRPr/>
            </a:pPr>
            <a:r>
              <a:rPr lang="vi-VN" altLang="en-US" sz="2400" b="1" dirty="0">
                <a:solidFill>
                  <a:schemeClr val="accent5">
                    <a:lumMod val="75000"/>
                  </a:schemeClr>
                </a:solidFill>
                <a:latin typeface="Calibri" panose="020F0502020204030204" pitchFamily="34" charset="0"/>
                <a:cs typeface="Calibri" panose="020F0502020204030204" pitchFamily="34" charset="0"/>
              </a:rPr>
              <a:t>Làm như vậy có tác hại gì?</a:t>
            </a:r>
            <a:endParaRPr lang="en-US" sz="2400" b="1" dirty="0">
              <a:solidFill>
                <a:schemeClr val="accent5">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90520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xmlns=""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7588" r="13757"/>
          <a:stretch/>
        </p:blipFill>
        <p:spPr>
          <a:xfrm>
            <a:off x="9006" y="4358640"/>
            <a:ext cx="9144000" cy="784860"/>
          </a:xfrm>
          <a:prstGeom prst="rect">
            <a:avLst/>
          </a:prstGeom>
        </p:spPr>
      </p:pic>
      <p:pic>
        <p:nvPicPr>
          <p:cNvPr id="7" name="Picture 6">
            <a:extLst>
              <a:ext uri="{FF2B5EF4-FFF2-40B4-BE49-F238E27FC236}">
                <a16:creationId xmlns:a16="http://schemas.microsoft.com/office/drawing/2014/main" xmlns="" id="{7A5C072B-0E25-41E3-9A3F-B3B54F4DC1F2}"/>
              </a:ext>
            </a:extLst>
          </p:cNvPr>
          <p:cNvPicPr>
            <a:picLocks noChangeAspect="1"/>
          </p:cNvPicPr>
          <p:nvPr/>
        </p:nvPicPr>
        <p:blipFill rotWithShape="1">
          <a:blip r:embed="rId5"/>
          <a:srcRect t="5375"/>
          <a:stretch/>
        </p:blipFill>
        <p:spPr>
          <a:xfrm>
            <a:off x="2423009" y="81776"/>
            <a:ext cx="4297982" cy="2408699"/>
          </a:xfrm>
          <a:prstGeom prst="rect">
            <a:avLst/>
          </a:prstGeom>
        </p:spPr>
      </p:pic>
      <p:pic>
        <p:nvPicPr>
          <p:cNvPr id="5" name="Picture 4">
            <a:extLst>
              <a:ext uri="{FF2B5EF4-FFF2-40B4-BE49-F238E27FC236}">
                <a16:creationId xmlns:a16="http://schemas.microsoft.com/office/drawing/2014/main" xmlns="" id="{B125BA4E-B4B5-4233-8CAA-E98A08BA312F}"/>
              </a:ext>
            </a:extLst>
          </p:cNvPr>
          <p:cNvPicPr>
            <a:picLocks noChangeAspect="1"/>
          </p:cNvPicPr>
          <p:nvPr/>
        </p:nvPicPr>
        <p:blipFill rotWithShape="1">
          <a:blip r:embed="rId6"/>
          <a:srcRect r="1685"/>
          <a:stretch/>
        </p:blipFill>
        <p:spPr>
          <a:xfrm>
            <a:off x="183509" y="2571750"/>
            <a:ext cx="4179037" cy="2489974"/>
          </a:xfrm>
          <a:prstGeom prst="rect">
            <a:avLst/>
          </a:prstGeom>
        </p:spPr>
      </p:pic>
      <p:pic>
        <p:nvPicPr>
          <p:cNvPr id="6" name="Picture 5">
            <a:extLst>
              <a:ext uri="{FF2B5EF4-FFF2-40B4-BE49-F238E27FC236}">
                <a16:creationId xmlns:a16="http://schemas.microsoft.com/office/drawing/2014/main" xmlns="" id="{AED1C6D5-B948-493C-88A5-B5EC63051942}"/>
              </a:ext>
            </a:extLst>
          </p:cNvPr>
          <p:cNvPicPr>
            <a:picLocks noChangeAspect="1"/>
          </p:cNvPicPr>
          <p:nvPr/>
        </p:nvPicPr>
        <p:blipFill rotWithShape="1">
          <a:blip r:embed="rId7"/>
          <a:srcRect t="989" r="2750" b="3489"/>
          <a:stretch/>
        </p:blipFill>
        <p:spPr>
          <a:xfrm>
            <a:off x="4781454" y="2571750"/>
            <a:ext cx="4297982" cy="2489974"/>
          </a:xfrm>
          <a:prstGeom prst="rect">
            <a:avLst/>
          </a:prstGeom>
        </p:spPr>
      </p:pic>
    </p:spTree>
    <p:extLst>
      <p:ext uri="{BB962C8B-B14F-4D97-AF65-F5344CB8AC3E}">
        <p14:creationId xmlns:p14="http://schemas.microsoft.com/office/powerpoint/2010/main" val="366871889"/>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xmlns=""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7588" r="13757"/>
          <a:stretch/>
        </p:blipFill>
        <p:spPr>
          <a:xfrm>
            <a:off x="9006" y="4358640"/>
            <a:ext cx="9144000" cy="784860"/>
          </a:xfrm>
          <a:prstGeom prst="rect">
            <a:avLst/>
          </a:prstGeom>
        </p:spPr>
      </p:pic>
      <p:sp>
        <p:nvSpPr>
          <p:cNvPr id="6" name="TextBox 5">
            <a:extLst>
              <a:ext uri="{FF2B5EF4-FFF2-40B4-BE49-F238E27FC236}">
                <a16:creationId xmlns:a16="http://schemas.microsoft.com/office/drawing/2014/main" xmlns="" id="{64913C81-250A-45AE-9044-25D8CE5C56BE}"/>
              </a:ext>
            </a:extLst>
          </p:cNvPr>
          <p:cNvSpPr txBox="1"/>
          <p:nvPr/>
        </p:nvSpPr>
        <p:spPr>
          <a:xfrm>
            <a:off x="1494560" y="226763"/>
            <a:ext cx="7104264" cy="954107"/>
          </a:xfrm>
          <a:prstGeom prst="rect">
            <a:avLst/>
          </a:prstGeom>
          <a:noFill/>
        </p:spPr>
        <p:txBody>
          <a:bodyPr wrap="square">
            <a:spAutoFit/>
          </a:bodyPr>
          <a:lstStyle/>
          <a:p>
            <a:pPr algn="ctr"/>
            <a:r>
              <a:rPr lang="en-US" sz="2800" b="1" dirty="0">
                <a:solidFill>
                  <a:srgbClr val="005DA2"/>
                </a:solidFill>
                <a:latin typeface="Calibri" panose="020F0502020204030204" pitchFamily="34" charset="0"/>
                <a:cs typeface="Calibri" panose="020F0502020204030204" pitchFamily="34" charset="0"/>
              </a:rPr>
              <a:t>Để phòng tránh bị điện giật, chúng ta nên làm và không nên làm những điều gì?</a:t>
            </a:r>
          </a:p>
        </p:txBody>
      </p:sp>
      <p:graphicFrame>
        <p:nvGraphicFramePr>
          <p:cNvPr id="10" name="Table 9">
            <a:extLst>
              <a:ext uri="{FF2B5EF4-FFF2-40B4-BE49-F238E27FC236}">
                <a16:creationId xmlns:a16="http://schemas.microsoft.com/office/drawing/2014/main" xmlns="" id="{31F28143-F16A-41C8-B180-3DCDBE03D89C}"/>
              </a:ext>
            </a:extLst>
          </p:cNvPr>
          <p:cNvGraphicFramePr>
            <a:graphicFrameLocks noGrp="1"/>
          </p:cNvGraphicFramePr>
          <p:nvPr>
            <p:extLst>
              <p:ext uri="{D42A27DB-BD31-4B8C-83A1-F6EECF244321}">
                <p14:modId xmlns:p14="http://schemas.microsoft.com/office/powerpoint/2010/main" val="1105202182"/>
              </p:ext>
            </p:extLst>
          </p:nvPr>
        </p:nvGraphicFramePr>
        <p:xfrm>
          <a:off x="252754" y="1343430"/>
          <a:ext cx="8882239" cy="3635338"/>
        </p:xfrm>
        <a:graphic>
          <a:graphicData uri="http://schemas.openxmlformats.org/drawingml/2006/table">
            <a:tbl>
              <a:tblPr firstRow="1" bandRow="1"/>
              <a:tblGrid>
                <a:gridCol w="4202795">
                  <a:extLst>
                    <a:ext uri="{9D8B030D-6E8A-4147-A177-3AD203B41FA5}">
                      <a16:colId xmlns:a16="http://schemas.microsoft.com/office/drawing/2014/main" xmlns="" val="20000"/>
                    </a:ext>
                  </a:extLst>
                </a:gridCol>
                <a:gridCol w="4679444">
                  <a:extLst>
                    <a:ext uri="{9D8B030D-6E8A-4147-A177-3AD203B41FA5}">
                      <a16:colId xmlns:a16="http://schemas.microsoft.com/office/drawing/2014/main" xmlns="" val="20001"/>
                    </a:ext>
                  </a:extLst>
                </a:gridCol>
              </a:tblGrid>
              <a:tr h="4799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err="1">
                          <a:latin typeface="Calibri" panose="020F0502020204030204" pitchFamily="34" charset="0"/>
                          <a:cs typeface="Calibri" panose="020F0502020204030204" pitchFamily="34" charset="0"/>
                        </a:rPr>
                        <a:t>Những</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việc</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nên</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làm</a:t>
                      </a:r>
                      <a:endParaRPr lang="en-US" sz="240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9E5A2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err="1">
                          <a:latin typeface="Calibri" panose="020F0502020204030204" pitchFamily="34" charset="0"/>
                          <a:cs typeface="Calibri" panose="020F0502020204030204" pitchFamily="34" charset="0"/>
                        </a:rPr>
                        <a:t>Những</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việc</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không</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nên</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làm</a:t>
                      </a:r>
                      <a:endParaRPr lang="en-US" sz="240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9E5A2B"/>
                    </a:solidFill>
                  </a:tcPr>
                </a:tc>
                <a:extLst>
                  <a:ext uri="{0D108BD9-81ED-4DB2-BD59-A6C34878D82A}">
                    <a16:rowId xmlns:a16="http://schemas.microsoft.com/office/drawing/2014/main" xmlns="" val="10000"/>
                  </a:ext>
                </a:extLst>
              </a:tr>
              <a:tr h="315534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Tx/>
                        <a:buNone/>
                      </a:pPr>
                      <a:endParaRPr lang="en-US" sz="220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EACDB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endParaRPr lang="en-US" sz="2200" baseline="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EACDB0"/>
                    </a:solidFill>
                  </a:tcPr>
                </a:tc>
                <a:extLst>
                  <a:ext uri="{0D108BD9-81ED-4DB2-BD59-A6C34878D82A}">
                    <a16:rowId xmlns:a16="http://schemas.microsoft.com/office/drawing/2014/main" xmlns="" val="10001"/>
                  </a:ext>
                </a:extLst>
              </a:tr>
            </a:tbl>
          </a:graphicData>
        </a:graphic>
      </p:graphicFrame>
      <p:sp>
        <p:nvSpPr>
          <p:cNvPr id="11" name="TextBox 10">
            <a:extLst>
              <a:ext uri="{FF2B5EF4-FFF2-40B4-BE49-F238E27FC236}">
                <a16:creationId xmlns:a16="http://schemas.microsoft.com/office/drawing/2014/main" xmlns="" id="{737C7203-51EA-45DE-9A81-1F084011D8EB}"/>
              </a:ext>
            </a:extLst>
          </p:cNvPr>
          <p:cNvSpPr txBox="1"/>
          <p:nvPr/>
        </p:nvSpPr>
        <p:spPr>
          <a:xfrm>
            <a:off x="306942" y="2086290"/>
            <a:ext cx="4148667" cy="2446824"/>
          </a:xfrm>
          <a:prstGeom prst="rect">
            <a:avLst/>
          </a:prstGeom>
          <a:noFill/>
        </p:spPr>
        <p:txBody>
          <a:bodyPr wrap="square">
            <a:spAutoFit/>
          </a:bodyPr>
          <a:lstStyle/>
          <a:p>
            <a:pPr>
              <a:spcBef>
                <a:spcPts val="600"/>
              </a:spcBef>
            </a:pPr>
            <a:r>
              <a:rPr lang="en-US" sz="2300" dirty="0">
                <a:latin typeface="Calibri" panose="020F0502020204030204" pitchFamily="34" charset="0"/>
                <a:cs typeface="Calibri" panose="020F0502020204030204" pitchFamily="34" charset="0"/>
              </a:rPr>
              <a:t>- Tránh</a:t>
            </a:r>
            <a:r>
              <a:rPr lang="en-US" sz="2300" baseline="0" dirty="0">
                <a:latin typeface="Calibri" panose="020F0502020204030204" pitchFamily="34" charset="0"/>
                <a:cs typeface="Calibri" panose="020F0502020204030204" pitchFamily="34" charset="0"/>
              </a:rPr>
              <a:t> xa chỗ có dây điện bị đứt.</a:t>
            </a:r>
          </a:p>
          <a:p>
            <a:pPr marL="0" indent="0">
              <a:spcBef>
                <a:spcPts val="600"/>
              </a:spcBef>
              <a:buFontTx/>
              <a:buNone/>
            </a:pPr>
            <a:r>
              <a:rPr lang="en-US" sz="2300" baseline="0" dirty="0">
                <a:latin typeface="Calibri" panose="020F0502020204030204" pitchFamily="34" charset="0"/>
                <a:cs typeface="Calibri" panose="020F0502020204030204" pitchFamily="34" charset="0"/>
              </a:rPr>
              <a:t>- Báo cho người lớn khi có sự cố về điện.</a:t>
            </a:r>
          </a:p>
          <a:p>
            <a:pPr marL="0" indent="0">
              <a:spcBef>
                <a:spcPts val="600"/>
              </a:spcBef>
              <a:buFontTx/>
              <a:buNone/>
            </a:pPr>
            <a:r>
              <a:rPr lang="en-US" sz="2300" baseline="0" dirty="0">
                <a:latin typeface="Calibri" panose="020F0502020204030204" pitchFamily="34" charset="0"/>
                <a:cs typeface="Calibri" panose="020F0502020204030204" pitchFamily="34" charset="0"/>
              </a:rPr>
              <a:t>- Để ổ điện xa tầm tay trẻ em.</a:t>
            </a:r>
          </a:p>
          <a:p>
            <a:pPr marL="0" indent="0">
              <a:spcBef>
                <a:spcPts val="600"/>
              </a:spcBef>
              <a:buFontTx/>
              <a:buNone/>
            </a:pPr>
            <a:r>
              <a:rPr lang="en-US" sz="2300" baseline="0" dirty="0">
                <a:latin typeface="Calibri" panose="020F0502020204030204" pitchFamily="34" charset="0"/>
                <a:cs typeface="Calibri" panose="020F0502020204030204" pitchFamily="34" charset="0"/>
              </a:rPr>
              <a:t>- Không lại gần trạm biến áp, đường dây điện cao thế.</a:t>
            </a:r>
          </a:p>
        </p:txBody>
      </p:sp>
      <p:sp>
        <p:nvSpPr>
          <p:cNvPr id="13" name="TextBox 12">
            <a:extLst>
              <a:ext uri="{FF2B5EF4-FFF2-40B4-BE49-F238E27FC236}">
                <a16:creationId xmlns:a16="http://schemas.microsoft.com/office/drawing/2014/main" xmlns="" id="{DC694C08-7F63-4A41-8C45-1CF80CDF1F77}"/>
              </a:ext>
            </a:extLst>
          </p:cNvPr>
          <p:cNvSpPr txBox="1"/>
          <p:nvPr/>
        </p:nvSpPr>
        <p:spPr>
          <a:xfrm>
            <a:off x="4509797" y="1991281"/>
            <a:ext cx="4751584" cy="2923877"/>
          </a:xfrm>
          <a:prstGeom prst="rect">
            <a:avLst/>
          </a:prstGeom>
          <a:noFill/>
        </p:spPr>
        <p:txBody>
          <a:bodyPr wrap="square">
            <a:spAutoFit/>
          </a:bodyPr>
          <a:lstStyle/>
          <a:p>
            <a:r>
              <a:rPr lang="vi-VN" sz="2300" dirty="0">
                <a:latin typeface="Calibri" panose="020F0502020204030204" pitchFamily="34" charset="0"/>
                <a:cs typeface="Calibri" panose="020F0502020204030204" pitchFamily="34" charset="0"/>
              </a:rPr>
              <a:t>- Thả diều, chơi dưới đường dây điện.</a:t>
            </a:r>
          </a:p>
          <a:p>
            <a:r>
              <a:rPr lang="vi-VN" sz="2300" dirty="0">
                <a:latin typeface="Calibri" panose="020F0502020204030204" pitchFamily="34" charset="0"/>
                <a:cs typeface="Calibri" panose="020F0502020204030204" pitchFamily="34" charset="0"/>
              </a:rPr>
              <a:t>- Dùng tay kéo người bị điện giật ra khỏi nguồn điện.</a:t>
            </a:r>
          </a:p>
          <a:p>
            <a:r>
              <a:rPr lang="vi-VN" sz="2300" dirty="0">
                <a:latin typeface="Calibri" panose="020F0502020204030204" pitchFamily="34" charset="0"/>
                <a:cs typeface="Calibri" panose="020F0502020204030204" pitchFamily="34" charset="0"/>
              </a:rPr>
              <a:t>- Để trẻ em sử dụng các đồ điện.</a:t>
            </a:r>
          </a:p>
          <a:p>
            <a:r>
              <a:rPr lang="vi-VN" sz="2300" dirty="0">
                <a:latin typeface="Calibri" panose="020F0502020204030204" pitchFamily="34" charset="0"/>
                <a:cs typeface="Calibri" panose="020F0502020204030204" pitchFamily="34" charset="0"/>
              </a:rPr>
              <a:t>- Chạm tay vào chỗ hở của đường dây điện.</a:t>
            </a:r>
          </a:p>
          <a:p>
            <a:r>
              <a:rPr lang="vi-VN" sz="2300" dirty="0">
                <a:latin typeface="Calibri" panose="020F0502020204030204" pitchFamily="34" charset="0"/>
                <a:cs typeface="Calibri" panose="020F0502020204030204" pitchFamily="34" charset="0"/>
              </a:rPr>
              <a:t>- Sờ hoặc cắm các vật kim loại vào ổ điện.</a:t>
            </a:r>
          </a:p>
        </p:txBody>
      </p:sp>
      <p:pic>
        <p:nvPicPr>
          <p:cNvPr id="9" name="Picture 8" descr="A picture containing dark, lamp&#10;&#10;Description automatically generated">
            <a:extLst>
              <a:ext uri="{FF2B5EF4-FFF2-40B4-BE49-F238E27FC236}">
                <a16:creationId xmlns:a16="http://schemas.microsoft.com/office/drawing/2014/main" xmlns=""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8" r="28864" b="39757"/>
          <a:stretch/>
        </p:blipFill>
        <p:spPr>
          <a:xfrm>
            <a:off x="-323504" y="1"/>
            <a:ext cx="1737360" cy="2284500"/>
          </a:xfrm>
          <a:prstGeom prst="rect">
            <a:avLst/>
          </a:prstGeom>
        </p:spPr>
      </p:pic>
      <p:pic>
        <p:nvPicPr>
          <p:cNvPr id="14" name="Picture 13" descr="A picture containing dark, lamp&#10;&#10;Description automatically generated">
            <a:extLst>
              <a:ext uri="{FF2B5EF4-FFF2-40B4-BE49-F238E27FC236}">
                <a16:creationId xmlns:a16="http://schemas.microsoft.com/office/drawing/2014/main" xmlns="" id="{7EA93F5A-E569-4248-81E9-0165F25DE23D}"/>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46275" r="28864"/>
          <a:stretch/>
        </p:blipFill>
        <p:spPr>
          <a:xfrm>
            <a:off x="-323504" y="2284501"/>
            <a:ext cx="1737360" cy="2923877"/>
          </a:xfrm>
          <a:prstGeom prst="rect">
            <a:avLst/>
          </a:prstGeom>
        </p:spPr>
      </p:pic>
    </p:spTree>
    <p:extLst>
      <p:ext uri="{BB962C8B-B14F-4D97-AF65-F5344CB8AC3E}">
        <p14:creationId xmlns:p14="http://schemas.microsoft.com/office/powerpoint/2010/main" val="2726880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xmlns=""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70086" y="-88185"/>
            <a:ext cx="9144000" cy="5143500"/>
          </a:xfrm>
          <a:prstGeom prst="rect">
            <a:avLst/>
          </a:prstGeom>
        </p:spPr>
      </p:pic>
      <p:pic>
        <p:nvPicPr>
          <p:cNvPr id="9" name="Picture 8" descr="A picture containing dark, lamp&#10;&#10;Description automatically generated">
            <a:extLst>
              <a:ext uri="{FF2B5EF4-FFF2-40B4-BE49-F238E27FC236}">
                <a16:creationId xmlns:a16="http://schemas.microsoft.com/office/drawing/2014/main" xmlns=""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sp>
        <p:nvSpPr>
          <p:cNvPr id="6" name="TextBox 5">
            <a:extLst>
              <a:ext uri="{FF2B5EF4-FFF2-40B4-BE49-F238E27FC236}">
                <a16:creationId xmlns:a16="http://schemas.microsoft.com/office/drawing/2014/main" xmlns="" id="{905167E1-4B7A-4F34-B15B-293E3599E784}"/>
              </a:ext>
            </a:extLst>
          </p:cNvPr>
          <p:cNvSpPr txBox="1"/>
          <p:nvPr/>
        </p:nvSpPr>
        <p:spPr>
          <a:xfrm>
            <a:off x="1752599" y="789302"/>
            <a:ext cx="6070601" cy="523220"/>
          </a:xfrm>
          <a:prstGeom prst="rect">
            <a:avLst/>
          </a:prstGeom>
          <a:noFill/>
        </p:spPr>
        <p:txBody>
          <a:bodyPr wrap="square">
            <a:spAutoFit/>
          </a:bodyPr>
          <a:lstStyle/>
          <a:p>
            <a:r>
              <a:rPr lang="en-US" sz="2800" b="1" dirty="0">
                <a:solidFill>
                  <a:srgbClr val="0070C0"/>
                </a:solidFill>
                <a:latin typeface="Calibri" panose="020F0502020204030204" pitchFamily="34" charset="0"/>
                <a:cs typeface="Calibri" panose="020F0502020204030204" pitchFamily="34" charset="0"/>
              </a:rPr>
              <a:t>Thấy người bị điện giật ta nên làm gì?</a:t>
            </a:r>
          </a:p>
        </p:txBody>
      </p:sp>
      <p:pic>
        <p:nvPicPr>
          <p:cNvPr id="18" name="图片 1">
            <a:extLst>
              <a:ext uri="{FF2B5EF4-FFF2-40B4-BE49-F238E27FC236}">
                <a16:creationId xmlns:a16="http://schemas.microsoft.com/office/drawing/2014/main" xmlns="" id="{EE3198FA-A048-4791-AD62-30D3E7DEDFB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pic>
        <p:nvPicPr>
          <p:cNvPr id="2050" name="Picture 2" descr="Cấp cứu người bị điện giật | Vinmec">
            <a:extLst>
              <a:ext uri="{FF2B5EF4-FFF2-40B4-BE49-F238E27FC236}">
                <a16:creationId xmlns:a16="http://schemas.microsoft.com/office/drawing/2014/main" xmlns="" id="{1CD36870-2D50-4FFD-90AF-A6C539E369F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9233" r="1918" b="118"/>
          <a:stretch/>
        </p:blipFill>
        <p:spPr bwMode="auto">
          <a:xfrm>
            <a:off x="828040" y="1890995"/>
            <a:ext cx="4793104" cy="2768640"/>
          </a:xfrm>
          <a:custGeom>
            <a:avLst/>
            <a:gdLst>
              <a:gd name="connsiteX0" fmla="*/ 461449 w 4793104"/>
              <a:gd name="connsiteY0" fmla="*/ 0 h 2768640"/>
              <a:gd name="connsiteX1" fmla="*/ 1154171 w 4793104"/>
              <a:gd name="connsiteY1" fmla="*/ 0 h 2768640"/>
              <a:gd name="connsiteX2" fmla="*/ 1768471 w 4793104"/>
              <a:gd name="connsiteY2" fmla="*/ 0 h 2768640"/>
              <a:gd name="connsiteX3" fmla="*/ 2500403 w 4793104"/>
              <a:gd name="connsiteY3" fmla="*/ 0 h 2768640"/>
              <a:gd name="connsiteX4" fmla="*/ 3075493 w 4793104"/>
              <a:gd name="connsiteY4" fmla="*/ 0 h 2768640"/>
              <a:gd name="connsiteX5" fmla="*/ 3611372 w 4793104"/>
              <a:gd name="connsiteY5" fmla="*/ 0 h 2768640"/>
              <a:gd name="connsiteX6" fmla="*/ 4382515 w 4793104"/>
              <a:gd name="connsiteY6" fmla="*/ 0 h 2768640"/>
              <a:gd name="connsiteX7" fmla="*/ 4793104 w 4793104"/>
              <a:gd name="connsiteY7" fmla="*/ 410589 h 2768640"/>
              <a:gd name="connsiteX8" fmla="*/ 4793104 w 4793104"/>
              <a:gd name="connsiteY8" fmla="*/ 1061756 h 2768640"/>
              <a:gd name="connsiteX9" fmla="*/ 4793104 w 4793104"/>
              <a:gd name="connsiteY9" fmla="*/ 1731888 h 2768640"/>
              <a:gd name="connsiteX10" fmla="*/ 4793104 w 4793104"/>
              <a:gd name="connsiteY10" fmla="*/ 2307191 h 2768640"/>
              <a:gd name="connsiteX11" fmla="*/ 4331655 w 4793104"/>
              <a:gd name="connsiteY11" fmla="*/ 2768640 h 2768640"/>
              <a:gd name="connsiteX12" fmla="*/ 3756565 w 4793104"/>
              <a:gd name="connsiteY12" fmla="*/ 2768640 h 2768640"/>
              <a:gd name="connsiteX13" fmla="*/ 3220686 w 4793104"/>
              <a:gd name="connsiteY13" fmla="*/ 2768640 h 2768640"/>
              <a:gd name="connsiteX14" fmla="*/ 2567175 w 4793104"/>
              <a:gd name="connsiteY14" fmla="*/ 2768640 h 2768640"/>
              <a:gd name="connsiteX15" fmla="*/ 2031296 w 4793104"/>
              <a:gd name="connsiteY15" fmla="*/ 2768640 h 2768640"/>
              <a:gd name="connsiteX16" fmla="*/ 1299364 w 4793104"/>
              <a:gd name="connsiteY16" fmla="*/ 2768640 h 2768640"/>
              <a:gd name="connsiteX17" fmla="*/ 410589 w 4793104"/>
              <a:gd name="connsiteY17" fmla="*/ 2768640 h 2768640"/>
              <a:gd name="connsiteX18" fmla="*/ 0 w 4793104"/>
              <a:gd name="connsiteY18" fmla="*/ 2358051 h 2768640"/>
              <a:gd name="connsiteX19" fmla="*/ 0 w 4793104"/>
              <a:gd name="connsiteY19" fmla="*/ 1687918 h 2768640"/>
              <a:gd name="connsiteX20" fmla="*/ 0 w 4793104"/>
              <a:gd name="connsiteY20" fmla="*/ 1093650 h 2768640"/>
              <a:gd name="connsiteX21" fmla="*/ 0 w 4793104"/>
              <a:gd name="connsiteY21" fmla="*/ 461449 h 2768640"/>
              <a:gd name="connsiteX22" fmla="*/ 461449 w 4793104"/>
              <a:gd name="connsiteY22" fmla="*/ 0 h 27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3104" h="2768640" fill="none" extrusionOk="0">
                <a:moveTo>
                  <a:pt x="461449" y="0"/>
                </a:moveTo>
                <a:cubicBezTo>
                  <a:pt x="798164" y="16060"/>
                  <a:pt x="963888" y="32487"/>
                  <a:pt x="1154171" y="0"/>
                </a:cubicBezTo>
                <a:cubicBezTo>
                  <a:pt x="1344454" y="-32487"/>
                  <a:pt x="1573242" y="20849"/>
                  <a:pt x="1768471" y="0"/>
                </a:cubicBezTo>
                <a:cubicBezTo>
                  <a:pt x="1963700" y="-20849"/>
                  <a:pt x="2192200" y="33031"/>
                  <a:pt x="2500403" y="0"/>
                </a:cubicBezTo>
                <a:cubicBezTo>
                  <a:pt x="2808606" y="-33031"/>
                  <a:pt x="2927448" y="20943"/>
                  <a:pt x="3075493" y="0"/>
                </a:cubicBezTo>
                <a:cubicBezTo>
                  <a:pt x="3223538" y="-20943"/>
                  <a:pt x="3407276" y="-15077"/>
                  <a:pt x="3611372" y="0"/>
                </a:cubicBezTo>
                <a:cubicBezTo>
                  <a:pt x="3815468" y="15077"/>
                  <a:pt x="4192892" y="-21770"/>
                  <a:pt x="4382515" y="0"/>
                </a:cubicBezTo>
                <a:cubicBezTo>
                  <a:pt x="4598786" y="-13499"/>
                  <a:pt x="4802344" y="200793"/>
                  <a:pt x="4793104" y="410589"/>
                </a:cubicBezTo>
                <a:cubicBezTo>
                  <a:pt x="4789486" y="652537"/>
                  <a:pt x="4790711" y="798628"/>
                  <a:pt x="4793104" y="1061756"/>
                </a:cubicBezTo>
                <a:cubicBezTo>
                  <a:pt x="4795497" y="1324884"/>
                  <a:pt x="4773839" y="1544256"/>
                  <a:pt x="4793104" y="1731888"/>
                </a:cubicBezTo>
                <a:cubicBezTo>
                  <a:pt x="4812369" y="1919520"/>
                  <a:pt x="4811128" y="2071963"/>
                  <a:pt x="4793104" y="2307191"/>
                </a:cubicBezTo>
                <a:cubicBezTo>
                  <a:pt x="4834504" y="2548999"/>
                  <a:pt x="4565461" y="2757129"/>
                  <a:pt x="4331655" y="2768640"/>
                </a:cubicBezTo>
                <a:cubicBezTo>
                  <a:pt x="4212776" y="2782361"/>
                  <a:pt x="3957873" y="2760064"/>
                  <a:pt x="3756565" y="2768640"/>
                </a:cubicBezTo>
                <a:cubicBezTo>
                  <a:pt x="3555257" y="2777217"/>
                  <a:pt x="3376493" y="2786778"/>
                  <a:pt x="3220686" y="2768640"/>
                </a:cubicBezTo>
                <a:cubicBezTo>
                  <a:pt x="3064879" y="2750502"/>
                  <a:pt x="2770828" y="2790598"/>
                  <a:pt x="2567175" y="2768640"/>
                </a:cubicBezTo>
                <a:cubicBezTo>
                  <a:pt x="2363522" y="2746682"/>
                  <a:pt x="2233066" y="2760175"/>
                  <a:pt x="2031296" y="2768640"/>
                </a:cubicBezTo>
                <a:cubicBezTo>
                  <a:pt x="1829526" y="2777105"/>
                  <a:pt x="1518469" y="2787225"/>
                  <a:pt x="1299364" y="2768640"/>
                </a:cubicBezTo>
                <a:cubicBezTo>
                  <a:pt x="1080259" y="2750055"/>
                  <a:pt x="674287" y="2788997"/>
                  <a:pt x="410589" y="2768640"/>
                </a:cubicBezTo>
                <a:cubicBezTo>
                  <a:pt x="214098" y="2804411"/>
                  <a:pt x="-6508" y="2566488"/>
                  <a:pt x="0" y="2358051"/>
                </a:cubicBezTo>
                <a:cubicBezTo>
                  <a:pt x="-18401" y="2133471"/>
                  <a:pt x="-15198" y="1961883"/>
                  <a:pt x="0" y="1687918"/>
                </a:cubicBezTo>
                <a:cubicBezTo>
                  <a:pt x="15198" y="1413953"/>
                  <a:pt x="26293" y="1237537"/>
                  <a:pt x="0" y="1093650"/>
                </a:cubicBezTo>
                <a:cubicBezTo>
                  <a:pt x="-26293" y="949763"/>
                  <a:pt x="17385" y="720053"/>
                  <a:pt x="0" y="461449"/>
                </a:cubicBezTo>
                <a:cubicBezTo>
                  <a:pt x="-56319" y="183059"/>
                  <a:pt x="239142" y="-45409"/>
                  <a:pt x="461449" y="0"/>
                </a:cubicBezTo>
                <a:close/>
              </a:path>
              <a:path w="4793104" h="2768640" stroke="0" extrusionOk="0">
                <a:moveTo>
                  <a:pt x="461449" y="0"/>
                </a:moveTo>
                <a:cubicBezTo>
                  <a:pt x="741017" y="5329"/>
                  <a:pt x="834991" y="4261"/>
                  <a:pt x="1036539" y="0"/>
                </a:cubicBezTo>
                <a:cubicBezTo>
                  <a:pt x="1238087" y="-4261"/>
                  <a:pt x="1586467" y="8423"/>
                  <a:pt x="1729260" y="0"/>
                </a:cubicBezTo>
                <a:cubicBezTo>
                  <a:pt x="1872053" y="-8423"/>
                  <a:pt x="2216943" y="13959"/>
                  <a:pt x="2421982" y="0"/>
                </a:cubicBezTo>
                <a:cubicBezTo>
                  <a:pt x="2627021" y="-13959"/>
                  <a:pt x="2722511" y="-23584"/>
                  <a:pt x="2957861" y="0"/>
                </a:cubicBezTo>
                <a:cubicBezTo>
                  <a:pt x="3193211" y="23584"/>
                  <a:pt x="3233483" y="757"/>
                  <a:pt x="3493740" y="0"/>
                </a:cubicBezTo>
                <a:cubicBezTo>
                  <a:pt x="3753997" y="-757"/>
                  <a:pt x="4030926" y="19418"/>
                  <a:pt x="4382515" y="0"/>
                </a:cubicBezTo>
                <a:cubicBezTo>
                  <a:pt x="4586535" y="-9235"/>
                  <a:pt x="4805604" y="179334"/>
                  <a:pt x="4793104" y="410589"/>
                </a:cubicBezTo>
                <a:cubicBezTo>
                  <a:pt x="4781869" y="599599"/>
                  <a:pt x="4818517" y="791891"/>
                  <a:pt x="4793104" y="1004858"/>
                </a:cubicBezTo>
                <a:cubicBezTo>
                  <a:pt x="4767691" y="1217825"/>
                  <a:pt x="4816086" y="1362343"/>
                  <a:pt x="4793104" y="1618092"/>
                </a:cubicBezTo>
                <a:cubicBezTo>
                  <a:pt x="4770122" y="1873841"/>
                  <a:pt x="4764447" y="2077802"/>
                  <a:pt x="4793104" y="2307191"/>
                </a:cubicBezTo>
                <a:cubicBezTo>
                  <a:pt x="4798651" y="2560093"/>
                  <a:pt x="4593625" y="2747934"/>
                  <a:pt x="4331655" y="2768640"/>
                </a:cubicBezTo>
                <a:cubicBezTo>
                  <a:pt x="4070861" y="2764910"/>
                  <a:pt x="3964652" y="2794449"/>
                  <a:pt x="3599723" y="2768640"/>
                </a:cubicBezTo>
                <a:cubicBezTo>
                  <a:pt x="3234794" y="2742831"/>
                  <a:pt x="3306544" y="2762404"/>
                  <a:pt x="3063844" y="2768640"/>
                </a:cubicBezTo>
                <a:cubicBezTo>
                  <a:pt x="2821144" y="2774876"/>
                  <a:pt x="2549665" y="2750018"/>
                  <a:pt x="2331911" y="2768640"/>
                </a:cubicBezTo>
                <a:cubicBezTo>
                  <a:pt x="2114157" y="2787262"/>
                  <a:pt x="1914900" y="2773614"/>
                  <a:pt x="1678400" y="2768640"/>
                </a:cubicBezTo>
                <a:cubicBezTo>
                  <a:pt x="1441900" y="2763666"/>
                  <a:pt x="1274603" y="2779854"/>
                  <a:pt x="1024889" y="2768640"/>
                </a:cubicBezTo>
                <a:cubicBezTo>
                  <a:pt x="775175" y="2757426"/>
                  <a:pt x="664637" y="2760069"/>
                  <a:pt x="410589" y="2768640"/>
                </a:cubicBezTo>
                <a:cubicBezTo>
                  <a:pt x="237182" y="2765946"/>
                  <a:pt x="-48068" y="2570690"/>
                  <a:pt x="0" y="2358051"/>
                </a:cubicBezTo>
                <a:cubicBezTo>
                  <a:pt x="-26864" y="2154253"/>
                  <a:pt x="8145" y="1876123"/>
                  <a:pt x="0" y="1706884"/>
                </a:cubicBezTo>
                <a:cubicBezTo>
                  <a:pt x="-8145" y="1537645"/>
                  <a:pt x="9308" y="1275593"/>
                  <a:pt x="0" y="1112616"/>
                </a:cubicBezTo>
                <a:cubicBezTo>
                  <a:pt x="-9308" y="949639"/>
                  <a:pt x="-10741" y="594803"/>
                  <a:pt x="0" y="461449"/>
                </a:cubicBezTo>
                <a:cubicBezTo>
                  <a:pt x="21098" y="193073"/>
                  <a:pt x="162118" y="25188"/>
                  <a:pt x="461449" y="0"/>
                </a:cubicBezTo>
                <a:close/>
              </a:path>
            </a:pathLst>
          </a:custGeom>
          <a:ln w="28575" cap="sq">
            <a:solidFill>
              <a:srgbClr val="8E5026"/>
            </a:solidFill>
            <a:miter lim="800000"/>
            <a:extLst>
              <a:ext uri="{C807C97D-BFC1-408E-A445-0C87EB9F89A2}">
                <ask:lineSketchStyleProps xmlns:ask="http://schemas.microsoft.com/office/drawing/2018/sketchyshapes" xmlns="" sd="2807668767">
                  <a:prstGeom prst="round2DiagRect">
                    <a:avLst>
                      <a:gd name="adj1" fmla="val 16667"/>
                      <a:gd name="adj2" fmla="val 14830"/>
                    </a:avLst>
                  </a:prstGeom>
                  <ask:type>
                    <ask:lineSketchFreehand/>
                  </ask:type>
                </ask:lineSketchStyleProps>
              </a:ext>
            </a:extLst>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EBC30C11-63DD-425F-944B-F0CB9976C580}"/>
              </a:ext>
            </a:extLst>
          </p:cNvPr>
          <p:cNvSpPr txBox="1"/>
          <p:nvPr/>
        </p:nvSpPr>
        <p:spPr>
          <a:xfrm>
            <a:off x="5814772" y="1573961"/>
            <a:ext cx="3206644" cy="919401"/>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Không được chạm trực tiếp vào người bị giật</a:t>
            </a:r>
          </a:p>
        </p:txBody>
      </p:sp>
      <p:sp>
        <p:nvSpPr>
          <p:cNvPr id="10" name="TextBox 9">
            <a:extLst>
              <a:ext uri="{FF2B5EF4-FFF2-40B4-BE49-F238E27FC236}">
                <a16:creationId xmlns:a16="http://schemas.microsoft.com/office/drawing/2014/main" xmlns="" id="{3E91102E-E125-4DAC-83A3-7AFB3266E072}"/>
              </a:ext>
            </a:extLst>
          </p:cNvPr>
          <p:cNvSpPr txBox="1"/>
          <p:nvPr/>
        </p:nvSpPr>
        <p:spPr>
          <a:xfrm>
            <a:off x="5828198" y="2752381"/>
            <a:ext cx="3196018" cy="510778"/>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Ngắt cầu dao, cầu chì</a:t>
            </a:r>
          </a:p>
        </p:txBody>
      </p:sp>
      <p:grpSp>
        <p:nvGrpSpPr>
          <p:cNvPr id="5" name="Group 4">
            <a:extLst>
              <a:ext uri="{FF2B5EF4-FFF2-40B4-BE49-F238E27FC236}">
                <a16:creationId xmlns:a16="http://schemas.microsoft.com/office/drawing/2014/main" xmlns="" id="{813548B5-8237-4E5D-BBB3-6B0B4076E391}"/>
              </a:ext>
            </a:extLst>
          </p:cNvPr>
          <p:cNvGrpSpPr/>
          <p:nvPr/>
        </p:nvGrpSpPr>
        <p:grpSpPr>
          <a:xfrm>
            <a:off x="5840663" y="3496508"/>
            <a:ext cx="3156502" cy="1328023"/>
            <a:chOff x="5869353" y="3724373"/>
            <a:chExt cx="3156502" cy="1328023"/>
          </a:xfrm>
        </p:grpSpPr>
        <p:sp>
          <p:nvSpPr>
            <p:cNvPr id="11" name="TextBox 10">
              <a:extLst>
                <a:ext uri="{FF2B5EF4-FFF2-40B4-BE49-F238E27FC236}">
                  <a16:creationId xmlns:a16="http://schemas.microsoft.com/office/drawing/2014/main" xmlns="" id="{50DD6B90-28B4-4D6F-81B8-ACDBAC700077}"/>
                </a:ext>
              </a:extLst>
            </p:cNvPr>
            <p:cNvSpPr txBox="1"/>
            <p:nvPr/>
          </p:nvSpPr>
          <p:spPr>
            <a:xfrm>
              <a:off x="5869353" y="3724373"/>
              <a:ext cx="3154863" cy="1328023"/>
            </a:xfrm>
            <a:prstGeom prst="roundRect">
              <a:avLst/>
            </a:prstGeom>
            <a:solidFill>
              <a:srgbClr val="DDF4F7"/>
            </a:solidFill>
            <a:ln w="28575">
              <a:solidFill>
                <a:srgbClr val="005DA2"/>
              </a:solidFill>
            </a:ln>
          </p:spPr>
          <p:txBody>
            <a:bodyPr wrap="square" rtlCol="0">
              <a:spAutoFit/>
            </a:bodyPr>
            <a:lstStyle/>
            <a:p>
              <a:pPr algn="ctr"/>
              <a:endParaRPr lang="en-US" sz="2400" dirty="0">
                <a:latin typeface="Calibri" panose="020F0502020204030204" pitchFamily="34" charset="0"/>
                <a:cs typeface="Calibri" panose="020F0502020204030204" pitchFamily="34" charset="0"/>
              </a:endParaRPr>
            </a:p>
            <a:p>
              <a:pPr algn="ctr"/>
              <a:endParaRPr lang="en-US" sz="2400" dirty="0">
                <a:latin typeface="Calibri" panose="020F0502020204030204" pitchFamily="34" charset="0"/>
                <a:cs typeface="Calibri" panose="020F0502020204030204" pitchFamily="34" charset="0"/>
              </a:endParaRPr>
            </a:p>
            <a:p>
              <a:pPr algn="ctr"/>
              <a:endParaRPr lang="en-US" sz="24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35C93926-A730-45C1-A0DE-1165DDFBB734}"/>
                </a:ext>
              </a:extLst>
            </p:cNvPr>
            <p:cNvSpPr txBox="1"/>
            <p:nvPr/>
          </p:nvSpPr>
          <p:spPr>
            <a:xfrm>
              <a:off x="5964971" y="3788219"/>
              <a:ext cx="3060884" cy="1200329"/>
            </a:xfrm>
            <a:prstGeom prst="rect">
              <a:avLst/>
            </a:prstGeom>
            <a:noFill/>
          </p:spPr>
          <p:txBody>
            <a:bodyPr wrap="square">
              <a:spAutoFit/>
            </a:bodyPr>
            <a:lstStyle/>
            <a:p>
              <a:pPr algn="ctr"/>
              <a:r>
                <a:rPr lang="en-US" sz="2400" dirty="0">
                  <a:latin typeface="Calibri" panose="020F0502020204030204" pitchFamily="34" charset="0"/>
                  <a:cs typeface="Calibri" panose="020F0502020204030204" pitchFamily="34" charset="0"/>
                </a:rPr>
                <a:t>Dùng vật khô, vật dẫn điện gạt dây điện ra khỏi người bị nạn</a:t>
              </a:r>
            </a:p>
          </p:txBody>
        </p:sp>
      </p:grpSp>
    </p:spTree>
    <p:extLst>
      <p:ext uri="{BB962C8B-B14F-4D97-AF65-F5344CB8AC3E}">
        <p14:creationId xmlns:p14="http://schemas.microsoft.com/office/powerpoint/2010/main" val="5141289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xmlns=""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56540" y="-135599"/>
            <a:ext cx="9088352" cy="5143500"/>
          </a:xfrm>
          <a:prstGeom prst="rect">
            <a:avLst/>
          </a:prstGeom>
        </p:spPr>
      </p:pic>
      <p:pic>
        <p:nvPicPr>
          <p:cNvPr id="9" name="Picture 8" descr="A picture containing dark, lamp&#10;&#10;Description automatically generated">
            <a:extLst>
              <a:ext uri="{FF2B5EF4-FFF2-40B4-BE49-F238E27FC236}">
                <a16:creationId xmlns:a16="http://schemas.microsoft.com/office/drawing/2014/main" xmlns=""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pic>
        <p:nvPicPr>
          <p:cNvPr id="18" name="图片 1">
            <a:extLst>
              <a:ext uri="{FF2B5EF4-FFF2-40B4-BE49-F238E27FC236}">
                <a16:creationId xmlns:a16="http://schemas.microsoft.com/office/drawing/2014/main" xmlns="" id="{EE3198FA-A048-4791-AD62-30D3E7DEDFB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6" name="TextBox 5">
            <a:extLst>
              <a:ext uri="{FF2B5EF4-FFF2-40B4-BE49-F238E27FC236}">
                <a16:creationId xmlns:a16="http://schemas.microsoft.com/office/drawing/2014/main" xmlns="" id="{CFE2D188-D591-4490-9BB7-1FB135DF070D}"/>
              </a:ext>
            </a:extLst>
          </p:cNvPr>
          <p:cNvSpPr txBox="1"/>
          <p:nvPr/>
        </p:nvSpPr>
        <p:spPr>
          <a:xfrm>
            <a:off x="2138679" y="830879"/>
            <a:ext cx="5962227" cy="523220"/>
          </a:xfrm>
          <a:prstGeom prst="rect">
            <a:avLst/>
          </a:prstGeom>
          <a:noFill/>
        </p:spPr>
        <p:txBody>
          <a:bodyPr wrap="square">
            <a:spAutoFit/>
          </a:bodyPr>
          <a:lstStyle/>
          <a:p>
            <a:r>
              <a:rPr lang="en-US" sz="2800" b="1" i="0" dirty="0">
                <a:solidFill>
                  <a:srgbClr val="0070C0"/>
                </a:solidFill>
                <a:effectLst/>
                <a:latin typeface="Calibri" panose="020F0502020204030204" pitchFamily="34" charset="0"/>
                <a:cs typeface="Calibri" panose="020F0502020204030204" pitchFamily="34" charset="0"/>
              </a:rPr>
              <a:t>Thấy dây điện bị đứt ta nên làm gì?</a:t>
            </a:r>
            <a:endParaRPr lang="en-US" sz="2800" b="1" dirty="0">
              <a:solidFill>
                <a:srgbClr val="0070C0"/>
              </a:solidFill>
              <a:latin typeface="Calibri" panose="020F0502020204030204" pitchFamily="34" charset="0"/>
              <a:cs typeface="Calibri" panose="020F0502020204030204" pitchFamily="34" charset="0"/>
            </a:endParaRPr>
          </a:p>
        </p:txBody>
      </p:sp>
      <p:pic>
        <p:nvPicPr>
          <p:cNvPr id="3074" name="Picture 2" descr="9 biện pháp phòng tránh tai nạn điện giúp bạn an tâm - Tìm Thợ sửa chữa">
            <a:extLst>
              <a:ext uri="{FF2B5EF4-FFF2-40B4-BE49-F238E27FC236}">
                <a16:creationId xmlns:a16="http://schemas.microsoft.com/office/drawing/2014/main" xmlns="" id="{6D3A7DD1-D0D6-41A6-B4C1-B85609E3E1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775" y="1589601"/>
            <a:ext cx="5348625" cy="3011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2D978E44-B2F5-4EEF-BAA7-4DF57E05EE1F}"/>
              </a:ext>
            </a:extLst>
          </p:cNvPr>
          <p:cNvSpPr txBox="1"/>
          <p:nvPr/>
        </p:nvSpPr>
        <p:spPr>
          <a:xfrm>
            <a:off x="6236006" y="1892636"/>
            <a:ext cx="2651453" cy="919401"/>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Tránh xa nơi dây điện đứt</a:t>
            </a:r>
          </a:p>
        </p:txBody>
      </p:sp>
      <p:sp>
        <p:nvSpPr>
          <p:cNvPr id="11" name="TextBox 10">
            <a:extLst>
              <a:ext uri="{FF2B5EF4-FFF2-40B4-BE49-F238E27FC236}">
                <a16:creationId xmlns:a16="http://schemas.microsoft.com/office/drawing/2014/main" xmlns="" id="{B74C3ABD-F9A6-46DB-B967-28029B7DCC4C}"/>
              </a:ext>
            </a:extLst>
          </p:cNvPr>
          <p:cNvSpPr txBox="1"/>
          <p:nvPr/>
        </p:nvSpPr>
        <p:spPr>
          <a:xfrm>
            <a:off x="6236007" y="3350574"/>
            <a:ext cx="2651453" cy="510778"/>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Báo cho người lớn</a:t>
            </a:r>
          </a:p>
        </p:txBody>
      </p:sp>
    </p:spTree>
    <p:extLst>
      <p:ext uri="{BB962C8B-B14F-4D97-AF65-F5344CB8AC3E}">
        <p14:creationId xmlns:p14="http://schemas.microsoft.com/office/powerpoint/2010/main" val="17429222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xmlns="" id="{935D00E4-2264-417E-A013-56E99E8520F8}"/>
              </a:ext>
            </a:extLst>
          </p:cNvPr>
          <p:cNvSpPr/>
          <p:nvPr/>
        </p:nvSpPr>
        <p:spPr>
          <a:xfrm>
            <a:off x="156506" y="3449065"/>
            <a:ext cx="1006370" cy="949112"/>
          </a:xfrm>
          <a:prstGeom prst="ellipse">
            <a:avLst/>
          </a:prstGeom>
          <a:solidFill>
            <a:srgbClr val="DD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662F1C89-87E8-4BD5-9FAF-A8A0C6A1CFCD}"/>
              </a:ext>
            </a:extLst>
          </p:cNvPr>
          <p:cNvSpPr/>
          <p:nvPr/>
        </p:nvSpPr>
        <p:spPr>
          <a:xfrm>
            <a:off x="156507" y="2215570"/>
            <a:ext cx="1006370" cy="949112"/>
          </a:xfrm>
          <a:prstGeom prst="ellipse">
            <a:avLst/>
          </a:prstGeom>
          <a:solidFill>
            <a:srgbClr val="E9A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图片 1">
            <a:extLst>
              <a:ext uri="{FF2B5EF4-FFF2-40B4-BE49-F238E27FC236}">
                <a16:creationId xmlns:a16="http://schemas.microsoft.com/office/drawing/2014/main" xmlns=""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61687" y="4355252"/>
            <a:ext cx="9205687" cy="788247"/>
          </a:xfrm>
          <a:prstGeom prst="rect">
            <a:avLst/>
          </a:prstGeom>
        </p:spPr>
      </p:pic>
      <p:grpSp>
        <p:nvGrpSpPr>
          <p:cNvPr id="10" name="Group 9">
            <a:extLst>
              <a:ext uri="{FF2B5EF4-FFF2-40B4-BE49-F238E27FC236}">
                <a16:creationId xmlns:a16="http://schemas.microsoft.com/office/drawing/2014/main" xmlns="" id="{071758FB-C2EA-4BDA-9C9F-4DC4612908F4}"/>
              </a:ext>
            </a:extLst>
          </p:cNvPr>
          <p:cNvGrpSpPr/>
          <p:nvPr/>
        </p:nvGrpSpPr>
        <p:grpSpPr>
          <a:xfrm>
            <a:off x="1177728" y="914775"/>
            <a:ext cx="7670042" cy="1233151"/>
            <a:chOff x="1183013" y="1090479"/>
            <a:chExt cx="7670042" cy="1233151"/>
          </a:xfrm>
        </p:grpSpPr>
        <p:sp>
          <p:nvSpPr>
            <p:cNvPr id="4" name="Rectangle: Rounded Corners 3">
              <a:extLst>
                <a:ext uri="{FF2B5EF4-FFF2-40B4-BE49-F238E27FC236}">
                  <a16:creationId xmlns:a16="http://schemas.microsoft.com/office/drawing/2014/main" xmlns="" id="{6B73DFA6-C180-4B52-8D9B-87ECFDD1498C}"/>
                </a:ext>
              </a:extLst>
            </p:cNvPr>
            <p:cNvSpPr/>
            <p:nvPr/>
          </p:nvSpPr>
          <p:spPr>
            <a:xfrm>
              <a:off x="1183013" y="1090479"/>
              <a:ext cx="7670042" cy="1200329"/>
            </a:xfrm>
            <a:prstGeom prst="roundRect">
              <a:avLst/>
            </a:prstGeom>
            <a:solidFill>
              <a:srgbClr val="E7E799"/>
            </a:solidFill>
            <a:ln w="28575">
              <a:solidFill>
                <a:srgbClr val="2D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72E877F3-FB86-4FD8-9379-9A684B3D8DF5}"/>
                </a:ext>
              </a:extLst>
            </p:cNvPr>
            <p:cNvSpPr txBox="1"/>
            <p:nvPr/>
          </p:nvSpPr>
          <p:spPr>
            <a:xfrm>
              <a:off x="1302326" y="1123301"/>
              <a:ext cx="7426036" cy="1200329"/>
            </a:xfrm>
            <a:prstGeom prst="rect">
              <a:avLst/>
            </a:prstGeom>
            <a:noFill/>
          </p:spPr>
          <p:txBody>
            <a:bodyPr wrap="square">
              <a:spAutoFit/>
            </a:bodyPr>
            <a:lstStyle/>
            <a:p>
              <a:pPr algn="just"/>
              <a:r>
                <a:rPr lang="en-US" altLang="en-US" sz="2400" b="1" dirty="0">
                  <a:latin typeface="Calibri" panose="020F0502020204030204" pitchFamily="34" charset="0"/>
                  <a:cs typeface="Calibri" panose="020F0502020204030204" pitchFamily="34" charset="0"/>
                </a:rPr>
                <a:t>Tuyệt đối không chạm tay vào chỗ hở của đường dây hoặc các bộ phận kim loại nghi là có điện. Không cầm các vật bằng kim loại cắm vào ổ lấy điện.</a:t>
              </a:r>
            </a:p>
          </p:txBody>
        </p:sp>
      </p:grpSp>
      <p:sp>
        <p:nvSpPr>
          <p:cNvPr id="8" name="TextBox 7">
            <a:extLst>
              <a:ext uri="{FF2B5EF4-FFF2-40B4-BE49-F238E27FC236}">
                <a16:creationId xmlns:a16="http://schemas.microsoft.com/office/drawing/2014/main" xmlns="" id="{1C633B7A-F5DB-4B54-954C-6F2F5375A461}"/>
              </a:ext>
            </a:extLst>
          </p:cNvPr>
          <p:cNvSpPr txBox="1"/>
          <p:nvPr/>
        </p:nvSpPr>
        <p:spPr>
          <a:xfrm>
            <a:off x="1981199" y="195195"/>
            <a:ext cx="5971309" cy="584775"/>
          </a:xfrm>
          <a:prstGeom prst="rect">
            <a:avLst/>
          </a:prstGeom>
          <a:noFill/>
        </p:spPr>
        <p:txBody>
          <a:bodyPr wrap="square">
            <a:spAutoFit/>
          </a:bodyPr>
          <a:lstStyle/>
          <a:p>
            <a:pPr algn="ctr"/>
            <a:r>
              <a:rPr lang="en-US" altLang="en-US" sz="3200" b="1" dirty="0">
                <a:solidFill>
                  <a:srgbClr val="2D591D"/>
                </a:solidFill>
                <a:latin typeface="Calibri" panose="020F0502020204030204" pitchFamily="34" charset="0"/>
                <a:cs typeface="Calibri" panose="020F0502020204030204" pitchFamily="34" charset="0"/>
              </a:rPr>
              <a:t>Khi sử dụng điện cần nhớ:</a:t>
            </a:r>
          </a:p>
        </p:txBody>
      </p:sp>
      <p:grpSp>
        <p:nvGrpSpPr>
          <p:cNvPr id="11" name="Group 10">
            <a:extLst>
              <a:ext uri="{FF2B5EF4-FFF2-40B4-BE49-F238E27FC236}">
                <a16:creationId xmlns:a16="http://schemas.microsoft.com/office/drawing/2014/main" xmlns="" id="{592655B6-FA67-4DB6-9EC5-82464BA94C3F}"/>
              </a:ext>
            </a:extLst>
          </p:cNvPr>
          <p:cNvGrpSpPr/>
          <p:nvPr/>
        </p:nvGrpSpPr>
        <p:grpSpPr>
          <a:xfrm>
            <a:off x="1192705" y="2258217"/>
            <a:ext cx="7670042" cy="863819"/>
            <a:chOff x="1180323" y="2571750"/>
            <a:chExt cx="7670042" cy="863819"/>
          </a:xfrm>
        </p:grpSpPr>
        <p:sp>
          <p:nvSpPr>
            <p:cNvPr id="14" name="Rectangle: Rounded Corners 13">
              <a:extLst>
                <a:ext uri="{FF2B5EF4-FFF2-40B4-BE49-F238E27FC236}">
                  <a16:creationId xmlns:a16="http://schemas.microsoft.com/office/drawing/2014/main" xmlns="" id="{8F4DA489-B638-4A1A-B191-DFB2DD2D9241}"/>
                </a:ext>
              </a:extLst>
            </p:cNvPr>
            <p:cNvSpPr/>
            <p:nvPr/>
          </p:nvSpPr>
          <p:spPr>
            <a:xfrm>
              <a:off x="1180323" y="2571750"/>
              <a:ext cx="7670042" cy="863819"/>
            </a:xfrm>
            <a:prstGeom prst="roundRect">
              <a:avLst/>
            </a:prstGeom>
            <a:solidFill>
              <a:srgbClr val="E7E799"/>
            </a:solidFill>
            <a:ln w="28575">
              <a:solidFill>
                <a:srgbClr val="2D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819B83BD-F549-4BCD-BE21-78DAF2FF7A73}"/>
                </a:ext>
              </a:extLst>
            </p:cNvPr>
            <p:cNvSpPr txBox="1"/>
            <p:nvPr/>
          </p:nvSpPr>
          <p:spPr>
            <a:xfrm>
              <a:off x="1316182" y="2604572"/>
              <a:ext cx="7474527" cy="830997"/>
            </a:xfrm>
            <a:prstGeom prst="rect">
              <a:avLst/>
            </a:prstGeom>
            <a:noFill/>
          </p:spPr>
          <p:txBody>
            <a:bodyPr wrap="square">
              <a:spAutoFit/>
            </a:bodyPr>
            <a:lstStyle/>
            <a:p>
              <a:r>
                <a:rPr lang="en-US" altLang="en-US" sz="2400" b="1" dirty="0">
                  <a:latin typeface="Calibri" panose="020F0502020204030204" pitchFamily="34" charset="0"/>
                  <a:cs typeface="Calibri" panose="020F0502020204030204" pitchFamily="34" charset="0"/>
                </a:rPr>
                <a:t>Khi phát hiện thấy dây điện bị đứt hoặc bị hở, cần tránh xa và báo cho người lớn biết.</a:t>
              </a:r>
            </a:p>
          </p:txBody>
        </p:sp>
      </p:grpSp>
      <p:grpSp>
        <p:nvGrpSpPr>
          <p:cNvPr id="20" name="Group 19">
            <a:extLst>
              <a:ext uri="{FF2B5EF4-FFF2-40B4-BE49-F238E27FC236}">
                <a16:creationId xmlns:a16="http://schemas.microsoft.com/office/drawing/2014/main" xmlns="" id="{B16A029D-2633-4E81-B8FE-E1AD403F70DE}"/>
              </a:ext>
            </a:extLst>
          </p:cNvPr>
          <p:cNvGrpSpPr/>
          <p:nvPr/>
        </p:nvGrpSpPr>
        <p:grpSpPr>
          <a:xfrm>
            <a:off x="1192705" y="3348320"/>
            <a:ext cx="7670042" cy="1639500"/>
            <a:chOff x="1013294" y="3354069"/>
            <a:chExt cx="7670042" cy="1639500"/>
          </a:xfrm>
        </p:grpSpPr>
        <p:sp>
          <p:nvSpPr>
            <p:cNvPr id="15" name="Rectangle: Rounded Corners 14">
              <a:extLst>
                <a:ext uri="{FF2B5EF4-FFF2-40B4-BE49-F238E27FC236}">
                  <a16:creationId xmlns:a16="http://schemas.microsoft.com/office/drawing/2014/main" xmlns="" id="{CF1F4301-8B1A-4F5B-A666-99ABD9834108}"/>
                </a:ext>
              </a:extLst>
            </p:cNvPr>
            <p:cNvSpPr/>
            <p:nvPr/>
          </p:nvSpPr>
          <p:spPr>
            <a:xfrm>
              <a:off x="1013294" y="3354069"/>
              <a:ext cx="7670042" cy="1639500"/>
            </a:xfrm>
            <a:prstGeom prst="roundRect">
              <a:avLst/>
            </a:prstGeom>
            <a:solidFill>
              <a:srgbClr val="E7E799"/>
            </a:solidFill>
            <a:ln w="28575">
              <a:solidFill>
                <a:srgbClr val="2D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956DD6C4-9449-4078-BB33-1B736BAD9C9F}"/>
                </a:ext>
              </a:extLst>
            </p:cNvPr>
            <p:cNvSpPr txBox="1"/>
            <p:nvPr/>
          </p:nvSpPr>
          <p:spPr>
            <a:xfrm>
              <a:off x="1149153" y="3388989"/>
              <a:ext cx="7389488" cy="1569660"/>
            </a:xfrm>
            <a:prstGeom prst="rect">
              <a:avLst/>
            </a:prstGeom>
            <a:noFill/>
          </p:spPr>
          <p:txBody>
            <a:bodyPr wrap="square">
              <a:spAutoFit/>
            </a:bodyPr>
            <a:lstStyle/>
            <a:p>
              <a:pPr algn="just"/>
              <a:r>
                <a:rPr lang="en-US" altLang="en-US" sz="2400" b="1" dirty="0">
                  <a:latin typeface="Calibri" panose="020F0502020204030204" pitchFamily="34" charset="0"/>
                  <a:cs typeface="Calibri" panose="020F0502020204030204" pitchFamily="34" charset="0"/>
                </a:rPr>
                <a:t>Khi nhìn thấy người bị điện giật phải lập tức cắt nguồn điện bằng mọi cách như ngắt cầu dao, cầu chì hoặc dùng vật khô không dẫn điện như gậy gỗ, gậy tre, que nhựa,… gạt dây điện ra khỏi người bị nạn.</a:t>
              </a:r>
              <a:endParaRPr lang="en-US" sz="2000" dirty="0">
                <a:latin typeface="Calibri" panose="020F0502020204030204" pitchFamily="34" charset="0"/>
                <a:cs typeface="Calibri" panose="020F0502020204030204" pitchFamily="34" charset="0"/>
              </a:endParaRPr>
            </a:p>
          </p:txBody>
        </p:sp>
      </p:grpSp>
      <p:pic>
        <p:nvPicPr>
          <p:cNvPr id="4098" name="Picture 2" descr="Socket free icon">
            <a:extLst>
              <a:ext uri="{FF2B5EF4-FFF2-40B4-BE49-F238E27FC236}">
                <a16:creationId xmlns:a16="http://schemas.microsoft.com/office/drawing/2014/main" xmlns="" id="{EAD29A34-C398-4D2D-B4E4-DB4B632B8E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250" y="2348684"/>
            <a:ext cx="682883" cy="6828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lectroshock free icon">
            <a:extLst>
              <a:ext uri="{FF2B5EF4-FFF2-40B4-BE49-F238E27FC236}">
                <a16:creationId xmlns:a16="http://schemas.microsoft.com/office/drawing/2014/main" xmlns="" id="{0BAF4091-F41C-4621-BB56-C388077189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037" y="3538190"/>
            <a:ext cx="651938" cy="651938"/>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xmlns="" id="{5B55FA85-DB9A-47C0-9A52-9E3A36420C9B}"/>
              </a:ext>
            </a:extLst>
          </p:cNvPr>
          <p:cNvSpPr/>
          <p:nvPr/>
        </p:nvSpPr>
        <p:spPr>
          <a:xfrm>
            <a:off x="138839" y="1001436"/>
            <a:ext cx="1006370" cy="949112"/>
          </a:xfrm>
          <a:prstGeom prst="ellipse">
            <a:avLst/>
          </a:prstGeom>
          <a:solidFill>
            <a:srgbClr val="F2D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02" name="Picture 6" descr="Electrical energy free icon">
            <a:extLst>
              <a:ext uri="{FF2B5EF4-FFF2-40B4-BE49-F238E27FC236}">
                <a16:creationId xmlns:a16="http://schemas.microsoft.com/office/drawing/2014/main" xmlns="" id="{838A59D7-22CF-4F5B-BF87-765DB7EBCA3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257" y="1157963"/>
            <a:ext cx="626164" cy="62616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ightning free icon">
            <a:extLst>
              <a:ext uri="{FF2B5EF4-FFF2-40B4-BE49-F238E27FC236}">
                <a16:creationId xmlns:a16="http://schemas.microsoft.com/office/drawing/2014/main" xmlns="" id="{6F1CF7AD-F746-49F4-8A66-DE52DB53FD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45928" y="75356"/>
            <a:ext cx="789707" cy="78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99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104"/>
                                        </p:tgtEl>
                                        <p:attrNameLst>
                                          <p:attrName>style.visibility</p:attrName>
                                        </p:attrNameLst>
                                      </p:cBhvr>
                                      <p:to>
                                        <p:strVal val="visible"/>
                                      </p:to>
                                    </p:set>
                                    <p:anim calcmode="lin" valueType="num">
                                      <p:cBhvr additive="base">
                                        <p:cTn id="7" dur="500" fill="hold"/>
                                        <p:tgtEl>
                                          <p:spTgt spid="4104"/>
                                        </p:tgtEl>
                                        <p:attrNameLst>
                                          <p:attrName>ppt_x</p:attrName>
                                        </p:attrNameLst>
                                      </p:cBhvr>
                                      <p:tavLst>
                                        <p:tav tm="0">
                                          <p:val>
                                            <p:strVal val="#ppt_x"/>
                                          </p:val>
                                        </p:tav>
                                        <p:tav tm="100000">
                                          <p:val>
                                            <p:strVal val="#ppt_x"/>
                                          </p:val>
                                        </p:tav>
                                      </p:tavLst>
                                    </p:anim>
                                    <p:anim calcmode="lin" valueType="num">
                                      <p:cBhvr additive="base">
                                        <p:cTn id="8" dur="500" fill="hold"/>
                                        <p:tgtEl>
                                          <p:spTgt spid="410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1000"/>
                                        <p:tgtEl>
                                          <p:spTgt spid="4102"/>
                                        </p:tgtEl>
                                      </p:cBhvr>
                                    </p:animEffect>
                                    <p:anim calcmode="lin" valueType="num">
                                      <p:cBhvr>
                                        <p:cTn id="18" dur="1000" fill="hold"/>
                                        <p:tgtEl>
                                          <p:spTgt spid="4102"/>
                                        </p:tgtEl>
                                        <p:attrNameLst>
                                          <p:attrName>ppt_x</p:attrName>
                                        </p:attrNameLst>
                                      </p:cBhvr>
                                      <p:tavLst>
                                        <p:tav tm="0">
                                          <p:val>
                                            <p:strVal val="#ppt_x"/>
                                          </p:val>
                                        </p:tav>
                                        <p:tav tm="100000">
                                          <p:val>
                                            <p:strVal val="#ppt_x"/>
                                          </p:val>
                                        </p:tav>
                                      </p:tavLst>
                                    </p:anim>
                                    <p:anim calcmode="lin" valueType="num">
                                      <p:cBhvr>
                                        <p:cTn id="19" dur="1000" fill="hold"/>
                                        <p:tgtEl>
                                          <p:spTgt spid="410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098"/>
                                        </p:tgtEl>
                                        <p:attrNameLst>
                                          <p:attrName>style.visibility</p:attrName>
                                        </p:attrNameLst>
                                      </p:cBhvr>
                                      <p:to>
                                        <p:strVal val="visible"/>
                                      </p:to>
                                    </p:set>
                                    <p:animEffect transition="in" filter="fade">
                                      <p:cBhvr>
                                        <p:cTn id="34" dur="1000"/>
                                        <p:tgtEl>
                                          <p:spTgt spid="4098"/>
                                        </p:tgtEl>
                                      </p:cBhvr>
                                    </p:animEffect>
                                    <p:anim calcmode="lin" valueType="num">
                                      <p:cBhvr>
                                        <p:cTn id="35" dur="1000" fill="hold"/>
                                        <p:tgtEl>
                                          <p:spTgt spid="4098"/>
                                        </p:tgtEl>
                                        <p:attrNameLst>
                                          <p:attrName>ppt_x</p:attrName>
                                        </p:attrNameLst>
                                      </p:cBhvr>
                                      <p:tavLst>
                                        <p:tav tm="0">
                                          <p:val>
                                            <p:strVal val="#ppt_x"/>
                                          </p:val>
                                        </p:tav>
                                        <p:tav tm="100000">
                                          <p:val>
                                            <p:strVal val="#ppt_x"/>
                                          </p:val>
                                        </p:tav>
                                      </p:tavLst>
                                    </p:anim>
                                    <p:anim calcmode="lin" valueType="num">
                                      <p:cBhvr>
                                        <p:cTn id="36" dur="1000" fill="hold"/>
                                        <p:tgtEl>
                                          <p:spTgt spid="409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00"/>
                                        </p:tgtEl>
                                        <p:attrNameLst>
                                          <p:attrName>style.visibility</p:attrName>
                                        </p:attrNameLst>
                                      </p:cBhvr>
                                      <p:to>
                                        <p:strVal val="visible"/>
                                      </p:to>
                                    </p:set>
                                    <p:animEffect transition="in" filter="fade">
                                      <p:cBhvr>
                                        <p:cTn id="51" dur="1000"/>
                                        <p:tgtEl>
                                          <p:spTgt spid="4100"/>
                                        </p:tgtEl>
                                      </p:cBhvr>
                                    </p:animEffect>
                                    <p:anim calcmode="lin" valueType="num">
                                      <p:cBhvr>
                                        <p:cTn id="52" dur="1000" fill="hold"/>
                                        <p:tgtEl>
                                          <p:spTgt spid="4100"/>
                                        </p:tgtEl>
                                        <p:attrNameLst>
                                          <p:attrName>ppt_x</p:attrName>
                                        </p:attrNameLst>
                                      </p:cBhvr>
                                      <p:tavLst>
                                        <p:tav tm="0">
                                          <p:val>
                                            <p:strVal val="#ppt_x"/>
                                          </p:val>
                                        </p:tav>
                                        <p:tav tm="100000">
                                          <p:val>
                                            <p:strVal val="#ppt_x"/>
                                          </p:val>
                                        </p:tav>
                                      </p:tavLst>
                                    </p:anim>
                                    <p:anim calcmode="lin" valueType="num">
                                      <p:cBhvr>
                                        <p:cTn id="53" dur="1000" fill="hold"/>
                                        <p:tgtEl>
                                          <p:spTgt spid="410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ppt_x</p:attrName>
                                        </p:attrNameLst>
                                      </p:cBhvr>
                                      <p:tavLst>
                                        <p:tav tm="0">
                                          <p:val>
                                            <p:strVal val="#ppt_x"/>
                                          </p:val>
                                        </p:tav>
                                        <p:tav tm="100000">
                                          <p:val>
                                            <p:strVal val="#ppt_x"/>
                                          </p:val>
                                        </p:tav>
                                      </p:tavLst>
                                    </p:anim>
                                    <p:anim calcmode="lin" valueType="num">
                                      <p:cBhvr>
                                        <p:cTn id="6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8" grpId="0"/>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4" name="Picture 3" descr="Logo&#10;&#10;Description automatically generated">
            <a:extLst>
              <a:ext uri="{FF2B5EF4-FFF2-40B4-BE49-F238E27FC236}">
                <a16:creationId xmlns:a16="http://schemas.microsoft.com/office/drawing/2014/main" xmlns="" id="{71137104-29A2-4239-9B51-C68585D331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0996" y="934468"/>
            <a:ext cx="5262007" cy="2136392"/>
          </a:xfrm>
          <a:prstGeom prst="rect">
            <a:avLst/>
          </a:prstGeom>
        </p:spPr>
      </p:pic>
      <p:pic>
        <p:nvPicPr>
          <p:cNvPr id="7170" name="Picture 2" descr="Flash free icon">
            <a:extLst>
              <a:ext uri="{FF2B5EF4-FFF2-40B4-BE49-F238E27FC236}">
                <a16:creationId xmlns:a16="http://schemas.microsoft.com/office/drawing/2014/main" xmlns="" id="{BDA90A5A-3EDF-45C7-98FB-BFBDDC49110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631504" y="73408"/>
            <a:ext cx="1722120" cy="172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102788"/>
      </p:ext>
    </p:extLst>
  </p:cSld>
  <p:clrMapOvr>
    <a:masterClrMapping/>
  </p:clrMapOvr>
  <p:transition spd="slow">
    <p:push dir="u"/>
  </p:transition>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96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10" name="Picture 2" descr="Flash free icon">
            <a:extLst>
              <a:ext uri="{FF2B5EF4-FFF2-40B4-BE49-F238E27FC236}">
                <a16:creationId xmlns:a16="http://schemas.microsoft.com/office/drawing/2014/main" xmlns="" id="{FB5B4F3C-7700-43CD-A2E3-AD46D31EFB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286625" y="151847"/>
            <a:ext cx="1722120" cy="17221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54F5C11B-B498-4FD1-8E86-016414E5F55D}"/>
              </a:ext>
            </a:extLst>
          </p:cNvPr>
          <p:cNvSpPr/>
          <p:nvPr/>
        </p:nvSpPr>
        <p:spPr>
          <a:xfrm>
            <a:off x="1691640" y="228600"/>
            <a:ext cx="5814060" cy="4328160"/>
          </a:xfrm>
          <a:custGeom>
            <a:avLst/>
            <a:gdLst>
              <a:gd name="connsiteX0" fmla="*/ 0 w 5814060"/>
              <a:gd name="connsiteY0" fmla="*/ 721374 h 4328160"/>
              <a:gd name="connsiteX1" fmla="*/ 721374 w 5814060"/>
              <a:gd name="connsiteY1" fmla="*/ 0 h 4328160"/>
              <a:gd name="connsiteX2" fmla="*/ 1302134 w 5814060"/>
              <a:gd name="connsiteY2" fmla="*/ 0 h 4328160"/>
              <a:gd name="connsiteX3" fmla="*/ 1839181 w 5814060"/>
              <a:gd name="connsiteY3" fmla="*/ 0 h 4328160"/>
              <a:gd name="connsiteX4" fmla="*/ 2419941 w 5814060"/>
              <a:gd name="connsiteY4" fmla="*/ 0 h 4328160"/>
              <a:gd name="connsiteX5" fmla="*/ 3131840 w 5814060"/>
              <a:gd name="connsiteY5" fmla="*/ 0 h 4328160"/>
              <a:gd name="connsiteX6" fmla="*/ 3843740 w 5814060"/>
              <a:gd name="connsiteY6" fmla="*/ 0 h 4328160"/>
              <a:gd name="connsiteX7" fmla="*/ 4337073 w 5814060"/>
              <a:gd name="connsiteY7" fmla="*/ 0 h 4328160"/>
              <a:gd name="connsiteX8" fmla="*/ 5092686 w 5814060"/>
              <a:gd name="connsiteY8" fmla="*/ 0 h 4328160"/>
              <a:gd name="connsiteX9" fmla="*/ 5814060 w 5814060"/>
              <a:gd name="connsiteY9" fmla="*/ 721374 h 4328160"/>
              <a:gd name="connsiteX10" fmla="*/ 5814060 w 5814060"/>
              <a:gd name="connsiteY10" fmla="*/ 1356165 h 4328160"/>
              <a:gd name="connsiteX11" fmla="*/ 5814060 w 5814060"/>
              <a:gd name="connsiteY11" fmla="*/ 1962101 h 4328160"/>
              <a:gd name="connsiteX12" fmla="*/ 5814060 w 5814060"/>
              <a:gd name="connsiteY12" fmla="*/ 2596892 h 4328160"/>
              <a:gd name="connsiteX13" fmla="*/ 5814060 w 5814060"/>
              <a:gd name="connsiteY13" fmla="*/ 3606786 h 4328160"/>
              <a:gd name="connsiteX14" fmla="*/ 5092686 w 5814060"/>
              <a:gd name="connsiteY14" fmla="*/ 4328160 h 4328160"/>
              <a:gd name="connsiteX15" fmla="*/ 4555639 w 5814060"/>
              <a:gd name="connsiteY15" fmla="*/ 4328160 h 4328160"/>
              <a:gd name="connsiteX16" fmla="*/ 3974879 w 5814060"/>
              <a:gd name="connsiteY16" fmla="*/ 4328160 h 4328160"/>
              <a:gd name="connsiteX17" fmla="*/ 3437832 w 5814060"/>
              <a:gd name="connsiteY17" fmla="*/ 4328160 h 4328160"/>
              <a:gd name="connsiteX18" fmla="*/ 2769646 w 5814060"/>
              <a:gd name="connsiteY18" fmla="*/ 4328160 h 4328160"/>
              <a:gd name="connsiteX19" fmla="*/ 2232599 w 5814060"/>
              <a:gd name="connsiteY19" fmla="*/ 4328160 h 4328160"/>
              <a:gd name="connsiteX20" fmla="*/ 1739265 w 5814060"/>
              <a:gd name="connsiteY20" fmla="*/ 4328160 h 4328160"/>
              <a:gd name="connsiteX21" fmla="*/ 721374 w 5814060"/>
              <a:gd name="connsiteY21" fmla="*/ 4328160 h 4328160"/>
              <a:gd name="connsiteX22" fmla="*/ 0 w 5814060"/>
              <a:gd name="connsiteY22" fmla="*/ 3606786 h 4328160"/>
              <a:gd name="connsiteX23" fmla="*/ 0 w 5814060"/>
              <a:gd name="connsiteY23" fmla="*/ 3116266 h 4328160"/>
              <a:gd name="connsiteX24" fmla="*/ 0 w 5814060"/>
              <a:gd name="connsiteY24" fmla="*/ 2625746 h 4328160"/>
              <a:gd name="connsiteX25" fmla="*/ 0 w 5814060"/>
              <a:gd name="connsiteY25" fmla="*/ 2135226 h 4328160"/>
              <a:gd name="connsiteX26" fmla="*/ 0 w 5814060"/>
              <a:gd name="connsiteY26" fmla="*/ 1586998 h 4328160"/>
              <a:gd name="connsiteX27" fmla="*/ 0 w 5814060"/>
              <a:gd name="connsiteY27" fmla="*/ 721374 h 432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14060" h="4328160" fill="none" extrusionOk="0">
                <a:moveTo>
                  <a:pt x="0" y="721374"/>
                </a:moveTo>
                <a:cubicBezTo>
                  <a:pt x="-35310" y="390065"/>
                  <a:pt x="335736" y="30489"/>
                  <a:pt x="721374" y="0"/>
                </a:cubicBezTo>
                <a:cubicBezTo>
                  <a:pt x="945899" y="-15002"/>
                  <a:pt x="1131206" y="-17733"/>
                  <a:pt x="1302134" y="0"/>
                </a:cubicBezTo>
                <a:cubicBezTo>
                  <a:pt x="1473062" y="17733"/>
                  <a:pt x="1571159" y="-2977"/>
                  <a:pt x="1839181" y="0"/>
                </a:cubicBezTo>
                <a:cubicBezTo>
                  <a:pt x="2107203" y="2977"/>
                  <a:pt x="2241864" y="28380"/>
                  <a:pt x="2419941" y="0"/>
                </a:cubicBezTo>
                <a:cubicBezTo>
                  <a:pt x="2598018" y="-28380"/>
                  <a:pt x="2986759" y="16858"/>
                  <a:pt x="3131840" y="0"/>
                </a:cubicBezTo>
                <a:cubicBezTo>
                  <a:pt x="3276921" y="-16858"/>
                  <a:pt x="3683080" y="13301"/>
                  <a:pt x="3843740" y="0"/>
                </a:cubicBezTo>
                <a:cubicBezTo>
                  <a:pt x="4004400" y="-13301"/>
                  <a:pt x="4108771" y="7601"/>
                  <a:pt x="4337073" y="0"/>
                </a:cubicBezTo>
                <a:cubicBezTo>
                  <a:pt x="4565375" y="-7601"/>
                  <a:pt x="4816529" y="-16876"/>
                  <a:pt x="5092686" y="0"/>
                </a:cubicBezTo>
                <a:cubicBezTo>
                  <a:pt x="5493318" y="-75910"/>
                  <a:pt x="5893260" y="274734"/>
                  <a:pt x="5814060" y="721374"/>
                </a:cubicBezTo>
                <a:cubicBezTo>
                  <a:pt x="5841455" y="883888"/>
                  <a:pt x="5787588" y="1114762"/>
                  <a:pt x="5814060" y="1356165"/>
                </a:cubicBezTo>
                <a:cubicBezTo>
                  <a:pt x="5840532" y="1597568"/>
                  <a:pt x="5809932" y="1746405"/>
                  <a:pt x="5814060" y="1962101"/>
                </a:cubicBezTo>
                <a:cubicBezTo>
                  <a:pt x="5818188" y="2177797"/>
                  <a:pt x="5796835" y="2329754"/>
                  <a:pt x="5814060" y="2596892"/>
                </a:cubicBezTo>
                <a:cubicBezTo>
                  <a:pt x="5831285" y="2864030"/>
                  <a:pt x="5820747" y="3182295"/>
                  <a:pt x="5814060" y="3606786"/>
                </a:cubicBezTo>
                <a:cubicBezTo>
                  <a:pt x="5823874" y="4043669"/>
                  <a:pt x="5521676" y="4310896"/>
                  <a:pt x="5092686" y="4328160"/>
                </a:cubicBezTo>
                <a:cubicBezTo>
                  <a:pt x="4931027" y="4324911"/>
                  <a:pt x="4737952" y="4309490"/>
                  <a:pt x="4555639" y="4328160"/>
                </a:cubicBezTo>
                <a:cubicBezTo>
                  <a:pt x="4373326" y="4346830"/>
                  <a:pt x="4132439" y="4340785"/>
                  <a:pt x="3974879" y="4328160"/>
                </a:cubicBezTo>
                <a:cubicBezTo>
                  <a:pt x="3817319" y="4315535"/>
                  <a:pt x="3566249" y="4333426"/>
                  <a:pt x="3437832" y="4328160"/>
                </a:cubicBezTo>
                <a:cubicBezTo>
                  <a:pt x="3309415" y="4322894"/>
                  <a:pt x="3001311" y="4330315"/>
                  <a:pt x="2769646" y="4328160"/>
                </a:cubicBezTo>
                <a:cubicBezTo>
                  <a:pt x="2537981" y="4326005"/>
                  <a:pt x="2365791" y="4324715"/>
                  <a:pt x="2232599" y="4328160"/>
                </a:cubicBezTo>
                <a:cubicBezTo>
                  <a:pt x="2099407" y="4331605"/>
                  <a:pt x="1851439" y="4325538"/>
                  <a:pt x="1739265" y="4328160"/>
                </a:cubicBezTo>
                <a:cubicBezTo>
                  <a:pt x="1627091" y="4330782"/>
                  <a:pt x="1059502" y="4300533"/>
                  <a:pt x="721374" y="4328160"/>
                </a:cubicBezTo>
                <a:cubicBezTo>
                  <a:pt x="317485" y="4296770"/>
                  <a:pt x="76190" y="4049106"/>
                  <a:pt x="0" y="3606786"/>
                </a:cubicBezTo>
                <a:cubicBezTo>
                  <a:pt x="-9594" y="3374471"/>
                  <a:pt x="13680" y="3317699"/>
                  <a:pt x="0" y="3116266"/>
                </a:cubicBezTo>
                <a:cubicBezTo>
                  <a:pt x="-13680" y="2914833"/>
                  <a:pt x="7319" y="2766016"/>
                  <a:pt x="0" y="2625746"/>
                </a:cubicBezTo>
                <a:cubicBezTo>
                  <a:pt x="-7319" y="2485476"/>
                  <a:pt x="11152" y="2270772"/>
                  <a:pt x="0" y="2135226"/>
                </a:cubicBezTo>
                <a:cubicBezTo>
                  <a:pt x="-11152" y="1999680"/>
                  <a:pt x="-11973" y="1711604"/>
                  <a:pt x="0" y="1586998"/>
                </a:cubicBezTo>
                <a:cubicBezTo>
                  <a:pt x="11973" y="1462392"/>
                  <a:pt x="-39073" y="934998"/>
                  <a:pt x="0" y="721374"/>
                </a:cubicBezTo>
                <a:close/>
              </a:path>
              <a:path w="5814060" h="4328160" stroke="0" extrusionOk="0">
                <a:moveTo>
                  <a:pt x="0" y="721374"/>
                </a:moveTo>
                <a:cubicBezTo>
                  <a:pt x="33271" y="283740"/>
                  <a:pt x="357425" y="32889"/>
                  <a:pt x="721374" y="0"/>
                </a:cubicBezTo>
                <a:cubicBezTo>
                  <a:pt x="936962" y="-20538"/>
                  <a:pt x="1194744" y="12100"/>
                  <a:pt x="1389560" y="0"/>
                </a:cubicBezTo>
                <a:cubicBezTo>
                  <a:pt x="1584376" y="-12100"/>
                  <a:pt x="1773407" y="23335"/>
                  <a:pt x="1882894" y="0"/>
                </a:cubicBezTo>
                <a:cubicBezTo>
                  <a:pt x="1992381" y="-23335"/>
                  <a:pt x="2304109" y="-18767"/>
                  <a:pt x="2463654" y="0"/>
                </a:cubicBezTo>
                <a:cubicBezTo>
                  <a:pt x="2623199" y="18767"/>
                  <a:pt x="2799520" y="2876"/>
                  <a:pt x="2956988" y="0"/>
                </a:cubicBezTo>
                <a:cubicBezTo>
                  <a:pt x="3114456" y="-2876"/>
                  <a:pt x="3233236" y="-22693"/>
                  <a:pt x="3450322" y="0"/>
                </a:cubicBezTo>
                <a:cubicBezTo>
                  <a:pt x="3667408" y="22693"/>
                  <a:pt x="3781484" y="13958"/>
                  <a:pt x="4031082" y="0"/>
                </a:cubicBezTo>
                <a:cubicBezTo>
                  <a:pt x="4280680" y="-13958"/>
                  <a:pt x="4701045" y="4750"/>
                  <a:pt x="5092686" y="0"/>
                </a:cubicBezTo>
                <a:cubicBezTo>
                  <a:pt x="5445054" y="-43341"/>
                  <a:pt x="5904546" y="333778"/>
                  <a:pt x="5814060" y="721374"/>
                </a:cubicBezTo>
                <a:cubicBezTo>
                  <a:pt x="5805886" y="999495"/>
                  <a:pt x="5803617" y="1132656"/>
                  <a:pt x="5814060" y="1327311"/>
                </a:cubicBezTo>
                <a:cubicBezTo>
                  <a:pt x="5824503" y="1521966"/>
                  <a:pt x="5820125" y="1731677"/>
                  <a:pt x="5814060" y="1875539"/>
                </a:cubicBezTo>
                <a:cubicBezTo>
                  <a:pt x="5807995" y="2019401"/>
                  <a:pt x="5825538" y="2288143"/>
                  <a:pt x="5814060" y="2394913"/>
                </a:cubicBezTo>
                <a:cubicBezTo>
                  <a:pt x="5802582" y="2501683"/>
                  <a:pt x="5799220" y="2797172"/>
                  <a:pt x="5814060" y="2914287"/>
                </a:cubicBezTo>
                <a:cubicBezTo>
                  <a:pt x="5828900" y="3031402"/>
                  <a:pt x="5803700" y="3422001"/>
                  <a:pt x="5814060" y="3606786"/>
                </a:cubicBezTo>
                <a:cubicBezTo>
                  <a:pt x="5797066" y="4037926"/>
                  <a:pt x="5518423" y="4365260"/>
                  <a:pt x="5092686" y="4328160"/>
                </a:cubicBezTo>
                <a:cubicBezTo>
                  <a:pt x="4949791" y="4303862"/>
                  <a:pt x="4738944" y="4327709"/>
                  <a:pt x="4511926" y="4328160"/>
                </a:cubicBezTo>
                <a:cubicBezTo>
                  <a:pt x="4284908" y="4328611"/>
                  <a:pt x="4146175" y="4338208"/>
                  <a:pt x="4018592" y="4328160"/>
                </a:cubicBezTo>
                <a:cubicBezTo>
                  <a:pt x="3891009" y="4318112"/>
                  <a:pt x="3688205" y="4340193"/>
                  <a:pt x="3525258" y="4328160"/>
                </a:cubicBezTo>
                <a:cubicBezTo>
                  <a:pt x="3362311" y="4316127"/>
                  <a:pt x="3123198" y="4295939"/>
                  <a:pt x="2813359" y="4328160"/>
                </a:cubicBezTo>
                <a:cubicBezTo>
                  <a:pt x="2503520" y="4360381"/>
                  <a:pt x="2533970" y="4327895"/>
                  <a:pt x="2276312" y="4328160"/>
                </a:cubicBezTo>
                <a:cubicBezTo>
                  <a:pt x="2018654" y="4328425"/>
                  <a:pt x="1979217" y="4306390"/>
                  <a:pt x="1695552" y="4328160"/>
                </a:cubicBezTo>
                <a:cubicBezTo>
                  <a:pt x="1411887" y="4349930"/>
                  <a:pt x="1121658" y="4366824"/>
                  <a:pt x="721374" y="4328160"/>
                </a:cubicBezTo>
                <a:cubicBezTo>
                  <a:pt x="281652" y="4407481"/>
                  <a:pt x="48948" y="4079285"/>
                  <a:pt x="0" y="3606786"/>
                </a:cubicBezTo>
                <a:cubicBezTo>
                  <a:pt x="-16232" y="3467789"/>
                  <a:pt x="-13570" y="3231466"/>
                  <a:pt x="0" y="3116266"/>
                </a:cubicBezTo>
                <a:cubicBezTo>
                  <a:pt x="13570" y="3001066"/>
                  <a:pt x="15358" y="2636419"/>
                  <a:pt x="0" y="2510329"/>
                </a:cubicBezTo>
                <a:cubicBezTo>
                  <a:pt x="-15358" y="2384239"/>
                  <a:pt x="-16576" y="2264211"/>
                  <a:pt x="0" y="2019809"/>
                </a:cubicBezTo>
                <a:cubicBezTo>
                  <a:pt x="16576" y="1775407"/>
                  <a:pt x="-13967" y="1577874"/>
                  <a:pt x="0" y="1385019"/>
                </a:cubicBezTo>
                <a:cubicBezTo>
                  <a:pt x="13967" y="1192164"/>
                  <a:pt x="9003" y="980304"/>
                  <a:pt x="0" y="721374"/>
                </a:cubicBezTo>
                <a:close/>
              </a:path>
            </a:pathLst>
          </a:custGeom>
          <a:solidFill>
            <a:srgbClr val="FEF5DA"/>
          </a:solidFill>
          <a:ln w="38100">
            <a:solidFill>
              <a:srgbClr val="9E5A2B"/>
            </a:solidFill>
            <a:extLst>
              <a:ext uri="{C807C97D-BFC1-408E-A445-0C87EB9F89A2}">
                <ask:lineSketchStyleProps xmlns:ask="http://schemas.microsoft.com/office/drawing/2018/sketchyshapes" xmlns="" sd="118075524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4CB9AE1E-BCD8-4FBA-BB71-A537AE78827D}"/>
              </a:ext>
            </a:extLst>
          </p:cNvPr>
          <p:cNvSpPr txBox="1"/>
          <p:nvPr/>
        </p:nvSpPr>
        <p:spPr>
          <a:xfrm>
            <a:off x="1586778" y="483329"/>
            <a:ext cx="6120765" cy="2703176"/>
          </a:xfrm>
          <a:prstGeom prst="rect">
            <a:avLst/>
          </a:prstGeom>
          <a:noFill/>
        </p:spPr>
        <p:txBody>
          <a:bodyPr wrap="square">
            <a:spAutoFit/>
          </a:bodyPr>
          <a:lstStyle/>
          <a:p>
            <a:pPr algn="ctr">
              <a:lnSpc>
                <a:spcPct val="150000"/>
              </a:lnSpc>
            </a:pPr>
            <a:r>
              <a:rPr lang="en-US" sz="3200" b="1" dirty="0">
                <a:solidFill>
                  <a:srgbClr val="002060"/>
                </a:solidFill>
                <a:latin typeface="Calibri" panose="020F0502020204030204" pitchFamily="34" charset="0"/>
                <a:cs typeface="Calibri" panose="020F0502020204030204" pitchFamily="34" charset="0"/>
              </a:rPr>
              <a:t>Hoạt động 2 </a:t>
            </a:r>
          </a:p>
          <a:p>
            <a:pPr algn="ctr">
              <a:lnSpc>
                <a:spcPct val="150000"/>
              </a:lnSpc>
            </a:pPr>
            <a:r>
              <a:rPr lang="vi-VN" sz="2800" b="1" dirty="0">
                <a:solidFill>
                  <a:srgbClr val="753929"/>
                </a:solidFill>
                <a:latin typeface="Calibri" panose="020F0502020204030204" pitchFamily="34" charset="0"/>
                <a:cs typeface="Calibri" panose="020F0502020204030204" pitchFamily="34" charset="0"/>
              </a:rPr>
              <a:t>Các biện pháp tránh gây hỏng đồ điện </a:t>
            </a:r>
            <a:endParaRPr lang="en-US" sz="2800" b="1" dirty="0">
              <a:solidFill>
                <a:srgbClr val="753929"/>
              </a:solidFill>
              <a:latin typeface="Calibri" panose="020F0502020204030204" pitchFamily="34" charset="0"/>
              <a:cs typeface="Calibri" panose="020F0502020204030204" pitchFamily="34" charset="0"/>
            </a:endParaRPr>
          </a:p>
          <a:p>
            <a:pPr algn="ctr">
              <a:lnSpc>
                <a:spcPct val="150000"/>
              </a:lnSpc>
            </a:pPr>
            <a:r>
              <a:rPr lang="en-US" sz="2800" b="1" dirty="0">
                <a:solidFill>
                  <a:srgbClr val="753929"/>
                </a:solidFill>
                <a:latin typeface="Calibri" panose="020F0502020204030204" pitchFamily="34" charset="0"/>
                <a:cs typeface="Calibri" panose="020F0502020204030204" pitchFamily="34" charset="0"/>
              </a:rPr>
              <a:t>và</a:t>
            </a:r>
          </a:p>
          <a:p>
            <a:pPr algn="ctr">
              <a:lnSpc>
                <a:spcPct val="150000"/>
              </a:lnSpc>
            </a:pPr>
            <a:r>
              <a:rPr lang="vi-VN" sz="2800" b="1" dirty="0">
                <a:solidFill>
                  <a:srgbClr val="753929"/>
                </a:solidFill>
                <a:latin typeface="Calibri" panose="020F0502020204030204" pitchFamily="34" charset="0"/>
                <a:cs typeface="Calibri" panose="020F0502020204030204" pitchFamily="34" charset="0"/>
              </a:rPr>
              <a:t>vai trò của cầu chì, công tơ điện.</a:t>
            </a:r>
            <a:endParaRPr lang="en-US" sz="2800" b="1" dirty="0">
              <a:solidFill>
                <a:srgbClr val="753929"/>
              </a:solidFill>
              <a:latin typeface="Calibri" panose="020F0502020204030204" pitchFamily="34" charset="0"/>
              <a:cs typeface="Calibri" panose="020F0502020204030204" pitchFamily="34" charset="0"/>
            </a:endParaRPr>
          </a:p>
        </p:txBody>
      </p:sp>
      <p:pic>
        <p:nvPicPr>
          <p:cNvPr id="1026" name="Picture 2" descr="Công tơ điện là gì ? Đồng hồ điện - Điện năng kế và các thông tin chi tiết">
            <a:extLst>
              <a:ext uri="{FF2B5EF4-FFF2-40B4-BE49-F238E27FC236}">
                <a16:creationId xmlns:a16="http://schemas.microsoft.com/office/drawing/2014/main" xmlns="" id="{1627E81C-C718-45F9-ABCE-02F7B112AB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791" t="3224" r="7599" b="18925"/>
          <a:stretch/>
        </p:blipFill>
        <p:spPr bwMode="auto">
          <a:xfrm>
            <a:off x="4860718" y="3289916"/>
            <a:ext cx="1418803" cy="1370255"/>
          </a:xfrm>
          <a:prstGeom prst="ellipse">
            <a:avLst/>
          </a:prstGeom>
          <a:ln w="19050" cap="rnd">
            <a:solidFill>
              <a:srgbClr val="8E5026"/>
            </a:solidFill>
          </a:ln>
          <a:effectLst/>
          <a:extLst>
            <a:ext uri="{909E8E84-426E-40DD-AFC4-6F175D3DCCD1}">
              <a14:hiddenFill xmlns:a14="http://schemas.microsoft.com/office/drawing/2010/main">
                <a:solidFill>
                  <a:srgbClr val="FFFFFF"/>
                </a:solidFill>
              </a14:hiddenFill>
            </a:ext>
          </a:extLst>
        </p:spPr>
      </p:pic>
      <p:pic>
        <p:nvPicPr>
          <p:cNvPr id="1028" name="Picture 4" descr="Cầu chì DC Model: WSPV - 25B 1000V - Trang chủ">
            <a:extLst>
              <a:ext uri="{FF2B5EF4-FFF2-40B4-BE49-F238E27FC236}">
                <a16:creationId xmlns:a16="http://schemas.microsoft.com/office/drawing/2014/main" xmlns="" id="{0788A9B8-63BB-45DA-B083-CEBE01BDF6F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6378" r="29074" b="13266"/>
          <a:stretch/>
        </p:blipFill>
        <p:spPr bwMode="auto">
          <a:xfrm>
            <a:off x="2680081" y="3289916"/>
            <a:ext cx="1418804" cy="1407397"/>
          </a:xfrm>
          <a:prstGeom prst="ellipse">
            <a:avLst/>
          </a:prstGeom>
          <a:ln w="12700" cap="rnd">
            <a:solidFill>
              <a:srgbClr val="8E5026"/>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432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xmlns=""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56540" y="-135599"/>
            <a:ext cx="9088352" cy="5143500"/>
          </a:xfrm>
          <a:prstGeom prst="rect">
            <a:avLst/>
          </a:prstGeom>
        </p:spPr>
      </p:pic>
      <p:pic>
        <p:nvPicPr>
          <p:cNvPr id="18" name="图片 1">
            <a:extLst>
              <a:ext uri="{FF2B5EF4-FFF2-40B4-BE49-F238E27FC236}">
                <a16:creationId xmlns:a16="http://schemas.microsoft.com/office/drawing/2014/main" xmlns="" id="{EE3198FA-A048-4791-AD62-30D3E7DEDFB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2" name="Oval 1">
            <a:extLst>
              <a:ext uri="{FF2B5EF4-FFF2-40B4-BE49-F238E27FC236}">
                <a16:creationId xmlns:a16="http://schemas.microsoft.com/office/drawing/2014/main" xmlns="" id="{1E4AF083-023A-48AE-B717-2DC38CE6B3E4}"/>
              </a:ext>
            </a:extLst>
          </p:cNvPr>
          <p:cNvSpPr/>
          <p:nvPr/>
        </p:nvSpPr>
        <p:spPr>
          <a:xfrm>
            <a:off x="898873" y="1834181"/>
            <a:ext cx="1122218" cy="1094510"/>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2D591D"/>
                </a:solidFill>
                <a:latin typeface="Calibri" panose="020F0502020204030204" pitchFamily="34" charset="0"/>
                <a:cs typeface="Calibri" panose="020F0502020204030204" pitchFamily="34" charset="0"/>
              </a:rPr>
              <a:t>12V</a:t>
            </a:r>
          </a:p>
        </p:txBody>
      </p:sp>
      <p:sp>
        <p:nvSpPr>
          <p:cNvPr id="6" name="Oval 5">
            <a:extLst>
              <a:ext uri="{FF2B5EF4-FFF2-40B4-BE49-F238E27FC236}">
                <a16:creationId xmlns:a16="http://schemas.microsoft.com/office/drawing/2014/main" xmlns="" id="{C2E9D168-74F2-432C-9D22-F7CCB45AF4D7}"/>
              </a:ext>
            </a:extLst>
          </p:cNvPr>
          <p:cNvSpPr/>
          <p:nvPr/>
        </p:nvSpPr>
        <p:spPr>
          <a:xfrm>
            <a:off x="935183" y="3335409"/>
            <a:ext cx="1122218" cy="1094510"/>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2D591D"/>
                </a:solidFill>
                <a:latin typeface="Calibri" panose="020F0502020204030204" pitchFamily="34" charset="0"/>
                <a:cs typeface="Calibri" panose="020F0502020204030204" pitchFamily="34" charset="0"/>
              </a:rPr>
              <a:t>6V</a:t>
            </a:r>
          </a:p>
        </p:txBody>
      </p:sp>
      <p:sp>
        <p:nvSpPr>
          <p:cNvPr id="8" name="TextBox 7">
            <a:extLst>
              <a:ext uri="{FF2B5EF4-FFF2-40B4-BE49-F238E27FC236}">
                <a16:creationId xmlns:a16="http://schemas.microsoft.com/office/drawing/2014/main" xmlns="" id="{89BE85CC-D7A4-4AFB-A91C-50B5602C712D}"/>
              </a:ext>
            </a:extLst>
          </p:cNvPr>
          <p:cNvSpPr txBox="1"/>
          <p:nvPr/>
        </p:nvSpPr>
        <p:spPr>
          <a:xfrm>
            <a:off x="2348375" y="1838985"/>
            <a:ext cx="6911687" cy="954107"/>
          </a:xfrm>
          <a:prstGeom prst="rect">
            <a:avLst/>
          </a:prstGeom>
          <a:noFill/>
        </p:spPr>
        <p:txBody>
          <a:bodyPr wrap="square">
            <a:spAutoFit/>
          </a:bodyPr>
          <a:lstStyle/>
          <a:p>
            <a:r>
              <a:rPr lang="vi-VN" sz="2800" b="0" i="0" dirty="0">
                <a:solidFill>
                  <a:srgbClr val="333333"/>
                </a:solidFill>
                <a:effectLst/>
                <a:latin typeface="Calibri" panose="020F0502020204030204" pitchFamily="34" charset="0"/>
                <a:cs typeface="Calibri" panose="020F0502020204030204" pitchFamily="34" charset="0"/>
              </a:rPr>
              <a:t>Đọc là 12 vôn. </a:t>
            </a:r>
            <a:endParaRPr lang="en-US" sz="2800" b="0" i="0" dirty="0">
              <a:solidFill>
                <a:srgbClr val="333333"/>
              </a:solidFill>
              <a:effectLst/>
              <a:latin typeface="Calibri" panose="020F0502020204030204" pitchFamily="34" charset="0"/>
              <a:cs typeface="Calibri" panose="020F0502020204030204" pitchFamily="34" charset="0"/>
            </a:endParaRPr>
          </a:p>
          <a:p>
            <a:r>
              <a:rPr lang="vi-VN" sz="2600" b="0" i="0" dirty="0">
                <a:solidFill>
                  <a:srgbClr val="333333"/>
                </a:solidFill>
                <a:effectLst/>
                <a:latin typeface="Calibri" panose="020F0502020204030204" pitchFamily="34" charset="0"/>
                <a:cs typeface="Calibri" panose="020F0502020204030204" pitchFamily="34" charset="0"/>
              </a:rPr>
              <a:t>Vôn là đơn vị đo độ</a:t>
            </a:r>
            <a:r>
              <a:rPr lang="en-US" sz="2600" b="0" i="0" dirty="0">
                <a:solidFill>
                  <a:srgbClr val="333333"/>
                </a:solidFill>
                <a:effectLst/>
                <a:latin typeface="Calibri" panose="020F0502020204030204" pitchFamily="34" charset="0"/>
                <a:cs typeface="Calibri" panose="020F0502020204030204" pitchFamily="34" charset="0"/>
              </a:rPr>
              <a:t> </a:t>
            </a:r>
            <a:r>
              <a:rPr lang="vi-VN" sz="2600" b="0" i="0" dirty="0">
                <a:solidFill>
                  <a:srgbClr val="333333"/>
                </a:solidFill>
                <a:effectLst/>
                <a:latin typeface="Calibri" panose="020F0502020204030204" pitchFamily="34" charset="0"/>
                <a:cs typeface="Calibri" panose="020F0502020204030204" pitchFamily="34" charset="0"/>
              </a:rPr>
              <a:t>mạnh </a:t>
            </a:r>
            <a:r>
              <a:rPr lang="en-US" sz="2600" b="0" i="0" dirty="0">
                <a:solidFill>
                  <a:srgbClr val="333333"/>
                </a:solidFill>
                <a:effectLst/>
                <a:latin typeface="Calibri" panose="020F0502020204030204" pitchFamily="34" charset="0"/>
                <a:cs typeface="Calibri" panose="020F0502020204030204" pitchFamily="34" charset="0"/>
              </a:rPr>
              <a:t>yếu </a:t>
            </a:r>
            <a:r>
              <a:rPr lang="vi-VN" sz="2600" b="0" i="0" dirty="0">
                <a:solidFill>
                  <a:srgbClr val="333333"/>
                </a:solidFill>
                <a:effectLst/>
                <a:latin typeface="Calibri" panose="020F0502020204030204" pitchFamily="34" charset="0"/>
                <a:cs typeface="Calibri" panose="020F0502020204030204" pitchFamily="34" charset="0"/>
              </a:rPr>
              <a:t>của dòng điện.</a:t>
            </a:r>
            <a:endParaRPr lang="en-US" sz="26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24F75EA5-3D1F-4B49-B780-E47FFBC475BE}"/>
              </a:ext>
            </a:extLst>
          </p:cNvPr>
          <p:cNvSpPr txBox="1"/>
          <p:nvPr/>
        </p:nvSpPr>
        <p:spPr>
          <a:xfrm>
            <a:off x="1904770" y="3712889"/>
            <a:ext cx="2968565" cy="523220"/>
          </a:xfrm>
          <a:prstGeom prst="rect">
            <a:avLst/>
          </a:prstGeom>
          <a:noFill/>
        </p:spPr>
        <p:txBody>
          <a:bodyPr wrap="square">
            <a:spAutoFit/>
          </a:bodyPr>
          <a:lstStyle/>
          <a:p>
            <a:pPr algn="ctr"/>
            <a:r>
              <a:rPr lang="vi-VN" sz="2800" b="0" i="0" dirty="0">
                <a:solidFill>
                  <a:srgbClr val="333333"/>
                </a:solidFill>
                <a:effectLst/>
                <a:latin typeface="Calibri" panose="020F0502020204030204" pitchFamily="34" charset="0"/>
                <a:cs typeface="Calibri" panose="020F0502020204030204" pitchFamily="34" charset="0"/>
              </a:rPr>
              <a:t>Đọc là </a:t>
            </a:r>
            <a:r>
              <a:rPr lang="en-US" sz="2800" b="0" i="0" dirty="0">
                <a:solidFill>
                  <a:srgbClr val="333333"/>
                </a:solidFill>
                <a:effectLst/>
                <a:latin typeface="Calibri" panose="020F0502020204030204" pitchFamily="34" charset="0"/>
                <a:cs typeface="Calibri" panose="020F0502020204030204" pitchFamily="34" charset="0"/>
              </a:rPr>
              <a:t>6</a:t>
            </a:r>
            <a:r>
              <a:rPr lang="vi-VN" sz="2800" b="0" i="0" dirty="0">
                <a:solidFill>
                  <a:srgbClr val="333333"/>
                </a:solidFill>
                <a:effectLst/>
                <a:latin typeface="Calibri" panose="020F0502020204030204" pitchFamily="34" charset="0"/>
                <a:cs typeface="Calibri" panose="020F0502020204030204" pitchFamily="34" charset="0"/>
              </a:rPr>
              <a:t> vôn. </a:t>
            </a:r>
            <a:endParaRPr lang="en-US" sz="2800" b="0" i="0" dirty="0">
              <a:solidFill>
                <a:srgbClr val="333333"/>
              </a:solidFill>
              <a:effectLst/>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D7378681-875F-4F10-98A1-6C75AF6EFDF8}"/>
              </a:ext>
            </a:extLst>
          </p:cNvPr>
          <p:cNvSpPr txBox="1"/>
          <p:nvPr/>
        </p:nvSpPr>
        <p:spPr>
          <a:xfrm>
            <a:off x="1955223" y="771433"/>
            <a:ext cx="6336723" cy="523220"/>
          </a:xfrm>
          <a:prstGeom prst="rect">
            <a:avLst/>
          </a:prstGeom>
          <a:noFill/>
        </p:spPr>
        <p:txBody>
          <a:bodyPr wrap="square">
            <a:spAutoFit/>
          </a:bodyPr>
          <a:lstStyle/>
          <a:p>
            <a:r>
              <a:rPr lang="en-US" sz="2800" b="1" i="0" dirty="0">
                <a:solidFill>
                  <a:srgbClr val="2D591D"/>
                </a:solidFill>
                <a:effectLst/>
                <a:latin typeface="Calibri" panose="020F0502020204030204" pitchFamily="34" charset="0"/>
                <a:cs typeface="Calibri" panose="020F0502020204030204" pitchFamily="34" charset="0"/>
              </a:rPr>
              <a:t>Một số kí hiệu dùng trong ngành điện</a:t>
            </a:r>
            <a:endParaRPr lang="en-US" sz="2800" b="1" dirty="0">
              <a:solidFill>
                <a:srgbClr val="2D591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86657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FC6"/>
        </a:solidFill>
        <a:effectLst/>
      </p:bgPr>
    </p:bg>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xmlns="" id="{E848CA2D-CDCC-4A60-BF8E-5170B212E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2254" y="152739"/>
            <a:ext cx="5008232" cy="1145762"/>
          </a:xfrm>
          <a:prstGeom prst="rect">
            <a:avLst/>
          </a:prstGeom>
        </p:spPr>
      </p:pic>
      <p:grpSp>
        <p:nvGrpSpPr>
          <p:cNvPr id="13" name="Group 12">
            <a:extLst>
              <a:ext uri="{FF2B5EF4-FFF2-40B4-BE49-F238E27FC236}">
                <a16:creationId xmlns:a16="http://schemas.microsoft.com/office/drawing/2014/main" xmlns="" id="{CE783FFF-2F02-4DAE-89EB-5E06A1A0A204}"/>
              </a:ext>
            </a:extLst>
          </p:cNvPr>
          <p:cNvGrpSpPr/>
          <p:nvPr/>
        </p:nvGrpSpPr>
        <p:grpSpPr>
          <a:xfrm>
            <a:off x="2614561" y="1409058"/>
            <a:ext cx="6253324" cy="1162692"/>
            <a:chOff x="1834064" y="1645771"/>
            <a:chExt cx="6382406" cy="1162692"/>
          </a:xfrm>
        </p:grpSpPr>
        <p:sp>
          <p:nvSpPr>
            <p:cNvPr id="6" name="Rectangle: Rounded Corners 5">
              <a:extLst>
                <a:ext uri="{FF2B5EF4-FFF2-40B4-BE49-F238E27FC236}">
                  <a16:creationId xmlns:a16="http://schemas.microsoft.com/office/drawing/2014/main" xmlns="" id="{94F67307-A16A-42D5-9D19-215D5A37A7C3}"/>
                </a:ext>
              </a:extLst>
            </p:cNvPr>
            <p:cNvSpPr/>
            <p:nvPr/>
          </p:nvSpPr>
          <p:spPr>
            <a:xfrm>
              <a:off x="1873760" y="1645771"/>
              <a:ext cx="6342710" cy="1162692"/>
            </a:xfrm>
            <a:custGeom>
              <a:avLst/>
              <a:gdLst>
                <a:gd name="connsiteX0" fmla="*/ 0 w 6342710"/>
                <a:gd name="connsiteY0" fmla="*/ 193786 h 1162692"/>
                <a:gd name="connsiteX1" fmla="*/ 193786 w 6342710"/>
                <a:gd name="connsiteY1" fmla="*/ 0 h 1162692"/>
                <a:gd name="connsiteX2" fmla="*/ 974571 w 6342710"/>
                <a:gd name="connsiteY2" fmla="*/ 0 h 1162692"/>
                <a:gd name="connsiteX3" fmla="*/ 1636253 w 6342710"/>
                <a:gd name="connsiteY3" fmla="*/ 0 h 1162692"/>
                <a:gd name="connsiteX4" fmla="*/ 2178832 w 6342710"/>
                <a:gd name="connsiteY4" fmla="*/ 0 h 1162692"/>
                <a:gd name="connsiteX5" fmla="*/ 2900065 w 6342710"/>
                <a:gd name="connsiteY5" fmla="*/ 0 h 1162692"/>
                <a:gd name="connsiteX6" fmla="*/ 3621299 w 6342710"/>
                <a:gd name="connsiteY6" fmla="*/ 0 h 1162692"/>
                <a:gd name="connsiteX7" fmla="*/ 4282981 w 6342710"/>
                <a:gd name="connsiteY7" fmla="*/ 0 h 1162692"/>
                <a:gd name="connsiteX8" fmla="*/ 4825560 w 6342710"/>
                <a:gd name="connsiteY8" fmla="*/ 0 h 1162692"/>
                <a:gd name="connsiteX9" fmla="*/ 5546793 w 6342710"/>
                <a:gd name="connsiteY9" fmla="*/ 0 h 1162692"/>
                <a:gd name="connsiteX10" fmla="*/ 6148924 w 6342710"/>
                <a:gd name="connsiteY10" fmla="*/ 0 h 1162692"/>
                <a:gd name="connsiteX11" fmla="*/ 6342710 w 6342710"/>
                <a:gd name="connsiteY11" fmla="*/ 193786 h 1162692"/>
                <a:gd name="connsiteX12" fmla="*/ 6342710 w 6342710"/>
                <a:gd name="connsiteY12" fmla="*/ 565844 h 1162692"/>
                <a:gd name="connsiteX13" fmla="*/ 6342710 w 6342710"/>
                <a:gd name="connsiteY13" fmla="*/ 968906 h 1162692"/>
                <a:gd name="connsiteX14" fmla="*/ 6148924 w 6342710"/>
                <a:gd name="connsiteY14" fmla="*/ 1162692 h 1162692"/>
                <a:gd name="connsiteX15" fmla="*/ 5368139 w 6342710"/>
                <a:gd name="connsiteY15" fmla="*/ 1162692 h 1162692"/>
                <a:gd name="connsiteX16" fmla="*/ 4885111 w 6342710"/>
                <a:gd name="connsiteY16" fmla="*/ 1162692 h 1162692"/>
                <a:gd name="connsiteX17" fmla="*/ 4163878 w 6342710"/>
                <a:gd name="connsiteY17" fmla="*/ 1162692 h 1162692"/>
                <a:gd name="connsiteX18" fmla="*/ 3383093 w 6342710"/>
                <a:gd name="connsiteY18" fmla="*/ 1162692 h 1162692"/>
                <a:gd name="connsiteX19" fmla="*/ 2721411 w 6342710"/>
                <a:gd name="connsiteY19" fmla="*/ 1162692 h 1162692"/>
                <a:gd name="connsiteX20" fmla="*/ 2059729 w 6342710"/>
                <a:gd name="connsiteY20" fmla="*/ 1162692 h 1162692"/>
                <a:gd name="connsiteX21" fmla="*/ 1517150 w 6342710"/>
                <a:gd name="connsiteY21" fmla="*/ 1162692 h 1162692"/>
                <a:gd name="connsiteX22" fmla="*/ 795917 w 6342710"/>
                <a:gd name="connsiteY22" fmla="*/ 1162692 h 1162692"/>
                <a:gd name="connsiteX23" fmla="*/ 193786 w 6342710"/>
                <a:gd name="connsiteY23" fmla="*/ 1162692 h 1162692"/>
                <a:gd name="connsiteX24" fmla="*/ 0 w 6342710"/>
                <a:gd name="connsiteY24" fmla="*/ 968906 h 1162692"/>
                <a:gd name="connsiteX25" fmla="*/ 0 w 6342710"/>
                <a:gd name="connsiteY25" fmla="*/ 596848 h 1162692"/>
                <a:gd name="connsiteX26" fmla="*/ 0 w 6342710"/>
                <a:gd name="connsiteY26" fmla="*/ 193786 h 116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42710" h="1162692" fill="none" extrusionOk="0">
                  <a:moveTo>
                    <a:pt x="0" y="193786"/>
                  </a:moveTo>
                  <a:cubicBezTo>
                    <a:pt x="-11739" y="77992"/>
                    <a:pt x="112465" y="7362"/>
                    <a:pt x="193786" y="0"/>
                  </a:cubicBezTo>
                  <a:cubicBezTo>
                    <a:pt x="437345" y="4805"/>
                    <a:pt x="747352" y="-6375"/>
                    <a:pt x="974571" y="0"/>
                  </a:cubicBezTo>
                  <a:cubicBezTo>
                    <a:pt x="1201790" y="6375"/>
                    <a:pt x="1463218" y="20564"/>
                    <a:pt x="1636253" y="0"/>
                  </a:cubicBezTo>
                  <a:cubicBezTo>
                    <a:pt x="1809288" y="-20564"/>
                    <a:pt x="2050857" y="-1242"/>
                    <a:pt x="2178832" y="0"/>
                  </a:cubicBezTo>
                  <a:cubicBezTo>
                    <a:pt x="2306807" y="1242"/>
                    <a:pt x="2749827" y="-7599"/>
                    <a:pt x="2900065" y="0"/>
                  </a:cubicBezTo>
                  <a:cubicBezTo>
                    <a:pt x="3050303" y="7599"/>
                    <a:pt x="3374313" y="-22198"/>
                    <a:pt x="3621299" y="0"/>
                  </a:cubicBezTo>
                  <a:cubicBezTo>
                    <a:pt x="3868285" y="22198"/>
                    <a:pt x="4039043" y="-18373"/>
                    <a:pt x="4282981" y="0"/>
                  </a:cubicBezTo>
                  <a:cubicBezTo>
                    <a:pt x="4526919" y="18373"/>
                    <a:pt x="4705416" y="-17418"/>
                    <a:pt x="4825560" y="0"/>
                  </a:cubicBezTo>
                  <a:cubicBezTo>
                    <a:pt x="4945704" y="17418"/>
                    <a:pt x="5215398" y="-6088"/>
                    <a:pt x="5546793" y="0"/>
                  </a:cubicBezTo>
                  <a:cubicBezTo>
                    <a:pt x="5878188" y="6088"/>
                    <a:pt x="5980919" y="16000"/>
                    <a:pt x="6148924" y="0"/>
                  </a:cubicBezTo>
                  <a:cubicBezTo>
                    <a:pt x="6276321" y="-6345"/>
                    <a:pt x="6346465" y="87786"/>
                    <a:pt x="6342710" y="193786"/>
                  </a:cubicBezTo>
                  <a:cubicBezTo>
                    <a:pt x="6333126" y="340964"/>
                    <a:pt x="6353277" y="470388"/>
                    <a:pt x="6342710" y="565844"/>
                  </a:cubicBezTo>
                  <a:cubicBezTo>
                    <a:pt x="6332143" y="661300"/>
                    <a:pt x="6341525" y="768981"/>
                    <a:pt x="6342710" y="968906"/>
                  </a:cubicBezTo>
                  <a:cubicBezTo>
                    <a:pt x="6354933" y="1068817"/>
                    <a:pt x="6241945" y="1161837"/>
                    <a:pt x="6148924" y="1162692"/>
                  </a:cubicBezTo>
                  <a:cubicBezTo>
                    <a:pt x="5796730" y="1144309"/>
                    <a:pt x="5643942" y="1146581"/>
                    <a:pt x="5368139" y="1162692"/>
                  </a:cubicBezTo>
                  <a:cubicBezTo>
                    <a:pt x="5092337" y="1178803"/>
                    <a:pt x="5101129" y="1184660"/>
                    <a:pt x="4885111" y="1162692"/>
                  </a:cubicBezTo>
                  <a:cubicBezTo>
                    <a:pt x="4669093" y="1140724"/>
                    <a:pt x="4475767" y="1171486"/>
                    <a:pt x="4163878" y="1162692"/>
                  </a:cubicBezTo>
                  <a:cubicBezTo>
                    <a:pt x="3851989" y="1153898"/>
                    <a:pt x="3749984" y="1192831"/>
                    <a:pt x="3383093" y="1162692"/>
                  </a:cubicBezTo>
                  <a:cubicBezTo>
                    <a:pt x="3016203" y="1132553"/>
                    <a:pt x="2969312" y="1167822"/>
                    <a:pt x="2721411" y="1162692"/>
                  </a:cubicBezTo>
                  <a:cubicBezTo>
                    <a:pt x="2473510" y="1157562"/>
                    <a:pt x="2297282" y="1155289"/>
                    <a:pt x="2059729" y="1162692"/>
                  </a:cubicBezTo>
                  <a:cubicBezTo>
                    <a:pt x="1822176" y="1170095"/>
                    <a:pt x="1637652" y="1165058"/>
                    <a:pt x="1517150" y="1162692"/>
                  </a:cubicBezTo>
                  <a:cubicBezTo>
                    <a:pt x="1396648" y="1160326"/>
                    <a:pt x="986833" y="1128611"/>
                    <a:pt x="795917" y="1162692"/>
                  </a:cubicBezTo>
                  <a:cubicBezTo>
                    <a:pt x="605001" y="1196773"/>
                    <a:pt x="315056" y="1169887"/>
                    <a:pt x="193786" y="1162692"/>
                  </a:cubicBezTo>
                  <a:cubicBezTo>
                    <a:pt x="106641" y="1177757"/>
                    <a:pt x="-430" y="1082848"/>
                    <a:pt x="0" y="968906"/>
                  </a:cubicBezTo>
                  <a:cubicBezTo>
                    <a:pt x="-17747" y="860381"/>
                    <a:pt x="3729" y="772254"/>
                    <a:pt x="0" y="596848"/>
                  </a:cubicBezTo>
                  <a:cubicBezTo>
                    <a:pt x="-3729" y="421442"/>
                    <a:pt x="-10849" y="283299"/>
                    <a:pt x="0" y="193786"/>
                  </a:cubicBezTo>
                  <a:close/>
                </a:path>
                <a:path w="6342710" h="1162692" stroke="0" extrusionOk="0">
                  <a:moveTo>
                    <a:pt x="0" y="193786"/>
                  </a:moveTo>
                  <a:cubicBezTo>
                    <a:pt x="23905" y="85259"/>
                    <a:pt x="107620" y="-14290"/>
                    <a:pt x="193786" y="0"/>
                  </a:cubicBezTo>
                  <a:cubicBezTo>
                    <a:pt x="504023" y="-31710"/>
                    <a:pt x="528335" y="-17797"/>
                    <a:pt x="855468" y="0"/>
                  </a:cubicBezTo>
                  <a:cubicBezTo>
                    <a:pt x="1182601" y="17797"/>
                    <a:pt x="1259987" y="-15889"/>
                    <a:pt x="1576701" y="0"/>
                  </a:cubicBezTo>
                  <a:cubicBezTo>
                    <a:pt x="1893415" y="15889"/>
                    <a:pt x="1941720" y="-17304"/>
                    <a:pt x="2059729" y="0"/>
                  </a:cubicBezTo>
                  <a:cubicBezTo>
                    <a:pt x="2177738" y="17304"/>
                    <a:pt x="2543400" y="19915"/>
                    <a:pt x="2721411" y="0"/>
                  </a:cubicBezTo>
                  <a:cubicBezTo>
                    <a:pt x="2899422" y="-19915"/>
                    <a:pt x="2968998" y="-2909"/>
                    <a:pt x="3204439" y="0"/>
                  </a:cubicBezTo>
                  <a:cubicBezTo>
                    <a:pt x="3439880" y="2909"/>
                    <a:pt x="3699688" y="-11251"/>
                    <a:pt x="3866121" y="0"/>
                  </a:cubicBezTo>
                  <a:cubicBezTo>
                    <a:pt x="4032554" y="11251"/>
                    <a:pt x="4317875" y="-22028"/>
                    <a:pt x="4468252" y="0"/>
                  </a:cubicBezTo>
                  <a:cubicBezTo>
                    <a:pt x="4618629" y="22028"/>
                    <a:pt x="4794093" y="1647"/>
                    <a:pt x="4951280" y="0"/>
                  </a:cubicBezTo>
                  <a:cubicBezTo>
                    <a:pt x="5108467" y="-1647"/>
                    <a:pt x="5199301" y="-19772"/>
                    <a:pt x="5434307" y="0"/>
                  </a:cubicBezTo>
                  <a:cubicBezTo>
                    <a:pt x="5669313" y="19772"/>
                    <a:pt x="5863929" y="-22677"/>
                    <a:pt x="6148924" y="0"/>
                  </a:cubicBezTo>
                  <a:cubicBezTo>
                    <a:pt x="6234389" y="13798"/>
                    <a:pt x="6356479" y="96869"/>
                    <a:pt x="6342710" y="193786"/>
                  </a:cubicBezTo>
                  <a:cubicBezTo>
                    <a:pt x="6329237" y="304440"/>
                    <a:pt x="6330249" y="421536"/>
                    <a:pt x="6342710" y="596848"/>
                  </a:cubicBezTo>
                  <a:cubicBezTo>
                    <a:pt x="6355171" y="772160"/>
                    <a:pt x="6329492" y="887852"/>
                    <a:pt x="6342710" y="968906"/>
                  </a:cubicBezTo>
                  <a:cubicBezTo>
                    <a:pt x="6342294" y="1081999"/>
                    <a:pt x="6263457" y="1157159"/>
                    <a:pt x="6148924" y="1162692"/>
                  </a:cubicBezTo>
                  <a:cubicBezTo>
                    <a:pt x="5790633" y="1189789"/>
                    <a:pt x="5593631" y="1160316"/>
                    <a:pt x="5368139" y="1162692"/>
                  </a:cubicBezTo>
                  <a:cubicBezTo>
                    <a:pt x="5142647" y="1165068"/>
                    <a:pt x="4777216" y="1142262"/>
                    <a:pt x="4587354" y="1162692"/>
                  </a:cubicBezTo>
                  <a:cubicBezTo>
                    <a:pt x="4397492" y="1183122"/>
                    <a:pt x="4230364" y="1175162"/>
                    <a:pt x="3925672" y="1162692"/>
                  </a:cubicBezTo>
                  <a:cubicBezTo>
                    <a:pt x="3620980" y="1150222"/>
                    <a:pt x="3458310" y="1145336"/>
                    <a:pt x="3323542" y="1162692"/>
                  </a:cubicBezTo>
                  <a:cubicBezTo>
                    <a:pt x="3188774" y="1180049"/>
                    <a:pt x="2986935" y="1181210"/>
                    <a:pt x="2840514" y="1162692"/>
                  </a:cubicBezTo>
                  <a:cubicBezTo>
                    <a:pt x="2694093" y="1144174"/>
                    <a:pt x="2375001" y="1183876"/>
                    <a:pt x="2178832" y="1162692"/>
                  </a:cubicBezTo>
                  <a:cubicBezTo>
                    <a:pt x="1982663" y="1141508"/>
                    <a:pt x="1777905" y="1142533"/>
                    <a:pt x="1636253" y="1162692"/>
                  </a:cubicBezTo>
                  <a:cubicBezTo>
                    <a:pt x="1494601" y="1182851"/>
                    <a:pt x="1336681" y="1174595"/>
                    <a:pt x="1153225" y="1162692"/>
                  </a:cubicBezTo>
                  <a:cubicBezTo>
                    <a:pt x="969769" y="1150789"/>
                    <a:pt x="539188" y="1126310"/>
                    <a:pt x="193786" y="1162692"/>
                  </a:cubicBezTo>
                  <a:cubicBezTo>
                    <a:pt x="102136" y="1151506"/>
                    <a:pt x="4545" y="1073600"/>
                    <a:pt x="0" y="968906"/>
                  </a:cubicBezTo>
                  <a:cubicBezTo>
                    <a:pt x="12620" y="794194"/>
                    <a:pt x="13866" y="700056"/>
                    <a:pt x="0" y="565844"/>
                  </a:cubicBezTo>
                  <a:cubicBezTo>
                    <a:pt x="-13866" y="431632"/>
                    <a:pt x="11573" y="358906"/>
                    <a:pt x="0" y="193786"/>
                  </a:cubicBezTo>
                  <a:close/>
                </a:path>
              </a:pathLst>
            </a:custGeom>
            <a:solidFill>
              <a:srgbClr val="D9F0F5"/>
            </a:solidFill>
            <a:ln w="28575">
              <a:solidFill>
                <a:schemeClr val="accent5">
                  <a:lumMod val="75000"/>
                </a:schemeClr>
              </a:solidFill>
              <a:extLst>
                <a:ext uri="{C807C97D-BFC1-408E-A445-0C87EB9F89A2}">
                  <ask:lineSketchStyleProps xmlns:ask="http://schemas.microsoft.com/office/drawing/2018/sketchyshapes" xmlns="" sd="236717152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6" name="Picture 12" descr="Socket free icon">
              <a:extLst>
                <a:ext uri="{FF2B5EF4-FFF2-40B4-BE49-F238E27FC236}">
                  <a16:creationId xmlns:a16="http://schemas.microsoft.com/office/drawing/2014/main" xmlns="" id="{50C8B433-F249-43F9-BF72-E2204EC5A4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4064" y="1692599"/>
              <a:ext cx="813603" cy="81360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C0D34C3D-0987-4AE7-948E-801AED0C5611}"/>
                </a:ext>
              </a:extLst>
            </p:cNvPr>
            <p:cNvSpPr txBox="1"/>
            <p:nvPr/>
          </p:nvSpPr>
          <p:spPr>
            <a:xfrm>
              <a:off x="2628399" y="1764781"/>
              <a:ext cx="5507992" cy="892552"/>
            </a:xfrm>
            <a:prstGeom prst="rect">
              <a:avLst/>
            </a:prstGeom>
            <a:noFill/>
          </p:spPr>
          <p:txBody>
            <a:bodyPr wrap="square" rtlCol="0">
              <a:spAutoFit/>
            </a:bodyPr>
            <a:lstStyle/>
            <a:p>
              <a:r>
                <a:rPr lang="en-US" sz="2600" dirty="0">
                  <a:solidFill>
                    <a:srgbClr val="004A82"/>
                  </a:solidFill>
                  <a:latin typeface="Calibri" panose="020F0502020204030204" pitchFamily="34" charset="0"/>
                  <a:cs typeface="Calibri" panose="020F0502020204030204" pitchFamily="34" charset="0"/>
                </a:rPr>
                <a:t>Nêu được các biện pháp phòng tránh bị giật điện.</a:t>
              </a:r>
            </a:p>
          </p:txBody>
        </p:sp>
      </p:grpSp>
      <p:grpSp>
        <p:nvGrpSpPr>
          <p:cNvPr id="15" name="Group 14">
            <a:extLst>
              <a:ext uri="{FF2B5EF4-FFF2-40B4-BE49-F238E27FC236}">
                <a16:creationId xmlns:a16="http://schemas.microsoft.com/office/drawing/2014/main" xmlns="" id="{208021FA-5FB8-4B35-9649-269349359FD1}"/>
              </a:ext>
            </a:extLst>
          </p:cNvPr>
          <p:cNvGrpSpPr/>
          <p:nvPr/>
        </p:nvGrpSpPr>
        <p:grpSpPr>
          <a:xfrm>
            <a:off x="2614561" y="2923367"/>
            <a:ext cx="6215473" cy="1494513"/>
            <a:chOff x="2810673" y="3130342"/>
            <a:chExt cx="6180621" cy="1562661"/>
          </a:xfrm>
        </p:grpSpPr>
        <p:sp>
          <p:nvSpPr>
            <p:cNvPr id="26" name="Rectangle: Rounded Corners 25">
              <a:extLst>
                <a:ext uri="{FF2B5EF4-FFF2-40B4-BE49-F238E27FC236}">
                  <a16:creationId xmlns:a16="http://schemas.microsoft.com/office/drawing/2014/main" xmlns="" id="{6D7D7729-2868-4EA2-A406-FC1084D6C90B}"/>
                </a:ext>
              </a:extLst>
            </p:cNvPr>
            <p:cNvSpPr/>
            <p:nvPr/>
          </p:nvSpPr>
          <p:spPr>
            <a:xfrm>
              <a:off x="2839961" y="3130342"/>
              <a:ext cx="6151333" cy="1562661"/>
            </a:xfrm>
            <a:custGeom>
              <a:avLst/>
              <a:gdLst>
                <a:gd name="connsiteX0" fmla="*/ 0 w 6151333"/>
                <a:gd name="connsiteY0" fmla="*/ 260449 h 1562661"/>
                <a:gd name="connsiteX1" fmla="*/ 260449 w 6151333"/>
                <a:gd name="connsiteY1" fmla="*/ 0 h 1562661"/>
                <a:gd name="connsiteX2" fmla="*/ 998662 w 6151333"/>
                <a:gd name="connsiteY2" fmla="*/ 0 h 1562661"/>
                <a:gd name="connsiteX3" fmla="*/ 1455352 w 6151333"/>
                <a:gd name="connsiteY3" fmla="*/ 0 h 1562661"/>
                <a:gd name="connsiteX4" fmla="*/ 1912043 w 6151333"/>
                <a:gd name="connsiteY4" fmla="*/ 0 h 1562661"/>
                <a:gd name="connsiteX5" fmla="*/ 2481343 w 6151333"/>
                <a:gd name="connsiteY5" fmla="*/ 0 h 1562661"/>
                <a:gd name="connsiteX6" fmla="*/ 3106947 w 6151333"/>
                <a:gd name="connsiteY6" fmla="*/ 0 h 1562661"/>
                <a:gd name="connsiteX7" fmla="*/ 3676246 w 6151333"/>
                <a:gd name="connsiteY7" fmla="*/ 0 h 1562661"/>
                <a:gd name="connsiteX8" fmla="*/ 4132937 w 6151333"/>
                <a:gd name="connsiteY8" fmla="*/ 0 h 1562661"/>
                <a:gd name="connsiteX9" fmla="*/ 4589628 w 6151333"/>
                <a:gd name="connsiteY9" fmla="*/ 0 h 1562661"/>
                <a:gd name="connsiteX10" fmla="*/ 5102623 w 6151333"/>
                <a:gd name="connsiteY10" fmla="*/ 0 h 1562661"/>
                <a:gd name="connsiteX11" fmla="*/ 5890884 w 6151333"/>
                <a:gd name="connsiteY11" fmla="*/ 0 h 1562661"/>
                <a:gd name="connsiteX12" fmla="*/ 6151333 w 6151333"/>
                <a:gd name="connsiteY12" fmla="*/ 260449 h 1562661"/>
                <a:gd name="connsiteX13" fmla="*/ 6151333 w 6151333"/>
                <a:gd name="connsiteY13" fmla="*/ 791748 h 1562661"/>
                <a:gd name="connsiteX14" fmla="*/ 6151333 w 6151333"/>
                <a:gd name="connsiteY14" fmla="*/ 1302212 h 1562661"/>
                <a:gd name="connsiteX15" fmla="*/ 5890884 w 6151333"/>
                <a:gd name="connsiteY15" fmla="*/ 1562661 h 1562661"/>
                <a:gd name="connsiteX16" fmla="*/ 5434193 w 6151333"/>
                <a:gd name="connsiteY16" fmla="*/ 1562661 h 1562661"/>
                <a:gd name="connsiteX17" fmla="*/ 4977502 w 6151333"/>
                <a:gd name="connsiteY17" fmla="*/ 1562661 h 1562661"/>
                <a:gd name="connsiteX18" fmla="*/ 4239290 w 6151333"/>
                <a:gd name="connsiteY18" fmla="*/ 1562661 h 1562661"/>
                <a:gd name="connsiteX19" fmla="*/ 3669990 w 6151333"/>
                <a:gd name="connsiteY19" fmla="*/ 1562661 h 1562661"/>
                <a:gd name="connsiteX20" fmla="*/ 3044386 w 6151333"/>
                <a:gd name="connsiteY20" fmla="*/ 1562661 h 1562661"/>
                <a:gd name="connsiteX21" fmla="*/ 2531391 w 6151333"/>
                <a:gd name="connsiteY21" fmla="*/ 1562661 h 1562661"/>
                <a:gd name="connsiteX22" fmla="*/ 1793179 w 6151333"/>
                <a:gd name="connsiteY22" fmla="*/ 1562661 h 1562661"/>
                <a:gd name="connsiteX23" fmla="*/ 1223879 w 6151333"/>
                <a:gd name="connsiteY23" fmla="*/ 1562661 h 1562661"/>
                <a:gd name="connsiteX24" fmla="*/ 260449 w 6151333"/>
                <a:gd name="connsiteY24" fmla="*/ 1562661 h 1562661"/>
                <a:gd name="connsiteX25" fmla="*/ 0 w 6151333"/>
                <a:gd name="connsiteY25" fmla="*/ 1302212 h 1562661"/>
                <a:gd name="connsiteX26" fmla="*/ 0 w 6151333"/>
                <a:gd name="connsiteY26" fmla="*/ 760495 h 1562661"/>
                <a:gd name="connsiteX27" fmla="*/ 0 w 6151333"/>
                <a:gd name="connsiteY27" fmla="*/ 260449 h 156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1333" h="1562661" fill="none" extrusionOk="0">
                  <a:moveTo>
                    <a:pt x="0" y="260449"/>
                  </a:moveTo>
                  <a:cubicBezTo>
                    <a:pt x="1618" y="110935"/>
                    <a:pt x="135711" y="28665"/>
                    <a:pt x="260449" y="0"/>
                  </a:cubicBezTo>
                  <a:cubicBezTo>
                    <a:pt x="459546" y="-12718"/>
                    <a:pt x="668655" y="-17537"/>
                    <a:pt x="998662" y="0"/>
                  </a:cubicBezTo>
                  <a:cubicBezTo>
                    <a:pt x="1328669" y="17537"/>
                    <a:pt x="1328534" y="-18982"/>
                    <a:pt x="1455352" y="0"/>
                  </a:cubicBezTo>
                  <a:cubicBezTo>
                    <a:pt x="1582170" y="18982"/>
                    <a:pt x="1781787" y="-1456"/>
                    <a:pt x="1912043" y="0"/>
                  </a:cubicBezTo>
                  <a:cubicBezTo>
                    <a:pt x="2042299" y="1456"/>
                    <a:pt x="2260290" y="19155"/>
                    <a:pt x="2481343" y="0"/>
                  </a:cubicBezTo>
                  <a:cubicBezTo>
                    <a:pt x="2702396" y="-19155"/>
                    <a:pt x="2841220" y="-24791"/>
                    <a:pt x="3106947" y="0"/>
                  </a:cubicBezTo>
                  <a:cubicBezTo>
                    <a:pt x="3372674" y="24791"/>
                    <a:pt x="3540231" y="1810"/>
                    <a:pt x="3676246" y="0"/>
                  </a:cubicBezTo>
                  <a:cubicBezTo>
                    <a:pt x="3812261" y="-1810"/>
                    <a:pt x="3966954" y="-20396"/>
                    <a:pt x="4132937" y="0"/>
                  </a:cubicBezTo>
                  <a:cubicBezTo>
                    <a:pt x="4298920" y="20396"/>
                    <a:pt x="4472876" y="-8169"/>
                    <a:pt x="4589628" y="0"/>
                  </a:cubicBezTo>
                  <a:cubicBezTo>
                    <a:pt x="4706380" y="8169"/>
                    <a:pt x="4973024" y="-23287"/>
                    <a:pt x="5102623" y="0"/>
                  </a:cubicBezTo>
                  <a:cubicBezTo>
                    <a:pt x="5232222" y="23287"/>
                    <a:pt x="5523267" y="-38590"/>
                    <a:pt x="5890884" y="0"/>
                  </a:cubicBezTo>
                  <a:cubicBezTo>
                    <a:pt x="6028043" y="-12644"/>
                    <a:pt x="6173082" y="116288"/>
                    <a:pt x="6151333" y="260449"/>
                  </a:cubicBezTo>
                  <a:cubicBezTo>
                    <a:pt x="6154017" y="467724"/>
                    <a:pt x="6142994" y="538108"/>
                    <a:pt x="6151333" y="791748"/>
                  </a:cubicBezTo>
                  <a:cubicBezTo>
                    <a:pt x="6159672" y="1045388"/>
                    <a:pt x="6169094" y="1108869"/>
                    <a:pt x="6151333" y="1302212"/>
                  </a:cubicBezTo>
                  <a:cubicBezTo>
                    <a:pt x="6149758" y="1430679"/>
                    <a:pt x="6040349" y="1565796"/>
                    <a:pt x="5890884" y="1562661"/>
                  </a:cubicBezTo>
                  <a:cubicBezTo>
                    <a:pt x="5763058" y="1542853"/>
                    <a:pt x="5638662" y="1572656"/>
                    <a:pt x="5434193" y="1562661"/>
                  </a:cubicBezTo>
                  <a:cubicBezTo>
                    <a:pt x="5229724" y="1552666"/>
                    <a:pt x="5189852" y="1551965"/>
                    <a:pt x="4977502" y="1562661"/>
                  </a:cubicBezTo>
                  <a:cubicBezTo>
                    <a:pt x="4765152" y="1573357"/>
                    <a:pt x="4409872" y="1545251"/>
                    <a:pt x="4239290" y="1562661"/>
                  </a:cubicBezTo>
                  <a:cubicBezTo>
                    <a:pt x="4068708" y="1580071"/>
                    <a:pt x="3816833" y="1569615"/>
                    <a:pt x="3669990" y="1562661"/>
                  </a:cubicBezTo>
                  <a:cubicBezTo>
                    <a:pt x="3523147" y="1555707"/>
                    <a:pt x="3245415" y="1585925"/>
                    <a:pt x="3044386" y="1562661"/>
                  </a:cubicBezTo>
                  <a:cubicBezTo>
                    <a:pt x="2843357" y="1539397"/>
                    <a:pt x="2715618" y="1567489"/>
                    <a:pt x="2531391" y="1562661"/>
                  </a:cubicBezTo>
                  <a:cubicBezTo>
                    <a:pt x="2347165" y="1557833"/>
                    <a:pt x="2158375" y="1527008"/>
                    <a:pt x="1793179" y="1562661"/>
                  </a:cubicBezTo>
                  <a:cubicBezTo>
                    <a:pt x="1427983" y="1598314"/>
                    <a:pt x="1429123" y="1566127"/>
                    <a:pt x="1223879" y="1562661"/>
                  </a:cubicBezTo>
                  <a:cubicBezTo>
                    <a:pt x="1018635" y="1559195"/>
                    <a:pt x="732939" y="1520554"/>
                    <a:pt x="260449" y="1562661"/>
                  </a:cubicBezTo>
                  <a:cubicBezTo>
                    <a:pt x="106000" y="1565115"/>
                    <a:pt x="-23856" y="1426678"/>
                    <a:pt x="0" y="1302212"/>
                  </a:cubicBezTo>
                  <a:cubicBezTo>
                    <a:pt x="25740" y="1125427"/>
                    <a:pt x="-23450" y="964128"/>
                    <a:pt x="0" y="760495"/>
                  </a:cubicBezTo>
                  <a:cubicBezTo>
                    <a:pt x="23450" y="556862"/>
                    <a:pt x="-15400" y="449843"/>
                    <a:pt x="0" y="260449"/>
                  </a:cubicBezTo>
                  <a:close/>
                </a:path>
                <a:path w="6151333" h="1562661" stroke="0" extrusionOk="0">
                  <a:moveTo>
                    <a:pt x="0" y="260449"/>
                  </a:moveTo>
                  <a:cubicBezTo>
                    <a:pt x="15795" y="120224"/>
                    <a:pt x="119314" y="4215"/>
                    <a:pt x="260449" y="0"/>
                  </a:cubicBezTo>
                  <a:cubicBezTo>
                    <a:pt x="523009" y="-17369"/>
                    <a:pt x="757154" y="-13247"/>
                    <a:pt x="942357" y="0"/>
                  </a:cubicBezTo>
                  <a:cubicBezTo>
                    <a:pt x="1127560" y="13247"/>
                    <a:pt x="1512065" y="-33715"/>
                    <a:pt x="1680570" y="0"/>
                  </a:cubicBezTo>
                  <a:cubicBezTo>
                    <a:pt x="1849075" y="33715"/>
                    <a:pt x="2034333" y="-11768"/>
                    <a:pt x="2249869" y="0"/>
                  </a:cubicBezTo>
                  <a:cubicBezTo>
                    <a:pt x="2465405" y="11768"/>
                    <a:pt x="2724072" y="18497"/>
                    <a:pt x="2875473" y="0"/>
                  </a:cubicBezTo>
                  <a:cubicBezTo>
                    <a:pt x="3026874" y="-18497"/>
                    <a:pt x="3172020" y="-27452"/>
                    <a:pt x="3444773" y="0"/>
                  </a:cubicBezTo>
                  <a:cubicBezTo>
                    <a:pt x="3717526" y="27452"/>
                    <a:pt x="3799183" y="14529"/>
                    <a:pt x="4070377" y="0"/>
                  </a:cubicBezTo>
                  <a:cubicBezTo>
                    <a:pt x="4341571" y="-14529"/>
                    <a:pt x="4375163" y="-13576"/>
                    <a:pt x="4527068" y="0"/>
                  </a:cubicBezTo>
                  <a:cubicBezTo>
                    <a:pt x="4678973" y="13576"/>
                    <a:pt x="4899815" y="7034"/>
                    <a:pt x="5096367" y="0"/>
                  </a:cubicBezTo>
                  <a:cubicBezTo>
                    <a:pt x="5292919" y="-7034"/>
                    <a:pt x="5603852" y="21905"/>
                    <a:pt x="5890884" y="0"/>
                  </a:cubicBezTo>
                  <a:cubicBezTo>
                    <a:pt x="6022866" y="-18049"/>
                    <a:pt x="6142449" y="106292"/>
                    <a:pt x="6151333" y="260449"/>
                  </a:cubicBezTo>
                  <a:cubicBezTo>
                    <a:pt x="6161044" y="496326"/>
                    <a:pt x="6127300" y="642593"/>
                    <a:pt x="6151333" y="791748"/>
                  </a:cubicBezTo>
                  <a:cubicBezTo>
                    <a:pt x="6175366" y="940903"/>
                    <a:pt x="6142079" y="1092950"/>
                    <a:pt x="6151333" y="1302212"/>
                  </a:cubicBezTo>
                  <a:cubicBezTo>
                    <a:pt x="6175983" y="1444509"/>
                    <a:pt x="6032081" y="1572469"/>
                    <a:pt x="5890884" y="1562661"/>
                  </a:cubicBezTo>
                  <a:cubicBezTo>
                    <a:pt x="5671132" y="1568195"/>
                    <a:pt x="5577329" y="1547231"/>
                    <a:pt x="5434193" y="1562661"/>
                  </a:cubicBezTo>
                  <a:cubicBezTo>
                    <a:pt x="5291057" y="1578091"/>
                    <a:pt x="5023836" y="1597812"/>
                    <a:pt x="4695981" y="1562661"/>
                  </a:cubicBezTo>
                  <a:cubicBezTo>
                    <a:pt x="4368126" y="1527510"/>
                    <a:pt x="4175850" y="1552366"/>
                    <a:pt x="3957768" y="1562661"/>
                  </a:cubicBezTo>
                  <a:cubicBezTo>
                    <a:pt x="3739686" y="1572956"/>
                    <a:pt x="3559194" y="1541375"/>
                    <a:pt x="3275860" y="1562661"/>
                  </a:cubicBezTo>
                  <a:cubicBezTo>
                    <a:pt x="2992526" y="1583947"/>
                    <a:pt x="2793359" y="1586766"/>
                    <a:pt x="2593952" y="1562661"/>
                  </a:cubicBezTo>
                  <a:cubicBezTo>
                    <a:pt x="2394545" y="1538556"/>
                    <a:pt x="2235988" y="1557784"/>
                    <a:pt x="2137261" y="1562661"/>
                  </a:cubicBezTo>
                  <a:cubicBezTo>
                    <a:pt x="2038534" y="1567538"/>
                    <a:pt x="1691929" y="1575517"/>
                    <a:pt x="1567961" y="1562661"/>
                  </a:cubicBezTo>
                  <a:cubicBezTo>
                    <a:pt x="1443993" y="1549805"/>
                    <a:pt x="1227102" y="1567035"/>
                    <a:pt x="998662" y="1562661"/>
                  </a:cubicBezTo>
                  <a:cubicBezTo>
                    <a:pt x="770222" y="1558287"/>
                    <a:pt x="418902" y="1594103"/>
                    <a:pt x="260449" y="1562661"/>
                  </a:cubicBezTo>
                  <a:cubicBezTo>
                    <a:pt x="112325" y="1562176"/>
                    <a:pt x="10533" y="1462221"/>
                    <a:pt x="0" y="1302212"/>
                  </a:cubicBezTo>
                  <a:cubicBezTo>
                    <a:pt x="7066" y="1129913"/>
                    <a:pt x="-22015" y="1013598"/>
                    <a:pt x="0" y="770913"/>
                  </a:cubicBezTo>
                  <a:cubicBezTo>
                    <a:pt x="22015" y="528228"/>
                    <a:pt x="24559" y="488991"/>
                    <a:pt x="0" y="260449"/>
                  </a:cubicBezTo>
                  <a:close/>
                </a:path>
              </a:pathLst>
            </a:custGeom>
            <a:solidFill>
              <a:srgbClr val="D9F0F5"/>
            </a:solidFill>
            <a:ln w="28575">
              <a:solidFill>
                <a:schemeClr val="accent5">
                  <a:lumMod val="75000"/>
                </a:schemeClr>
              </a:solidFill>
              <a:extLst>
                <a:ext uri="{C807C97D-BFC1-408E-A445-0C87EB9F89A2}">
                  <ask:lineSketchStyleProps xmlns:ask="http://schemas.microsoft.com/office/drawing/2018/sketchyshapes" xmlns="" sd="301401340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xmlns="" id="{19ECF688-AE15-411A-8F2B-6D31336CAA98}"/>
                </a:ext>
              </a:extLst>
            </p:cNvPr>
            <p:cNvGrpSpPr/>
            <p:nvPr/>
          </p:nvGrpSpPr>
          <p:grpSpPr>
            <a:xfrm>
              <a:off x="2810673" y="3248943"/>
              <a:ext cx="6105304" cy="1351605"/>
              <a:chOff x="2810673" y="3248943"/>
              <a:chExt cx="6105304" cy="1351605"/>
            </a:xfrm>
          </p:grpSpPr>
          <p:pic>
            <p:nvPicPr>
              <p:cNvPr id="1034" name="Picture 10" descr="Plug free icon">
                <a:extLst>
                  <a:ext uri="{FF2B5EF4-FFF2-40B4-BE49-F238E27FC236}">
                    <a16:creationId xmlns:a16="http://schemas.microsoft.com/office/drawing/2014/main" xmlns="" id="{EF60F13B-911F-4BB5-8221-DE55EEF1A8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0673" y="3374807"/>
                <a:ext cx="773906" cy="77390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xmlns="" id="{DFEA1138-AE62-44D4-9453-72601CAF286C}"/>
                  </a:ext>
                </a:extLst>
              </p:cNvPr>
              <p:cNvSpPr txBox="1"/>
              <p:nvPr/>
            </p:nvSpPr>
            <p:spPr>
              <a:xfrm>
                <a:off x="3511558" y="3248943"/>
                <a:ext cx="5404419" cy="1351605"/>
              </a:xfrm>
              <a:prstGeom prst="rect">
                <a:avLst/>
              </a:prstGeom>
              <a:noFill/>
            </p:spPr>
            <p:txBody>
              <a:bodyPr wrap="square" rtlCol="0">
                <a:spAutoFit/>
              </a:bodyPr>
              <a:lstStyle/>
              <a:p>
                <a:pPr algn="just"/>
                <a:r>
                  <a:rPr lang="en-US" sz="2600" dirty="0">
                    <a:solidFill>
                      <a:srgbClr val="004A82"/>
                    </a:solidFill>
                    <a:latin typeface="Calibri" panose="020F0502020204030204" pitchFamily="34" charset="0"/>
                    <a:cs typeface="Calibri" panose="020F0502020204030204" pitchFamily="34" charset="0"/>
                  </a:rPr>
                  <a:t>Nêu được c</a:t>
                </a:r>
                <a:r>
                  <a:rPr lang="vi-VN" sz="2600" dirty="0">
                    <a:solidFill>
                      <a:srgbClr val="004A82"/>
                    </a:solidFill>
                    <a:latin typeface="Calibri" panose="020F0502020204030204" pitchFamily="34" charset="0"/>
                    <a:cs typeface="Calibri" panose="020F0502020204030204" pitchFamily="34" charset="0"/>
                  </a:rPr>
                  <a:t>ác biện pháp tránh gây hỏng đồ điện,</a:t>
                </a:r>
                <a:r>
                  <a:rPr lang="en-US" sz="2600" dirty="0">
                    <a:solidFill>
                      <a:srgbClr val="004A82"/>
                    </a:solidFill>
                    <a:latin typeface="Calibri" panose="020F0502020204030204" pitchFamily="34" charset="0"/>
                    <a:cs typeface="Calibri" panose="020F0502020204030204" pitchFamily="34" charset="0"/>
                  </a:rPr>
                  <a:t> </a:t>
                </a:r>
                <a:r>
                  <a:rPr lang="vi-VN" sz="2600" dirty="0">
                    <a:solidFill>
                      <a:srgbClr val="004A82"/>
                    </a:solidFill>
                    <a:latin typeface="Calibri" panose="020F0502020204030204" pitchFamily="34" charset="0"/>
                    <a:cs typeface="Calibri" panose="020F0502020204030204" pitchFamily="34" charset="0"/>
                  </a:rPr>
                  <a:t>vai</a:t>
                </a:r>
                <a:r>
                  <a:rPr lang="en-US" sz="2600" dirty="0">
                    <a:solidFill>
                      <a:srgbClr val="004A82"/>
                    </a:solidFill>
                    <a:latin typeface="Calibri" panose="020F0502020204030204" pitchFamily="34" charset="0"/>
                    <a:cs typeface="Calibri" panose="020F0502020204030204" pitchFamily="34" charset="0"/>
                  </a:rPr>
                  <a:t> </a:t>
                </a:r>
                <a:r>
                  <a:rPr lang="vi-VN" sz="2600" dirty="0">
                    <a:solidFill>
                      <a:srgbClr val="004A82"/>
                    </a:solidFill>
                    <a:latin typeface="Calibri" panose="020F0502020204030204" pitchFamily="34" charset="0"/>
                    <a:cs typeface="Calibri" panose="020F0502020204030204" pitchFamily="34" charset="0"/>
                  </a:rPr>
                  <a:t>trò của cầu chì và công tơ điện.</a:t>
                </a:r>
              </a:p>
            </p:txBody>
          </p:sp>
        </p:grpSp>
      </p:grpSp>
      <p:pic>
        <p:nvPicPr>
          <p:cNvPr id="50" name="图片 1">
            <a:extLst>
              <a:ext uri="{FF2B5EF4-FFF2-40B4-BE49-F238E27FC236}">
                <a16:creationId xmlns:a16="http://schemas.microsoft.com/office/drawing/2014/main" xmlns="" id="{4B0BCACB-5B51-47AA-AC99-FF8476175AF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7588" r="13757"/>
          <a:stretch/>
        </p:blipFill>
        <p:spPr>
          <a:xfrm>
            <a:off x="0" y="4301126"/>
            <a:ext cx="9144000" cy="845450"/>
          </a:xfrm>
          <a:prstGeom prst="rect">
            <a:avLst/>
          </a:prstGeom>
        </p:spPr>
      </p:pic>
      <p:pic>
        <p:nvPicPr>
          <p:cNvPr id="1046" name="Picture 22" descr="Energy free icon">
            <a:extLst>
              <a:ext uri="{FF2B5EF4-FFF2-40B4-BE49-F238E27FC236}">
                <a16:creationId xmlns:a16="http://schemas.microsoft.com/office/drawing/2014/main" xmlns="" id="{66417613-940F-4DC4-B308-6A9D10ACC0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800527" y="101409"/>
            <a:ext cx="1113629" cy="111362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Electric tower free icon">
            <a:extLst>
              <a:ext uri="{FF2B5EF4-FFF2-40B4-BE49-F238E27FC236}">
                <a16:creationId xmlns:a16="http://schemas.microsoft.com/office/drawing/2014/main" xmlns="" id="{CE9AF675-3E39-4A41-8160-AB903DC147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124" y="237853"/>
            <a:ext cx="2805578" cy="4904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0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2" fill="hold" nodeType="withEffect">
                                  <p:stCondLst>
                                    <p:cond delay="0"/>
                                  </p:stCondLst>
                                  <p:childTnLst>
                                    <p:set>
                                      <p:cBhvr>
                                        <p:cTn id="9" dur="1" fill="hold">
                                          <p:stCondLst>
                                            <p:cond delay="0"/>
                                          </p:stCondLst>
                                        </p:cTn>
                                        <p:tgtEl>
                                          <p:spTgt spid="1046"/>
                                        </p:tgtEl>
                                        <p:attrNameLst>
                                          <p:attrName>style.visibility</p:attrName>
                                        </p:attrNameLst>
                                      </p:cBhvr>
                                      <p:to>
                                        <p:strVal val="visible"/>
                                      </p:to>
                                    </p:set>
                                    <p:anim calcmode="lin" valueType="num">
                                      <p:cBhvr additive="base">
                                        <p:cTn id="10" dur="1000" fill="hold"/>
                                        <p:tgtEl>
                                          <p:spTgt spid="1046"/>
                                        </p:tgtEl>
                                        <p:attrNameLst>
                                          <p:attrName>ppt_x</p:attrName>
                                        </p:attrNameLst>
                                      </p:cBhvr>
                                      <p:tavLst>
                                        <p:tav tm="0">
                                          <p:val>
                                            <p:strVal val="1+#ppt_w/2"/>
                                          </p:val>
                                        </p:tav>
                                        <p:tav tm="100000">
                                          <p:val>
                                            <p:strVal val="#ppt_x"/>
                                          </p:val>
                                        </p:tav>
                                      </p:tavLst>
                                    </p:anim>
                                    <p:anim calcmode="lin" valueType="num">
                                      <p:cBhvr additive="base">
                                        <p:cTn id="11" dur="1000" fill="hold"/>
                                        <p:tgtEl>
                                          <p:spTgt spid="1046"/>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400"/>
                                        <p:tgtEl>
                                          <p:spTgt spid="13"/>
                                        </p:tgtEl>
                                      </p:cBhvr>
                                    </p:animEffect>
                                    <p:anim calcmode="lin" valueType="num">
                                      <p:cBhvr>
                                        <p:cTn id="16" dur="1400" fill="hold"/>
                                        <p:tgtEl>
                                          <p:spTgt spid="13"/>
                                        </p:tgtEl>
                                        <p:attrNameLst>
                                          <p:attrName>ppt_x</p:attrName>
                                        </p:attrNameLst>
                                      </p:cBhvr>
                                      <p:tavLst>
                                        <p:tav tm="0">
                                          <p:val>
                                            <p:strVal val="#ppt_x"/>
                                          </p:val>
                                        </p:tav>
                                        <p:tav tm="100000">
                                          <p:val>
                                            <p:strVal val="#ppt_x"/>
                                          </p:val>
                                        </p:tav>
                                      </p:tavLst>
                                    </p:anim>
                                    <p:anim calcmode="lin" valueType="num">
                                      <p:cBhvr>
                                        <p:cTn id="17" dur="1400" fill="hold"/>
                                        <p:tgtEl>
                                          <p:spTgt spid="13"/>
                                        </p:tgtEl>
                                        <p:attrNameLst>
                                          <p:attrName>ppt_y</p:attrName>
                                        </p:attrNameLst>
                                      </p:cBhvr>
                                      <p:tavLst>
                                        <p:tav tm="0">
                                          <p:val>
                                            <p:strVal val="#ppt_y+.1"/>
                                          </p:val>
                                        </p:tav>
                                        <p:tav tm="100000">
                                          <p:val>
                                            <p:strVal val="#ppt_y"/>
                                          </p:val>
                                        </p:tav>
                                      </p:tavLst>
                                    </p:anim>
                                  </p:childTnLst>
                                </p:cTn>
                              </p:par>
                            </p:childTnLst>
                          </p:cTn>
                        </p:par>
                        <p:par>
                          <p:cTn id="18" fill="hold">
                            <p:stCondLst>
                              <p:cond delay="24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xmlns=""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flipV="1">
            <a:off x="-102447" y="176385"/>
            <a:ext cx="9088352" cy="5143500"/>
          </a:xfrm>
          <a:prstGeom prst="rect">
            <a:avLst/>
          </a:prstGeom>
          <a:ln>
            <a:noFill/>
          </a:ln>
          <a:effectLst>
            <a:softEdge rad="112500"/>
          </a:effectLst>
        </p:spPr>
      </p:pic>
      <p:pic>
        <p:nvPicPr>
          <p:cNvPr id="9" name="Picture 8" descr="A picture containing dark, lamp&#10;&#10;Description automatically generated">
            <a:extLst>
              <a:ext uri="{FF2B5EF4-FFF2-40B4-BE49-F238E27FC236}">
                <a16:creationId xmlns:a16="http://schemas.microsoft.com/office/drawing/2014/main" xmlns=""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pic>
        <p:nvPicPr>
          <p:cNvPr id="18" name="图片 1">
            <a:extLst>
              <a:ext uri="{FF2B5EF4-FFF2-40B4-BE49-F238E27FC236}">
                <a16:creationId xmlns:a16="http://schemas.microsoft.com/office/drawing/2014/main" xmlns="" id="{EE3198FA-A048-4791-AD62-30D3E7DEDFB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6" name="TextBox 5">
            <a:extLst>
              <a:ext uri="{FF2B5EF4-FFF2-40B4-BE49-F238E27FC236}">
                <a16:creationId xmlns:a16="http://schemas.microsoft.com/office/drawing/2014/main" xmlns="" id="{1E5A4F16-31DF-458F-8932-8AF8A110D805}"/>
              </a:ext>
            </a:extLst>
          </p:cNvPr>
          <p:cNvSpPr txBox="1"/>
          <p:nvPr/>
        </p:nvSpPr>
        <p:spPr>
          <a:xfrm>
            <a:off x="1554480" y="695600"/>
            <a:ext cx="7323667" cy="954107"/>
          </a:xfrm>
          <a:prstGeom prst="rect">
            <a:avLst/>
          </a:prstGeom>
          <a:noFill/>
        </p:spPr>
        <p:txBody>
          <a:bodyPr wrap="square">
            <a:spAutoFit/>
          </a:bodyPr>
          <a:lstStyle/>
          <a:p>
            <a:pPr algn="just"/>
            <a:r>
              <a:rPr lang="en-US" sz="2800" b="0" i="0" dirty="0">
                <a:solidFill>
                  <a:srgbClr val="333333"/>
                </a:solidFill>
                <a:effectLst/>
                <a:latin typeface="Calibri" panose="020F0502020204030204" pitchFamily="34" charset="0"/>
                <a:cs typeface="Calibri" panose="020F0502020204030204" pitchFamily="34" charset="0"/>
              </a:rPr>
              <a:t>Điều gì có thể xảy ra nếu sử dụng nguồn điện 12V cho vật dùng điện có số vôn quy định là 6V?</a:t>
            </a:r>
            <a:endParaRPr lang="en-US" sz="2800" dirty="0">
              <a:latin typeface="Calibri" panose="020F0502020204030204" pitchFamily="34" charset="0"/>
              <a:cs typeface="Calibri" panose="020F0502020204030204" pitchFamily="34" charset="0"/>
            </a:endParaRPr>
          </a:p>
        </p:txBody>
      </p:sp>
      <p:pic>
        <p:nvPicPr>
          <p:cNvPr id="5122" name="Picture 2" descr="Ổ cắm điện đơn 3 chấu 16A SINO S1981E">
            <a:extLst>
              <a:ext uri="{FF2B5EF4-FFF2-40B4-BE49-F238E27FC236}">
                <a16:creationId xmlns:a16="http://schemas.microsoft.com/office/drawing/2014/main" xmlns="" id="{3E7ED249-ADA2-4397-B598-D33F84CBA42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876" t="20827" r="19998" b="32064"/>
          <a:stretch/>
        </p:blipFill>
        <p:spPr bwMode="auto">
          <a:xfrm>
            <a:off x="1259841" y="2345307"/>
            <a:ext cx="2167466" cy="12230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xmlns="" id="{4062CB35-3AD3-4A39-8919-3F15BA76FC16}"/>
              </a:ext>
            </a:extLst>
          </p:cNvPr>
          <p:cNvSpPr/>
          <p:nvPr/>
        </p:nvSpPr>
        <p:spPr>
          <a:xfrm>
            <a:off x="1873789" y="3636334"/>
            <a:ext cx="991330" cy="754381"/>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D591D"/>
                </a:solidFill>
                <a:latin typeface="Calibri" panose="020F0502020204030204" pitchFamily="34" charset="0"/>
                <a:cs typeface="Calibri" panose="020F0502020204030204" pitchFamily="34" charset="0"/>
              </a:rPr>
              <a:t>12V</a:t>
            </a:r>
          </a:p>
        </p:txBody>
      </p:sp>
      <p:pic>
        <p:nvPicPr>
          <p:cNvPr id="5124" name="Picture 4" descr="Đèn LED Bulb Điện Quang ĐQ LEDBU11A45 3W, chụp cầu mờ – Điện Quang Shop">
            <a:extLst>
              <a:ext uri="{FF2B5EF4-FFF2-40B4-BE49-F238E27FC236}">
                <a16:creationId xmlns:a16="http://schemas.microsoft.com/office/drawing/2014/main" xmlns="" id="{57049BE3-74D2-4D97-84D0-45B2F9161B0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545" t="20411" r="19975" b="13523"/>
          <a:stretch/>
        </p:blipFill>
        <p:spPr bwMode="auto">
          <a:xfrm>
            <a:off x="6206605" y="1869154"/>
            <a:ext cx="1582728" cy="175796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xmlns="" id="{8F2F5E84-2223-4287-9A31-5FC560656478}"/>
              </a:ext>
            </a:extLst>
          </p:cNvPr>
          <p:cNvSpPr/>
          <p:nvPr/>
        </p:nvSpPr>
        <p:spPr>
          <a:xfrm>
            <a:off x="6451408" y="3720571"/>
            <a:ext cx="991330" cy="754381"/>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D591D"/>
                </a:solidFill>
                <a:latin typeface="Calibri" panose="020F0502020204030204" pitchFamily="34" charset="0"/>
                <a:cs typeface="Calibri" panose="020F0502020204030204" pitchFamily="34" charset="0"/>
              </a:rPr>
              <a:t>6V</a:t>
            </a:r>
          </a:p>
        </p:txBody>
      </p:sp>
      <p:pic>
        <p:nvPicPr>
          <p:cNvPr id="5128" name="Picture 8" descr="Power plug  free icon">
            <a:extLst>
              <a:ext uri="{FF2B5EF4-FFF2-40B4-BE49-F238E27FC236}">
                <a16:creationId xmlns:a16="http://schemas.microsoft.com/office/drawing/2014/main" xmlns="" id="{9FDECFBF-3FBD-45F2-88A8-6597DF5F1B4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0" y="2571750"/>
            <a:ext cx="1126605" cy="8339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Power plug  free icon">
            <a:extLst>
              <a:ext uri="{FF2B5EF4-FFF2-40B4-BE49-F238E27FC236}">
                <a16:creationId xmlns:a16="http://schemas.microsoft.com/office/drawing/2014/main" xmlns="" id="{C9F9160A-D311-47FC-87FE-CB2F56B1D7D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7454"/>
          <a:stretch/>
        </p:blipFill>
        <p:spPr bwMode="auto">
          <a:xfrm>
            <a:off x="5655155" y="2571750"/>
            <a:ext cx="551449" cy="83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834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9" name="Picture 8" descr="A picture containing dark, lamp&#10;&#10;Description automatically generated">
            <a:extLst>
              <a:ext uri="{FF2B5EF4-FFF2-40B4-BE49-F238E27FC236}">
                <a16:creationId xmlns:a16="http://schemas.microsoft.com/office/drawing/2014/main" xmlns="" id="{E5F92D66-07A0-4C75-A25E-D6AF3B0A1833}"/>
              </a:ext>
            </a:extLst>
          </p:cNvPr>
          <p:cNvPicPr>
            <a:picLocks noChangeAspect="1"/>
          </p:cNvPicPr>
          <p:nvPr/>
        </p:nvPicPr>
        <p:blipFill rotWithShape="1">
          <a:blip r:embed="rId3">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pic>
        <p:nvPicPr>
          <p:cNvPr id="18" name="图片 1">
            <a:extLst>
              <a:ext uri="{FF2B5EF4-FFF2-40B4-BE49-F238E27FC236}">
                <a16:creationId xmlns:a16="http://schemas.microsoft.com/office/drawing/2014/main" xmlns="" id="{EE3198FA-A048-4791-AD62-30D3E7DEDFB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6" name="TextBox 5">
            <a:extLst>
              <a:ext uri="{FF2B5EF4-FFF2-40B4-BE49-F238E27FC236}">
                <a16:creationId xmlns:a16="http://schemas.microsoft.com/office/drawing/2014/main" xmlns="" id="{1E5A4F16-31DF-458F-8932-8AF8A110D805}"/>
              </a:ext>
            </a:extLst>
          </p:cNvPr>
          <p:cNvSpPr txBox="1"/>
          <p:nvPr/>
        </p:nvSpPr>
        <p:spPr>
          <a:xfrm>
            <a:off x="1556597" y="176385"/>
            <a:ext cx="7323667" cy="954107"/>
          </a:xfrm>
          <a:prstGeom prst="rect">
            <a:avLst/>
          </a:prstGeom>
          <a:noFill/>
        </p:spPr>
        <p:txBody>
          <a:bodyPr wrap="square">
            <a:spAutoFit/>
          </a:bodyPr>
          <a:lstStyle/>
          <a:p>
            <a:pPr algn="just"/>
            <a:r>
              <a:rPr lang="en-US" sz="2800" b="1" i="0" dirty="0">
                <a:solidFill>
                  <a:srgbClr val="0070C0"/>
                </a:solidFill>
                <a:effectLst/>
                <a:latin typeface="Calibri" panose="020F0502020204030204" pitchFamily="34" charset="0"/>
                <a:cs typeface="Calibri" panose="020F0502020204030204" pitchFamily="34" charset="0"/>
              </a:rPr>
              <a:t>Điều gì có thể xảy ra nếu sử dụng nguồn điện 12V cho vật dùng điện có số vôn quy định là 6V?</a:t>
            </a:r>
            <a:endParaRPr lang="en-US" sz="2800" b="1" dirty="0">
              <a:solidFill>
                <a:srgbClr val="0070C0"/>
              </a:solidFill>
              <a:latin typeface="Calibri" panose="020F0502020204030204" pitchFamily="34" charset="0"/>
              <a:cs typeface="Calibri" panose="020F0502020204030204" pitchFamily="34" charset="0"/>
            </a:endParaRPr>
          </a:p>
        </p:txBody>
      </p:sp>
      <p:pic>
        <p:nvPicPr>
          <p:cNvPr id="12" name="图片 1">
            <a:extLst>
              <a:ext uri="{FF2B5EF4-FFF2-40B4-BE49-F238E27FC236}">
                <a16:creationId xmlns:a16="http://schemas.microsoft.com/office/drawing/2014/main" xmlns="" id="{DD35672D-C51E-4FE4-9AE8-26BAA186DD0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0" y="4389120"/>
            <a:ext cx="9144000" cy="754380"/>
          </a:xfrm>
          <a:prstGeom prst="rect">
            <a:avLst/>
          </a:prstGeom>
        </p:spPr>
      </p:pic>
      <p:pic>
        <p:nvPicPr>
          <p:cNvPr id="23" name="Picture 40">
            <a:extLst>
              <a:ext uri="{FF2B5EF4-FFF2-40B4-BE49-F238E27FC236}">
                <a16:creationId xmlns:a16="http://schemas.microsoft.com/office/drawing/2014/main" xmlns="" id="{BED696D8-8B46-4BA4-B88B-4F4F270E3A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778" y="2078289"/>
            <a:ext cx="4147654" cy="26129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xmlns="" id="{D82E99D2-1B98-4DAF-887C-DE601F15589E}"/>
              </a:ext>
            </a:extLst>
          </p:cNvPr>
          <p:cNvSpPr/>
          <p:nvPr/>
        </p:nvSpPr>
        <p:spPr>
          <a:xfrm>
            <a:off x="1741715" y="2358574"/>
            <a:ext cx="358809" cy="4263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cs typeface="Arial" pitchFamily="34" charset="0"/>
            </a:endParaRPr>
          </a:p>
        </p:txBody>
      </p:sp>
      <p:sp>
        <p:nvSpPr>
          <p:cNvPr id="25" name="Oval Callout 7">
            <a:extLst>
              <a:ext uri="{FF2B5EF4-FFF2-40B4-BE49-F238E27FC236}">
                <a16:creationId xmlns:a16="http://schemas.microsoft.com/office/drawing/2014/main" xmlns="" id="{B50E2712-CBC6-4EDD-9CE5-D61A221ECE88}"/>
              </a:ext>
            </a:extLst>
          </p:cNvPr>
          <p:cNvSpPr>
            <a:spLocks noChangeArrowheads="1"/>
          </p:cNvSpPr>
          <p:nvPr/>
        </p:nvSpPr>
        <p:spPr bwMode="auto">
          <a:xfrm>
            <a:off x="3169651" y="1868126"/>
            <a:ext cx="1895447" cy="983675"/>
          </a:xfrm>
          <a:prstGeom prst="wedgeEllipseCallout">
            <a:avLst>
              <a:gd name="adj1" fmla="val -104897"/>
              <a:gd name="adj2" fmla="val 12925"/>
            </a:avLst>
          </a:prstGeom>
          <a:solidFill>
            <a:srgbClr val="F2D1CA"/>
          </a:solidFill>
          <a:ln w="25400" algn="ctr">
            <a:solidFill>
              <a:srgbClr val="E39889"/>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dirty="0">
              <a:cs typeface="Arial" panose="020B0604020202020204" pitchFamily="34" charset="0"/>
            </a:endParaRPr>
          </a:p>
        </p:txBody>
      </p:sp>
      <p:sp>
        <p:nvSpPr>
          <p:cNvPr id="26" name="Text Box 9">
            <a:extLst>
              <a:ext uri="{FF2B5EF4-FFF2-40B4-BE49-F238E27FC236}">
                <a16:creationId xmlns:a16="http://schemas.microsoft.com/office/drawing/2014/main" xmlns="" id="{891BC4F0-85ED-4814-A34F-146CAC47375B}"/>
              </a:ext>
            </a:extLst>
          </p:cNvPr>
          <p:cNvSpPr txBox="1">
            <a:spLocks noChangeArrowheads="1"/>
          </p:cNvSpPr>
          <p:nvPr/>
        </p:nvSpPr>
        <p:spPr bwMode="auto">
          <a:xfrm>
            <a:off x="2438400" y="1306877"/>
            <a:ext cx="533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a:solidFill>
                  <a:srgbClr val="FF3300"/>
                </a:solidFill>
                <a:cs typeface="Arial" panose="020B0604020202020204" pitchFamily="34" charset="0"/>
              </a:rPr>
              <a:t>Vật dùng điện có thể bị hỏng.</a:t>
            </a:r>
            <a:endParaRPr lang="en-US" altLang="en-US" sz="2800" dirty="0">
              <a:solidFill>
                <a:srgbClr val="FF3300"/>
              </a:solidFill>
              <a:cs typeface="Arial" panose="020B0604020202020204" pitchFamily="34" charset="0"/>
            </a:endParaRPr>
          </a:p>
        </p:txBody>
      </p:sp>
      <p:sp>
        <p:nvSpPr>
          <p:cNvPr id="27" name="Text Box 9">
            <a:extLst>
              <a:ext uri="{FF2B5EF4-FFF2-40B4-BE49-F238E27FC236}">
                <a16:creationId xmlns:a16="http://schemas.microsoft.com/office/drawing/2014/main" xmlns="" id="{983375C2-3EC2-4591-B874-9C447AB8FAF1}"/>
              </a:ext>
            </a:extLst>
          </p:cNvPr>
          <p:cNvSpPr txBox="1">
            <a:spLocks noChangeArrowheads="1"/>
          </p:cNvSpPr>
          <p:nvPr/>
        </p:nvSpPr>
        <p:spPr bwMode="auto">
          <a:xfrm>
            <a:off x="4517953" y="2940597"/>
            <a:ext cx="471652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a:solidFill>
                  <a:srgbClr val="0070C0"/>
                </a:solidFill>
                <a:cs typeface="Arial" panose="020B0604020202020204" pitchFamily="34" charset="0"/>
              </a:rPr>
              <a:t>Ta nên sử dụng vật dùng điện</a:t>
            </a:r>
          </a:p>
          <a:p>
            <a:pPr algn="ctr" eaLnBrk="1" hangingPunct="1">
              <a:spcBef>
                <a:spcPct val="50000"/>
              </a:spcBef>
            </a:pPr>
            <a:r>
              <a:rPr lang="en-US" altLang="en-US" sz="2400" b="1" dirty="0">
                <a:solidFill>
                  <a:srgbClr val="0070C0"/>
                </a:solidFill>
                <a:cs typeface="Arial" panose="020B0604020202020204" pitchFamily="34" charset="0"/>
              </a:rPr>
              <a:t> có số vôn quy định là 12V</a:t>
            </a:r>
            <a:endParaRPr lang="en-US" altLang="en-US" sz="2400" dirty="0">
              <a:solidFill>
                <a:srgbClr val="0070C0"/>
              </a:solidFill>
              <a:cs typeface="Arial" panose="020B0604020202020204" pitchFamily="34" charset="0"/>
            </a:endParaRPr>
          </a:p>
        </p:txBody>
      </p:sp>
      <p:sp>
        <p:nvSpPr>
          <p:cNvPr id="28" name="TextBox 27">
            <a:extLst>
              <a:ext uri="{FF2B5EF4-FFF2-40B4-BE49-F238E27FC236}">
                <a16:creationId xmlns:a16="http://schemas.microsoft.com/office/drawing/2014/main" xmlns="" id="{D4FE0029-5047-4031-B91B-009FBA9274CE}"/>
              </a:ext>
            </a:extLst>
          </p:cNvPr>
          <p:cNvSpPr txBox="1"/>
          <p:nvPr/>
        </p:nvSpPr>
        <p:spPr>
          <a:xfrm>
            <a:off x="3091954" y="2078289"/>
            <a:ext cx="2160136" cy="461665"/>
          </a:xfrm>
          <a:prstGeom prst="rect">
            <a:avLst/>
          </a:prstGeom>
          <a:noFill/>
        </p:spPr>
        <p:txBody>
          <a:bodyPr wrap="square">
            <a:spAutoFit/>
          </a:bodyPr>
          <a:lstStyle/>
          <a:p>
            <a:pPr algn="ctr" eaLnBrk="1" hangingPunct="1"/>
            <a:r>
              <a:rPr lang="en-US" altLang="en-US" sz="2400" b="1" dirty="0">
                <a:latin typeface="Calibri" panose="020F0502020204030204" pitchFamily="34" charset="0"/>
                <a:cs typeface="Calibri" panose="020F0502020204030204" pitchFamily="34" charset="0"/>
              </a:rPr>
              <a:t>12V = 12 vôn</a:t>
            </a:r>
          </a:p>
        </p:txBody>
      </p:sp>
    </p:spTree>
    <p:extLst>
      <p:ext uri="{BB962C8B-B14F-4D97-AF65-F5344CB8AC3E}">
        <p14:creationId xmlns:p14="http://schemas.microsoft.com/office/powerpoint/2010/main" val="883661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heel(1)">
                                      <p:cBhvr>
                                        <p:cTn id="29" dur="2000"/>
                                        <p:tgtEl>
                                          <p:spTgt spid="25"/>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heel(1)">
                                      <p:cBhvr>
                                        <p:cTn id="3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xmlns=""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9" name="TextBox 8">
            <a:extLst>
              <a:ext uri="{FF2B5EF4-FFF2-40B4-BE49-F238E27FC236}">
                <a16:creationId xmlns:a16="http://schemas.microsoft.com/office/drawing/2014/main" xmlns="" id="{1AACDB70-4A49-47AC-9D68-48C71FB42A1D}"/>
              </a:ext>
            </a:extLst>
          </p:cNvPr>
          <p:cNvSpPr txBox="1"/>
          <p:nvPr/>
        </p:nvSpPr>
        <p:spPr>
          <a:xfrm>
            <a:off x="2354238" y="442879"/>
            <a:ext cx="6168788" cy="523220"/>
          </a:xfrm>
          <a:prstGeom prst="rect">
            <a:avLst/>
          </a:prstGeom>
          <a:noFill/>
        </p:spPr>
        <p:txBody>
          <a:bodyPr wrap="square">
            <a:spAutoFit/>
          </a:bodyPr>
          <a:lstStyle/>
          <a:p>
            <a:r>
              <a:rPr lang="en-US" sz="2800" b="1" i="0" dirty="0">
                <a:solidFill>
                  <a:srgbClr val="0070C0"/>
                </a:solidFill>
                <a:effectLst/>
                <a:latin typeface="Calibri" panose="020F0502020204030204" pitchFamily="34" charset="0"/>
                <a:cs typeface="Calibri" panose="020F0502020204030204" pitchFamily="34" charset="0"/>
              </a:rPr>
              <a:t>Vai trò của cầu chì trong </a:t>
            </a:r>
            <a:r>
              <a:rPr lang="en-US" sz="2800" b="1" dirty="0">
                <a:solidFill>
                  <a:srgbClr val="0070C0"/>
                </a:solidFill>
                <a:latin typeface="Calibri" panose="020F0502020204030204" pitchFamily="34" charset="0"/>
                <a:cs typeface="Calibri" panose="020F0502020204030204" pitchFamily="34" charset="0"/>
              </a:rPr>
              <a:t>hệ thống điện</a:t>
            </a:r>
          </a:p>
        </p:txBody>
      </p:sp>
      <p:pic>
        <p:nvPicPr>
          <p:cNvPr id="8194" name="Picture 2" descr="Cầu chì là gì, ứng dụng và cách thay cầu trì an toàn">
            <a:extLst>
              <a:ext uri="{FF2B5EF4-FFF2-40B4-BE49-F238E27FC236}">
                <a16:creationId xmlns:a16="http://schemas.microsoft.com/office/drawing/2014/main" xmlns="" id="{B25F21EC-1523-4B2B-88C1-16673DB880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708" y="1811777"/>
            <a:ext cx="3195851" cy="169779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ầu chì là gì? Có các loại cầu chì nào? Cầu chì có cấu tạo như thế nào">
            <a:extLst>
              <a:ext uri="{FF2B5EF4-FFF2-40B4-BE49-F238E27FC236}">
                <a16:creationId xmlns:a16="http://schemas.microsoft.com/office/drawing/2014/main" xmlns="" id="{2C7BE022-17D0-4229-8EE8-ACDF271B96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6536" y="1249982"/>
            <a:ext cx="3948514" cy="2866559"/>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3">
            <a:extLst>
              <a:ext uri="{FF2B5EF4-FFF2-40B4-BE49-F238E27FC236}">
                <a16:creationId xmlns:a16="http://schemas.microsoft.com/office/drawing/2014/main" xmlns="" id="{AF9F0FEA-8A55-4DEE-85DB-68957BA65B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spTree>
    <p:extLst>
      <p:ext uri="{BB962C8B-B14F-4D97-AF65-F5344CB8AC3E}">
        <p14:creationId xmlns:p14="http://schemas.microsoft.com/office/powerpoint/2010/main" val="1306177771"/>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 name="Tuần 24_Khoa học 5_An toàn và tránh lãng phí khi sử dụng điện (1) (online-video-cutter.com)">
            <a:hlinkClick r:id="" action="ppaction://media"/>
            <a:extLst>
              <a:ext uri="{FF2B5EF4-FFF2-40B4-BE49-F238E27FC236}">
                <a16:creationId xmlns:a16="http://schemas.microsoft.com/office/drawing/2014/main" xmlns="" id="{3AF2FB6F-3C29-4E35-ACDA-C93515B494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072" y="104418"/>
            <a:ext cx="8772734" cy="4934663"/>
          </a:xfrm>
          <a:prstGeom prst="rect">
            <a:avLst/>
          </a:prstGeom>
        </p:spPr>
      </p:pic>
    </p:spTree>
    <p:extLst>
      <p:ext uri="{BB962C8B-B14F-4D97-AF65-F5344CB8AC3E}">
        <p14:creationId xmlns:p14="http://schemas.microsoft.com/office/powerpoint/2010/main" val="175942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6" name="图片 3">
            <a:extLst>
              <a:ext uri="{FF2B5EF4-FFF2-40B4-BE49-F238E27FC236}">
                <a16:creationId xmlns:a16="http://schemas.microsoft.com/office/drawing/2014/main" xmlns="" id="{AF9F0FEA-8A55-4DEE-85DB-68957BA65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pic>
        <p:nvPicPr>
          <p:cNvPr id="18" name="图片 1">
            <a:extLst>
              <a:ext uri="{FF2B5EF4-FFF2-40B4-BE49-F238E27FC236}">
                <a16:creationId xmlns:a16="http://schemas.microsoft.com/office/drawing/2014/main" xmlns="" id="{EE3198FA-A048-4791-AD62-30D3E7DEDFB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5" name="Rectangle 60">
            <a:extLst>
              <a:ext uri="{FF2B5EF4-FFF2-40B4-BE49-F238E27FC236}">
                <a16:creationId xmlns:a16="http://schemas.microsoft.com/office/drawing/2014/main" xmlns="" id="{BBBA51C9-9E32-4C48-BCD1-30042BC1248C}"/>
              </a:ext>
            </a:extLst>
          </p:cNvPr>
          <p:cNvSpPr>
            <a:spLocks noChangeArrowheads="1"/>
          </p:cNvSpPr>
          <p:nvPr/>
        </p:nvSpPr>
        <p:spPr bwMode="auto">
          <a:xfrm>
            <a:off x="1828801" y="2828059"/>
            <a:ext cx="7068802" cy="1055608"/>
          </a:xfrm>
          <a:custGeom>
            <a:avLst/>
            <a:gdLst>
              <a:gd name="connsiteX0" fmla="*/ 0 w 7068802"/>
              <a:gd name="connsiteY0" fmla="*/ 175938 h 1055608"/>
              <a:gd name="connsiteX1" fmla="*/ 175938 w 7068802"/>
              <a:gd name="connsiteY1" fmla="*/ 0 h 1055608"/>
              <a:gd name="connsiteX2" fmla="*/ 6892864 w 7068802"/>
              <a:gd name="connsiteY2" fmla="*/ 0 h 1055608"/>
              <a:gd name="connsiteX3" fmla="*/ 7068802 w 7068802"/>
              <a:gd name="connsiteY3" fmla="*/ 175938 h 1055608"/>
              <a:gd name="connsiteX4" fmla="*/ 7068802 w 7068802"/>
              <a:gd name="connsiteY4" fmla="*/ 879670 h 1055608"/>
              <a:gd name="connsiteX5" fmla="*/ 6892864 w 7068802"/>
              <a:gd name="connsiteY5" fmla="*/ 1055608 h 1055608"/>
              <a:gd name="connsiteX6" fmla="*/ 175938 w 7068802"/>
              <a:gd name="connsiteY6" fmla="*/ 1055608 h 1055608"/>
              <a:gd name="connsiteX7" fmla="*/ 0 w 7068802"/>
              <a:gd name="connsiteY7" fmla="*/ 879670 h 1055608"/>
              <a:gd name="connsiteX8" fmla="*/ 0 w 7068802"/>
              <a:gd name="connsiteY8"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68802" h="1055608" extrusionOk="0">
                <a:moveTo>
                  <a:pt x="0" y="175938"/>
                </a:moveTo>
                <a:cubicBezTo>
                  <a:pt x="8426" y="76479"/>
                  <a:pt x="77539" y="-6376"/>
                  <a:pt x="175938" y="0"/>
                </a:cubicBezTo>
                <a:cubicBezTo>
                  <a:pt x="3431328" y="-39548"/>
                  <a:pt x="5335070" y="70683"/>
                  <a:pt x="6892864" y="0"/>
                </a:cubicBezTo>
                <a:cubicBezTo>
                  <a:pt x="6988477" y="8194"/>
                  <a:pt x="7063584" y="74393"/>
                  <a:pt x="7068802" y="175938"/>
                </a:cubicBezTo>
                <a:cubicBezTo>
                  <a:pt x="7056742" y="488247"/>
                  <a:pt x="7019683" y="568446"/>
                  <a:pt x="7068802" y="879670"/>
                </a:cubicBezTo>
                <a:cubicBezTo>
                  <a:pt x="7073635" y="977719"/>
                  <a:pt x="6979900" y="1060832"/>
                  <a:pt x="6892864" y="1055608"/>
                </a:cubicBezTo>
                <a:cubicBezTo>
                  <a:pt x="4646494" y="958313"/>
                  <a:pt x="1279764" y="1213035"/>
                  <a:pt x="175938" y="1055608"/>
                </a:cubicBezTo>
                <a:cubicBezTo>
                  <a:pt x="81459" y="1044510"/>
                  <a:pt x="12347" y="970560"/>
                  <a:pt x="0" y="879670"/>
                </a:cubicBezTo>
                <a:cubicBezTo>
                  <a:pt x="-15111" y="757895"/>
                  <a:pt x="44650" y="368380"/>
                  <a:pt x="0" y="175938"/>
                </a:cubicBezTo>
                <a:close/>
              </a:path>
            </a:pathLst>
          </a:custGeom>
          <a:noFill/>
          <a:ln w="9525">
            <a:solidFill>
              <a:srgbClr val="632E17"/>
            </a:solidFill>
            <a:miter lim="800000"/>
            <a:headEnd/>
            <a:tailEnd/>
            <a:extLst>
              <a:ext uri="{C807C97D-BFC1-408E-A445-0C87EB9F89A2}">
                <ask:lineSketchStyleProps xmlns:ask="http://schemas.microsoft.com/office/drawing/2018/sketchyshapes" xmlns="" sd="1611912037">
                  <a:prstGeom prst="roundRect">
                    <a:avLst/>
                  </a:prstGeom>
                  <ask:type>
                    <ask:lineSketchCurved/>
                  </ask:type>
                </ask:lineSketchStyleProps>
              </a:ext>
            </a:extLst>
          </a:ln>
          <a:effectLst>
            <a:prstShdw prst="shdw17" dist="17961" dir="2700000">
              <a:schemeClr val="accent1">
                <a:gamma/>
                <a:shade val="60000"/>
                <a:invGamma/>
              </a:schemeClr>
            </a:prstShdw>
          </a:effectLst>
        </p:spPr>
        <p:txBody>
          <a:bodyPr wrap="square">
            <a:spAutoFit/>
          </a:bodyPr>
          <a:lstStyle/>
          <a:p>
            <a:pPr algn="ctr">
              <a:spcBef>
                <a:spcPct val="50000"/>
              </a:spcBef>
              <a:defRPr/>
            </a:pPr>
            <a:r>
              <a:rPr lang="en-US" sz="2800" dirty="0">
                <a:latin typeface="Calibri" panose="020F0502020204030204" pitchFamily="34" charset="0"/>
                <a:cs typeface="Calibri" panose="020F0502020204030204" pitchFamily="34" charset="0"/>
              </a:rPr>
              <a:t>Cầu chì thường dùng để ngắt điện phòng hiện tượng chập điện hay các sự cố khác về điện.</a:t>
            </a:r>
          </a:p>
        </p:txBody>
      </p:sp>
      <p:sp>
        <p:nvSpPr>
          <p:cNvPr id="6" name="Text Box 15">
            <a:extLst>
              <a:ext uri="{FF2B5EF4-FFF2-40B4-BE49-F238E27FC236}">
                <a16:creationId xmlns:a16="http://schemas.microsoft.com/office/drawing/2014/main" xmlns="" id="{1B898BD9-4FC8-436B-9C03-D809D5B9D6DE}"/>
              </a:ext>
            </a:extLst>
          </p:cNvPr>
          <p:cNvSpPr txBox="1">
            <a:spLocks noChangeArrowheads="1"/>
          </p:cNvSpPr>
          <p:nvPr/>
        </p:nvSpPr>
        <p:spPr bwMode="auto">
          <a:xfrm>
            <a:off x="1521223" y="1116348"/>
            <a:ext cx="756818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Nếu dòng điện quá mạnh đoạn dây ch</a:t>
            </a:r>
            <a:r>
              <a:rPr lang="en-US" altLang="en-US" sz="2800" dirty="0">
                <a:latin typeface="Calibri" panose="020F0502020204030204" pitchFamily="34" charset="0"/>
                <a:cs typeface="Calibri" panose="020F0502020204030204" pitchFamily="34" charset="0"/>
              </a:rPr>
              <a:t>ì</a:t>
            </a:r>
            <a:r>
              <a:rPr lang="vi-VN" altLang="en-US" sz="2800" dirty="0">
                <a:latin typeface="Calibri" panose="020F0502020204030204" pitchFamily="34" charset="0"/>
                <a:cs typeface="Calibri" panose="020F0502020204030204" pitchFamily="34" charset="0"/>
              </a:rPr>
              <a:t> nóng chảy khiến cho mạch điện bị ngắt, tránh được những sự cố nguy hiểm về điện.</a:t>
            </a:r>
            <a:endParaRPr lang="en-US" altLang="en-US" sz="28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 id="{83D50961-FAA3-41EB-821B-83FEEBA49379}"/>
              </a:ext>
            </a:extLst>
          </p:cNvPr>
          <p:cNvSpPr txBox="1"/>
          <p:nvPr/>
        </p:nvSpPr>
        <p:spPr>
          <a:xfrm>
            <a:off x="4135272" y="143301"/>
            <a:ext cx="2101755" cy="646331"/>
          </a:xfrm>
          <a:prstGeom prst="rect">
            <a:avLst/>
          </a:prstGeom>
          <a:noFill/>
        </p:spPr>
        <p:txBody>
          <a:bodyPr wrap="square" rtlCol="0">
            <a:spAutoFit/>
          </a:bodyPr>
          <a:lstStyle/>
          <a:p>
            <a:r>
              <a:rPr lang="en-US" sz="3600" b="1" dirty="0">
                <a:solidFill>
                  <a:srgbClr val="0070C0"/>
                </a:solidFill>
                <a:latin typeface="Calibri" panose="020F0502020204030204" pitchFamily="34" charset="0"/>
                <a:cs typeface="Calibri" panose="020F0502020204030204" pitchFamily="34" charset="0"/>
              </a:rPr>
              <a:t>Cầu chì</a:t>
            </a:r>
          </a:p>
        </p:txBody>
      </p:sp>
    </p:spTree>
    <p:extLst>
      <p:ext uri="{BB962C8B-B14F-4D97-AF65-F5344CB8AC3E}">
        <p14:creationId xmlns:p14="http://schemas.microsoft.com/office/powerpoint/2010/main" val="1565336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 presetClass="exit" presetSubtype="10" fill="hold" grpId="1" nodeType="with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xmlns=""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2" name="TextBox 1">
            <a:extLst>
              <a:ext uri="{FF2B5EF4-FFF2-40B4-BE49-F238E27FC236}">
                <a16:creationId xmlns:a16="http://schemas.microsoft.com/office/drawing/2014/main" xmlns="" id="{4A205463-96EF-4F79-A564-2FEAA0028EA0}"/>
              </a:ext>
            </a:extLst>
          </p:cNvPr>
          <p:cNvSpPr txBox="1"/>
          <p:nvPr/>
        </p:nvSpPr>
        <p:spPr>
          <a:xfrm>
            <a:off x="2268279" y="102112"/>
            <a:ext cx="6437971" cy="523220"/>
          </a:xfrm>
          <a:prstGeom prst="rect">
            <a:avLst/>
          </a:prstGeom>
          <a:noFill/>
        </p:spPr>
        <p:txBody>
          <a:bodyPr wrap="square" rtlCol="0">
            <a:spAutoFit/>
          </a:bodyPr>
          <a:lstStyle/>
          <a:p>
            <a:r>
              <a:rPr lang="en-US" sz="2800" dirty="0">
                <a:solidFill>
                  <a:srgbClr val="0070C0"/>
                </a:solidFill>
                <a:latin typeface="#9Slide03 AllRoundGothic" panose="020B0703020202020104" pitchFamily="34" charset="0"/>
              </a:rPr>
              <a:t>Một số vụ cháy do chập điện</a:t>
            </a:r>
          </a:p>
        </p:txBody>
      </p:sp>
      <p:pic>
        <p:nvPicPr>
          <p:cNvPr id="10246" name="Picture 6" descr="Clip: Ra ngoài quên tắt quạt, gia chủ nhận về cái kết đầy kinh hãi">
            <a:extLst>
              <a:ext uri="{FF2B5EF4-FFF2-40B4-BE49-F238E27FC236}">
                <a16:creationId xmlns:a16="http://schemas.microsoft.com/office/drawing/2014/main" xmlns="" id="{296D873A-7815-4521-A85B-E154BDD71B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45" r="40916"/>
          <a:stretch/>
        </p:blipFill>
        <p:spPr bwMode="auto">
          <a:xfrm>
            <a:off x="269638" y="964987"/>
            <a:ext cx="4198284" cy="305060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Chập điện là gì? Nguyên nhân và cách sửa chập điện an toàn">
            <a:extLst>
              <a:ext uri="{FF2B5EF4-FFF2-40B4-BE49-F238E27FC236}">
                <a16:creationId xmlns:a16="http://schemas.microsoft.com/office/drawing/2014/main" xmlns="" id="{6F03EFC4-DB76-4B14-A1D2-76914B5604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4203" y="964988"/>
            <a:ext cx="4100513" cy="305060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à Nội: Cháy lớn tại Đê La Thành do chập điện">
            <a:extLst>
              <a:ext uri="{FF2B5EF4-FFF2-40B4-BE49-F238E27FC236}">
                <a16:creationId xmlns:a16="http://schemas.microsoft.com/office/drawing/2014/main" xmlns="" id="{D0E2B412-6BF0-474B-BA5F-A4516DD126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638" y="964987"/>
            <a:ext cx="4198284" cy="3483178"/>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Cháy nhà dân do chập điện - Báo Khánh Hòa điện tử">
            <a:extLst>
              <a:ext uri="{FF2B5EF4-FFF2-40B4-BE49-F238E27FC236}">
                <a16:creationId xmlns:a16="http://schemas.microsoft.com/office/drawing/2014/main" xmlns="" id="{AC0211F7-4209-4823-8695-8C0007BE12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4203" y="964987"/>
            <a:ext cx="4100512" cy="348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922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xmlns=""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5" name="TextBox 4">
            <a:extLst>
              <a:ext uri="{FF2B5EF4-FFF2-40B4-BE49-F238E27FC236}">
                <a16:creationId xmlns:a16="http://schemas.microsoft.com/office/drawing/2014/main" xmlns="" id="{72B9EFF8-6CAD-42CB-97C7-BCB02C1629EC}"/>
              </a:ext>
            </a:extLst>
          </p:cNvPr>
          <p:cNvSpPr txBox="1"/>
          <p:nvPr/>
        </p:nvSpPr>
        <p:spPr>
          <a:xfrm>
            <a:off x="2326998" y="465082"/>
            <a:ext cx="3554744" cy="646331"/>
          </a:xfrm>
          <a:prstGeom prst="rect">
            <a:avLst/>
          </a:prstGeom>
          <a:noFill/>
        </p:spPr>
        <p:txBody>
          <a:bodyPr wrap="square" rtlCol="0">
            <a:spAutoFit/>
          </a:bodyPr>
          <a:lstStyle/>
          <a:p>
            <a:r>
              <a:rPr lang="en-US" sz="3600" b="1" dirty="0">
                <a:solidFill>
                  <a:srgbClr val="2D591D"/>
                </a:solidFill>
                <a:latin typeface="#9Slide03 AllRoundGothic" panose="020B0703020202020104" pitchFamily="34" charset="0"/>
                <a:cs typeface="Calibri" panose="020F0502020204030204" pitchFamily="34" charset="0"/>
              </a:rPr>
              <a:t>Công tơ điện</a:t>
            </a:r>
          </a:p>
        </p:txBody>
      </p:sp>
      <p:pic>
        <p:nvPicPr>
          <p:cNvPr id="16" name="图片 3">
            <a:extLst>
              <a:ext uri="{FF2B5EF4-FFF2-40B4-BE49-F238E27FC236}">
                <a16:creationId xmlns:a16="http://schemas.microsoft.com/office/drawing/2014/main" xmlns="" id="{AF9F0FEA-8A55-4DEE-85DB-68957BA65B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155343" cy="5713228"/>
          </a:xfrm>
          <a:prstGeom prst="rect">
            <a:avLst/>
          </a:prstGeom>
        </p:spPr>
      </p:pic>
      <p:pic>
        <p:nvPicPr>
          <p:cNvPr id="11268" name="Picture 4" descr="VGP News :. | PC Hải Dương nỗ lực thay thế công tơ cơ bằng công tơ điện tử  | BÁO ĐIỆN TỬ CHÍNH PHỦ NƯỚC CHXHCN VIỆT NAM">
            <a:extLst>
              <a:ext uri="{FF2B5EF4-FFF2-40B4-BE49-F238E27FC236}">
                <a16:creationId xmlns:a16="http://schemas.microsoft.com/office/drawing/2014/main" xmlns="" id="{2C386309-540D-4285-A937-7AB28F76A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5220" y="1835887"/>
            <a:ext cx="4105205" cy="25627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Công tơ điện là gì ? Đồng hồ điện - Điện năng kế và các thông tin chi tiết">
            <a:extLst>
              <a:ext uri="{FF2B5EF4-FFF2-40B4-BE49-F238E27FC236}">
                <a16:creationId xmlns:a16="http://schemas.microsoft.com/office/drawing/2014/main" xmlns="" id="{EEA16B64-9C0F-4AD6-AB62-A199AD0871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791" t="3224" r="7599" b="18925"/>
          <a:stretch/>
        </p:blipFill>
        <p:spPr bwMode="auto">
          <a:xfrm>
            <a:off x="5741510" y="74142"/>
            <a:ext cx="1757988" cy="1697834"/>
          </a:xfrm>
          <a:prstGeom prst="ellipse">
            <a:avLst/>
          </a:prstGeom>
          <a:ln w="19050" cap="rnd">
            <a:solidFill>
              <a:srgbClr val="8E5026"/>
            </a:solidFill>
          </a:ln>
          <a:effectLst/>
          <a:extLst>
            <a:ext uri="{909E8E84-426E-40DD-AFC4-6F175D3DCCD1}">
              <a14:hiddenFill xmlns:a14="http://schemas.microsoft.com/office/drawing/2010/main">
                <a:solidFill>
                  <a:srgbClr val="FFFFFF"/>
                </a:solidFill>
              </a14:hiddenFill>
            </a:ext>
          </a:extLst>
        </p:spPr>
      </p:pic>
      <p:pic>
        <p:nvPicPr>
          <p:cNvPr id="11266" name="Picture 2" descr="Công tơ điện là gì? Phân loại công tơ điện và cách lựa chọn công tơ điện">
            <a:extLst>
              <a:ext uri="{FF2B5EF4-FFF2-40B4-BE49-F238E27FC236}">
                <a16:creationId xmlns:a16="http://schemas.microsoft.com/office/drawing/2014/main" xmlns="" id="{75E1933E-9E8B-4FFE-AA15-021E607258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884" y="1771976"/>
            <a:ext cx="4311489" cy="26866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814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fade">
                                      <p:cBhvr>
                                        <p:cTn id="12" dur="1000"/>
                                        <p:tgtEl>
                                          <p:spTgt spid="11268"/>
                                        </p:tgtEl>
                                      </p:cBhvr>
                                    </p:animEffect>
                                    <p:anim calcmode="lin" valueType="num">
                                      <p:cBhvr>
                                        <p:cTn id="13" dur="1000" fill="hold"/>
                                        <p:tgtEl>
                                          <p:spTgt spid="11268"/>
                                        </p:tgtEl>
                                        <p:attrNameLst>
                                          <p:attrName>ppt_x</p:attrName>
                                        </p:attrNameLst>
                                      </p:cBhvr>
                                      <p:tavLst>
                                        <p:tav tm="0">
                                          <p:val>
                                            <p:strVal val="#ppt_x"/>
                                          </p:val>
                                        </p:tav>
                                        <p:tav tm="100000">
                                          <p:val>
                                            <p:strVal val="#ppt_x"/>
                                          </p:val>
                                        </p:tav>
                                      </p:tavLst>
                                    </p:anim>
                                    <p:anim calcmode="lin" valueType="num">
                                      <p:cBhvr>
                                        <p:cTn id="14"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6" name="图片 3">
            <a:extLst>
              <a:ext uri="{FF2B5EF4-FFF2-40B4-BE49-F238E27FC236}">
                <a16:creationId xmlns:a16="http://schemas.microsoft.com/office/drawing/2014/main" xmlns="" id="{AF9F0FEA-8A55-4DEE-85DB-68957BA65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pic>
        <p:nvPicPr>
          <p:cNvPr id="18" name="图片 1">
            <a:extLst>
              <a:ext uri="{FF2B5EF4-FFF2-40B4-BE49-F238E27FC236}">
                <a16:creationId xmlns:a16="http://schemas.microsoft.com/office/drawing/2014/main" xmlns="" id="{EE3198FA-A048-4791-AD62-30D3E7DEDFB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pic>
        <p:nvPicPr>
          <p:cNvPr id="5" name="Picture 60" descr="NgheAn-2">
            <a:extLst>
              <a:ext uri="{FF2B5EF4-FFF2-40B4-BE49-F238E27FC236}">
                <a16:creationId xmlns:a16="http://schemas.microsoft.com/office/drawing/2014/main" xmlns="" id="{4DB865F6-C282-4141-AE76-06B0F1FB84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7763" y="859557"/>
            <a:ext cx="3263102" cy="34956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xmlns="" id="{AB9FB09B-2E4F-41A2-B28C-7CF45E2540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915"/>
          <a:stretch>
            <a:fillRect/>
          </a:stretch>
        </p:blipFill>
        <p:spPr bwMode="auto">
          <a:xfrm>
            <a:off x="1803368" y="855084"/>
            <a:ext cx="2421302" cy="3597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 Box 7">
            <a:extLst>
              <a:ext uri="{FF2B5EF4-FFF2-40B4-BE49-F238E27FC236}">
                <a16:creationId xmlns:a16="http://schemas.microsoft.com/office/drawing/2014/main" xmlns="" id="{6B430C81-80A0-4188-9C6A-764E33CA17F0}"/>
              </a:ext>
            </a:extLst>
          </p:cNvPr>
          <p:cNvSpPr txBox="1">
            <a:spLocks noChangeArrowheads="1"/>
          </p:cNvSpPr>
          <p:nvPr/>
        </p:nvSpPr>
        <p:spPr bwMode="auto">
          <a:xfrm>
            <a:off x="3079898" y="169927"/>
            <a:ext cx="44621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2D591D"/>
                </a:solidFill>
                <a:latin typeface="Calibri" panose="020F0502020204030204" pitchFamily="34" charset="0"/>
                <a:cs typeface="Calibri" panose="020F0502020204030204" pitchFamily="34" charset="0"/>
              </a:rPr>
              <a:t>Vai trò của công tơ điện</a:t>
            </a:r>
          </a:p>
        </p:txBody>
      </p:sp>
    </p:spTree>
    <p:extLst>
      <p:ext uri="{BB962C8B-B14F-4D97-AF65-F5344CB8AC3E}">
        <p14:creationId xmlns:p14="http://schemas.microsoft.com/office/powerpoint/2010/main" val="2539486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xmlns=""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7" name="Text Box 7">
            <a:extLst>
              <a:ext uri="{FF2B5EF4-FFF2-40B4-BE49-F238E27FC236}">
                <a16:creationId xmlns:a16="http://schemas.microsoft.com/office/drawing/2014/main" xmlns="" id="{6B430C81-80A0-4188-9C6A-764E33CA17F0}"/>
              </a:ext>
            </a:extLst>
          </p:cNvPr>
          <p:cNvSpPr txBox="1">
            <a:spLocks noChangeArrowheads="1"/>
          </p:cNvSpPr>
          <p:nvPr/>
        </p:nvSpPr>
        <p:spPr bwMode="auto">
          <a:xfrm>
            <a:off x="3079898" y="169927"/>
            <a:ext cx="44621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2D591D"/>
                </a:solidFill>
                <a:latin typeface="Calibri" panose="020F0502020204030204" pitchFamily="34" charset="0"/>
                <a:cs typeface="Calibri" panose="020F0502020204030204" pitchFamily="34" charset="0"/>
              </a:rPr>
              <a:t>Vai trò của công tơ điện</a:t>
            </a:r>
          </a:p>
        </p:txBody>
      </p:sp>
      <p:sp>
        <p:nvSpPr>
          <p:cNvPr id="8" name="Text Box 9">
            <a:extLst>
              <a:ext uri="{FF2B5EF4-FFF2-40B4-BE49-F238E27FC236}">
                <a16:creationId xmlns:a16="http://schemas.microsoft.com/office/drawing/2014/main" xmlns="" id="{6361EF1F-EA52-4B8B-A518-1950EEBCCFEE}"/>
              </a:ext>
            </a:extLst>
          </p:cNvPr>
          <p:cNvSpPr txBox="1">
            <a:spLocks noChangeArrowheads="1"/>
          </p:cNvSpPr>
          <p:nvPr/>
        </p:nvSpPr>
        <p:spPr bwMode="auto">
          <a:xfrm>
            <a:off x="1446028" y="1074963"/>
            <a:ext cx="7187609" cy="1464231"/>
          </a:xfrm>
          <a:custGeom>
            <a:avLst/>
            <a:gdLst>
              <a:gd name="connsiteX0" fmla="*/ 0 w 7187609"/>
              <a:gd name="connsiteY0" fmla="*/ 244043 h 1464231"/>
              <a:gd name="connsiteX1" fmla="*/ 244043 w 7187609"/>
              <a:gd name="connsiteY1" fmla="*/ 0 h 1464231"/>
              <a:gd name="connsiteX2" fmla="*/ 980991 w 7187609"/>
              <a:gd name="connsiteY2" fmla="*/ 0 h 1464231"/>
              <a:gd name="connsiteX3" fmla="*/ 1583948 w 7187609"/>
              <a:gd name="connsiteY3" fmla="*/ 0 h 1464231"/>
              <a:gd name="connsiteX4" fmla="*/ 2253900 w 7187609"/>
              <a:gd name="connsiteY4" fmla="*/ 0 h 1464231"/>
              <a:gd name="connsiteX5" fmla="*/ 2923852 w 7187609"/>
              <a:gd name="connsiteY5" fmla="*/ 0 h 1464231"/>
              <a:gd name="connsiteX6" fmla="*/ 3526809 w 7187609"/>
              <a:gd name="connsiteY6" fmla="*/ 0 h 1464231"/>
              <a:gd name="connsiteX7" fmla="*/ 4196762 w 7187609"/>
              <a:gd name="connsiteY7" fmla="*/ 0 h 1464231"/>
              <a:gd name="connsiteX8" fmla="*/ 4799719 w 7187609"/>
              <a:gd name="connsiteY8" fmla="*/ 0 h 1464231"/>
              <a:gd name="connsiteX9" fmla="*/ 5603661 w 7187609"/>
              <a:gd name="connsiteY9" fmla="*/ 0 h 1464231"/>
              <a:gd name="connsiteX10" fmla="*/ 6340609 w 7187609"/>
              <a:gd name="connsiteY10" fmla="*/ 0 h 1464231"/>
              <a:gd name="connsiteX11" fmla="*/ 6943566 w 7187609"/>
              <a:gd name="connsiteY11" fmla="*/ 0 h 1464231"/>
              <a:gd name="connsiteX12" fmla="*/ 7187609 w 7187609"/>
              <a:gd name="connsiteY12" fmla="*/ 244043 h 1464231"/>
              <a:gd name="connsiteX13" fmla="*/ 7187609 w 7187609"/>
              <a:gd name="connsiteY13" fmla="*/ 722354 h 1464231"/>
              <a:gd name="connsiteX14" fmla="*/ 7187609 w 7187609"/>
              <a:gd name="connsiteY14" fmla="*/ 1220188 h 1464231"/>
              <a:gd name="connsiteX15" fmla="*/ 6943566 w 7187609"/>
              <a:gd name="connsiteY15" fmla="*/ 1464231 h 1464231"/>
              <a:gd name="connsiteX16" fmla="*/ 6407604 w 7187609"/>
              <a:gd name="connsiteY16" fmla="*/ 1464231 h 1464231"/>
              <a:gd name="connsiteX17" fmla="*/ 5670657 w 7187609"/>
              <a:gd name="connsiteY17" fmla="*/ 1464231 h 1464231"/>
              <a:gd name="connsiteX18" fmla="*/ 5000704 w 7187609"/>
              <a:gd name="connsiteY18" fmla="*/ 1464231 h 1464231"/>
              <a:gd name="connsiteX19" fmla="*/ 4330752 w 7187609"/>
              <a:gd name="connsiteY19" fmla="*/ 1464231 h 1464231"/>
              <a:gd name="connsiteX20" fmla="*/ 3593805 w 7187609"/>
              <a:gd name="connsiteY20" fmla="*/ 1464231 h 1464231"/>
              <a:gd name="connsiteX21" fmla="*/ 2990847 w 7187609"/>
              <a:gd name="connsiteY21" fmla="*/ 1464231 h 1464231"/>
              <a:gd name="connsiteX22" fmla="*/ 2454886 w 7187609"/>
              <a:gd name="connsiteY22" fmla="*/ 1464231 h 1464231"/>
              <a:gd name="connsiteX23" fmla="*/ 1918924 w 7187609"/>
              <a:gd name="connsiteY23" fmla="*/ 1464231 h 1464231"/>
              <a:gd name="connsiteX24" fmla="*/ 1382962 w 7187609"/>
              <a:gd name="connsiteY24" fmla="*/ 1464231 h 1464231"/>
              <a:gd name="connsiteX25" fmla="*/ 913995 w 7187609"/>
              <a:gd name="connsiteY25" fmla="*/ 1464231 h 1464231"/>
              <a:gd name="connsiteX26" fmla="*/ 244043 w 7187609"/>
              <a:gd name="connsiteY26" fmla="*/ 1464231 h 1464231"/>
              <a:gd name="connsiteX27" fmla="*/ 0 w 7187609"/>
              <a:gd name="connsiteY27" fmla="*/ 1220188 h 1464231"/>
              <a:gd name="connsiteX28" fmla="*/ 0 w 7187609"/>
              <a:gd name="connsiteY28" fmla="*/ 722354 h 1464231"/>
              <a:gd name="connsiteX29" fmla="*/ 0 w 7187609"/>
              <a:gd name="connsiteY29"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87609" h="1464231" fill="none" extrusionOk="0">
                <a:moveTo>
                  <a:pt x="0" y="244043"/>
                </a:moveTo>
                <a:cubicBezTo>
                  <a:pt x="-5908" y="109495"/>
                  <a:pt x="106396" y="20416"/>
                  <a:pt x="244043" y="0"/>
                </a:cubicBezTo>
                <a:cubicBezTo>
                  <a:pt x="392089" y="-10022"/>
                  <a:pt x="743095" y="-4200"/>
                  <a:pt x="980991" y="0"/>
                </a:cubicBezTo>
                <a:cubicBezTo>
                  <a:pt x="1218887" y="4200"/>
                  <a:pt x="1348217" y="-16756"/>
                  <a:pt x="1583948" y="0"/>
                </a:cubicBezTo>
                <a:cubicBezTo>
                  <a:pt x="1819679" y="16756"/>
                  <a:pt x="1947940" y="-24915"/>
                  <a:pt x="2253900" y="0"/>
                </a:cubicBezTo>
                <a:cubicBezTo>
                  <a:pt x="2559860" y="24915"/>
                  <a:pt x="2789236" y="23278"/>
                  <a:pt x="2923852" y="0"/>
                </a:cubicBezTo>
                <a:cubicBezTo>
                  <a:pt x="3058468" y="-23278"/>
                  <a:pt x="3370830" y="6340"/>
                  <a:pt x="3526809" y="0"/>
                </a:cubicBezTo>
                <a:cubicBezTo>
                  <a:pt x="3682788" y="-6340"/>
                  <a:pt x="4044401" y="14932"/>
                  <a:pt x="4196762" y="0"/>
                </a:cubicBezTo>
                <a:cubicBezTo>
                  <a:pt x="4349123" y="-14932"/>
                  <a:pt x="4524250" y="-26754"/>
                  <a:pt x="4799719" y="0"/>
                </a:cubicBezTo>
                <a:cubicBezTo>
                  <a:pt x="5075188" y="26754"/>
                  <a:pt x="5410624" y="-439"/>
                  <a:pt x="5603661" y="0"/>
                </a:cubicBezTo>
                <a:cubicBezTo>
                  <a:pt x="5796698" y="439"/>
                  <a:pt x="5993918" y="23308"/>
                  <a:pt x="6340609" y="0"/>
                </a:cubicBezTo>
                <a:cubicBezTo>
                  <a:pt x="6687300" y="-23308"/>
                  <a:pt x="6800398" y="-17885"/>
                  <a:pt x="6943566" y="0"/>
                </a:cubicBezTo>
                <a:cubicBezTo>
                  <a:pt x="7087789" y="9943"/>
                  <a:pt x="7166543" y="122284"/>
                  <a:pt x="7187609" y="244043"/>
                </a:cubicBezTo>
                <a:cubicBezTo>
                  <a:pt x="7172323" y="432275"/>
                  <a:pt x="7207774" y="599165"/>
                  <a:pt x="7187609" y="722354"/>
                </a:cubicBezTo>
                <a:cubicBezTo>
                  <a:pt x="7167444" y="845543"/>
                  <a:pt x="7187445" y="1037268"/>
                  <a:pt x="7187609" y="1220188"/>
                </a:cubicBezTo>
                <a:cubicBezTo>
                  <a:pt x="7163387" y="1358592"/>
                  <a:pt x="7065011" y="1485670"/>
                  <a:pt x="6943566" y="1464231"/>
                </a:cubicBezTo>
                <a:cubicBezTo>
                  <a:pt x="6767538" y="1462305"/>
                  <a:pt x="6532036" y="1488204"/>
                  <a:pt x="6407604" y="1464231"/>
                </a:cubicBezTo>
                <a:cubicBezTo>
                  <a:pt x="6283172" y="1440258"/>
                  <a:pt x="5836664" y="1441451"/>
                  <a:pt x="5670657" y="1464231"/>
                </a:cubicBezTo>
                <a:cubicBezTo>
                  <a:pt x="5504650" y="1487011"/>
                  <a:pt x="5161006" y="1464348"/>
                  <a:pt x="5000704" y="1464231"/>
                </a:cubicBezTo>
                <a:cubicBezTo>
                  <a:pt x="4840402" y="1464114"/>
                  <a:pt x="4623085" y="1441497"/>
                  <a:pt x="4330752" y="1464231"/>
                </a:cubicBezTo>
                <a:cubicBezTo>
                  <a:pt x="4038419" y="1486965"/>
                  <a:pt x="3944267" y="1437191"/>
                  <a:pt x="3593805" y="1464231"/>
                </a:cubicBezTo>
                <a:cubicBezTo>
                  <a:pt x="3243343" y="1491271"/>
                  <a:pt x="3262746" y="1490044"/>
                  <a:pt x="2990847" y="1464231"/>
                </a:cubicBezTo>
                <a:cubicBezTo>
                  <a:pt x="2718948" y="1438418"/>
                  <a:pt x="2704096" y="1484421"/>
                  <a:pt x="2454886" y="1464231"/>
                </a:cubicBezTo>
                <a:cubicBezTo>
                  <a:pt x="2205676" y="1444041"/>
                  <a:pt x="2049668" y="1443798"/>
                  <a:pt x="1918924" y="1464231"/>
                </a:cubicBezTo>
                <a:cubicBezTo>
                  <a:pt x="1788180" y="1484664"/>
                  <a:pt x="1583394" y="1463685"/>
                  <a:pt x="1382962" y="1464231"/>
                </a:cubicBezTo>
                <a:cubicBezTo>
                  <a:pt x="1182530" y="1464777"/>
                  <a:pt x="1130812" y="1471916"/>
                  <a:pt x="913995" y="1464231"/>
                </a:cubicBezTo>
                <a:cubicBezTo>
                  <a:pt x="697178" y="1456546"/>
                  <a:pt x="548919" y="1479283"/>
                  <a:pt x="244043" y="1464231"/>
                </a:cubicBezTo>
                <a:cubicBezTo>
                  <a:pt x="94924" y="1469887"/>
                  <a:pt x="-4864" y="1357493"/>
                  <a:pt x="0" y="1220188"/>
                </a:cubicBezTo>
                <a:cubicBezTo>
                  <a:pt x="21307" y="1105071"/>
                  <a:pt x="1962" y="854642"/>
                  <a:pt x="0" y="722354"/>
                </a:cubicBezTo>
                <a:cubicBezTo>
                  <a:pt x="-1962" y="590066"/>
                  <a:pt x="-20578" y="447216"/>
                  <a:pt x="0" y="244043"/>
                </a:cubicBezTo>
                <a:close/>
              </a:path>
              <a:path w="7187609" h="1464231" stroke="0" extrusionOk="0">
                <a:moveTo>
                  <a:pt x="0" y="244043"/>
                </a:moveTo>
                <a:cubicBezTo>
                  <a:pt x="23820" y="97938"/>
                  <a:pt x="105890" y="19249"/>
                  <a:pt x="244043" y="0"/>
                </a:cubicBezTo>
                <a:cubicBezTo>
                  <a:pt x="527441" y="-30171"/>
                  <a:pt x="669113" y="10118"/>
                  <a:pt x="1047986" y="0"/>
                </a:cubicBezTo>
                <a:cubicBezTo>
                  <a:pt x="1426859" y="-10118"/>
                  <a:pt x="1429494" y="15749"/>
                  <a:pt x="1650943" y="0"/>
                </a:cubicBezTo>
                <a:cubicBezTo>
                  <a:pt x="1872392" y="-15749"/>
                  <a:pt x="1985885" y="-26159"/>
                  <a:pt x="2186905" y="0"/>
                </a:cubicBezTo>
                <a:cubicBezTo>
                  <a:pt x="2387925" y="26159"/>
                  <a:pt x="2539329" y="17003"/>
                  <a:pt x="2789862" y="0"/>
                </a:cubicBezTo>
                <a:cubicBezTo>
                  <a:pt x="3040395" y="-17003"/>
                  <a:pt x="3303551" y="-20700"/>
                  <a:pt x="3526809" y="0"/>
                </a:cubicBezTo>
                <a:cubicBezTo>
                  <a:pt x="3750067" y="20700"/>
                  <a:pt x="3812826" y="-17995"/>
                  <a:pt x="3995776" y="0"/>
                </a:cubicBezTo>
                <a:cubicBezTo>
                  <a:pt x="4178726" y="17995"/>
                  <a:pt x="4532665" y="2054"/>
                  <a:pt x="4732723" y="0"/>
                </a:cubicBezTo>
                <a:cubicBezTo>
                  <a:pt x="4932781" y="-2054"/>
                  <a:pt x="5211342" y="28725"/>
                  <a:pt x="5402676" y="0"/>
                </a:cubicBezTo>
                <a:cubicBezTo>
                  <a:pt x="5594010" y="-28725"/>
                  <a:pt x="5741617" y="-2706"/>
                  <a:pt x="6072628" y="0"/>
                </a:cubicBezTo>
                <a:cubicBezTo>
                  <a:pt x="6403639" y="2706"/>
                  <a:pt x="6550600" y="36869"/>
                  <a:pt x="6943566" y="0"/>
                </a:cubicBezTo>
                <a:cubicBezTo>
                  <a:pt x="7083753" y="-11353"/>
                  <a:pt x="7184399" y="107162"/>
                  <a:pt x="7187609" y="244043"/>
                </a:cubicBezTo>
                <a:cubicBezTo>
                  <a:pt x="7183355" y="429389"/>
                  <a:pt x="7210150" y="577404"/>
                  <a:pt x="7187609" y="702831"/>
                </a:cubicBezTo>
                <a:cubicBezTo>
                  <a:pt x="7165068" y="828258"/>
                  <a:pt x="7177053" y="1010465"/>
                  <a:pt x="7187609" y="1220188"/>
                </a:cubicBezTo>
                <a:cubicBezTo>
                  <a:pt x="7172569" y="1324831"/>
                  <a:pt x="7086175" y="1495951"/>
                  <a:pt x="6943566" y="1464231"/>
                </a:cubicBezTo>
                <a:cubicBezTo>
                  <a:pt x="6736969" y="1463013"/>
                  <a:pt x="6535329" y="1474065"/>
                  <a:pt x="6340609" y="1464231"/>
                </a:cubicBezTo>
                <a:cubicBezTo>
                  <a:pt x="6145889" y="1454397"/>
                  <a:pt x="5768300" y="1433909"/>
                  <a:pt x="5603661" y="1464231"/>
                </a:cubicBezTo>
                <a:cubicBezTo>
                  <a:pt x="5439022" y="1494553"/>
                  <a:pt x="5258731" y="1491522"/>
                  <a:pt x="5000704" y="1464231"/>
                </a:cubicBezTo>
                <a:cubicBezTo>
                  <a:pt x="4742677" y="1436940"/>
                  <a:pt x="4671324" y="1464038"/>
                  <a:pt x="4464742" y="1464231"/>
                </a:cubicBezTo>
                <a:cubicBezTo>
                  <a:pt x="4258160" y="1464424"/>
                  <a:pt x="3894253" y="1463815"/>
                  <a:pt x="3727795" y="1464231"/>
                </a:cubicBezTo>
                <a:cubicBezTo>
                  <a:pt x="3561337" y="1464647"/>
                  <a:pt x="3297299" y="1465946"/>
                  <a:pt x="2923852" y="1464231"/>
                </a:cubicBezTo>
                <a:cubicBezTo>
                  <a:pt x="2550405" y="1462516"/>
                  <a:pt x="2613258" y="1455413"/>
                  <a:pt x="2454886" y="1464231"/>
                </a:cubicBezTo>
                <a:cubicBezTo>
                  <a:pt x="2296514" y="1473049"/>
                  <a:pt x="1851010" y="1466583"/>
                  <a:pt x="1650943" y="1464231"/>
                </a:cubicBezTo>
                <a:cubicBezTo>
                  <a:pt x="1450876" y="1461879"/>
                  <a:pt x="1025882" y="1486989"/>
                  <a:pt x="847000" y="1464231"/>
                </a:cubicBezTo>
                <a:cubicBezTo>
                  <a:pt x="668118" y="1441473"/>
                  <a:pt x="364640" y="1436703"/>
                  <a:pt x="244043" y="1464231"/>
                </a:cubicBezTo>
                <a:cubicBezTo>
                  <a:pt x="113119" y="1483282"/>
                  <a:pt x="16625" y="1336733"/>
                  <a:pt x="0" y="1220188"/>
                </a:cubicBezTo>
                <a:cubicBezTo>
                  <a:pt x="-15947" y="1086612"/>
                  <a:pt x="-14752" y="885729"/>
                  <a:pt x="0" y="751638"/>
                </a:cubicBezTo>
                <a:cubicBezTo>
                  <a:pt x="14752" y="617547"/>
                  <a:pt x="13043" y="436939"/>
                  <a:pt x="0" y="244043"/>
                </a:cubicBezTo>
                <a:close/>
              </a:path>
            </a:pathLst>
          </a:custGeom>
          <a:solidFill>
            <a:srgbClr val="E7E799"/>
          </a:solidFill>
          <a:ln w="38100">
            <a:solidFill>
              <a:srgbClr val="2D591D"/>
            </a:solidFill>
            <a:extLst>
              <a:ext uri="{C807C97D-BFC1-408E-A445-0C87EB9F89A2}">
                <ask:lineSketchStyleProps xmlns:ask="http://schemas.microsoft.com/office/drawing/2018/sketchyshapes" xmlns="" sd="3508211557">
                  <a:prstGeom prst="roundRect">
                    <a:avLst/>
                  </a:prstGeom>
                  <ask:type>
                    <ask:lineSketchFreehand/>
                  </ask:type>
                </ask:lineSketchStyleProps>
              </a:ext>
            </a:extLst>
          </a:ln>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		</a:t>
            </a:r>
            <a:r>
              <a:rPr lang="en-US" altLang="en-US" sz="2600" b="1" dirty="0">
                <a:latin typeface="Calibri" panose="020F0502020204030204" pitchFamily="34" charset="0"/>
                <a:cs typeface="Calibri" panose="020F0502020204030204" pitchFamily="34" charset="0"/>
              </a:rPr>
              <a:t>Công tơ điện dùng để đo năng lượng điện đã dùng, được thể hiện bằng số liệu, từ đó tính được số tiền cần trả.</a:t>
            </a:r>
          </a:p>
        </p:txBody>
      </p:sp>
      <p:sp>
        <p:nvSpPr>
          <p:cNvPr id="9" name="Text Box 9">
            <a:extLst>
              <a:ext uri="{FF2B5EF4-FFF2-40B4-BE49-F238E27FC236}">
                <a16:creationId xmlns:a16="http://schemas.microsoft.com/office/drawing/2014/main" xmlns="" id="{84204086-8929-4BF4-842C-47691C80B9E5}"/>
              </a:ext>
            </a:extLst>
          </p:cNvPr>
          <p:cNvSpPr txBox="1">
            <a:spLocks noChangeArrowheads="1"/>
          </p:cNvSpPr>
          <p:nvPr/>
        </p:nvSpPr>
        <p:spPr bwMode="auto">
          <a:xfrm>
            <a:off x="1446028" y="2859455"/>
            <a:ext cx="7187609" cy="1464231"/>
          </a:xfrm>
          <a:custGeom>
            <a:avLst/>
            <a:gdLst>
              <a:gd name="connsiteX0" fmla="*/ 0 w 7187609"/>
              <a:gd name="connsiteY0" fmla="*/ 244043 h 1464231"/>
              <a:gd name="connsiteX1" fmla="*/ 244043 w 7187609"/>
              <a:gd name="connsiteY1" fmla="*/ 0 h 1464231"/>
              <a:gd name="connsiteX2" fmla="*/ 847000 w 7187609"/>
              <a:gd name="connsiteY2" fmla="*/ 0 h 1464231"/>
              <a:gd name="connsiteX3" fmla="*/ 1449957 w 7187609"/>
              <a:gd name="connsiteY3" fmla="*/ 0 h 1464231"/>
              <a:gd name="connsiteX4" fmla="*/ 2119909 w 7187609"/>
              <a:gd name="connsiteY4" fmla="*/ 0 h 1464231"/>
              <a:gd name="connsiteX5" fmla="*/ 2588876 w 7187609"/>
              <a:gd name="connsiteY5" fmla="*/ 0 h 1464231"/>
              <a:gd name="connsiteX6" fmla="*/ 3191833 w 7187609"/>
              <a:gd name="connsiteY6" fmla="*/ 0 h 1464231"/>
              <a:gd name="connsiteX7" fmla="*/ 3727795 w 7187609"/>
              <a:gd name="connsiteY7" fmla="*/ 0 h 1464231"/>
              <a:gd name="connsiteX8" fmla="*/ 4330752 w 7187609"/>
              <a:gd name="connsiteY8" fmla="*/ 0 h 1464231"/>
              <a:gd name="connsiteX9" fmla="*/ 5000704 w 7187609"/>
              <a:gd name="connsiteY9" fmla="*/ 0 h 1464231"/>
              <a:gd name="connsiteX10" fmla="*/ 5804647 w 7187609"/>
              <a:gd name="connsiteY10" fmla="*/ 0 h 1464231"/>
              <a:gd name="connsiteX11" fmla="*/ 6943566 w 7187609"/>
              <a:gd name="connsiteY11" fmla="*/ 0 h 1464231"/>
              <a:gd name="connsiteX12" fmla="*/ 7187609 w 7187609"/>
              <a:gd name="connsiteY12" fmla="*/ 244043 h 1464231"/>
              <a:gd name="connsiteX13" fmla="*/ 7187609 w 7187609"/>
              <a:gd name="connsiteY13" fmla="*/ 722354 h 1464231"/>
              <a:gd name="connsiteX14" fmla="*/ 7187609 w 7187609"/>
              <a:gd name="connsiteY14" fmla="*/ 1220188 h 1464231"/>
              <a:gd name="connsiteX15" fmla="*/ 6943566 w 7187609"/>
              <a:gd name="connsiteY15" fmla="*/ 1464231 h 1464231"/>
              <a:gd name="connsiteX16" fmla="*/ 6206618 w 7187609"/>
              <a:gd name="connsiteY16" fmla="*/ 1464231 h 1464231"/>
              <a:gd name="connsiteX17" fmla="*/ 5670657 w 7187609"/>
              <a:gd name="connsiteY17" fmla="*/ 1464231 h 1464231"/>
              <a:gd name="connsiteX18" fmla="*/ 5000704 w 7187609"/>
              <a:gd name="connsiteY18" fmla="*/ 1464231 h 1464231"/>
              <a:gd name="connsiteX19" fmla="*/ 4263757 w 7187609"/>
              <a:gd name="connsiteY19" fmla="*/ 1464231 h 1464231"/>
              <a:gd name="connsiteX20" fmla="*/ 3526809 w 7187609"/>
              <a:gd name="connsiteY20" fmla="*/ 1464231 h 1464231"/>
              <a:gd name="connsiteX21" fmla="*/ 2789862 w 7187609"/>
              <a:gd name="connsiteY21" fmla="*/ 1464231 h 1464231"/>
              <a:gd name="connsiteX22" fmla="*/ 2320895 w 7187609"/>
              <a:gd name="connsiteY22" fmla="*/ 1464231 h 1464231"/>
              <a:gd name="connsiteX23" fmla="*/ 1784933 w 7187609"/>
              <a:gd name="connsiteY23" fmla="*/ 1464231 h 1464231"/>
              <a:gd name="connsiteX24" fmla="*/ 1181976 w 7187609"/>
              <a:gd name="connsiteY24" fmla="*/ 1464231 h 1464231"/>
              <a:gd name="connsiteX25" fmla="*/ 244043 w 7187609"/>
              <a:gd name="connsiteY25" fmla="*/ 1464231 h 1464231"/>
              <a:gd name="connsiteX26" fmla="*/ 0 w 7187609"/>
              <a:gd name="connsiteY26" fmla="*/ 1220188 h 1464231"/>
              <a:gd name="connsiteX27" fmla="*/ 0 w 7187609"/>
              <a:gd name="connsiteY27" fmla="*/ 712593 h 1464231"/>
              <a:gd name="connsiteX28" fmla="*/ 0 w 7187609"/>
              <a:gd name="connsiteY28"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7609" h="1464231" fill="none" extrusionOk="0">
                <a:moveTo>
                  <a:pt x="0" y="244043"/>
                </a:moveTo>
                <a:cubicBezTo>
                  <a:pt x="4569" y="89034"/>
                  <a:pt x="118248" y="3707"/>
                  <a:pt x="244043" y="0"/>
                </a:cubicBezTo>
                <a:cubicBezTo>
                  <a:pt x="531943" y="22956"/>
                  <a:pt x="570832" y="-25482"/>
                  <a:pt x="847000" y="0"/>
                </a:cubicBezTo>
                <a:cubicBezTo>
                  <a:pt x="1123168" y="25482"/>
                  <a:pt x="1233540" y="-28142"/>
                  <a:pt x="1449957" y="0"/>
                </a:cubicBezTo>
                <a:cubicBezTo>
                  <a:pt x="1666374" y="28142"/>
                  <a:pt x="1975702" y="14443"/>
                  <a:pt x="2119909" y="0"/>
                </a:cubicBezTo>
                <a:cubicBezTo>
                  <a:pt x="2264116" y="-14443"/>
                  <a:pt x="2365865" y="-3782"/>
                  <a:pt x="2588876" y="0"/>
                </a:cubicBezTo>
                <a:cubicBezTo>
                  <a:pt x="2811887" y="3782"/>
                  <a:pt x="2971199" y="6602"/>
                  <a:pt x="3191833" y="0"/>
                </a:cubicBezTo>
                <a:cubicBezTo>
                  <a:pt x="3412467" y="-6602"/>
                  <a:pt x="3611674" y="11550"/>
                  <a:pt x="3727795" y="0"/>
                </a:cubicBezTo>
                <a:cubicBezTo>
                  <a:pt x="3843916" y="-11550"/>
                  <a:pt x="4170372" y="12409"/>
                  <a:pt x="4330752" y="0"/>
                </a:cubicBezTo>
                <a:cubicBezTo>
                  <a:pt x="4491132" y="-12409"/>
                  <a:pt x="4828425" y="28143"/>
                  <a:pt x="5000704" y="0"/>
                </a:cubicBezTo>
                <a:cubicBezTo>
                  <a:pt x="5172983" y="-28143"/>
                  <a:pt x="5631393" y="32697"/>
                  <a:pt x="5804647" y="0"/>
                </a:cubicBezTo>
                <a:cubicBezTo>
                  <a:pt x="5977901" y="-32697"/>
                  <a:pt x="6663721" y="-17331"/>
                  <a:pt x="6943566" y="0"/>
                </a:cubicBezTo>
                <a:cubicBezTo>
                  <a:pt x="7069194" y="-7686"/>
                  <a:pt x="7190326" y="81680"/>
                  <a:pt x="7187609" y="244043"/>
                </a:cubicBezTo>
                <a:cubicBezTo>
                  <a:pt x="7171195" y="421405"/>
                  <a:pt x="7208859" y="516949"/>
                  <a:pt x="7187609" y="722354"/>
                </a:cubicBezTo>
                <a:cubicBezTo>
                  <a:pt x="7166359" y="927759"/>
                  <a:pt x="7177710" y="1020984"/>
                  <a:pt x="7187609" y="1220188"/>
                </a:cubicBezTo>
                <a:cubicBezTo>
                  <a:pt x="7190986" y="1324654"/>
                  <a:pt x="7079630" y="1470074"/>
                  <a:pt x="6943566" y="1464231"/>
                </a:cubicBezTo>
                <a:cubicBezTo>
                  <a:pt x="6713924" y="1485326"/>
                  <a:pt x="6422979" y="1471712"/>
                  <a:pt x="6206618" y="1464231"/>
                </a:cubicBezTo>
                <a:cubicBezTo>
                  <a:pt x="5990257" y="1456750"/>
                  <a:pt x="5934874" y="1485446"/>
                  <a:pt x="5670657" y="1464231"/>
                </a:cubicBezTo>
                <a:cubicBezTo>
                  <a:pt x="5406440" y="1443016"/>
                  <a:pt x="5137842" y="1477056"/>
                  <a:pt x="5000704" y="1464231"/>
                </a:cubicBezTo>
                <a:cubicBezTo>
                  <a:pt x="4863566" y="1451406"/>
                  <a:pt x="4548395" y="1485420"/>
                  <a:pt x="4263757" y="1464231"/>
                </a:cubicBezTo>
                <a:cubicBezTo>
                  <a:pt x="3979119" y="1443042"/>
                  <a:pt x="3785743" y="1480895"/>
                  <a:pt x="3526809" y="1464231"/>
                </a:cubicBezTo>
                <a:cubicBezTo>
                  <a:pt x="3267875" y="1447567"/>
                  <a:pt x="3025194" y="1427428"/>
                  <a:pt x="2789862" y="1464231"/>
                </a:cubicBezTo>
                <a:cubicBezTo>
                  <a:pt x="2554530" y="1501034"/>
                  <a:pt x="2440062" y="1478882"/>
                  <a:pt x="2320895" y="1464231"/>
                </a:cubicBezTo>
                <a:cubicBezTo>
                  <a:pt x="2201728" y="1449580"/>
                  <a:pt x="1922127" y="1465492"/>
                  <a:pt x="1784933" y="1464231"/>
                </a:cubicBezTo>
                <a:cubicBezTo>
                  <a:pt x="1647739" y="1462970"/>
                  <a:pt x="1328194" y="1458398"/>
                  <a:pt x="1181976" y="1464231"/>
                </a:cubicBezTo>
                <a:cubicBezTo>
                  <a:pt x="1035758" y="1470064"/>
                  <a:pt x="579595" y="1421053"/>
                  <a:pt x="244043" y="1464231"/>
                </a:cubicBezTo>
                <a:cubicBezTo>
                  <a:pt x="124059" y="1450632"/>
                  <a:pt x="-5582" y="1362559"/>
                  <a:pt x="0" y="1220188"/>
                </a:cubicBezTo>
                <a:cubicBezTo>
                  <a:pt x="-13875" y="1059499"/>
                  <a:pt x="237" y="946018"/>
                  <a:pt x="0" y="712593"/>
                </a:cubicBezTo>
                <a:cubicBezTo>
                  <a:pt x="-237" y="479169"/>
                  <a:pt x="19615" y="386574"/>
                  <a:pt x="0" y="244043"/>
                </a:cubicBezTo>
                <a:close/>
              </a:path>
              <a:path w="7187609" h="1464231" stroke="0" extrusionOk="0">
                <a:moveTo>
                  <a:pt x="0" y="244043"/>
                </a:moveTo>
                <a:cubicBezTo>
                  <a:pt x="-7790" y="137739"/>
                  <a:pt x="96912" y="7715"/>
                  <a:pt x="244043" y="0"/>
                </a:cubicBezTo>
                <a:cubicBezTo>
                  <a:pt x="407802" y="347"/>
                  <a:pt x="859239" y="3311"/>
                  <a:pt x="1047986" y="0"/>
                </a:cubicBezTo>
                <a:cubicBezTo>
                  <a:pt x="1236733" y="-3311"/>
                  <a:pt x="1309103" y="-6137"/>
                  <a:pt x="1516952" y="0"/>
                </a:cubicBezTo>
                <a:cubicBezTo>
                  <a:pt x="1724801" y="6137"/>
                  <a:pt x="1885636" y="24340"/>
                  <a:pt x="2052914" y="0"/>
                </a:cubicBezTo>
                <a:cubicBezTo>
                  <a:pt x="2220192" y="-24340"/>
                  <a:pt x="2554138" y="-39521"/>
                  <a:pt x="2856857" y="0"/>
                </a:cubicBezTo>
                <a:cubicBezTo>
                  <a:pt x="3159576" y="39521"/>
                  <a:pt x="3193129" y="1482"/>
                  <a:pt x="3325824" y="0"/>
                </a:cubicBezTo>
                <a:cubicBezTo>
                  <a:pt x="3458519" y="-1482"/>
                  <a:pt x="3758058" y="-6825"/>
                  <a:pt x="3928781" y="0"/>
                </a:cubicBezTo>
                <a:cubicBezTo>
                  <a:pt x="4099504" y="6825"/>
                  <a:pt x="4299288" y="6002"/>
                  <a:pt x="4464742" y="0"/>
                </a:cubicBezTo>
                <a:cubicBezTo>
                  <a:pt x="4630196" y="-6002"/>
                  <a:pt x="4934254" y="16099"/>
                  <a:pt x="5201690" y="0"/>
                </a:cubicBezTo>
                <a:cubicBezTo>
                  <a:pt x="5469126" y="-16099"/>
                  <a:pt x="5668381" y="2088"/>
                  <a:pt x="6005633" y="0"/>
                </a:cubicBezTo>
                <a:cubicBezTo>
                  <a:pt x="6342885" y="-2088"/>
                  <a:pt x="6485328" y="-40952"/>
                  <a:pt x="6943566" y="0"/>
                </a:cubicBezTo>
                <a:cubicBezTo>
                  <a:pt x="7070676" y="17187"/>
                  <a:pt x="7202039" y="96811"/>
                  <a:pt x="7187609" y="244043"/>
                </a:cubicBezTo>
                <a:cubicBezTo>
                  <a:pt x="7178097" y="380009"/>
                  <a:pt x="7190048" y="574767"/>
                  <a:pt x="7187609" y="712593"/>
                </a:cubicBezTo>
                <a:cubicBezTo>
                  <a:pt x="7185171" y="850419"/>
                  <a:pt x="7186070" y="1024029"/>
                  <a:pt x="7187609" y="1220188"/>
                </a:cubicBezTo>
                <a:cubicBezTo>
                  <a:pt x="7186635" y="1333599"/>
                  <a:pt x="7072928" y="1447095"/>
                  <a:pt x="6943566" y="1464231"/>
                </a:cubicBezTo>
                <a:cubicBezTo>
                  <a:pt x="6660110" y="1477086"/>
                  <a:pt x="6518395" y="1477171"/>
                  <a:pt x="6139623" y="1464231"/>
                </a:cubicBezTo>
                <a:cubicBezTo>
                  <a:pt x="5760851" y="1451291"/>
                  <a:pt x="5775263" y="1442920"/>
                  <a:pt x="5670657" y="1464231"/>
                </a:cubicBezTo>
                <a:cubicBezTo>
                  <a:pt x="5566051" y="1485542"/>
                  <a:pt x="5364761" y="1457386"/>
                  <a:pt x="5067700" y="1464231"/>
                </a:cubicBezTo>
                <a:cubicBezTo>
                  <a:pt x="4770639" y="1471076"/>
                  <a:pt x="4698960" y="1483396"/>
                  <a:pt x="4330752" y="1464231"/>
                </a:cubicBezTo>
                <a:cubicBezTo>
                  <a:pt x="3962544" y="1445066"/>
                  <a:pt x="3771966" y="1498379"/>
                  <a:pt x="3526809" y="1464231"/>
                </a:cubicBezTo>
                <a:cubicBezTo>
                  <a:pt x="3281652" y="1430083"/>
                  <a:pt x="3100495" y="1436186"/>
                  <a:pt x="2722867" y="1464231"/>
                </a:cubicBezTo>
                <a:cubicBezTo>
                  <a:pt x="2345239" y="1492276"/>
                  <a:pt x="2376002" y="1474460"/>
                  <a:pt x="2253900" y="1464231"/>
                </a:cubicBezTo>
                <a:cubicBezTo>
                  <a:pt x="2131798" y="1454002"/>
                  <a:pt x="1906346" y="1462635"/>
                  <a:pt x="1650943" y="1464231"/>
                </a:cubicBezTo>
                <a:cubicBezTo>
                  <a:pt x="1395540" y="1465827"/>
                  <a:pt x="1264368" y="1465705"/>
                  <a:pt x="980991" y="1464231"/>
                </a:cubicBezTo>
                <a:cubicBezTo>
                  <a:pt x="697614" y="1462757"/>
                  <a:pt x="527278" y="1476607"/>
                  <a:pt x="244043" y="1464231"/>
                </a:cubicBezTo>
                <a:cubicBezTo>
                  <a:pt x="112473" y="1484220"/>
                  <a:pt x="2120" y="1365268"/>
                  <a:pt x="0" y="1220188"/>
                </a:cubicBezTo>
                <a:cubicBezTo>
                  <a:pt x="-14127" y="982578"/>
                  <a:pt x="-21326" y="934006"/>
                  <a:pt x="0" y="741877"/>
                </a:cubicBezTo>
                <a:cubicBezTo>
                  <a:pt x="21326" y="549748"/>
                  <a:pt x="14915" y="476244"/>
                  <a:pt x="0" y="244043"/>
                </a:cubicBezTo>
                <a:close/>
              </a:path>
            </a:pathLst>
          </a:custGeom>
          <a:solidFill>
            <a:srgbClr val="E7E799"/>
          </a:solidFill>
          <a:ln w="38100">
            <a:solidFill>
              <a:srgbClr val="2D591D"/>
            </a:solidFill>
            <a:miter lim="800000"/>
            <a:headEnd/>
            <a:tailEnd/>
            <a:extLst>
              <a:ext uri="{C807C97D-BFC1-408E-A445-0C87EB9F89A2}">
                <ask:lineSketchStyleProps xmlns:ask="http://schemas.microsoft.com/office/drawing/2018/sketchyshapes" xmlns="" sd="1270143669">
                  <a:prstGeom prst="roundRect">
                    <a:avLst/>
                  </a:prstGeom>
                  <ask:type>
                    <ask:lineSketchFreehand/>
                  </ask:type>
                </ask:lineSketchStyleProps>
              </a:ext>
            </a:extLst>
          </a:ln>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		</a:t>
            </a:r>
            <a:r>
              <a:rPr lang="en-US" altLang="en-US" sz="2600" b="1" dirty="0">
                <a:latin typeface="Calibri" panose="020F0502020204030204" pitchFamily="34" charset="0"/>
                <a:cs typeface="Calibri" panose="020F0502020204030204" pitchFamily="34" charset="0"/>
              </a:rPr>
              <a:t>Mỗi hộ dùng điện đều có một công tơ điện để đo năng lượng điện đã dùng. Căn cứ vào đó, người ta tính được số tiền điện phải trả.</a:t>
            </a:r>
          </a:p>
        </p:txBody>
      </p:sp>
      <p:pic>
        <p:nvPicPr>
          <p:cNvPr id="16" name="图片 3">
            <a:extLst>
              <a:ext uri="{FF2B5EF4-FFF2-40B4-BE49-F238E27FC236}">
                <a16:creationId xmlns:a16="http://schemas.microsoft.com/office/drawing/2014/main" xmlns="" id="{AF9F0FEA-8A55-4DEE-85DB-68957BA65B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pic>
        <p:nvPicPr>
          <p:cNvPr id="13316" name="Picture 4" descr="Flash free icon">
            <a:extLst>
              <a:ext uri="{FF2B5EF4-FFF2-40B4-BE49-F238E27FC236}">
                <a16:creationId xmlns:a16="http://schemas.microsoft.com/office/drawing/2014/main" xmlns="" id="{73D1AD4E-E96F-4DB3-ADAA-7889C4DA2B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584" y="1218743"/>
            <a:ext cx="588335" cy="5883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lash free icon">
            <a:extLst>
              <a:ext uri="{FF2B5EF4-FFF2-40B4-BE49-F238E27FC236}">
                <a16:creationId xmlns:a16="http://schemas.microsoft.com/office/drawing/2014/main" xmlns="" id="{7ABC7259-B8AB-42F3-86AC-F496B5C6C3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7195" y="2962939"/>
            <a:ext cx="560724" cy="560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425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xmlns=""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1" y="4512698"/>
            <a:ext cx="9144000" cy="788247"/>
          </a:xfrm>
          <a:prstGeom prst="rect">
            <a:avLst/>
          </a:prstGeom>
        </p:spPr>
      </p:pic>
      <p:sp>
        <p:nvSpPr>
          <p:cNvPr id="7" name="Text Box 7">
            <a:extLst>
              <a:ext uri="{FF2B5EF4-FFF2-40B4-BE49-F238E27FC236}">
                <a16:creationId xmlns:a16="http://schemas.microsoft.com/office/drawing/2014/main" xmlns="" id="{6B430C81-80A0-4188-9C6A-764E33CA17F0}"/>
              </a:ext>
            </a:extLst>
          </p:cNvPr>
          <p:cNvSpPr txBox="1">
            <a:spLocks noChangeArrowheads="1"/>
          </p:cNvSpPr>
          <p:nvPr/>
        </p:nvSpPr>
        <p:spPr bwMode="auto">
          <a:xfrm>
            <a:off x="1890823" y="162839"/>
            <a:ext cx="71698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2D591D"/>
                </a:solidFill>
                <a:latin typeface="Calibri" panose="020F0502020204030204" pitchFamily="34" charset="0"/>
                <a:cs typeface="Calibri" panose="020F0502020204030204" pitchFamily="34" charset="0"/>
              </a:rPr>
              <a:t>Giới thiệu </a:t>
            </a:r>
            <a:r>
              <a:rPr lang="en-US" altLang="en-US" sz="3200" b="1" dirty="0" err="1">
                <a:solidFill>
                  <a:srgbClr val="2D591D"/>
                </a:solidFill>
                <a:latin typeface="Calibri" panose="020F0502020204030204" pitchFamily="34" charset="0"/>
                <a:cs typeface="Calibri" panose="020F0502020204030204" pitchFamily="34" charset="0"/>
              </a:rPr>
              <a:t>Aptomat</a:t>
            </a:r>
            <a:r>
              <a:rPr lang="en-US" altLang="en-US" sz="3200" b="1" dirty="0">
                <a:solidFill>
                  <a:srgbClr val="2D591D"/>
                </a:solidFill>
                <a:latin typeface="Calibri" panose="020F0502020204030204" pitchFamily="34" charset="0"/>
                <a:cs typeface="Calibri" panose="020F0502020204030204" pitchFamily="34" charset="0"/>
              </a:rPr>
              <a:t> (Cầu dao tự động)</a:t>
            </a:r>
          </a:p>
        </p:txBody>
      </p:sp>
      <p:pic>
        <p:nvPicPr>
          <p:cNvPr id="16" name="图片 3">
            <a:extLst>
              <a:ext uri="{FF2B5EF4-FFF2-40B4-BE49-F238E27FC236}">
                <a16:creationId xmlns:a16="http://schemas.microsoft.com/office/drawing/2014/main" xmlns="" id="{AF9F0FEA-8A55-4DEE-85DB-68957BA65B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0"/>
            <a:ext cx="1807534" cy="5143500"/>
          </a:xfrm>
          <a:prstGeom prst="rect">
            <a:avLst/>
          </a:prstGeom>
        </p:spPr>
      </p:pic>
      <p:pic>
        <p:nvPicPr>
          <p:cNvPr id="1026" name="Picture 2" descr="Aptomat là gì, cấu tạo aptomat, các thông số cơ bản của Aptomat">
            <a:extLst>
              <a:ext uri="{FF2B5EF4-FFF2-40B4-BE49-F238E27FC236}">
                <a16:creationId xmlns:a16="http://schemas.microsoft.com/office/drawing/2014/main" xmlns="" id="{DB46D5E9-C379-4586-86DD-2A61C676DD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411" y="1062505"/>
            <a:ext cx="5551081" cy="18503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481D1DC4-725F-4913-A0CD-3C9F2FFAC395}"/>
              </a:ext>
            </a:extLst>
          </p:cNvPr>
          <p:cNvSpPr txBox="1"/>
          <p:nvPr/>
        </p:nvSpPr>
        <p:spPr>
          <a:xfrm>
            <a:off x="1469508" y="2912865"/>
            <a:ext cx="7424628" cy="1569660"/>
          </a:xfrm>
          <a:prstGeom prst="rect">
            <a:avLst/>
          </a:prstGeom>
          <a:solidFill>
            <a:srgbClr val="FDEED9"/>
          </a:solidFill>
        </p:spPr>
        <p:txBody>
          <a:bodyPr wrap="square">
            <a:spAutoFit/>
          </a:bodyPr>
          <a:lstStyle/>
          <a:p>
            <a:pPr algn="just"/>
            <a:r>
              <a:rPr lang="vi-VN" sz="2400" b="0" i="0" dirty="0">
                <a:solidFill>
                  <a:srgbClr val="0070C0"/>
                </a:solidFill>
                <a:effectLst/>
                <a:latin typeface="Calibri" panose="020F0502020204030204" pitchFamily="34" charset="0"/>
                <a:cs typeface="Calibri" panose="020F0502020204030204" pitchFamily="34" charset="0"/>
              </a:rPr>
              <a:t>Aptomat là một loại cầu dao với khả năng đóng cắt tự động.</a:t>
            </a:r>
            <a:r>
              <a:rPr lang="en-US" sz="2400" b="0" i="0" dirty="0">
                <a:solidFill>
                  <a:srgbClr val="0070C0"/>
                </a:solidFill>
                <a:effectLst/>
                <a:latin typeface="Calibri" panose="020F0502020204030204" pitchFamily="34" charset="0"/>
                <a:cs typeface="Calibri" panose="020F0502020204030204" pitchFamily="34" charset="0"/>
              </a:rPr>
              <a:t> </a:t>
            </a:r>
            <a:r>
              <a:rPr lang="en-US" sz="2400" b="0" i="0" dirty="0" err="1">
                <a:solidFill>
                  <a:srgbClr val="0070C0"/>
                </a:solidFill>
                <a:effectLst/>
                <a:latin typeface="Calibri" panose="020F0502020204030204" pitchFamily="34" charset="0"/>
                <a:cs typeface="Calibri" panose="020F0502020204030204" pitchFamily="34" charset="0"/>
              </a:rPr>
              <a:t>Aptomat</a:t>
            </a:r>
            <a:r>
              <a:rPr lang="en-US" sz="2400" b="0" i="0" dirty="0">
                <a:solidFill>
                  <a:srgbClr val="0070C0"/>
                </a:solidFill>
                <a:effectLst/>
                <a:latin typeface="Calibri" panose="020F0502020204030204" pitchFamily="34" charset="0"/>
                <a:cs typeface="Calibri" panose="020F0502020204030204" pitchFamily="34" charset="0"/>
              </a:rPr>
              <a:t> </a:t>
            </a:r>
            <a:r>
              <a:rPr lang="vi-VN" sz="2400" b="0" i="0" dirty="0">
                <a:solidFill>
                  <a:srgbClr val="0070C0"/>
                </a:solidFill>
                <a:effectLst/>
                <a:latin typeface="Calibri" panose="020F0502020204030204" pitchFamily="34" charset="0"/>
                <a:cs typeface="Calibri" panose="020F0502020204030204" pitchFamily="34" charset="0"/>
              </a:rPr>
              <a:t>có chức năng bảo vệ hệ thống tránh hiện tượng quá tải hoặc ngắn mạch. Một số loại còn có thêm nhiều chức năng như chống rò rỉ điện hoặc chống giật.</a:t>
            </a:r>
            <a:endParaRPr lang="en-US" sz="24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45572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11" name="Picture 10" descr="Logo&#10;&#10;Description automatically generated">
            <a:extLst>
              <a:ext uri="{FF2B5EF4-FFF2-40B4-BE49-F238E27FC236}">
                <a16:creationId xmlns:a16="http://schemas.microsoft.com/office/drawing/2014/main" xmlns="" id="{AE5F05DE-F70D-4697-A518-7CD843D17A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1195" y="826759"/>
            <a:ext cx="5151170" cy="2133621"/>
          </a:xfrm>
          <a:prstGeom prst="rect">
            <a:avLst/>
          </a:prstGeom>
        </p:spPr>
      </p:pic>
      <p:pic>
        <p:nvPicPr>
          <p:cNvPr id="9218" name="Picture 2" descr="Electrical energy free icon">
            <a:extLst>
              <a:ext uri="{FF2B5EF4-FFF2-40B4-BE49-F238E27FC236}">
                <a16:creationId xmlns:a16="http://schemas.microsoft.com/office/drawing/2014/main" xmlns="" id="{3A763A6C-D0A7-424F-9ADB-CDDCA9108EA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2050" y="2349827"/>
            <a:ext cx="1221105" cy="12211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lectricity free icon">
            <a:extLst>
              <a:ext uri="{FF2B5EF4-FFF2-40B4-BE49-F238E27FC236}">
                <a16:creationId xmlns:a16="http://schemas.microsoft.com/office/drawing/2014/main" xmlns="" id="{9CFC8603-B84B-44E0-84B4-238B59BD2A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3559" y="216207"/>
            <a:ext cx="837951" cy="83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2747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6"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7170" name="Picture 2" descr="Flash free icon">
            <a:extLst>
              <a:ext uri="{FF2B5EF4-FFF2-40B4-BE49-F238E27FC236}">
                <a16:creationId xmlns:a16="http://schemas.microsoft.com/office/drawing/2014/main" xmlns="" id="{BDA90A5A-3EDF-45C7-98FB-BFBDDC49110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631504" y="73408"/>
            <a:ext cx="1722120" cy="17221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10;&#10;Description automatically generated">
            <a:extLst>
              <a:ext uri="{FF2B5EF4-FFF2-40B4-BE49-F238E27FC236}">
                <a16:creationId xmlns:a16="http://schemas.microsoft.com/office/drawing/2014/main" xmlns="" id="{D705CFDD-318E-4AB9-95DD-4B94202A98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16154" y="934468"/>
            <a:ext cx="5151170" cy="2136392"/>
          </a:xfrm>
          <a:prstGeom prst="rect">
            <a:avLst/>
          </a:prstGeom>
        </p:spPr>
      </p:pic>
    </p:spTree>
    <p:extLst>
      <p:ext uri="{BB962C8B-B14F-4D97-AF65-F5344CB8AC3E}">
        <p14:creationId xmlns:p14="http://schemas.microsoft.com/office/powerpoint/2010/main" val="3928330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xmlns=""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pic>
        <p:nvPicPr>
          <p:cNvPr id="8" name="图片 1">
            <a:extLst>
              <a:ext uri="{FF2B5EF4-FFF2-40B4-BE49-F238E27FC236}">
                <a16:creationId xmlns:a16="http://schemas.microsoft.com/office/drawing/2014/main" xmlns="" id="{8075B65E-C4AF-4E30-BC8C-E3CE6C1BF071}"/>
              </a:ext>
            </a:extLst>
          </p:cNvPr>
          <p:cNvPicPr>
            <a:picLocks noChangeAspect="1"/>
          </p:cNvPicPr>
          <p:nvPr/>
        </p:nvPicPr>
        <p:blipFill>
          <a:blip r:embed="rId5"/>
          <a:stretch>
            <a:fillRect/>
          </a:stretch>
        </p:blipFill>
        <p:spPr>
          <a:xfrm>
            <a:off x="869860" y="389054"/>
            <a:ext cx="7629097" cy="3684908"/>
          </a:xfrm>
          <a:prstGeom prst="rect">
            <a:avLst/>
          </a:prstGeom>
        </p:spPr>
      </p:pic>
      <p:sp>
        <p:nvSpPr>
          <p:cNvPr id="4" name="TextBox 3">
            <a:extLst>
              <a:ext uri="{FF2B5EF4-FFF2-40B4-BE49-F238E27FC236}">
                <a16:creationId xmlns:a16="http://schemas.microsoft.com/office/drawing/2014/main" xmlns="" id="{21836A4D-E4A7-4154-859F-174794CC2B6C}"/>
              </a:ext>
            </a:extLst>
          </p:cNvPr>
          <p:cNvSpPr txBox="1"/>
          <p:nvPr/>
        </p:nvSpPr>
        <p:spPr>
          <a:xfrm>
            <a:off x="1767013" y="1807535"/>
            <a:ext cx="6280298" cy="1200329"/>
          </a:xfrm>
          <a:prstGeom prst="rect">
            <a:avLst/>
          </a:prstGeom>
          <a:noFill/>
        </p:spPr>
        <p:txBody>
          <a:bodyPr wrap="square" rtlCol="0">
            <a:spAutoFit/>
          </a:bodyPr>
          <a:lstStyle/>
          <a:p>
            <a:r>
              <a:rPr lang="en-US" sz="3600" b="1" dirty="0">
                <a:solidFill>
                  <a:srgbClr val="0070C0"/>
                </a:solidFill>
                <a:latin typeface="Calibri" panose="020F0502020204030204" pitchFamily="34" charset="0"/>
                <a:cs typeface="Calibri" panose="020F0502020204030204" pitchFamily="34" charset="0"/>
              </a:rPr>
              <a:t>Hãy tìm hiểu vị trí đặt cầu chì và công tơ điện ở gia đình mình</a:t>
            </a:r>
          </a:p>
        </p:txBody>
      </p:sp>
    </p:spTree>
    <p:extLst>
      <p:ext uri="{BB962C8B-B14F-4D97-AF65-F5344CB8AC3E}">
        <p14:creationId xmlns:p14="http://schemas.microsoft.com/office/powerpoint/2010/main" val="4231325295"/>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EFC6"/>
        </a:solidFill>
        <a:effectLst/>
      </p:bgPr>
    </p:bg>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xmlns="" id="{E848CA2D-CDCC-4A60-BF8E-5170B212E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1282" y="142248"/>
            <a:ext cx="5008232" cy="1145762"/>
          </a:xfrm>
          <a:prstGeom prst="rect">
            <a:avLst/>
          </a:prstGeom>
        </p:spPr>
      </p:pic>
      <p:grpSp>
        <p:nvGrpSpPr>
          <p:cNvPr id="13" name="Group 12">
            <a:extLst>
              <a:ext uri="{FF2B5EF4-FFF2-40B4-BE49-F238E27FC236}">
                <a16:creationId xmlns:a16="http://schemas.microsoft.com/office/drawing/2014/main" xmlns="" id="{CE783FFF-2F02-4DAE-89EB-5E06A1A0A204}"/>
              </a:ext>
            </a:extLst>
          </p:cNvPr>
          <p:cNvGrpSpPr/>
          <p:nvPr/>
        </p:nvGrpSpPr>
        <p:grpSpPr>
          <a:xfrm>
            <a:off x="2614561" y="1409058"/>
            <a:ext cx="6253324" cy="1162692"/>
            <a:chOff x="1834064" y="1645771"/>
            <a:chExt cx="6382406" cy="1162692"/>
          </a:xfrm>
        </p:grpSpPr>
        <p:sp>
          <p:nvSpPr>
            <p:cNvPr id="6" name="Rectangle: Rounded Corners 5">
              <a:extLst>
                <a:ext uri="{FF2B5EF4-FFF2-40B4-BE49-F238E27FC236}">
                  <a16:creationId xmlns:a16="http://schemas.microsoft.com/office/drawing/2014/main" xmlns="" id="{94F67307-A16A-42D5-9D19-215D5A37A7C3}"/>
                </a:ext>
              </a:extLst>
            </p:cNvPr>
            <p:cNvSpPr/>
            <p:nvPr/>
          </p:nvSpPr>
          <p:spPr>
            <a:xfrm>
              <a:off x="1873760" y="1645771"/>
              <a:ext cx="6342710" cy="1162692"/>
            </a:xfrm>
            <a:custGeom>
              <a:avLst/>
              <a:gdLst>
                <a:gd name="connsiteX0" fmla="*/ 0 w 6342710"/>
                <a:gd name="connsiteY0" fmla="*/ 193786 h 1162692"/>
                <a:gd name="connsiteX1" fmla="*/ 193786 w 6342710"/>
                <a:gd name="connsiteY1" fmla="*/ 0 h 1162692"/>
                <a:gd name="connsiteX2" fmla="*/ 974571 w 6342710"/>
                <a:gd name="connsiteY2" fmla="*/ 0 h 1162692"/>
                <a:gd name="connsiteX3" fmla="*/ 1636253 w 6342710"/>
                <a:gd name="connsiteY3" fmla="*/ 0 h 1162692"/>
                <a:gd name="connsiteX4" fmla="*/ 2178832 w 6342710"/>
                <a:gd name="connsiteY4" fmla="*/ 0 h 1162692"/>
                <a:gd name="connsiteX5" fmla="*/ 2900065 w 6342710"/>
                <a:gd name="connsiteY5" fmla="*/ 0 h 1162692"/>
                <a:gd name="connsiteX6" fmla="*/ 3621299 w 6342710"/>
                <a:gd name="connsiteY6" fmla="*/ 0 h 1162692"/>
                <a:gd name="connsiteX7" fmla="*/ 4282981 w 6342710"/>
                <a:gd name="connsiteY7" fmla="*/ 0 h 1162692"/>
                <a:gd name="connsiteX8" fmla="*/ 4825560 w 6342710"/>
                <a:gd name="connsiteY8" fmla="*/ 0 h 1162692"/>
                <a:gd name="connsiteX9" fmla="*/ 5546793 w 6342710"/>
                <a:gd name="connsiteY9" fmla="*/ 0 h 1162692"/>
                <a:gd name="connsiteX10" fmla="*/ 6148924 w 6342710"/>
                <a:gd name="connsiteY10" fmla="*/ 0 h 1162692"/>
                <a:gd name="connsiteX11" fmla="*/ 6342710 w 6342710"/>
                <a:gd name="connsiteY11" fmla="*/ 193786 h 1162692"/>
                <a:gd name="connsiteX12" fmla="*/ 6342710 w 6342710"/>
                <a:gd name="connsiteY12" fmla="*/ 565844 h 1162692"/>
                <a:gd name="connsiteX13" fmla="*/ 6342710 w 6342710"/>
                <a:gd name="connsiteY13" fmla="*/ 968906 h 1162692"/>
                <a:gd name="connsiteX14" fmla="*/ 6148924 w 6342710"/>
                <a:gd name="connsiteY14" fmla="*/ 1162692 h 1162692"/>
                <a:gd name="connsiteX15" fmla="*/ 5368139 w 6342710"/>
                <a:gd name="connsiteY15" fmla="*/ 1162692 h 1162692"/>
                <a:gd name="connsiteX16" fmla="*/ 4885111 w 6342710"/>
                <a:gd name="connsiteY16" fmla="*/ 1162692 h 1162692"/>
                <a:gd name="connsiteX17" fmla="*/ 4163878 w 6342710"/>
                <a:gd name="connsiteY17" fmla="*/ 1162692 h 1162692"/>
                <a:gd name="connsiteX18" fmla="*/ 3383093 w 6342710"/>
                <a:gd name="connsiteY18" fmla="*/ 1162692 h 1162692"/>
                <a:gd name="connsiteX19" fmla="*/ 2721411 w 6342710"/>
                <a:gd name="connsiteY19" fmla="*/ 1162692 h 1162692"/>
                <a:gd name="connsiteX20" fmla="*/ 2059729 w 6342710"/>
                <a:gd name="connsiteY20" fmla="*/ 1162692 h 1162692"/>
                <a:gd name="connsiteX21" fmla="*/ 1517150 w 6342710"/>
                <a:gd name="connsiteY21" fmla="*/ 1162692 h 1162692"/>
                <a:gd name="connsiteX22" fmla="*/ 795917 w 6342710"/>
                <a:gd name="connsiteY22" fmla="*/ 1162692 h 1162692"/>
                <a:gd name="connsiteX23" fmla="*/ 193786 w 6342710"/>
                <a:gd name="connsiteY23" fmla="*/ 1162692 h 1162692"/>
                <a:gd name="connsiteX24" fmla="*/ 0 w 6342710"/>
                <a:gd name="connsiteY24" fmla="*/ 968906 h 1162692"/>
                <a:gd name="connsiteX25" fmla="*/ 0 w 6342710"/>
                <a:gd name="connsiteY25" fmla="*/ 596848 h 1162692"/>
                <a:gd name="connsiteX26" fmla="*/ 0 w 6342710"/>
                <a:gd name="connsiteY26" fmla="*/ 193786 h 116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42710" h="1162692" fill="none" extrusionOk="0">
                  <a:moveTo>
                    <a:pt x="0" y="193786"/>
                  </a:moveTo>
                  <a:cubicBezTo>
                    <a:pt x="-11739" y="77992"/>
                    <a:pt x="112465" y="7362"/>
                    <a:pt x="193786" y="0"/>
                  </a:cubicBezTo>
                  <a:cubicBezTo>
                    <a:pt x="437345" y="4805"/>
                    <a:pt x="747352" y="-6375"/>
                    <a:pt x="974571" y="0"/>
                  </a:cubicBezTo>
                  <a:cubicBezTo>
                    <a:pt x="1201790" y="6375"/>
                    <a:pt x="1463218" y="20564"/>
                    <a:pt x="1636253" y="0"/>
                  </a:cubicBezTo>
                  <a:cubicBezTo>
                    <a:pt x="1809288" y="-20564"/>
                    <a:pt x="2050857" y="-1242"/>
                    <a:pt x="2178832" y="0"/>
                  </a:cubicBezTo>
                  <a:cubicBezTo>
                    <a:pt x="2306807" y="1242"/>
                    <a:pt x="2749827" y="-7599"/>
                    <a:pt x="2900065" y="0"/>
                  </a:cubicBezTo>
                  <a:cubicBezTo>
                    <a:pt x="3050303" y="7599"/>
                    <a:pt x="3374313" y="-22198"/>
                    <a:pt x="3621299" y="0"/>
                  </a:cubicBezTo>
                  <a:cubicBezTo>
                    <a:pt x="3868285" y="22198"/>
                    <a:pt x="4039043" y="-18373"/>
                    <a:pt x="4282981" y="0"/>
                  </a:cubicBezTo>
                  <a:cubicBezTo>
                    <a:pt x="4526919" y="18373"/>
                    <a:pt x="4705416" y="-17418"/>
                    <a:pt x="4825560" y="0"/>
                  </a:cubicBezTo>
                  <a:cubicBezTo>
                    <a:pt x="4945704" y="17418"/>
                    <a:pt x="5215398" y="-6088"/>
                    <a:pt x="5546793" y="0"/>
                  </a:cubicBezTo>
                  <a:cubicBezTo>
                    <a:pt x="5878188" y="6088"/>
                    <a:pt x="5980919" y="16000"/>
                    <a:pt x="6148924" y="0"/>
                  </a:cubicBezTo>
                  <a:cubicBezTo>
                    <a:pt x="6276321" y="-6345"/>
                    <a:pt x="6346465" y="87786"/>
                    <a:pt x="6342710" y="193786"/>
                  </a:cubicBezTo>
                  <a:cubicBezTo>
                    <a:pt x="6333126" y="340964"/>
                    <a:pt x="6353277" y="470388"/>
                    <a:pt x="6342710" y="565844"/>
                  </a:cubicBezTo>
                  <a:cubicBezTo>
                    <a:pt x="6332143" y="661300"/>
                    <a:pt x="6341525" y="768981"/>
                    <a:pt x="6342710" y="968906"/>
                  </a:cubicBezTo>
                  <a:cubicBezTo>
                    <a:pt x="6354933" y="1068817"/>
                    <a:pt x="6241945" y="1161837"/>
                    <a:pt x="6148924" y="1162692"/>
                  </a:cubicBezTo>
                  <a:cubicBezTo>
                    <a:pt x="5796730" y="1144309"/>
                    <a:pt x="5643942" y="1146581"/>
                    <a:pt x="5368139" y="1162692"/>
                  </a:cubicBezTo>
                  <a:cubicBezTo>
                    <a:pt x="5092337" y="1178803"/>
                    <a:pt x="5101129" y="1184660"/>
                    <a:pt x="4885111" y="1162692"/>
                  </a:cubicBezTo>
                  <a:cubicBezTo>
                    <a:pt x="4669093" y="1140724"/>
                    <a:pt x="4475767" y="1171486"/>
                    <a:pt x="4163878" y="1162692"/>
                  </a:cubicBezTo>
                  <a:cubicBezTo>
                    <a:pt x="3851989" y="1153898"/>
                    <a:pt x="3749984" y="1192831"/>
                    <a:pt x="3383093" y="1162692"/>
                  </a:cubicBezTo>
                  <a:cubicBezTo>
                    <a:pt x="3016203" y="1132553"/>
                    <a:pt x="2969312" y="1167822"/>
                    <a:pt x="2721411" y="1162692"/>
                  </a:cubicBezTo>
                  <a:cubicBezTo>
                    <a:pt x="2473510" y="1157562"/>
                    <a:pt x="2297282" y="1155289"/>
                    <a:pt x="2059729" y="1162692"/>
                  </a:cubicBezTo>
                  <a:cubicBezTo>
                    <a:pt x="1822176" y="1170095"/>
                    <a:pt x="1637652" y="1165058"/>
                    <a:pt x="1517150" y="1162692"/>
                  </a:cubicBezTo>
                  <a:cubicBezTo>
                    <a:pt x="1396648" y="1160326"/>
                    <a:pt x="986833" y="1128611"/>
                    <a:pt x="795917" y="1162692"/>
                  </a:cubicBezTo>
                  <a:cubicBezTo>
                    <a:pt x="605001" y="1196773"/>
                    <a:pt x="315056" y="1169887"/>
                    <a:pt x="193786" y="1162692"/>
                  </a:cubicBezTo>
                  <a:cubicBezTo>
                    <a:pt x="106641" y="1177757"/>
                    <a:pt x="-430" y="1082848"/>
                    <a:pt x="0" y="968906"/>
                  </a:cubicBezTo>
                  <a:cubicBezTo>
                    <a:pt x="-17747" y="860381"/>
                    <a:pt x="3729" y="772254"/>
                    <a:pt x="0" y="596848"/>
                  </a:cubicBezTo>
                  <a:cubicBezTo>
                    <a:pt x="-3729" y="421442"/>
                    <a:pt x="-10849" y="283299"/>
                    <a:pt x="0" y="193786"/>
                  </a:cubicBezTo>
                  <a:close/>
                </a:path>
                <a:path w="6342710" h="1162692" stroke="0" extrusionOk="0">
                  <a:moveTo>
                    <a:pt x="0" y="193786"/>
                  </a:moveTo>
                  <a:cubicBezTo>
                    <a:pt x="23905" y="85259"/>
                    <a:pt x="107620" y="-14290"/>
                    <a:pt x="193786" y="0"/>
                  </a:cubicBezTo>
                  <a:cubicBezTo>
                    <a:pt x="504023" y="-31710"/>
                    <a:pt x="528335" y="-17797"/>
                    <a:pt x="855468" y="0"/>
                  </a:cubicBezTo>
                  <a:cubicBezTo>
                    <a:pt x="1182601" y="17797"/>
                    <a:pt x="1259987" y="-15889"/>
                    <a:pt x="1576701" y="0"/>
                  </a:cubicBezTo>
                  <a:cubicBezTo>
                    <a:pt x="1893415" y="15889"/>
                    <a:pt x="1941720" y="-17304"/>
                    <a:pt x="2059729" y="0"/>
                  </a:cubicBezTo>
                  <a:cubicBezTo>
                    <a:pt x="2177738" y="17304"/>
                    <a:pt x="2543400" y="19915"/>
                    <a:pt x="2721411" y="0"/>
                  </a:cubicBezTo>
                  <a:cubicBezTo>
                    <a:pt x="2899422" y="-19915"/>
                    <a:pt x="2968998" y="-2909"/>
                    <a:pt x="3204439" y="0"/>
                  </a:cubicBezTo>
                  <a:cubicBezTo>
                    <a:pt x="3439880" y="2909"/>
                    <a:pt x="3699688" y="-11251"/>
                    <a:pt x="3866121" y="0"/>
                  </a:cubicBezTo>
                  <a:cubicBezTo>
                    <a:pt x="4032554" y="11251"/>
                    <a:pt x="4317875" y="-22028"/>
                    <a:pt x="4468252" y="0"/>
                  </a:cubicBezTo>
                  <a:cubicBezTo>
                    <a:pt x="4618629" y="22028"/>
                    <a:pt x="4794093" y="1647"/>
                    <a:pt x="4951280" y="0"/>
                  </a:cubicBezTo>
                  <a:cubicBezTo>
                    <a:pt x="5108467" y="-1647"/>
                    <a:pt x="5199301" y="-19772"/>
                    <a:pt x="5434307" y="0"/>
                  </a:cubicBezTo>
                  <a:cubicBezTo>
                    <a:pt x="5669313" y="19772"/>
                    <a:pt x="5863929" y="-22677"/>
                    <a:pt x="6148924" y="0"/>
                  </a:cubicBezTo>
                  <a:cubicBezTo>
                    <a:pt x="6234389" y="13798"/>
                    <a:pt x="6356479" y="96869"/>
                    <a:pt x="6342710" y="193786"/>
                  </a:cubicBezTo>
                  <a:cubicBezTo>
                    <a:pt x="6329237" y="304440"/>
                    <a:pt x="6330249" y="421536"/>
                    <a:pt x="6342710" y="596848"/>
                  </a:cubicBezTo>
                  <a:cubicBezTo>
                    <a:pt x="6355171" y="772160"/>
                    <a:pt x="6329492" y="887852"/>
                    <a:pt x="6342710" y="968906"/>
                  </a:cubicBezTo>
                  <a:cubicBezTo>
                    <a:pt x="6342294" y="1081999"/>
                    <a:pt x="6263457" y="1157159"/>
                    <a:pt x="6148924" y="1162692"/>
                  </a:cubicBezTo>
                  <a:cubicBezTo>
                    <a:pt x="5790633" y="1189789"/>
                    <a:pt x="5593631" y="1160316"/>
                    <a:pt x="5368139" y="1162692"/>
                  </a:cubicBezTo>
                  <a:cubicBezTo>
                    <a:pt x="5142647" y="1165068"/>
                    <a:pt x="4777216" y="1142262"/>
                    <a:pt x="4587354" y="1162692"/>
                  </a:cubicBezTo>
                  <a:cubicBezTo>
                    <a:pt x="4397492" y="1183122"/>
                    <a:pt x="4230364" y="1175162"/>
                    <a:pt x="3925672" y="1162692"/>
                  </a:cubicBezTo>
                  <a:cubicBezTo>
                    <a:pt x="3620980" y="1150222"/>
                    <a:pt x="3458310" y="1145336"/>
                    <a:pt x="3323542" y="1162692"/>
                  </a:cubicBezTo>
                  <a:cubicBezTo>
                    <a:pt x="3188774" y="1180049"/>
                    <a:pt x="2986935" y="1181210"/>
                    <a:pt x="2840514" y="1162692"/>
                  </a:cubicBezTo>
                  <a:cubicBezTo>
                    <a:pt x="2694093" y="1144174"/>
                    <a:pt x="2375001" y="1183876"/>
                    <a:pt x="2178832" y="1162692"/>
                  </a:cubicBezTo>
                  <a:cubicBezTo>
                    <a:pt x="1982663" y="1141508"/>
                    <a:pt x="1777905" y="1142533"/>
                    <a:pt x="1636253" y="1162692"/>
                  </a:cubicBezTo>
                  <a:cubicBezTo>
                    <a:pt x="1494601" y="1182851"/>
                    <a:pt x="1336681" y="1174595"/>
                    <a:pt x="1153225" y="1162692"/>
                  </a:cubicBezTo>
                  <a:cubicBezTo>
                    <a:pt x="969769" y="1150789"/>
                    <a:pt x="539188" y="1126310"/>
                    <a:pt x="193786" y="1162692"/>
                  </a:cubicBezTo>
                  <a:cubicBezTo>
                    <a:pt x="102136" y="1151506"/>
                    <a:pt x="4545" y="1073600"/>
                    <a:pt x="0" y="968906"/>
                  </a:cubicBezTo>
                  <a:cubicBezTo>
                    <a:pt x="12620" y="794194"/>
                    <a:pt x="13866" y="700056"/>
                    <a:pt x="0" y="565844"/>
                  </a:cubicBezTo>
                  <a:cubicBezTo>
                    <a:pt x="-13866" y="431632"/>
                    <a:pt x="11573" y="358906"/>
                    <a:pt x="0" y="193786"/>
                  </a:cubicBezTo>
                  <a:close/>
                </a:path>
              </a:pathLst>
            </a:custGeom>
            <a:solidFill>
              <a:srgbClr val="D9F0F5"/>
            </a:solidFill>
            <a:ln w="28575">
              <a:solidFill>
                <a:schemeClr val="accent5">
                  <a:lumMod val="75000"/>
                </a:schemeClr>
              </a:solidFill>
              <a:extLst>
                <a:ext uri="{C807C97D-BFC1-408E-A445-0C87EB9F89A2}">
                  <ask:lineSketchStyleProps xmlns:ask="http://schemas.microsoft.com/office/drawing/2018/sketchyshapes" xmlns="" sd="236717152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6" name="Picture 12" descr="Socket free icon">
              <a:extLst>
                <a:ext uri="{FF2B5EF4-FFF2-40B4-BE49-F238E27FC236}">
                  <a16:creationId xmlns:a16="http://schemas.microsoft.com/office/drawing/2014/main" xmlns="" id="{50C8B433-F249-43F9-BF72-E2204EC5A4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4064" y="1692599"/>
              <a:ext cx="813603" cy="81360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C0D34C3D-0987-4AE7-948E-801AED0C5611}"/>
                </a:ext>
              </a:extLst>
            </p:cNvPr>
            <p:cNvSpPr txBox="1"/>
            <p:nvPr/>
          </p:nvSpPr>
          <p:spPr>
            <a:xfrm>
              <a:off x="2628399" y="1764781"/>
              <a:ext cx="5507992" cy="892552"/>
            </a:xfrm>
            <a:prstGeom prst="rect">
              <a:avLst/>
            </a:prstGeom>
            <a:noFill/>
          </p:spPr>
          <p:txBody>
            <a:bodyPr wrap="square" rtlCol="0">
              <a:spAutoFit/>
            </a:bodyPr>
            <a:lstStyle/>
            <a:p>
              <a:r>
                <a:rPr lang="en-US" sz="2600" dirty="0">
                  <a:solidFill>
                    <a:srgbClr val="004A82"/>
                  </a:solidFill>
                  <a:latin typeface="Calibri" panose="020F0502020204030204" pitchFamily="34" charset="0"/>
                  <a:cs typeface="Calibri" panose="020F0502020204030204" pitchFamily="34" charset="0"/>
                </a:rPr>
                <a:t>Nêu được các biện pháp phòng tránh bị giật điện.</a:t>
              </a:r>
            </a:p>
          </p:txBody>
        </p:sp>
      </p:grpSp>
      <p:grpSp>
        <p:nvGrpSpPr>
          <p:cNvPr id="15" name="Group 14">
            <a:extLst>
              <a:ext uri="{FF2B5EF4-FFF2-40B4-BE49-F238E27FC236}">
                <a16:creationId xmlns:a16="http://schemas.microsoft.com/office/drawing/2014/main" xmlns="" id="{208021FA-5FB8-4B35-9649-269349359FD1}"/>
              </a:ext>
            </a:extLst>
          </p:cNvPr>
          <p:cNvGrpSpPr/>
          <p:nvPr/>
        </p:nvGrpSpPr>
        <p:grpSpPr>
          <a:xfrm>
            <a:off x="2614561" y="2923367"/>
            <a:ext cx="6215473" cy="1494513"/>
            <a:chOff x="2810673" y="3130342"/>
            <a:chExt cx="6180621" cy="1562661"/>
          </a:xfrm>
        </p:grpSpPr>
        <p:sp>
          <p:nvSpPr>
            <p:cNvPr id="26" name="Rectangle: Rounded Corners 25">
              <a:extLst>
                <a:ext uri="{FF2B5EF4-FFF2-40B4-BE49-F238E27FC236}">
                  <a16:creationId xmlns:a16="http://schemas.microsoft.com/office/drawing/2014/main" xmlns="" id="{6D7D7729-2868-4EA2-A406-FC1084D6C90B}"/>
                </a:ext>
              </a:extLst>
            </p:cNvPr>
            <p:cNvSpPr/>
            <p:nvPr/>
          </p:nvSpPr>
          <p:spPr>
            <a:xfrm>
              <a:off x="2839961" y="3130342"/>
              <a:ext cx="6151333" cy="1562661"/>
            </a:xfrm>
            <a:custGeom>
              <a:avLst/>
              <a:gdLst>
                <a:gd name="connsiteX0" fmla="*/ 0 w 6151333"/>
                <a:gd name="connsiteY0" fmla="*/ 260449 h 1562661"/>
                <a:gd name="connsiteX1" fmla="*/ 260449 w 6151333"/>
                <a:gd name="connsiteY1" fmla="*/ 0 h 1562661"/>
                <a:gd name="connsiteX2" fmla="*/ 998662 w 6151333"/>
                <a:gd name="connsiteY2" fmla="*/ 0 h 1562661"/>
                <a:gd name="connsiteX3" fmla="*/ 1455352 w 6151333"/>
                <a:gd name="connsiteY3" fmla="*/ 0 h 1562661"/>
                <a:gd name="connsiteX4" fmla="*/ 1912043 w 6151333"/>
                <a:gd name="connsiteY4" fmla="*/ 0 h 1562661"/>
                <a:gd name="connsiteX5" fmla="*/ 2481343 w 6151333"/>
                <a:gd name="connsiteY5" fmla="*/ 0 h 1562661"/>
                <a:gd name="connsiteX6" fmla="*/ 3106947 w 6151333"/>
                <a:gd name="connsiteY6" fmla="*/ 0 h 1562661"/>
                <a:gd name="connsiteX7" fmla="*/ 3676246 w 6151333"/>
                <a:gd name="connsiteY7" fmla="*/ 0 h 1562661"/>
                <a:gd name="connsiteX8" fmla="*/ 4132937 w 6151333"/>
                <a:gd name="connsiteY8" fmla="*/ 0 h 1562661"/>
                <a:gd name="connsiteX9" fmla="*/ 4589628 w 6151333"/>
                <a:gd name="connsiteY9" fmla="*/ 0 h 1562661"/>
                <a:gd name="connsiteX10" fmla="*/ 5102623 w 6151333"/>
                <a:gd name="connsiteY10" fmla="*/ 0 h 1562661"/>
                <a:gd name="connsiteX11" fmla="*/ 5890884 w 6151333"/>
                <a:gd name="connsiteY11" fmla="*/ 0 h 1562661"/>
                <a:gd name="connsiteX12" fmla="*/ 6151333 w 6151333"/>
                <a:gd name="connsiteY12" fmla="*/ 260449 h 1562661"/>
                <a:gd name="connsiteX13" fmla="*/ 6151333 w 6151333"/>
                <a:gd name="connsiteY13" fmla="*/ 791748 h 1562661"/>
                <a:gd name="connsiteX14" fmla="*/ 6151333 w 6151333"/>
                <a:gd name="connsiteY14" fmla="*/ 1302212 h 1562661"/>
                <a:gd name="connsiteX15" fmla="*/ 5890884 w 6151333"/>
                <a:gd name="connsiteY15" fmla="*/ 1562661 h 1562661"/>
                <a:gd name="connsiteX16" fmla="*/ 5434193 w 6151333"/>
                <a:gd name="connsiteY16" fmla="*/ 1562661 h 1562661"/>
                <a:gd name="connsiteX17" fmla="*/ 4977502 w 6151333"/>
                <a:gd name="connsiteY17" fmla="*/ 1562661 h 1562661"/>
                <a:gd name="connsiteX18" fmla="*/ 4239290 w 6151333"/>
                <a:gd name="connsiteY18" fmla="*/ 1562661 h 1562661"/>
                <a:gd name="connsiteX19" fmla="*/ 3669990 w 6151333"/>
                <a:gd name="connsiteY19" fmla="*/ 1562661 h 1562661"/>
                <a:gd name="connsiteX20" fmla="*/ 3044386 w 6151333"/>
                <a:gd name="connsiteY20" fmla="*/ 1562661 h 1562661"/>
                <a:gd name="connsiteX21" fmla="*/ 2531391 w 6151333"/>
                <a:gd name="connsiteY21" fmla="*/ 1562661 h 1562661"/>
                <a:gd name="connsiteX22" fmla="*/ 1793179 w 6151333"/>
                <a:gd name="connsiteY22" fmla="*/ 1562661 h 1562661"/>
                <a:gd name="connsiteX23" fmla="*/ 1223879 w 6151333"/>
                <a:gd name="connsiteY23" fmla="*/ 1562661 h 1562661"/>
                <a:gd name="connsiteX24" fmla="*/ 260449 w 6151333"/>
                <a:gd name="connsiteY24" fmla="*/ 1562661 h 1562661"/>
                <a:gd name="connsiteX25" fmla="*/ 0 w 6151333"/>
                <a:gd name="connsiteY25" fmla="*/ 1302212 h 1562661"/>
                <a:gd name="connsiteX26" fmla="*/ 0 w 6151333"/>
                <a:gd name="connsiteY26" fmla="*/ 760495 h 1562661"/>
                <a:gd name="connsiteX27" fmla="*/ 0 w 6151333"/>
                <a:gd name="connsiteY27" fmla="*/ 260449 h 156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1333" h="1562661" fill="none" extrusionOk="0">
                  <a:moveTo>
                    <a:pt x="0" y="260449"/>
                  </a:moveTo>
                  <a:cubicBezTo>
                    <a:pt x="1618" y="110935"/>
                    <a:pt x="135711" y="28665"/>
                    <a:pt x="260449" y="0"/>
                  </a:cubicBezTo>
                  <a:cubicBezTo>
                    <a:pt x="459546" y="-12718"/>
                    <a:pt x="668655" y="-17537"/>
                    <a:pt x="998662" y="0"/>
                  </a:cubicBezTo>
                  <a:cubicBezTo>
                    <a:pt x="1328669" y="17537"/>
                    <a:pt x="1328534" y="-18982"/>
                    <a:pt x="1455352" y="0"/>
                  </a:cubicBezTo>
                  <a:cubicBezTo>
                    <a:pt x="1582170" y="18982"/>
                    <a:pt x="1781787" y="-1456"/>
                    <a:pt x="1912043" y="0"/>
                  </a:cubicBezTo>
                  <a:cubicBezTo>
                    <a:pt x="2042299" y="1456"/>
                    <a:pt x="2260290" y="19155"/>
                    <a:pt x="2481343" y="0"/>
                  </a:cubicBezTo>
                  <a:cubicBezTo>
                    <a:pt x="2702396" y="-19155"/>
                    <a:pt x="2841220" y="-24791"/>
                    <a:pt x="3106947" y="0"/>
                  </a:cubicBezTo>
                  <a:cubicBezTo>
                    <a:pt x="3372674" y="24791"/>
                    <a:pt x="3540231" y="1810"/>
                    <a:pt x="3676246" y="0"/>
                  </a:cubicBezTo>
                  <a:cubicBezTo>
                    <a:pt x="3812261" y="-1810"/>
                    <a:pt x="3966954" y="-20396"/>
                    <a:pt x="4132937" y="0"/>
                  </a:cubicBezTo>
                  <a:cubicBezTo>
                    <a:pt x="4298920" y="20396"/>
                    <a:pt x="4472876" y="-8169"/>
                    <a:pt x="4589628" y="0"/>
                  </a:cubicBezTo>
                  <a:cubicBezTo>
                    <a:pt x="4706380" y="8169"/>
                    <a:pt x="4973024" y="-23287"/>
                    <a:pt x="5102623" y="0"/>
                  </a:cubicBezTo>
                  <a:cubicBezTo>
                    <a:pt x="5232222" y="23287"/>
                    <a:pt x="5523267" y="-38590"/>
                    <a:pt x="5890884" y="0"/>
                  </a:cubicBezTo>
                  <a:cubicBezTo>
                    <a:pt x="6028043" y="-12644"/>
                    <a:pt x="6173082" y="116288"/>
                    <a:pt x="6151333" y="260449"/>
                  </a:cubicBezTo>
                  <a:cubicBezTo>
                    <a:pt x="6154017" y="467724"/>
                    <a:pt x="6142994" y="538108"/>
                    <a:pt x="6151333" y="791748"/>
                  </a:cubicBezTo>
                  <a:cubicBezTo>
                    <a:pt x="6159672" y="1045388"/>
                    <a:pt x="6169094" y="1108869"/>
                    <a:pt x="6151333" y="1302212"/>
                  </a:cubicBezTo>
                  <a:cubicBezTo>
                    <a:pt x="6149758" y="1430679"/>
                    <a:pt x="6040349" y="1565796"/>
                    <a:pt x="5890884" y="1562661"/>
                  </a:cubicBezTo>
                  <a:cubicBezTo>
                    <a:pt x="5763058" y="1542853"/>
                    <a:pt x="5638662" y="1572656"/>
                    <a:pt x="5434193" y="1562661"/>
                  </a:cubicBezTo>
                  <a:cubicBezTo>
                    <a:pt x="5229724" y="1552666"/>
                    <a:pt x="5189852" y="1551965"/>
                    <a:pt x="4977502" y="1562661"/>
                  </a:cubicBezTo>
                  <a:cubicBezTo>
                    <a:pt x="4765152" y="1573357"/>
                    <a:pt x="4409872" y="1545251"/>
                    <a:pt x="4239290" y="1562661"/>
                  </a:cubicBezTo>
                  <a:cubicBezTo>
                    <a:pt x="4068708" y="1580071"/>
                    <a:pt x="3816833" y="1569615"/>
                    <a:pt x="3669990" y="1562661"/>
                  </a:cubicBezTo>
                  <a:cubicBezTo>
                    <a:pt x="3523147" y="1555707"/>
                    <a:pt x="3245415" y="1585925"/>
                    <a:pt x="3044386" y="1562661"/>
                  </a:cubicBezTo>
                  <a:cubicBezTo>
                    <a:pt x="2843357" y="1539397"/>
                    <a:pt x="2715618" y="1567489"/>
                    <a:pt x="2531391" y="1562661"/>
                  </a:cubicBezTo>
                  <a:cubicBezTo>
                    <a:pt x="2347165" y="1557833"/>
                    <a:pt x="2158375" y="1527008"/>
                    <a:pt x="1793179" y="1562661"/>
                  </a:cubicBezTo>
                  <a:cubicBezTo>
                    <a:pt x="1427983" y="1598314"/>
                    <a:pt x="1429123" y="1566127"/>
                    <a:pt x="1223879" y="1562661"/>
                  </a:cubicBezTo>
                  <a:cubicBezTo>
                    <a:pt x="1018635" y="1559195"/>
                    <a:pt x="732939" y="1520554"/>
                    <a:pt x="260449" y="1562661"/>
                  </a:cubicBezTo>
                  <a:cubicBezTo>
                    <a:pt x="106000" y="1565115"/>
                    <a:pt x="-23856" y="1426678"/>
                    <a:pt x="0" y="1302212"/>
                  </a:cubicBezTo>
                  <a:cubicBezTo>
                    <a:pt x="25740" y="1125427"/>
                    <a:pt x="-23450" y="964128"/>
                    <a:pt x="0" y="760495"/>
                  </a:cubicBezTo>
                  <a:cubicBezTo>
                    <a:pt x="23450" y="556862"/>
                    <a:pt x="-15400" y="449843"/>
                    <a:pt x="0" y="260449"/>
                  </a:cubicBezTo>
                  <a:close/>
                </a:path>
                <a:path w="6151333" h="1562661" stroke="0" extrusionOk="0">
                  <a:moveTo>
                    <a:pt x="0" y="260449"/>
                  </a:moveTo>
                  <a:cubicBezTo>
                    <a:pt x="15795" y="120224"/>
                    <a:pt x="119314" y="4215"/>
                    <a:pt x="260449" y="0"/>
                  </a:cubicBezTo>
                  <a:cubicBezTo>
                    <a:pt x="523009" y="-17369"/>
                    <a:pt x="757154" y="-13247"/>
                    <a:pt x="942357" y="0"/>
                  </a:cubicBezTo>
                  <a:cubicBezTo>
                    <a:pt x="1127560" y="13247"/>
                    <a:pt x="1512065" y="-33715"/>
                    <a:pt x="1680570" y="0"/>
                  </a:cubicBezTo>
                  <a:cubicBezTo>
                    <a:pt x="1849075" y="33715"/>
                    <a:pt x="2034333" y="-11768"/>
                    <a:pt x="2249869" y="0"/>
                  </a:cubicBezTo>
                  <a:cubicBezTo>
                    <a:pt x="2465405" y="11768"/>
                    <a:pt x="2724072" y="18497"/>
                    <a:pt x="2875473" y="0"/>
                  </a:cubicBezTo>
                  <a:cubicBezTo>
                    <a:pt x="3026874" y="-18497"/>
                    <a:pt x="3172020" y="-27452"/>
                    <a:pt x="3444773" y="0"/>
                  </a:cubicBezTo>
                  <a:cubicBezTo>
                    <a:pt x="3717526" y="27452"/>
                    <a:pt x="3799183" y="14529"/>
                    <a:pt x="4070377" y="0"/>
                  </a:cubicBezTo>
                  <a:cubicBezTo>
                    <a:pt x="4341571" y="-14529"/>
                    <a:pt x="4375163" y="-13576"/>
                    <a:pt x="4527068" y="0"/>
                  </a:cubicBezTo>
                  <a:cubicBezTo>
                    <a:pt x="4678973" y="13576"/>
                    <a:pt x="4899815" y="7034"/>
                    <a:pt x="5096367" y="0"/>
                  </a:cubicBezTo>
                  <a:cubicBezTo>
                    <a:pt x="5292919" y="-7034"/>
                    <a:pt x="5603852" y="21905"/>
                    <a:pt x="5890884" y="0"/>
                  </a:cubicBezTo>
                  <a:cubicBezTo>
                    <a:pt x="6022866" y="-18049"/>
                    <a:pt x="6142449" y="106292"/>
                    <a:pt x="6151333" y="260449"/>
                  </a:cubicBezTo>
                  <a:cubicBezTo>
                    <a:pt x="6161044" y="496326"/>
                    <a:pt x="6127300" y="642593"/>
                    <a:pt x="6151333" y="791748"/>
                  </a:cubicBezTo>
                  <a:cubicBezTo>
                    <a:pt x="6175366" y="940903"/>
                    <a:pt x="6142079" y="1092950"/>
                    <a:pt x="6151333" y="1302212"/>
                  </a:cubicBezTo>
                  <a:cubicBezTo>
                    <a:pt x="6175983" y="1444509"/>
                    <a:pt x="6032081" y="1572469"/>
                    <a:pt x="5890884" y="1562661"/>
                  </a:cubicBezTo>
                  <a:cubicBezTo>
                    <a:pt x="5671132" y="1568195"/>
                    <a:pt x="5577329" y="1547231"/>
                    <a:pt x="5434193" y="1562661"/>
                  </a:cubicBezTo>
                  <a:cubicBezTo>
                    <a:pt x="5291057" y="1578091"/>
                    <a:pt x="5023836" y="1597812"/>
                    <a:pt x="4695981" y="1562661"/>
                  </a:cubicBezTo>
                  <a:cubicBezTo>
                    <a:pt x="4368126" y="1527510"/>
                    <a:pt x="4175850" y="1552366"/>
                    <a:pt x="3957768" y="1562661"/>
                  </a:cubicBezTo>
                  <a:cubicBezTo>
                    <a:pt x="3739686" y="1572956"/>
                    <a:pt x="3559194" y="1541375"/>
                    <a:pt x="3275860" y="1562661"/>
                  </a:cubicBezTo>
                  <a:cubicBezTo>
                    <a:pt x="2992526" y="1583947"/>
                    <a:pt x="2793359" y="1586766"/>
                    <a:pt x="2593952" y="1562661"/>
                  </a:cubicBezTo>
                  <a:cubicBezTo>
                    <a:pt x="2394545" y="1538556"/>
                    <a:pt x="2235988" y="1557784"/>
                    <a:pt x="2137261" y="1562661"/>
                  </a:cubicBezTo>
                  <a:cubicBezTo>
                    <a:pt x="2038534" y="1567538"/>
                    <a:pt x="1691929" y="1575517"/>
                    <a:pt x="1567961" y="1562661"/>
                  </a:cubicBezTo>
                  <a:cubicBezTo>
                    <a:pt x="1443993" y="1549805"/>
                    <a:pt x="1227102" y="1567035"/>
                    <a:pt x="998662" y="1562661"/>
                  </a:cubicBezTo>
                  <a:cubicBezTo>
                    <a:pt x="770222" y="1558287"/>
                    <a:pt x="418902" y="1594103"/>
                    <a:pt x="260449" y="1562661"/>
                  </a:cubicBezTo>
                  <a:cubicBezTo>
                    <a:pt x="112325" y="1562176"/>
                    <a:pt x="10533" y="1462221"/>
                    <a:pt x="0" y="1302212"/>
                  </a:cubicBezTo>
                  <a:cubicBezTo>
                    <a:pt x="7066" y="1129913"/>
                    <a:pt x="-22015" y="1013598"/>
                    <a:pt x="0" y="770913"/>
                  </a:cubicBezTo>
                  <a:cubicBezTo>
                    <a:pt x="22015" y="528228"/>
                    <a:pt x="24559" y="488991"/>
                    <a:pt x="0" y="260449"/>
                  </a:cubicBezTo>
                  <a:close/>
                </a:path>
              </a:pathLst>
            </a:custGeom>
            <a:solidFill>
              <a:srgbClr val="D9F0F5"/>
            </a:solidFill>
            <a:ln w="28575">
              <a:solidFill>
                <a:schemeClr val="accent5">
                  <a:lumMod val="75000"/>
                </a:schemeClr>
              </a:solidFill>
              <a:extLst>
                <a:ext uri="{C807C97D-BFC1-408E-A445-0C87EB9F89A2}">
                  <ask:lineSketchStyleProps xmlns:ask="http://schemas.microsoft.com/office/drawing/2018/sketchyshapes" xmlns="" sd="301401340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xmlns="" id="{19ECF688-AE15-411A-8F2B-6D31336CAA98}"/>
                </a:ext>
              </a:extLst>
            </p:cNvPr>
            <p:cNvGrpSpPr/>
            <p:nvPr/>
          </p:nvGrpSpPr>
          <p:grpSpPr>
            <a:xfrm>
              <a:off x="2810673" y="3248943"/>
              <a:ext cx="6105304" cy="1351605"/>
              <a:chOff x="2810673" y="3248943"/>
              <a:chExt cx="6105304" cy="1351605"/>
            </a:xfrm>
          </p:grpSpPr>
          <p:pic>
            <p:nvPicPr>
              <p:cNvPr id="1034" name="Picture 10" descr="Plug free icon">
                <a:extLst>
                  <a:ext uri="{FF2B5EF4-FFF2-40B4-BE49-F238E27FC236}">
                    <a16:creationId xmlns:a16="http://schemas.microsoft.com/office/drawing/2014/main" xmlns="" id="{EF60F13B-911F-4BB5-8221-DE55EEF1A8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0673" y="3374807"/>
                <a:ext cx="773906" cy="77390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xmlns="" id="{DFEA1138-AE62-44D4-9453-72601CAF286C}"/>
                  </a:ext>
                </a:extLst>
              </p:cNvPr>
              <p:cNvSpPr txBox="1"/>
              <p:nvPr/>
            </p:nvSpPr>
            <p:spPr>
              <a:xfrm>
                <a:off x="3511558" y="3248943"/>
                <a:ext cx="5404419" cy="1351605"/>
              </a:xfrm>
              <a:prstGeom prst="rect">
                <a:avLst/>
              </a:prstGeom>
              <a:noFill/>
            </p:spPr>
            <p:txBody>
              <a:bodyPr wrap="square" rtlCol="0">
                <a:spAutoFit/>
              </a:bodyPr>
              <a:lstStyle/>
              <a:p>
                <a:pPr algn="just"/>
                <a:r>
                  <a:rPr lang="en-US" sz="2600" dirty="0">
                    <a:solidFill>
                      <a:srgbClr val="004A82"/>
                    </a:solidFill>
                    <a:latin typeface="Calibri" panose="020F0502020204030204" pitchFamily="34" charset="0"/>
                    <a:cs typeface="Calibri" panose="020F0502020204030204" pitchFamily="34" charset="0"/>
                  </a:rPr>
                  <a:t>Nêu được c</a:t>
                </a:r>
                <a:r>
                  <a:rPr lang="vi-VN" sz="2600" dirty="0">
                    <a:solidFill>
                      <a:srgbClr val="004A82"/>
                    </a:solidFill>
                    <a:latin typeface="Calibri" panose="020F0502020204030204" pitchFamily="34" charset="0"/>
                    <a:cs typeface="Calibri" panose="020F0502020204030204" pitchFamily="34" charset="0"/>
                  </a:rPr>
                  <a:t>ác biện pháp tránh gây hỏng đồ điện,</a:t>
                </a:r>
                <a:r>
                  <a:rPr lang="en-US" sz="2600" dirty="0">
                    <a:solidFill>
                      <a:srgbClr val="004A82"/>
                    </a:solidFill>
                    <a:latin typeface="Calibri" panose="020F0502020204030204" pitchFamily="34" charset="0"/>
                    <a:cs typeface="Calibri" panose="020F0502020204030204" pitchFamily="34" charset="0"/>
                  </a:rPr>
                  <a:t> </a:t>
                </a:r>
                <a:r>
                  <a:rPr lang="vi-VN" sz="2600" dirty="0">
                    <a:solidFill>
                      <a:srgbClr val="004A82"/>
                    </a:solidFill>
                    <a:latin typeface="Calibri" panose="020F0502020204030204" pitchFamily="34" charset="0"/>
                    <a:cs typeface="Calibri" panose="020F0502020204030204" pitchFamily="34" charset="0"/>
                  </a:rPr>
                  <a:t>vai</a:t>
                </a:r>
                <a:r>
                  <a:rPr lang="en-US" sz="2600" dirty="0">
                    <a:solidFill>
                      <a:srgbClr val="004A82"/>
                    </a:solidFill>
                    <a:latin typeface="Calibri" panose="020F0502020204030204" pitchFamily="34" charset="0"/>
                    <a:cs typeface="Calibri" panose="020F0502020204030204" pitchFamily="34" charset="0"/>
                  </a:rPr>
                  <a:t> </a:t>
                </a:r>
                <a:r>
                  <a:rPr lang="vi-VN" sz="2600" dirty="0">
                    <a:solidFill>
                      <a:srgbClr val="004A82"/>
                    </a:solidFill>
                    <a:latin typeface="Calibri" panose="020F0502020204030204" pitchFamily="34" charset="0"/>
                    <a:cs typeface="Calibri" panose="020F0502020204030204" pitchFamily="34" charset="0"/>
                  </a:rPr>
                  <a:t>trò của cầu chì và công tơ điện.</a:t>
                </a:r>
              </a:p>
            </p:txBody>
          </p:sp>
        </p:grpSp>
      </p:grpSp>
      <p:pic>
        <p:nvPicPr>
          <p:cNvPr id="50" name="图片 1">
            <a:extLst>
              <a:ext uri="{FF2B5EF4-FFF2-40B4-BE49-F238E27FC236}">
                <a16:creationId xmlns:a16="http://schemas.microsoft.com/office/drawing/2014/main" xmlns="" id="{4B0BCACB-5B51-47AA-AC99-FF8476175AF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7588" r="13757"/>
          <a:stretch/>
        </p:blipFill>
        <p:spPr>
          <a:xfrm>
            <a:off x="0" y="4301126"/>
            <a:ext cx="9144000" cy="845450"/>
          </a:xfrm>
          <a:prstGeom prst="rect">
            <a:avLst/>
          </a:prstGeom>
        </p:spPr>
      </p:pic>
      <p:pic>
        <p:nvPicPr>
          <p:cNvPr id="1046" name="Picture 22" descr="Energy free icon">
            <a:extLst>
              <a:ext uri="{FF2B5EF4-FFF2-40B4-BE49-F238E27FC236}">
                <a16:creationId xmlns:a16="http://schemas.microsoft.com/office/drawing/2014/main" xmlns="" id="{66417613-940F-4DC4-B308-6A9D10ACC0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800527" y="101409"/>
            <a:ext cx="1113629" cy="111362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Electric tower free icon">
            <a:extLst>
              <a:ext uri="{FF2B5EF4-FFF2-40B4-BE49-F238E27FC236}">
                <a16:creationId xmlns:a16="http://schemas.microsoft.com/office/drawing/2014/main" xmlns="" id="{CE9AF675-3E39-4A41-8160-AB903DC147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124" y="237853"/>
            <a:ext cx="2805578" cy="49040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heck free icon">
            <a:extLst>
              <a:ext uri="{FF2B5EF4-FFF2-40B4-BE49-F238E27FC236}">
                <a16:creationId xmlns:a16="http://schemas.microsoft.com/office/drawing/2014/main" xmlns="" id="{DA630ACC-290F-474D-BCCC-5C1A5D41363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00527" y="1993900"/>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heck free icon">
            <a:extLst>
              <a:ext uri="{FF2B5EF4-FFF2-40B4-BE49-F238E27FC236}">
                <a16:creationId xmlns:a16="http://schemas.microsoft.com/office/drawing/2014/main" xmlns="" id="{325B5FAE-FDAB-4EC3-8CA3-84BA9372AE9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63999" y="3870411"/>
            <a:ext cx="853440" cy="85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238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46"/>
                                        </p:tgtEl>
                                        <p:attrNameLst>
                                          <p:attrName>style.visibility</p:attrName>
                                        </p:attrNameLst>
                                      </p:cBhvr>
                                      <p:to>
                                        <p:strVal val="visible"/>
                                      </p:to>
                                    </p:set>
                                    <p:anim calcmode="lin" valueType="num">
                                      <p:cBhvr additive="base">
                                        <p:cTn id="11" dur="1000" fill="hold"/>
                                        <p:tgtEl>
                                          <p:spTgt spid="1046"/>
                                        </p:tgtEl>
                                        <p:attrNameLst>
                                          <p:attrName>ppt_x</p:attrName>
                                        </p:attrNameLst>
                                      </p:cBhvr>
                                      <p:tavLst>
                                        <p:tav tm="0">
                                          <p:val>
                                            <p:strVal val="1+#ppt_w/2"/>
                                          </p:val>
                                        </p:tav>
                                        <p:tav tm="100000">
                                          <p:val>
                                            <p:strVal val="#ppt_x"/>
                                          </p:val>
                                        </p:tav>
                                      </p:tavLst>
                                    </p:anim>
                                    <p:anim calcmode="lin" valueType="num">
                                      <p:cBhvr additive="base">
                                        <p:cTn id="12" dur="1000" fill="hold"/>
                                        <p:tgtEl>
                                          <p:spTgt spid="104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1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F1E6"/>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4019" y="3742661"/>
            <a:ext cx="10108019" cy="1843333"/>
          </a:xfrm>
          <a:prstGeom prst="rect">
            <a:avLst/>
          </a:prstGeom>
        </p:spPr>
      </p:pic>
      <p:sp>
        <p:nvSpPr>
          <p:cNvPr id="20" name="TextBox 3">
            <a:hlinkClick r:id="rId4"/>
            <a:extLst>
              <a:ext uri="{FF2B5EF4-FFF2-40B4-BE49-F238E27FC236}">
                <a16:creationId xmlns:a16="http://schemas.microsoft.com/office/drawing/2014/main" xmlns="" id="{9856C36C-8728-400D-8022-4303E7B6D297}"/>
              </a:ext>
            </a:extLst>
          </p:cNvPr>
          <p:cNvSpPr txBox="1"/>
          <p:nvPr/>
        </p:nvSpPr>
        <p:spPr>
          <a:xfrm>
            <a:off x="2792638" y="4789323"/>
            <a:ext cx="5169613" cy="246221"/>
          </a:xfrm>
          <a:prstGeom prst="rect">
            <a:avLst/>
          </a:prstGeom>
          <a:noFill/>
        </p:spPr>
        <p:txBody>
          <a:bodyPr wrap="square" rtlCol="0">
            <a:spAutoFit/>
          </a:bodyPr>
          <a:lstStyle/>
          <a:p>
            <a:pPr algn="r"/>
            <a:r>
              <a:rPr lang="en-US" altLang="zh-CN" sz="1000" dirty="0">
                <a:solidFill>
                  <a:schemeClr val="tx1">
                    <a:lumMod val="75000"/>
                    <a:lumOff val="25000"/>
                  </a:schemeClr>
                </a:solidFill>
                <a:cs typeface="Arial" pitchFamily="34" charset="0"/>
                <a:hlinkClick r:id="rId4">
                  <a:extLst>
                    <a:ext uri="{A12FA001-AC4F-418D-AE19-62706E023703}">
                      <ahyp:hlinkClr xmlns:ahyp="http://schemas.microsoft.com/office/drawing/2018/hyperlinkcolor" xmlns="" val="tx"/>
                    </a:ext>
                  </a:extLst>
                </a:hlinkClick>
              </a:rPr>
              <a:t>https://www.freeppt7.com</a:t>
            </a:r>
            <a:endParaRPr lang="ko-KR" altLang="en-US" sz="1000" dirty="0">
              <a:solidFill>
                <a:schemeClr val="tx1">
                  <a:lumMod val="75000"/>
                  <a:lumOff val="25000"/>
                </a:schemeClr>
              </a:solidFill>
              <a:cs typeface="Arial" pitchFamily="34" charset="0"/>
            </a:endParaRPr>
          </a:p>
        </p:txBody>
      </p:sp>
      <p:pic>
        <p:nvPicPr>
          <p:cNvPr id="7" name="图片 1">
            <a:extLst>
              <a:ext uri="{FF2B5EF4-FFF2-40B4-BE49-F238E27FC236}">
                <a16:creationId xmlns:a16="http://schemas.microsoft.com/office/drawing/2014/main" xmlns="" id="{63E0F003-A31A-49B3-AC5C-D7AB5A990F40}"/>
              </a:ext>
            </a:extLst>
          </p:cNvPr>
          <p:cNvPicPr>
            <a:picLocks noChangeAspect="1"/>
          </p:cNvPicPr>
          <p:nvPr/>
        </p:nvPicPr>
        <p:blipFill>
          <a:blip r:embed="rId5"/>
          <a:stretch>
            <a:fillRect/>
          </a:stretch>
        </p:blipFill>
        <p:spPr>
          <a:xfrm>
            <a:off x="1181749" y="863975"/>
            <a:ext cx="7172774" cy="3684908"/>
          </a:xfrm>
          <a:prstGeom prst="rect">
            <a:avLst/>
          </a:prstGeom>
        </p:spPr>
      </p:pic>
      <p:sp>
        <p:nvSpPr>
          <p:cNvPr id="5" name="TextBox 4">
            <a:extLst>
              <a:ext uri="{FF2B5EF4-FFF2-40B4-BE49-F238E27FC236}">
                <a16:creationId xmlns:a16="http://schemas.microsoft.com/office/drawing/2014/main" xmlns="" id="{CF124740-EDC6-4D57-AD72-A29CC8549743}"/>
              </a:ext>
            </a:extLst>
          </p:cNvPr>
          <p:cNvSpPr txBox="1"/>
          <p:nvPr/>
        </p:nvSpPr>
        <p:spPr>
          <a:xfrm>
            <a:off x="4609451" y="313797"/>
            <a:ext cx="3352800" cy="830997"/>
          </a:xfrm>
          <a:prstGeom prst="rect">
            <a:avLst/>
          </a:prstGeom>
          <a:noFill/>
        </p:spPr>
        <p:txBody>
          <a:bodyPr wrap="square" rtlCol="0">
            <a:spAutoFit/>
          </a:bodyPr>
          <a:lstStyle/>
          <a:p>
            <a:r>
              <a:rPr lang="en-US" sz="4800" b="1" dirty="0">
                <a:solidFill>
                  <a:srgbClr val="D7454F"/>
                </a:solidFill>
                <a:latin typeface="#9Slide07 SVNNexa Rust Slab Bla" panose="020B0606040200020203" pitchFamily="34" charset="0"/>
              </a:rPr>
              <a:t>D</a:t>
            </a:r>
            <a:r>
              <a:rPr lang="en-US" sz="4800" dirty="0">
                <a:solidFill>
                  <a:srgbClr val="D7454F"/>
                </a:solidFill>
                <a:latin typeface="#9Slide07 SVNNexa Rust Slab Bla" panose="020B0606040200020203" pitchFamily="34" charset="0"/>
              </a:rPr>
              <a:t>ặn dò</a:t>
            </a:r>
          </a:p>
        </p:txBody>
      </p:sp>
      <p:sp>
        <p:nvSpPr>
          <p:cNvPr id="8" name="TextBox 7">
            <a:extLst>
              <a:ext uri="{FF2B5EF4-FFF2-40B4-BE49-F238E27FC236}">
                <a16:creationId xmlns:a16="http://schemas.microsoft.com/office/drawing/2014/main" xmlns="" id="{6E13E595-74A6-4B4D-B80A-F8352FD34F42}"/>
              </a:ext>
            </a:extLst>
          </p:cNvPr>
          <p:cNvSpPr txBox="1"/>
          <p:nvPr/>
        </p:nvSpPr>
        <p:spPr>
          <a:xfrm>
            <a:off x="1835888" y="2105247"/>
            <a:ext cx="5940056" cy="1384995"/>
          </a:xfrm>
          <a:prstGeom prst="rect">
            <a:avLst/>
          </a:prstGeom>
          <a:noFill/>
        </p:spPr>
        <p:txBody>
          <a:bodyPr wrap="square" rtlCol="0">
            <a:spAutoFit/>
          </a:bodyPr>
          <a:lstStyle/>
          <a:p>
            <a:pPr algn="just"/>
            <a:r>
              <a:rPr lang="en-US" sz="2800" dirty="0">
                <a:solidFill>
                  <a:srgbClr val="2D591D"/>
                </a:solidFill>
                <a:latin typeface="#9Slide03 AllRoundGothic" panose="020B0703020202020104" pitchFamily="34" charset="0"/>
              </a:rPr>
              <a:t>Chuẩn bị bài sau: </a:t>
            </a:r>
            <a:r>
              <a:rPr lang="en-US" sz="2800" i="1" dirty="0">
                <a:solidFill>
                  <a:srgbClr val="2D591D"/>
                </a:solidFill>
                <a:latin typeface="#9Slide03 AllRoundGothic" panose="020B0703020202020104" pitchFamily="34" charset="0"/>
              </a:rPr>
              <a:t>An toàn và tránh lãng phí khi sử dụng điện (tiết 2)</a:t>
            </a:r>
          </a:p>
        </p:txBody>
      </p:sp>
      <p:pic>
        <p:nvPicPr>
          <p:cNvPr id="4" name="图片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spTree>
    <p:extLst>
      <p:ext uri="{BB962C8B-B14F-4D97-AF65-F5344CB8AC3E}">
        <p14:creationId xmlns:p14="http://schemas.microsoft.com/office/powerpoint/2010/main" val="2210448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71750"/>
            <a:ext cx="9144000" cy="2281853"/>
          </a:xfrm>
          <a:prstGeom prst="rect">
            <a:avLst/>
          </a:prstGeom>
        </p:spPr>
      </p:pic>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1171" y="747361"/>
            <a:ext cx="4544030" cy="4396139"/>
          </a:xfrm>
          <a:prstGeom prst="rect">
            <a:avLst/>
          </a:prstGeom>
        </p:spPr>
      </p:pic>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sp>
        <p:nvSpPr>
          <p:cNvPr id="20" name="TextBox 3">
            <a:hlinkClick r:id="rId6"/>
            <a:extLst>
              <a:ext uri="{FF2B5EF4-FFF2-40B4-BE49-F238E27FC236}">
                <a16:creationId xmlns:a16="http://schemas.microsoft.com/office/drawing/2014/main" xmlns="" id="{9856C36C-8728-400D-8022-4303E7B6D297}"/>
              </a:ext>
            </a:extLst>
          </p:cNvPr>
          <p:cNvSpPr txBox="1"/>
          <p:nvPr/>
        </p:nvSpPr>
        <p:spPr>
          <a:xfrm>
            <a:off x="2792638" y="4789323"/>
            <a:ext cx="5169613" cy="246221"/>
          </a:xfrm>
          <a:prstGeom prst="rect">
            <a:avLst/>
          </a:prstGeom>
          <a:noFill/>
        </p:spPr>
        <p:txBody>
          <a:bodyPr wrap="square" rtlCol="0">
            <a:spAutoFit/>
          </a:bodyPr>
          <a:lstStyle/>
          <a:p>
            <a:pPr algn="r"/>
            <a:r>
              <a:rPr lang="en-US" altLang="zh-CN" sz="1000" dirty="0">
                <a:solidFill>
                  <a:schemeClr val="tx1">
                    <a:lumMod val="75000"/>
                    <a:lumOff val="25000"/>
                  </a:schemeClr>
                </a:solidFill>
                <a:cs typeface="Arial" pitchFamily="34" charset="0"/>
                <a:hlinkClick r:id="rId6">
                  <a:extLst>
                    <a:ext uri="{A12FA001-AC4F-418D-AE19-62706E023703}">
                      <ahyp:hlinkClr xmlns:ahyp="http://schemas.microsoft.com/office/drawing/2018/hyperlinkcolor" xmlns="" val="tx"/>
                    </a:ext>
                  </a:extLst>
                </a:hlinkClick>
              </a:rPr>
              <a:t>https://www.freeppt7.com</a:t>
            </a:r>
            <a:endParaRPr lang="ko-KR" altLang="en-US" sz="1000" dirty="0">
              <a:solidFill>
                <a:schemeClr val="tx1">
                  <a:lumMod val="75000"/>
                  <a:lumOff val="25000"/>
                </a:schemeClr>
              </a:solidFill>
              <a:cs typeface="Arial" pitchFamily="34" charset="0"/>
            </a:endParaRPr>
          </a:p>
        </p:txBody>
      </p:sp>
      <p:pic>
        <p:nvPicPr>
          <p:cNvPr id="6" name="Picture 5" descr="Shape&#10;&#10;Description automatically generated with medium confidence">
            <a:extLst>
              <a:ext uri="{FF2B5EF4-FFF2-40B4-BE49-F238E27FC236}">
                <a16:creationId xmlns:a16="http://schemas.microsoft.com/office/drawing/2014/main" xmlns="" id="{DB8F731C-3724-47C8-85E6-EA7899F051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1797"/>
          <a:stretch/>
        </p:blipFill>
        <p:spPr>
          <a:xfrm>
            <a:off x="1593056" y="747361"/>
            <a:ext cx="7150894" cy="1573834"/>
          </a:xfrm>
          <a:prstGeom prst="rect">
            <a:avLst/>
          </a:prstGeom>
        </p:spPr>
      </p:pic>
    </p:spTree>
    <p:extLst>
      <p:ext uri="{BB962C8B-B14F-4D97-AF65-F5344CB8AC3E}">
        <p14:creationId xmlns:p14="http://schemas.microsoft.com/office/powerpoint/2010/main" val="3393148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FEAFF"/>
        </a:solidFill>
        <a:effectLst/>
      </p:bgPr>
    </p:bg>
    <p:spTree>
      <p:nvGrpSpPr>
        <p:cNvPr id="1" name=""/>
        <p:cNvGrpSpPr/>
        <p:nvPr/>
      </p:nvGrpSpPr>
      <p:grpSpPr>
        <a:xfrm>
          <a:off x="0" y="0"/>
          <a:ext cx="0" cy="0"/>
          <a:chOff x="0" y="0"/>
          <a:chExt cx="0" cy="0"/>
        </a:xfrm>
      </p:grpSpPr>
      <p:sp>
        <p:nvSpPr>
          <p:cNvPr id="14" name="任意多边形: 形状 13">
            <a:extLst>
              <a:ext uri="{FF2B5EF4-FFF2-40B4-BE49-F238E27FC236}">
                <a16:creationId xmlns:a16="http://schemas.microsoft.com/office/drawing/2014/main" xmlns="" id="{2F78AA99-FE66-4F57-AAF3-B1340139B011}"/>
              </a:ext>
            </a:extLst>
          </p:cNvPr>
          <p:cNvSpPr/>
          <p:nvPr/>
        </p:nvSpPr>
        <p:spPr>
          <a:xfrm>
            <a:off x="-244930" y="87087"/>
            <a:ext cx="9645290" cy="5056414"/>
          </a:xfrm>
          <a:custGeom>
            <a:avLst/>
            <a:gdLst>
              <a:gd name="connsiteX0" fmla="*/ 6430193 w 12860386"/>
              <a:gd name="connsiteY0" fmla="*/ 0 h 6741885"/>
              <a:gd name="connsiteX1" fmla="*/ 12860386 w 12860386"/>
              <a:gd name="connsiteY1" fmla="*/ 6519723 h 6741885"/>
              <a:gd name="connsiteX2" fmla="*/ 12854846 w 12860386"/>
              <a:gd name="connsiteY2" fmla="*/ 6741885 h 6741885"/>
              <a:gd name="connsiteX3" fmla="*/ 5540 w 12860386"/>
              <a:gd name="connsiteY3" fmla="*/ 6741885 h 6741885"/>
              <a:gd name="connsiteX4" fmla="*/ 0 w 12860386"/>
              <a:gd name="connsiteY4" fmla="*/ 6519723 h 6741885"/>
              <a:gd name="connsiteX5" fmla="*/ 6430193 w 12860386"/>
              <a:gd name="connsiteY5" fmla="*/ 0 h 674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0386" h="6741885">
                <a:moveTo>
                  <a:pt x="6430193" y="0"/>
                </a:moveTo>
                <a:cubicBezTo>
                  <a:pt x="9981491" y="0"/>
                  <a:pt x="12860386" y="2918979"/>
                  <a:pt x="12860386" y="6519723"/>
                </a:cubicBezTo>
                <a:lnTo>
                  <a:pt x="12854846" y="6741885"/>
                </a:lnTo>
                <a:lnTo>
                  <a:pt x="5540" y="6741885"/>
                </a:lnTo>
                <a:lnTo>
                  <a:pt x="0" y="6519723"/>
                </a:lnTo>
                <a:cubicBezTo>
                  <a:pt x="0" y="2918979"/>
                  <a:pt x="2878895" y="0"/>
                  <a:pt x="6430193" y="0"/>
                </a:cubicBezTo>
                <a:close/>
              </a:path>
            </a:pathLst>
          </a:custGeom>
          <a:solidFill>
            <a:srgbClr val="DD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印品黑体" panose="00000500000000000000" pitchFamily="2" charset="-122"/>
              <a:ea typeface="印品黑体" panose="00000500000000000000" pitchFamily="2" charset="-122"/>
            </a:endParaRPr>
          </a:p>
        </p:txBody>
      </p:sp>
      <p:pic>
        <p:nvPicPr>
          <p:cNvPr id="73" name="Picture 72" descr="A picture containing text, vector graphics&#10;&#10;Description automatically generated">
            <a:extLst>
              <a:ext uri="{FF2B5EF4-FFF2-40B4-BE49-F238E27FC236}">
                <a16:creationId xmlns:a16="http://schemas.microsoft.com/office/drawing/2014/main" xmlns="" id="{A79C0C35-50C8-40A5-A0D4-1FD8F9F96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599" y="1024033"/>
            <a:ext cx="4272403" cy="4032380"/>
          </a:xfrm>
          <a:prstGeom prst="rect">
            <a:avLst/>
          </a:prstGeom>
        </p:spPr>
      </p:pic>
      <p:pic>
        <p:nvPicPr>
          <p:cNvPr id="8" name="图片 7">
            <a:extLst>
              <a:ext uri="{FF2B5EF4-FFF2-40B4-BE49-F238E27FC236}">
                <a16:creationId xmlns:a16="http://schemas.microsoft.com/office/drawing/2014/main" xmlns="" id="{CE3B4127-84EB-467B-B910-FA5BA84034DE}"/>
              </a:ext>
            </a:extLst>
          </p:cNvPr>
          <p:cNvPicPr>
            <a:picLocks noChangeAspect="1"/>
          </p:cNvPicPr>
          <p:nvPr/>
        </p:nvPicPr>
        <p:blipFill>
          <a:blip r:embed="rId4"/>
          <a:stretch>
            <a:fillRect/>
          </a:stretch>
        </p:blipFill>
        <p:spPr>
          <a:xfrm>
            <a:off x="581217" y="237625"/>
            <a:ext cx="1107128" cy="500159"/>
          </a:xfrm>
          <a:prstGeom prst="rect">
            <a:avLst/>
          </a:prstGeom>
        </p:spPr>
      </p:pic>
      <p:pic>
        <p:nvPicPr>
          <p:cNvPr id="9" name="图片 8">
            <a:extLst>
              <a:ext uri="{FF2B5EF4-FFF2-40B4-BE49-F238E27FC236}">
                <a16:creationId xmlns:a16="http://schemas.microsoft.com/office/drawing/2014/main" xmlns="" id="{35F503D1-6009-41D2-A9FA-38BDE410755D}"/>
              </a:ext>
            </a:extLst>
          </p:cNvPr>
          <p:cNvPicPr>
            <a:picLocks noChangeAspect="1"/>
          </p:cNvPicPr>
          <p:nvPr/>
        </p:nvPicPr>
        <p:blipFill>
          <a:blip r:embed="rId4"/>
          <a:stretch>
            <a:fillRect/>
          </a:stretch>
        </p:blipFill>
        <p:spPr>
          <a:xfrm>
            <a:off x="8207313" y="-35679"/>
            <a:ext cx="1287304" cy="639572"/>
          </a:xfrm>
          <a:prstGeom prst="rect">
            <a:avLst/>
          </a:prstGeom>
        </p:spPr>
      </p:pic>
      <p:pic>
        <p:nvPicPr>
          <p:cNvPr id="20" name="Picture 19" descr="A picture containing toy&#10;&#10;Description automatically generated">
            <a:extLst>
              <a:ext uri="{FF2B5EF4-FFF2-40B4-BE49-F238E27FC236}">
                <a16:creationId xmlns:a16="http://schemas.microsoft.com/office/drawing/2014/main" xmlns="" id="{DDA78519-8F93-41E5-AEA5-6E46A38FD622}"/>
              </a:ext>
            </a:extLst>
          </p:cNvPr>
          <p:cNvPicPr>
            <a:picLocks noChangeAspect="1"/>
          </p:cNvPicPr>
          <p:nvPr/>
        </p:nvPicPr>
        <p:blipFill rotWithShape="1">
          <a:blip r:embed="rId5">
            <a:extLst>
              <a:ext uri="{28A0092B-C50C-407E-A947-70E740481C1C}">
                <a14:useLocalDpi xmlns:a14="http://schemas.microsoft.com/office/drawing/2010/main" val="0"/>
              </a:ext>
            </a:extLst>
          </a:blip>
          <a:srcRect l="24306" r="25277"/>
          <a:stretch/>
        </p:blipFill>
        <p:spPr>
          <a:xfrm>
            <a:off x="349998" y="331081"/>
            <a:ext cx="2563141" cy="5083916"/>
          </a:xfrm>
          <a:prstGeom prst="rect">
            <a:avLst/>
          </a:prstGeom>
        </p:spPr>
      </p:pic>
      <p:grpSp>
        <p:nvGrpSpPr>
          <p:cNvPr id="13" name="Group 12">
            <a:extLst>
              <a:ext uri="{FF2B5EF4-FFF2-40B4-BE49-F238E27FC236}">
                <a16:creationId xmlns:a16="http://schemas.microsoft.com/office/drawing/2014/main" xmlns="" id="{5831F254-7690-4573-BFAD-EFA67FE5200B}"/>
              </a:ext>
            </a:extLst>
          </p:cNvPr>
          <p:cNvGrpSpPr/>
          <p:nvPr/>
        </p:nvGrpSpPr>
        <p:grpSpPr>
          <a:xfrm>
            <a:off x="2193125" y="199086"/>
            <a:ext cx="5658901" cy="1475717"/>
            <a:chOff x="2307196" y="1344448"/>
            <a:chExt cx="5658901" cy="1475717"/>
          </a:xfrm>
        </p:grpSpPr>
        <p:sp>
          <p:nvSpPr>
            <p:cNvPr id="3" name="Speech Bubble: Rectangle with Corners Rounded 2">
              <a:extLst>
                <a:ext uri="{FF2B5EF4-FFF2-40B4-BE49-F238E27FC236}">
                  <a16:creationId xmlns:a16="http://schemas.microsoft.com/office/drawing/2014/main" xmlns="" id="{8145CDAD-6CDB-47DB-AF29-76DB37E1B007}"/>
                </a:ext>
              </a:extLst>
            </p:cNvPr>
            <p:cNvSpPr/>
            <p:nvPr/>
          </p:nvSpPr>
          <p:spPr>
            <a:xfrm>
              <a:off x="2307196" y="1344448"/>
              <a:ext cx="5650942" cy="1475717"/>
            </a:xfrm>
            <a:prstGeom prst="wedgeRoundRectCallout">
              <a:avLst>
                <a:gd name="adj1" fmla="val -54720"/>
                <a:gd name="adj2" fmla="val 30673"/>
                <a:gd name="adj3" fmla="val 16667"/>
              </a:avLst>
            </a:prstGeom>
            <a:solidFill>
              <a:srgbClr val="C4E6E4"/>
            </a:solidFill>
            <a:ln w="38100">
              <a:solidFill>
                <a:srgbClr val="84C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8B96EEA0-F772-4DC6-BD0E-F58FB291EB03}"/>
                </a:ext>
              </a:extLst>
            </p:cNvPr>
            <p:cNvSpPr txBox="1"/>
            <p:nvPr/>
          </p:nvSpPr>
          <p:spPr>
            <a:xfrm>
              <a:off x="2371452" y="1387827"/>
              <a:ext cx="5594645" cy="1384995"/>
            </a:xfrm>
            <a:prstGeom prst="rect">
              <a:avLst/>
            </a:prstGeom>
            <a:noFill/>
          </p:spPr>
          <p:txBody>
            <a:bodyPr wrap="square" rtlCol="0">
              <a:spAutoFit/>
            </a:bodyPr>
            <a:lstStyle/>
            <a:p>
              <a:pPr algn="just"/>
              <a:r>
                <a:rPr lang="en-US" sz="2800" dirty="0">
                  <a:solidFill>
                    <a:schemeClr val="accent1">
                      <a:lumMod val="75000"/>
                    </a:schemeClr>
                  </a:solidFill>
                  <a:latin typeface="Calibri" panose="020F0502020204030204" pitchFamily="34" charset="0"/>
                  <a:cs typeface="Calibri" panose="020F0502020204030204" pitchFamily="34" charset="0"/>
                </a:rPr>
                <a:t>Các bạn nhỏ hãy giúp chú phân biệt vật liệu cách điện và dẫn điện để làm trang bị và dụng cụ sửa chữa nhé!</a:t>
              </a:r>
            </a:p>
          </p:txBody>
        </p:sp>
      </p:grpSp>
      <p:grpSp>
        <p:nvGrpSpPr>
          <p:cNvPr id="25" name="Group 24">
            <a:extLst>
              <a:ext uri="{FF2B5EF4-FFF2-40B4-BE49-F238E27FC236}">
                <a16:creationId xmlns:a16="http://schemas.microsoft.com/office/drawing/2014/main" xmlns="" id="{E3B348E1-F7CA-43CB-993B-0DCDAE602B71}"/>
              </a:ext>
            </a:extLst>
          </p:cNvPr>
          <p:cNvGrpSpPr/>
          <p:nvPr/>
        </p:nvGrpSpPr>
        <p:grpSpPr>
          <a:xfrm>
            <a:off x="2201085" y="176071"/>
            <a:ext cx="5658902" cy="1475717"/>
            <a:chOff x="2303216" y="3096678"/>
            <a:chExt cx="5658902" cy="1475717"/>
          </a:xfrm>
        </p:grpSpPr>
        <p:sp>
          <p:nvSpPr>
            <p:cNvPr id="24" name="Speech Bubble: Rectangle with Corners Rounded 23">
              <a:extLst>
                <a:ext uri="{FF2B5EF4-FFF2-40B4-BE49-F238E27FC236}">
                  <a16:creationId xmlns:a16="http://schemas.microsoft.com/office/drawing/2014/main" xmlns="" id="{BC9CC309-7087-4712-AB88-BB9D065F3863}"/>
                </a:ext>
              </a:extLst>
            </p:cNvPr>
            <p:cNvSpPr/>
            <p:nvPr/>
          </p:nvSpPr>
          <p:spPr>
            <a:xfrm>
              <a:off x="2303216" y="3096678"/>
              <a:ext cx="5650942" cy="1475717"/>
            </a:xfrm>
            <a:prstGeom prst="wedgeRoundRectCallout">
              <a:avLst>
                <a:gd name="adj1" fmla="val -54877"/>
                <a:gd name="adj2" fmla="val 32739"/>
                <a:gd name="adj3" fmla="val 16667"/>
              </a:avLst>
            </a:prstGeom>
            <a:solidFill>
              <a:srgbClr val="C4E6E4"/>
            </a:solidFill>
            <a:ln w="38100">
              <a:solidFill>
                <a:srgbClr val="84C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xmlns="" id="{6230D8B0-B23F-4EA2-933C-4C5E2DE3BEE2}"/>
                </a:ext>
              </a:extLst>
            </p:cNvPr>
            <p:cNvSpPr txBox="1"/>
            <p:nvPr/>
          </p:nvSpPr>
          <p:spPr>
            <a:xfrm>
              <a:off x="2371453" y="3142040"/>
              <a:ext cx="5590665" cy="1384995"/>
            </a:xfrm>
            <a:prstGeom prst="rect">
              <a:avLst/>
            </a:prstGeom>
            <a:noFill/>
          </p:spPr>
          <p:txBody>
            <a:bodyPr wrap="square" rtlCol="0">
              <a:spAutoFit/>
            </a:bodyPr>
            <a:lstStyle/>
            <a:p>
              <a:pPr algn="just"/>
              <a:r>
                <a:rPr lang="en-US" sz="2800" dirty="0">
                  <a:solidFill>
                    <a:schemeClr val="accent1">
                      <a:lumMod val="75000"/>
                    </a:schemeClr>
                  </a:solidFill>
                  <a:latin typeface="Calibri" panose="020F0502020204030204" pitchFamily="34" charset="0"/>
                  <a:cs typeface="Calibri" panose="020F0502020204030204" pitchFamily="34" charset="0"/>
                </a:rPr>
                <a:t>Để làm một số đồ trang bị bảo vệ và dụng cụ sửa điện, chú thợ điện cần tìm các vật liệu cần thiết. </a:t>
              </a:r>
            </a:p>
          </p:txBody>
        </p:sp>
      </p:grpSp>
    </p:spTree>
    <p:extLst>
      <p:ext uri="{BB962C8B-B14F-4D97-AF65-F5344CB8AC3E}">
        <p14:creationId xmlns:p14="http://schemas.microsoft.com/office/powerpoint/2010/main" val="5241815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1+#ppt_w/2"/>
                                          </p:val>
                                        </p:tav>
                                        <p:tav tm="100000">
                                          <p:val>
                                            <p:strVal val="#ppt_x"/>
                                          </p:val>
                                        </p:tav>
                                      </p:tavLst>
                                    </p:anim>
                                    <p:anim calcmode="lin" valueType="num">
                                      <p:cBhvr additive="base">
                                        <p:cTn id="16" dur="500" fill="hold"/>
                                        <p:tgtEl>
                                          <p:spTgt spid="7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9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par>
                                <p:cTn id="30" presetID="10" presetClass="exit" presetSubtype="0" fill="hold" nodeType="with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xmlns=""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a16="http://schemas.microsoft.com/office/drawing/2014/main" xmlns=""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a16="http://schemas.microsoft.com/office/drawing/2014/main" xmlns="" id="{74F1F93E-3B79-4F6A-A9D4-3ABEF86E258F}"/>
              </a:ext>
            </a:extLst>
          </p:cNvPr>
          <p:cNvSpPr/>
          <p:nvPr/>
        </p:nvSpPr>
        <p:spPr>
          <a:xfrm>
            <a:off x="2147981" y="492702"/>
            <a:ext cx="4726118" cy="881362"/>
          </a:xfrm>
          <a:custGeom>
            <a:avLst/>
            <a:gdLst>
              <a:gd name="connsiteX0" fmla="*/ 0 w 4726118"/>
              <a:gd name="connsiteY0" fmla="*/ 146897 h 881362"/>
              <a:gd name="connsiteX1" fmla="*/ 146897 w 4726118"/>
              <a:gd name="connsiteY1" fmla="*/ 0 h 881362"/>
              <a:gd name="connsiteX2" fmla="*/ 868733 w 4726118"/>
              <a:gd name="connsiteY2" fmla="*/ 0 h 881362"/>
              <a:gd name="connsiteX3" fmla="*/ 1368952 w 4726118"/>
              <a:gd name="connsiteY3" fmla="*/ 0 h 881362"/>
              <a:gd name="connsiteX4" fmla="*/ 1869171 w 4726118"/>
              <a:gd name="connsiteY4" fmla="*/ 0 h 881362"/>
              <a:gd name="connsiteX5" fmla="*/ 2546684 w 4726118"/>
              <a:gd name="connsiteY5" fmla="*/ 0 h 881362"/>
              <a:gd name="connsiteX6" fmla="*/ 3135550 w 4726118"/>
              <a:gd name="connsiteY6" fmla="*/ 0 h 881362"/>
              <a:gd name="connsiteX7" fmla="*/ 3680092 w 4726118"/>
              <a:gd name="connsiteY7" fmla="*/ 0 h 881362"/>
              <a:gd name="connsiteX8" fmla="*/ 4579221 w 4726118"/>
              <a:gd name="connsiteY8" fmla="*/ 0 h 881362"/>
              <a:gd name="connsiteX9" fmla="*/ 4726118 w 4726118"/>
              <a:gd name="connsiteY9" fmla="*/ 146897 h 881362"/>
              <a:gd name="connsiteX10" fmla="*/ 4726118 w 4726118"/>
              <a:gd name="connsiteY10" fmla="*/ 734465 h 881362"/>
              <a:gd name="connsiteX11" fmla="*/ 4579221 w 4726118"/>
              <a:gd name="connsiteY11" fmla="*/ 881362 h 881362"/>
              <a:gd name="connsiteX12" fmla="*/ 4079002 w 4726118"/>
              <a:gd name="connsiteY12" fmla="*/ 881362 h 881362"/>
              <a:gd name="connsiteX13" fmla="*/ 3401489 w 4726118"/>
              <a:gd name="connsiteY13" fmla="*/ 881362 h 881362"/>
              <a:gd name="connsiteX14" fmla="*/ 2679654 w 4726118"/>
              <a:gd name="connsiteY14" fmla="*/ 881362 h 881362"/>
              <a:gd name="connsiteX15" fmla="*/ 2046464 w 4726118"/>
              <a:gd name="connsiteY15" fmla="*/ 881362 h 881362"/>
              <a:gd name="connsiteX16" fmla="*/ 1457599 w 4726118"/>
              <a:gd name="connsiteY16" fmla="*/ 881362 h 881362"/>
              <a:gd name="connsiteX17" fmla="*/ 824409 w 4726118"/>
              <a:gd name="connsiteY17" fmla="*/ 881362 h 881362"/>
              <a:gd name="connsiteX18" fmla="*/ 146897 w 4726118"/>
              <a:gd name="connsiteY18" fmla="*/ 881362 h 881362"/>
              <a:gd name="connsiteX19" fmla="*/ 0 w 4726118"/>
              <a:gd name="connsiteY19" fmla="*/ 734465 h 881362"/>
              <a:gd name="connsiteX20" fmla="*/ 0 w 4726118"/>
              <a:gd name="connsiteY20"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6118" h="881362" fill="none" extrusionOk="0">
                <a:moveTo>
                  <a:pt x="0" y="146897"/>
                </a:moveTo>
                <a:cubicBezTo>
                  <a:pt x="-4724" y="71769"/>
                  <a:pt x="51405" y="-13199"/>
                  <a:pt x="146897" y="0"/>
                </a:cubicBezTo>
                <a:cubicBezTo>
                  <a:pt x="331918" y="-12516"/>
                  <a:pt x="591254" y="32220"/>
                  <a:pt x="868733" y="0"/>
                </a:cubicBezTo>
                <a:cubicBezTo>
                  <a:pt x="1146212" y="-32220"/>
                  <a:pt x="1143124" y="5081"/>
                  <a:pt x="1368952" y="0"/>
                </a:cubicBezTo>
                <a:cubicBezTo>
                  <a:pt x="1594780" y="-5081"/>
                  <a:pt x="1644314" y="-18898"/>
                  <a:pt x="1869171" y="0"/>
                </a:cubicBezTo>
                <a:cubicBezTo>
                  <a:pt x="2094028" y="18898"/>
                  <a:pt x="2241878" y="32738"/>
                  <a:pt x="2546684" y="0"/>
                </a:cubicBezTo>
                <a:cubicBezTo>
                  <a:pt x="2851490" y="-32738"/>
                  <a:pt x="2887299" y="-3476"/>
                  <a:pt x="3135550" y="0"/>
                </a:cubicBezTo>
                <a:cubicBezTo>
                  <a:pt x="3383801" y="3476"/>
                  <a:pt x="3451435" y="-1816"/>
                  <a:pt x="3680092" y="0"/>
                </a:cubicBezTo>
                <a:cubicBezTo>
                  <a:pt x="3908749" y="1816"/>
                  <a:pt x="4270383" y="-44281"/>
                  <a:pt x="4579221" y="0"/>
                </a:cubicBezTo>
                <a:cubicBezTo>
                  <a:pt x="4677549" y="1404"/>
                  <a:pt x="4729806" y="48890"/>
                  <a:pt x="4726118" y="146897"/>
                </a:cubicBezTo>
                <a:cubicBezTo>
                  <a:pt x="4711349" y="404408"/>
                  <a:pt x="4735483" y="469178"/>
                  <a:pt x="4726118" y="734465"/>
                </a:cubicBezTo>
                <a:cubicBezTo>
                  <a:pt x="4726689" y="820485"/>
                  <a:pt x="4653279" y="878943"/>
                  <a:pt x="4579221" y="881362"/>
                </a:cubicBezTo>
                <a:cubicBezTo>
                  <a:pt x="4473694" y="885871"/>
                  <a:pt x="4251463" y="885504"/>
                  <a:pt x="4079002" y="881362"/>
                </a:cubicBezTo>
                <a:cubicBezTo>
                  <a:pt x="3906541" y="877220"/>
                  <a:pt x="3617729" y="904124"/>
                  <a:pt x="3401489" y="881362"/>
                </a:cubicBezTo>
                <a:cubicBezTo>
                  <a:pt x="3185249" y="858600"/>
                  <a:pt x="2910128" y="882053"/>
                  <a:pt x="2679654" y="881362"/>
                </a:cubicBezTo>
                <a:cubicBezTo>
                  <a:pt x="2449180" y="880671"/>
                  <a:pt x="2346947" y="877596"/>
                  <a:pt x="2046464" y="881362"/>
                </a:cubicBezTo>
                <a:cubicBezTo>
                  <a:pt x="1745981" y="885129"/>
                  <a:pt x="1579294" y="875493"/>
                  <a:pt x="1457599" y="881362"/>
                </a:cubicBezTo>
                <a:cubicBezTo>
                  <a:pt x="1335905" y="887231"/>
                  <a:pt x="1138840" y="854413"/>
                  <a:pt x="824409" y="881362"/>
                </a:cubicBezTo>
                <a:cubicBezTo>
                  <a:pt x="509978" y="908312"/>
                  <a:pt x="463633" y="875712"/>
                  <a:pt x="146897" y="881362"/>
                </a:cubicBezTo>
                <a:cubicBezTo>
                  <a:pt x="65269" y="877561"/>
                  <a:pt x="-4800" y="819212"/>
                  <a:pt x="0" y="734465"/>
                </a:cubicBezTo>
                <a:cubicBezTo>
                  <a:pt x="-15365" y="530941"/>
                  <a:pt x="8217" y="345372"/>
                  <a:pt x="0" y="146897"/>
                </a:cubicBezTo>
                <a:close/>
              </a:path>
              <a:path w="4726118" h="881362" stroke="0" extrusionOk="0">
                <a:moveTo>
                  <a:pt x="0" y="146897"/>
                </a:moveTo>
                <a:cubicBezTo>
                  <a:pt x="566" y="73130"/>
                  <a:pt x="76457" y="3234"/>
                  <a:pt x="146897" y="0"/>
                </a:cubicBezTo>
                <a:cubicBezTo>
                  <a:pt x="321519" y="24551"/>
                  <a:pt x="521268" y="-4550"/>
                  <a:pt x="780086" y="0"/>
                </a:cubicBezTo>
                <a:cubicBezTo>
                  <a:pt x="1038904" y="4550"/>
                  <a:pt x="1164539" y="31564"/>
                  <a:pt x="1501922" y="0"/>
                </a:cubicBezTo>
                <a:cubicBezTo>
                  <a:pt x="1839305" y="-31564"/>
                  <a:pt x="1912524" y="33556"/>
                  <a:pt x="2223757" y="0"/>
                </a:cubicBezTo>
                <a:cubicBezTo>
                  <a:pt x="2534990" y="-33556"/>
                  <a:pt x="2543051" y="-5963"/>
                  <a:pt x="2856947" y="0"/>
                </a:cubicBezTo>
                <a:cubicBezTo>
                  <a:pt x="3170843" y="5963"/>
                  <a:pt x="3250163" y="-5985"/>
                  <a:pt x="3445812" y="0"/>
                </a:cubicBezTo>
                <a:cubicBezTo>
                  <a:pt x="3641462" y="5985"/>
                  <a:pt x="4191766" y="24759"/>
                  <a:pt x="4579221" y="0"/>
                </a:cubicBezTo>
                <a:cubicBezTo>
                  <a:pt x="4664266" y="2720"/>
                  <a:pt x="4706381" y="61865"/>
                  <a:pt x="4726118" y="146897"/>
                </a:cubicBezTo>
                <a:cubicBezTo>
                  <a:pt x="4740895" y="392631"/>
                  <a:pt x="4738839" y="592490"/>
                  <a:pt x="4726118" y="734465"/>
                </a:cubicBezTo>
                <a:cubicBezTo>
                  <a:pt x="4716621" y="807336"/>
                  <a:pt x="4661348" y="876159"/>
                  <a:pt x="4579221" y="881362"/>
                </a:cubicBezTo>
                <a:cubicBezTo>
                  <a:pt x="4427014" y="863199"/>
                  <a:pt x="4229984" y="879447"/>
                  <a:pt x="3901709" y="881362"/>
                </a:cubicBezTo>
                <a:cubicBezTo>
                  <a:pt x="3573434" y="883277"/>
                  <a:pt x="3395370" y="851047"/>
                  <a:pt x="3268519" y="881362"/>
                </a:cubicBezTo>
                <a:cubicBezTo>
                  <a:pt x="3141668" y="911678"/>
                  <a:pt x="2782439" y="899130"/>
                  <a:pt x="2635330" y="881362"/>
                </a:cubicBezTo>
                <a:cubicBezTo>
                  <a:pt x="2488221" y="863594"/>
                  <a:pt x="2186147" y="899969"/>
                  <a:pt x="1957818" y="881362"/>
                </a:cubicBezTo>
                <a:cubicBezTo>
                  <a:pt x="1729489" y="862755"/>
                  <a:pt x="1493370" y="854206"/>
                  <a:pt x="1368952" y="881362"/>
                </a:cubicBezTo>
                <a:cubicBezTo>
                  <a:pt x="1244534" y="908518"/>
                  <a:pt x="890547" y="855049"/>
                  <a:pt x="735763" y="881362"/>
                </a:cubicBezTo>
                <a:cubicBezTo>
                  <a:pt x="580979" y="907675"/>
                  <a:pt x="363651" y="888930"/>
                  <a:pt x="146897" y="881362"/>
                </a:cubicBezTo>
                <a:cubicBezTo>
                  <a:pt x="74342" y="870842"/>
                  <a:pt x="6329" y="825457"/>
                  <a:pt x="0" y="734465"/>
                </a:cubicBezTo>
                <a:cubicBezTo>
                  <a:pt x="3021" y="591703"/>
                  <a:pt x="-27662" y="349519"/>
                  <a:pt x="0" y="146897"/>
                </a:cubicBezTo>
                <a:close/>
              </a:path>
            </a:pathLst>
          </a:custGeom>
          <a:solidFill>
            <a:schemeClr val="bg1"/>
          </a:solidFill>
          <a:ln w="57150">
            <a:solidFill>
              <a:srgbClr val="0070C0"/>
            </a:solidFill>
            <a:extLst>
              <a:ext uri="{C807C97D-BFC1-408E-A445-0C87EB9F89A2}">
                <ask:lineSketchStyleProps xmlns:ask="http://schemas.microsoft.com/office/drawing/2018/sketchyshapes" xmln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xmlns=""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a16="http://schemas.microsoft.com/office/drawing/2014/main" xmlns=""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a16="http://schemas.microsoft.com/office/drawing/2014/main" xmlns=""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a16="http://schemas.microsoft.com/office/drawing/2014/main" xmlns=""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a16="http://schemas.microsoft.com/office/drawing/2014/main" xmlns=""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a16="http://schemas.microsoft.com/office/drawing/2014/main" xmlns=""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a16="http://schemas.microsoft.com/office/drawing/2014/main" xmlns=""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a16="http://schemas.microsoft.com/office/drawing/2014/main" xmlns=""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a16="http://schemas.microsoft.com/office/drawing/2014/main" xmlns=""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a16="http://schemas.microsoft.com/office/drawing/2014/main" xmlns=""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a16="http://schemas.microsoft.com/office/drawing/2014/main" xmlns="" id="{D010D88C-D2FA-4626-B65A-26767F5FF9D6}"/>
              </a:ext>
            </a:extLst>
          </p:cNvPr>
          <p:cNvSpPr/>
          <p:nvPr/>
        </p:nvSpPr>
        <p:spPr>
          <a:xfrm>
            <a:off x="2386106" y="590920"/>
            <a:ext cx="4372414" cy="646331"/>
          </a:xfrm>
          <a:prstGeom prst="rect">
            <a:avLst/>
          </a:prstGeom>
          <a:noFill/>
        </p:spPr>
        <p:txBody>
          <a:bodyPr wrap="none" lIns="91440" tIns="45720" rIns="91440" bIns="45720">
            <a:spAutoFit/>
          </a:bodyPr>
          <a:lstStyle/>
          <a:p>
            <a:pPr algn="ctr"/>
            <a:r>
              <a:rPr lang="en-US" sz="3600" b="1" dirty="0">
                <a:latin typeface="Calibri" panose="020F0502020204030204" pitchFamily="34" charset="0"/>
                <a:cs typeface="Calibri" panose="020F0502020204030204" pitchFamily="34" charset="0"/>
              </a:rPr>
              <a:t>1. Vật dẫn điện là gì ? </a:t>
            </a:r>
          </a:p>
        </p:txBody>
      </p:sp>
      <p:sp>
        <p:nvSpPr>
          <p:cNvPr id="65" name="Rectangle 64">
            <a:extLst>
              <a:ext uri="{FF2B5EF4-FFF2-40B4-BE49-F238E27FC236}">
                <a16:creationId xmlns:a16="http://schemas.microsoft.com/office/drawing/2014/main" xmlns="" id="{2BA23982-04D7-4BEE-8419-5EE12812E56C}"/>
              </a:ext>
            </a:extLst>
          </p:cNvPr>
          <p:cNvSpPr/>
          <p:nvPr/>
        </p:nvSpPr>
        <p:spPr>
          <a:xfrm>
            <a:off x="1020435" y="1944664"/>
            <a:ext cx="2932479"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cho dòng điện chạy qua</a:t>
            </a:r>
          </a:p>
        </p:txBody>
      </p:sp>
      <p:sp>
        <p:nvSpPr>
          <p:cNvPr id="66" name="Rectangle 65">
            <a:extLst>
              <a:ext uri="{FF2B5EF4-FFF2-40B4-BE49-F238E27FC236}">
                <a16:creationId xmlns:a16="http://schemas.microsoft.com/office/drawing/2014/main" xmlns="" id="{6A842BE8-3F78-4191-ABB5-3C6B9BA21A61}"/>
              </a:ext>
            </a:extLst>
          </p:cNvPr>
          <p:cNvSpPr/>
          <p:nvPr/>
        </p:nvSpPr>
        <p:spPr>
          <a:xfrm>
            <a:off x="1053445" y="3538604"/>
            <a:ext cx="3365986"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cứng và sáng bóng </a:t>
            </a:r>
          </a:p>
        </p:txBody>
      </p:sp>
      <p:sp>
        <p:nvSpPr>
          <p:cNvPr id="67" name="Rectangle 66">
            <a:extLst>
              <a:ext uri="{FF2B5EF4-FFF2-40B4-BE49-F238E27FC236}">
                <a16:creationId xmlns:a16="http://schemas.microsoft.com/office/drawing/2014/main" xmlns="" id="{3C93C497-F054-4870-A6D2-C316F2201379}"/>
              </a:ext>
            </a:extLst>
          </p:cNvPr>
          <p:cNvSpPr/>
          <p:nvPr/>
        </p:nvSpPr>
        <p:spPr>
          <a:xfrm>
            <a:off x="5338611" y="1961468"/>
            <a:ext cx="3070975"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không cho dòng điện chạy qua</a:t>
            </a:r>
          </a:p>
        </p:txBody>
      </p:sp>
      <p:sp>
        <p:nvSpPr>
          <p:cNvPr id="68" name="Rectangle 67">
            <a:extLst>
              <a:ext uri="{FF2B5EF4-FFF2-40B4-BE49-F238E27FC236}">
                <a16:creationId xmlns:a16="http://schemas.microsoft.com/office/drawing/2014/main" xmlns="" id="{7864809A-449B-4AA4-961B-53A25B7F00F0}"/>
              </a:ext>
            </a:extLst>
          </p:cNvPr>
          <p:cNvSpPr/>
          <p:nvPr/>
        </p:nvSpPr>
        <p:spPr>
          <a:xfrm>
            <a:off x="5298611" y="3448790"/>
            <a:ext cx="3319499"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mềm và sáng bóng</a:t>
            </a:r>
          </a:p>
        </p:txBody>
      </p:sp>
      <p:pic>
        <p:nvPicPr>
          <p:cNvPr id="69" name="AmthanhThua">
            <a:hlinkClick r:id="" action="ppaction://media"/>
            <a:extLst>
              <a:ext uri="{FF2B5EF4-FFF2-40B4-BE49-F238E27FC236}">
                <a16:creationId xmlns:a16="http://schemas.microsoft.com/office/drawing/2014/main" xmlns=""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a16="http://schemas.microsoft.com/office/drawing/2014/main" xmlns=""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a16="http://schemas.microsoft.com/office/drawing/2014/main" xmlns=""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625804" y="2077669"/>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a16="http://schemas.microsoft.com/office/drawing/2014/main" xmlns=""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981814" y="3948659"/>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a16="http://schemas.microsoft.com/office/drawing/2014/main" xmlns=""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52604" y="3981122"/>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a16="http://schemas.microsoft.com/office/drawing/2014/main" xmlns=""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15883" y="2417582"/>
            <a:ext cx="602227" cy="60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438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576" fill="hold"/>
                                        <p:tgtEl>
                                          <p:spTgt spid="57"/>
                                        </p:tgtEl>
                                      </p:cBhvr>
                                    </p:cmd>
                                  </p:childTnLst>
                                </p:cTn>
                              </p:par>
                              <p:par>
                                <p:cTn id="42" presetID="10" presetClass="entr" presetSubtype="0" fill="hold" nodeType="withEffect">
                                  <p:stCondLst>
                                    <p:cond delay="0"/>
                                  </p:stCondLst>
                                  <p:childTnLst>
                                    <p:set>
                                      <p:cBhvr>
                                        <p:cTn id="43" dur="1" fill="hold">
                                          <p:stCondLst>
                                            <p:cond delay="0"/>
                                          </p:stCondLst>
                                        </p:cTn>
                                        <p:tgtEl>
                                          <p:spTgt spid="6146"/>
                                        </p:tgtEl>
                                        <p:attrNameLst>
                                          <p:attrName>style.visibility</p:attrName>
                                        </p:attrNameLst>
                                      </p:cBhvr>
                                      <p:to>
                                        <p:strVal val="visible"/>
                                      </p:to>
                                    </p:set>
                                    <p:animEffect transition="in" filter="fade">
                                      <p:cBhvr>
                                        <p:cTn id="44" dur="500"/>
                                        <p:tgtEl>
                                          <p:spTgt spid="6146"/>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54"/>
                                        </p:tgtEl>
                                      </p:cBhvr>
                                    </p:cmd>
                                  </p:childTnLst>
                                </p:cTn>
                              </p:par>
                              <p:par>
                                <p:cTn id="50" presetID="10" presetClass="entr" presetSubtype="0" fill="hold" nodeType="withEffect">
                                  <p:stCondLst>
                                    <p:cond delay="0"/>
                                  </p:stCondLst>
                                  <p:childTnLst>
                                    <p:set>
                                      <p:cBhvr>
                                        <p:cTn id="51" dur="1" fill="hold">
                                          <p:stCondLst>
                                            <p:cond delay="0"/>
                                          </p:stCondLst>
                                        </p:cTn>
                                        <p:tgtEl>
                                          <p:spTgt spid="6148"/>
                                        </p:tgtEl>
                                        <p:attrNameLst>
                                          <p:attrName>style.visibility</p:attrName>
                                        </p:attrNameLst>
                                      </p:cBhvr>
                                      <p:to>
                                        <p:strVal val="visible"/>
                                      </p:to>
                                    </p:set>
                                    <p:animEffect transition="in" filter="fade">
                                      <p:cBhvr>
                                        <p:cTn id="52" dur="500"/>
                                        <p:tgtEl>
                                          <p:spTgt spid="6148"/>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69"/>
                                        </p:tgtEl>
                                      </p:cBhvr>
                                    </p:cmd>
                                  </p:childTnLst>
                                </p:cTn>
                              </p:par>
                              <p:par>
                                <p:cTn id="58" presetID="10" presetClass="entr" presetSubtype="0" fill="hold" nodeType="with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500"/>
                                        <p:tgtEl>
                                          <p:spTgt spid="81"/>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xmlns=""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a16="http://schemas.microsoft.com/office/drawing/2014/main" xmlns=""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a16="http://schemas.microsoft.com/office/drawing/2014/main" xmlns="" id="{74F1F93E-3B79-4F6A-A9D4-3ABEF86E258F}"/>
              </a:ext>
            </a:extLst>
          </p:cNvPr>
          <p:cNvSpPr/>
          <p:nvPr/>
        </p:nvSpPr>
        <p:spPr>
          <a:xfrm>
            <a:off x="571500" y="492702"/>
            <a:ext cx="7899677" cy="881362"/>
          </a:xfrm>
          <a:custGeom>
            <a:avLst/>
            <a:gdLst>
              <a:gd name="connsiteX0" fmla="*/ 0 w 7899677"/>
              <a:gd name="connsiteY0" fmla="*/ 146897 h 881362"/>
              <a:gd name="connsiteX1" fmla="*/ 146897 w 7899677"/>
              <a:gd name="connsiteY1" fmla="*/ 0 h 881362"/>
              <a:gd name="connsiteX2" fmla="*/ 686223 w 7899677"/>
              <a:gd name="connsiteY2" fmla="*/ 0 h 881362"/>
              <a:gd name="connsiteX3" fmla="*/ 1225549 w 7899677"/>
              <a:gd name="connsiteY3" fmla="*/ 0 h 881362"/>
              <a:gd name="connsiteX4" fmla="*/ 1688817 w 7899677"/>
              <a:gd name="connsiteY4" fmla="*/ 0 h 881362"/>
              <a:gd name="connsiteX5" fmla="*/ 2152084 w 7899677"/>
              <a:gd name="connsiteY5" fmla="*/ 0 h 881362"/>
              <a:gd name="connsiteX6" fmla="*/ 2995646 w 7899677"/>
              <a:gd name="connsiteY6" fmla="*/ 0 h 881362"/>
              <a:gd name="connsiteX7" fmla="*/ 3763149 w 7899677"/>
              <a:gd name="connsiteY7" fmla="*/ 0 h 881362"/>
              <a:gd name="connsiteX8" fmla="*/ 4606710 w 7899677"/>
              <a:gd name="connsiteY8" fmla="*/ 0 h 881362"/>
              <a:gd name="connsiteX9" fmla="*/ 5298154 w 7899677"/>
              <a:gd name="connsiteY9" fmla="*/ 0 h 881362"/>
              <a:gd name="connsiteX10" fmla="*/ 5913539 w 7899677"/>
              <a:gd name="connsiteY10" fmla="*/ 0 h 881362"/>
              <a:gd name="connsiteX11" fmla="*/ 6604983 w 7899677"/>
              <a:gd name="connsiteY11" fmla="*/ 0 h 881362"/>
              <a:gd name="connsiteX12" fmla="*/ 7752780 w 7899677"/>
              <a:gd name="connsiteY12" fmla="*/ 0 h 881362"/>
              <a:gd name="connsiteX13" fmla="*/ 7899677 w 7899677"/>
              <a:gd name="connsiteY13" fmla="*/ 146897 h 881362"/>
              <a:gd name="connsiteX14" fmla="*/ 7899677 w 7899677"/>
              <a:gd name="connsiteY14" fmla="*/ 734465 h 881362"/>
              <a:gd name="connsiteX15" fmla="*/ 7752780 w 7899677"/>
              <a:gd name="connsiteY15" fmla="*/ 881362 h 881362"/>
              <a:gd name="connsiteX16" fmla="*/ 7061336 w 7899677"/>
              <a:gd name="connsiteY16" fmla="*/ 881362 h 881362"/>
              <a:gd name="connsiteX17" fmla="*/ 6217775 w 7899677"/>
              <a:gd name="connsiteY17" fmla="*/ 881362 h 881362"/>
              <a:gd name="connsiteX18" fmla="*/ 5374213 w 7899677"/>
              <a:gd name="connsiteY18" fmla="*/ 881362 h 881362"/>
              <a:gd name="connsiteX19" fmla="*/ 4834887 w 7899677"/>
              <a:gd name="connsiteY19" fmla="*/ 881362 h 881362"/>
              <a:gd name="connsiteX20" fmla="*/ 4371619 w 7899677"/>
              <a:gd name="connsiteY20" fmla="*/ 881362 h 881362"/>
              <a:gd name="connsiteX21" fmla="*/ 3604117 w 7899677"/>
              <a:gd name="connsiteY21" fmla="*/ 881362 h 881362"/>
              <a:gd name="connsiteX22" fmla="*/ 2912673 w 7899677"/>
              <a:gd name="connsiteY22" fmla="*/ 881362 h 881362"/>
              <a:gd name="connsiteX23" fmla="*/ 2221229 w 7899677"/>
              <a:gd name="connsiteY23" fmla="*/ 881362 h 881362"/>
              <a:gd name="connsiteX24" fmla="*/ 1605844 w 7899677"/>
              <a:gd name="connsiteY24" fmla="*/ 881362 h 881362"/>
              <a:gd name="connsiteX25" fmla="*/ 1066517 w 7899677"/>
              <a:gd name="connsiteY25" fmla="*/ 881362 h 881362"/>
              <a:gd name="connsiteX26" fmla="*/ 146897 w 7899677"/>
              <a:gd name="connsiteY26" fmla="*/ 881362 h 881362"/>
              <a:gd name="connsiteX27" fmla="*/ 0 w 7899677"/>
              <a:gd name="connsiteY27" fmla="*/ 734465 h 881362"/>
              <a:gd name="connsiteX28" fmla="*/ 0 w 7899677"/>
              <a:gd name="connsiteY28"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99677" h="881362" fill="none" extrusionOk="0">
                <a:moveTo>
                  <a:pt x="0" y="146897"/>
                </a:moveTo>
                <a:cubicBezTo>
                  <a:pt x="-43" y="72031"/>
                  <a:pt x="77358" y="2588"/>
                  <a:pt x="146897" y="0"/>
                </a:cubicBezTo>
                <a:cubicBezTo>
                  <a:pt x="372798" y="-9652"/>
                  <a:pt x="467965" y="26718"/>
                  <a:pt x="686223" y="0"/>
                </a:cubicBezTo>
                <a:cubicBezTo>
                  <a:pt x="904481" y="-26718"/>
                  <a:pt x="1083567" y="-12831"/>
                  <a:pt x="1225549" y="0"/>
                </a:cubicBezTo>
                <a:cubicBezTo>
                  <a:pt x="1367531" y="12831"/>
                  <a:pt x="1552615" y="-9825"/>
                  <a:pt x="1688817" y="0"/>
                </a:cubicBezTo>
                <a:cubicBezTo>
                  <a:pt x="1825019" y="9825"/>
                  <a:pt x="1928793" y="18257"/>
                  <a:pt x="2152084" y="0"/>
                </a:cubicBezTo>
                <a:cubicBezTo>
                  <a:pt x="2375375" y="-18257"/>
                  <a:pt x="2737208" y="10259"/>
                  <a:pt x="2995646" y="0"/>
                </a:cubicBezTo>
                <a:cubicBezTo>
                  <a:pt x="3254084" y="-10259"/>
                  <a:pt x="3518310" y="-2267"/>
                  <a:pt x="3763149" y="0"/>
                </a:cubicBezTo>
                <a:cubicBezTo>
                  <a:pt x="4007988" y="2267"/>
                  <a:pt x="4395615" y="-20558"/>
                  <a:pt x="4606710" y="0"/>
                </a:cubicBezTo>
                <a:cubicBezTo>
                  <a:pt x="4817805" y="20558"/>
                  <a:pt x="5135983" y="32444"/>
                  <a:pt x="5298154" y="0"/>
                </a:cubicBezTo>
                <a:cubicBezTo>
                  <a:pt x="5460325" y="-32444"/>
                  <a:pt x="5644856" y="30542"/>
                  <a:pt x="5913539" y="0"/>
                </a:cubicBezTo>
                <a:cubicBezTo>
                  <a:pt x="6182223" y="-30542"/>
                  <a:pt x="6285454" y="-27309"/>
                  <a:pt x="6604983" y="0"/>
                </a:cubicBezTo>
                <a:cubicBezTo>
                  <a:pt x="6924512" y="27309"/>
                  <a:pt x="7346574" y="11792"/>
                  <a:pt x="7752780" y="0"/>
                </a:cubicBezTo>
                <a:cubicBezTo>
                  <a:pt x="7833410" y="-3801"/>
                  <a:pt x="7894877" y="69386"/>
                  <a:pt x="7899677" y="146897"/>
                </a:cubicBezTo>
                <a:cubicBezTo>
                  <a:pt x="7915042" y="350421"/>
                  <a:pt x="7891460" y="535990"/>
                  <a:pt x="7899677" y="734465"/>
                </a:cubicBezTo>
                <a:cubicBezTo>
                  <a:pt x="7909868" y="810408"/>
                  <a:pt x="7844331" y="880846"/>
                  <a:pt x="7752780" y="881362"/>
                </a:cubicBezTo>
                <a:cubicBezTo>
                  <a:pt x="7449551" y="892652"/>
                  <a:pt x="7226015" y="903677"/>
                  <a:pt x="7061336" y="881362"/>
                </a:cubicBezTo>
                <a:cubicBezTo>
                  <a:pt x="6896657" y="859047"/>
                  <a:pt x="6434274" y="916236"/>
                  <a:pt x="6217775" y="881362"/>
                </a:cubicBezTo>
                <a:cubicBezTo>
                  <a:pt x="6001276" y="846488"/>
                  <a:pt x="5668851" y="901169"/>
                  <a:pt x="5374213" y="881362"/>
                </a:cubicBezTo>
                <a:cubicBezTo>
                  <a:pt x="5079575" y="861555"/>
                  <a:pt x="5029926" y="891928"/>
                  <a:pt x="4834887" y="881362"/>
                </a:cubicBezTo>
                <a:cubicBezTo>
                  <a:pt x="4639848" y="870796"/>
                  <a:pt x="4486039" y="886358"/>
                  <a:pt x="4371619" y="881362"/>
                </a:cubicBezTo>
                <a:cubicBezTo>
                  <a:pt x="4257199" y="876366"/>
                  <a:pt x="3796818" y="898402"/>
                  <a:pt x="3604117" y="881362"/>
                </a:cubicBezTo>
                <a:cubicBezTo>
                  <a:pt x="3411416" y="864322"/>
                  <a:pt x="3164881" y="884290"/>
                  <a:pt x="2912673" y="881362"/>
                </a:cubicBezTo>
                <a:cubicBezTo>
                  <a:pt x="2660465" y="878434"/>
                  <a:pt x="2463178" y="872570"/>
                  <a:pt x="2221229" y="881362"/>
                </a:cubicBezTo>
                <a:cubicBezTo>
                  <a:pt x="1979280" y="890154"/>
                  <a:pt x="1772485" y="879644"/>
                  <a:pt x="1605844" y="881362"/>
                </a:cubicBezTo>
                <a:cubicBezTo>
                  <a:pt x="1439204" y="883080"/>
                  <a:pt x="1284063" y="887235"/>
                  <a:pt x="1066517" y="881362"/>
                </a:cubicBezTo>
                <a:cubicBezTo>
                  <a:pt x="848971" y="875489"/>
                  <a:pt x="442943" y="838330"/>
                  <a:pt x="146897" y="881362"/>
                </a:cubicBezTo>
                <a:cubicBezTo>
                  <a:pt x="78593" y="893031"/>
                  <a:pt x="2405" y="812945"/>
                  <a:pt x="0" y="734465"/>
                </a:cubicBezTo>
                <a:cubicBezTo>
                  <a:pt x="27004" y="452225"/>
                  <a:pt x="15465" y="420193"/>
                  <a:pt x="0" y="146897"/>
                </a:cubicBezTo>
                <a:close/>
              </a:path>
              <a:path w="7899677" h="881362" stroke="0" extrusionOk="0">
                <a:moveTo>
                  <a:pt x="0" y="146897"/>
                </a:moveTo>
                <a:cubicBezTo>
                  <a:pt x="566" y="73130"/>
                  <a:pt x="76457" y="3234"/>
                  <a:pt x="146897" y="0"/>
                </a:cubicBezTo>
                <a:cubicBezTo>
                  <a:pt x="422030" y="-18358"/>
                  <a:pt x="624171" y="-25264"/>
                  <a:pt x="838341" y="0"/>
                </a:cubicBezTo>
                <a:cubicBezTo>
                  <a:pt x="1052511" y="25264"/>
                  <a:pt x="1370165" y="31758"/>
                  <a:pt x="1681902" y="0"/>
                </a:cubicBezTo>
                <a:cubicBezTo>
                  <a:pt x="1993639" y="-31758"/>
                  <a:pt x="2188522" y="-16585"/>
                  <a:pt x="2525464" y="0"/>
                </a:cubicBezTo>
                <a:cubicBezTo>
                  <a:pt x="2862406" y="16585"/>
                  <a:pt x="2976139" y="-33702"/>
                  <a:pt x="3216908" y="0"/>
                </a:cubicBezTo>
                <a:cubicBezTo>
                  <a:pt x="3457677" y="33702"/>
                  <a:pt x="3688864" y="359"/>
                  <a:pt x="3832293" y="0"/>
                </a:cubicBezTo>
                <a:cubicBezTo>
                  <a:pt x="3975722" y="-359"/>
                  <a:pt x="4337738" y="36629"/>
                  <a:pt x="4675855" y="0"/>
                </a:cubicBezTo>
                <a:cubicBezTo>
                  <a:pt x="5013972" y="-36629"/>
                  <a:pt x="5034647" y="11332"/>
                  <a:pt x="5215181" y="0"/>
                </a:cubicBezTo>
                <a:cubicBezTo>
                  <a:pt x="5395715" y="-11332"/>
                  <a:pt x="5729506" y="-18591"/>
                  <a:pt x="6058742" y="0"/>
                </a:cubicBezTo>
                <a:cubicBezTo>
                  <a:pt x="6387978" y="18591"/>
                  <a:pt x="6673117" y="34223"/>
                  <a:pt x="6902304" y="0"/>
                </a:cubicBezTo>
                <a:cubicBezTo>
                  <a:pt x="7131491" y="-34223"/>
                  <a:pt x="7433097" y="-13243"/>
                  <a:pt x="7752780" y="0"/>
                </a:cubicBezTo>
                <a:cubicBezTo>
                  <a:pt x="7839543" y="7306"/>
                  <a:pt x="7887655" y="65464"/>
                  <a:pt x="7899677" y="146897"/>
                </a:cubicBezTo>
                <a:cubicBezTo>
                  <a:pt x="7913601" y="281136"/>
                  <a:pt x="7891073" y="601836"/>
                  <a:pt x="7899677" y="734465"/>
                </a:cubicBezTo>
                <a:cubicBezTo>
                  <a:pt x="7899928" y="813275"/>
                  <a:pt x="7830119" y="877615"/>
                  <a:pt x="7752780" y="881362"/>
                </a:cubicBezTo>
                <a:cubicBezTo>
                  <a:pt x="7579615" y="886500"/>
                  <a:pt x="7161482" y="909286"/>
                  <a:pt x="6985277" y="881362"/>
                </a:cubicBezTo>
                <a:cubicBezTo>
                  <a:pt x="6809072" y="853438"/>
                  <a:pt x="6481552" y="875361"/>
                  <a:pt x="6293833" y="881362"/>
                </a:cubicBezTo>
                <a:cubicBezTo>
                  <a:pt x="6106114" y="887363"/>
                  <a:pt x="5703026" y="884620"/>
                  <a:pt x="5526331" y="881362"/>
                </a:cubicBezTo>
                <a:cubicBezTo>
                  <a:pt x="5349636" y="878104"/>
                  <a:pt x="5197990" y="869636"/>
                  <a:pt x="4910946" y="881362"/>
                </a:cubicBezTo>
                <a:cubicBezTo>
                  <a:pt x="4623902" y="893088"/>
                  <a:pt x="4439846" y="870959"/>
                  <a:pt x="4219502" y="881362"/>
                </a:cubicBezTo>
                <a:cubicBezTo>
                  <a:pt x="3999158" y="891765"/>
                  <a:pt x="3611827" y="859420"/>
                  <a:pt x="3375940" y="881362"/>
                </a:cubicBezTo>
                <a:cubicBezTo>
                  <a:pt x="3140053" y="903304"/>
                  <a:pt x="2963804" y="893263"/>
                  <a:pt x="2836614" y="881362"/>
                </a:cubicBezTo>
                <a:cubicBezTo>
                  <a:pt x="2709424" y="869461"/>
                  <a:pt x="2273251" y="893511"/>
                  <a:pt x="2069111" y="881362"/>
                </a:cubicBezTo>
                <a:cubicBezTo>
                  <a:pt x="1864971" y="869213"/>
                  <a:pt x="1659154" y="905155"/>
                  <a:pt x="1529785" y="881362"/>
                </a:cubicBezTo>
                <a:cubicBezTo>
                  <a:pt x="1400416" y="857569"/>
                  <a:pt x="1164747" y="883279"/>
                  <a:pt x="1066517" y="881362"/>
                </a:cubicBezTo>
                <a:cubicBezTo>
                  <a:pt x="968287" y="879445"/>
                  <a:pt x="455387" y="923158"/>
                  <a:pt x="146897" y="881362"/>
                </a:cubicBezTo>
                <a:cubicBezTo>
                  <a:pt x="73136" y="879283"/>
                  <a:pt x="11506" y="820234"/>
                  <a:pt x="0" y="734465"/>
                </a:cubicBezTo>
                <a:cubicBezTo>
                  <a:pt x="-27792" y="553788"/>
                  <a:pt x="-23822" y="399903"/>
                  <a:pt x="0" y="146897"/>
                </a:cubicBezTo>
                <a:close/>
              </a:path>
            </a:pathLst>
          </a:custGeom>
          <a:solidFill>
            <a:schemeClr val="bg1"/>
          </a:solidFill>
          <a:ln w="57150">
            <a:solidFill>
              <a:srgbClr val="0070C0"/>
            </a:solidFill>
            <a:extLst>
              <a:ext uri="{C807C97D-BFC1-408E-A445-0C87EB9F89A2}">
                <ask:lineSketchStyleProps xmlns:ask="http://schemas.microsoft.com/office/drawing/2018/sketchyshapes" xmln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xmlns=""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a16="http://schemas.microsoft.com/office/drawing/2014/main" xmlns=""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a16="http://schemas.microsoft.com/office/drawing/2014/main" xmlns=""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a16="http://schemas.microsoft.com/office/drawing/2014/main" xmlns=""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a16="http://schemas.microsoft.com/office/drawing/2014/main" xmlns=""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a16="http://schemas.microsoft.com/office/drawing/2014/main" xmlns=""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a16="http://schemas.microsoft.com/office/drawing/2014/main" xmlns=""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a16="http://schemas.microsoft.com/office/drawing/2014/main" xmlns=""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a16="http://schemas.microsoft.com/office/drawing/2014/main" xmlns=""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a16="http://schemas.microsoft.com/office/drawing/2014/main" xmlns=""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a16="http://schemas.microsoft.com/office/drawing/2014/main" xmlns="" id="{D010D88C-D2FA-4626-B65A-26767F5FF9D6}"/>
              </a:ext>
            </a:extLst>
          </p:cNvPr>
          <p:cNvSpPr/>
          <p:nvPr/>
        </p:nvSpPr>
        <p:spPr>
          <a:xfrm>
            <a:off x="672823" y="590920"/>
            <a:ext cx="7798994" cy="646331"/>
          </a:xfrm>
          <a:prstGeom prst="rect">
            <a:avLst/>
          </a:prstGeom>
          <a:noFill/>
        </p:spPr>
        <p:txBody>
          <a:bodyPr wrap="none" lIns="91440" tIns="45720" rIns="91440" bIns="45720">
            <a:spAutoFit/>
          </a:bodyPr>
          <a:lstStyle/>
          <a:p>
            <a:pPr algn="ctr"/>
            <a:r>
              <a:rPr lang="en-US" sz="3600" b="1" dirty="0">
                <a:latin typeface="Calibri" panose="020F0502020204030204" pitchFamily="34" charset="0"/>
                <a:cs typeface="Calibri" panose="020F0502020204030204" pitchFamily="34" charset="0"/>
              </a:rPr>
              <a:t>2. Đâu là vật dẫn điện trong các vật sau:</a:t>
            </a:r>
          </a:p>
        </p:txBody>
      </p:sp>
      <p:sp>
        <p:nvSpPr>
          <p:cNvPr id="65" name="Rectangle 64">
            <a:extLst>
              <a:ext uri="{FF2B5EF4-FFF2-40B4-BE49-F238E27FC236}">
                <a16:creationId xmlns:a16="http://schemas.microsoft.com/office/drawing/2014/main" xmlns="" id="{2BA23982-04D7-4BEE-8419-5EE12812E56C}"/>
              </a:ext>
            </a:extLst>
          </p:cNvPr>
          <p:cNvSpPr/>
          <p:nvPr/>
        </p:nvSpPr>
        <p:spPr>
          <a:xfrm>
            <a:off x="1030493" y="2036998"/>
            <a:ext cx="2932479" cy="584775"/>
          </a:xfrm>
          <a:prstGeom prst="rect">
            <a:avLst/>
          </a:prstGeom>
          <a:noFill/>
        </p:spPr>
        <p:txBody>
          <a:bodyPr wrap="squar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Ghế nhựa</a:t>
            </a:r>
          </a:p>
        </p:txBody>
      </p:sp>
      <p:sp>
        <p:nvSpPr>
          <p:cNvPr id="66" name="Rectangle 65">
            <a:extLst>
              <a:ext uri="{FF2B5EF4-FFF2-40B4-BE49-F238E27FC236}">
                <a16:creationId xmlns:a16="http://schemas.microsoft.com/office/drawing/2014/main" xmlns="" id="{6A842BE8-3F78-4191-ABB5-3C6B9BA21A61}"/>
              </a:ext>
            </a:extLst>
          </p:cNvPr>
          <p:cNvSpPr/>
          <p:nvPr/>
        </p:nvSpPr>
        <p:spPr>
          <a:xfrm>
            <a:off x="1951224" y="3538604"/>
            <a:ext cx="1570431" cy="584775"/>
          </a:xfrm>
          <a:prstGeom prst="rect">
            <a:avLst/>
          </a:prstGeom>
          <a:noFill/>
        </p:spPr>
        <p:txBody>
          <a:bodyPr wrap="non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Dây giày</a:t>
            </a:r>
          </a:p>
        </p:txBody>
      </p:sp>
      <p:sp>
        <p:nvSpPr>
          <p:cNvPr id="67" name="Rectangle 66">
            <a:extLst>
              <a:ext uri="{FF2B5EF4-FFF2-40B4-BE49-F238E27FC236}">
                <a16:creationId xmlns:a16="http://schemas.microsoft.com/office/drawing/2014/main" xmlns="" id="{3C93C497-F054-4870-A6D2-C316F2201379}"/>
              </a:ext>
            </a:extLst>
          </p:cNvPr>
          <p:cNvSpPr/>
          <p:nvPr/>
        </p:nvSpPr>
        <p:spPr>
          <a:xfrm>
            <a:off x="5298611" y="2067775"/>
            <a:ext cx="3070975" cy="584775"/>
          </a:xfrm>
          <a:prstGeom prst="rect">
            <a:avLst/>
          </a:prstGeom>
          <a:noFill/>
        </p:spPr>
        <p:txBody>
          <a:bodyPr wrap="squar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Thanh gỗ</a:t>
            </a:r>
          </a:p>
        </p:txBody>
      </p:sp>
      <p:sp>
        <p:nvSpPr>
          <p:cNvPr id="68" name="Rectangle 67">
            <a:extLst>
              <a:ext uri="{FF2B5EF4-FFF2-40B4-BE49-F238E27FC236}">
                <a16:creationId xmlns:a16="http://schemas.microsoft.com/office/drawing/2014/main" xmlns="" id="{7864809A-449B-4AA4-961B-53A25B7F00F0}"/>
              </a:ext>
            </a:extLst>
          </p:cNvPr>
          <p:cNvSpPr/>
          <p:nvPr/>
        </p:nvSpPr>
        <p:spPr>
          <a:xfrm>
            <a:off x="6050388" y="3448790"/>
            <a:ext cx="1815946" cy="584775"/>
          </a:xfrm>
          <a:prstGeom prst="rect">
            <a:avLst/>
          </a:prstGeom>
          <a:noFill/>
        </p:spPr>
        <p:txBody>
          <a:bodyPr wrap="non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Thanh sắt</a:t>
            </a:r>
          </a:p>
        </p:txBody>
      </p:sp>
      <p:pic>
        <p:nvPicPr>
          <p:cNvPr id="69" name="AmthanhThua">
            <a:hlinkClick r:id="" action="ppaction://media"/>
            <a:extLst>
              <a:ext uri="{FF2B5EF4-FFF2-40B4-BE49-F238E27FC236}">
                <a16:creationId xmlns:a16="http://schemas.microsoft.com/office/drawing/2014/main" xmlns=""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a16="http://schemas.microsoft.com/office/drawing/2014/main" xmlns=""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a16="http://schemas.microsoft.com/office/drawing/2014/main" xmlns=""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935757" y="3360236"/>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a16="http://schemas.microsoft.com/office/drawing/2014/main" xmlns=""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12615" y="2104395"/>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a16="http://schemas.microsoft.com/office/drawing/2014/main" xmlns=""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12615" y="3565978"/>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a16="http://schemas.microsoft.com/office/drawing/2014/main" xmlns=""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23354" y="2093608"/>
            <a:ext cx="602227" cy="60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415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69"/>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576" fill="hold"/>
                                        <p:tgtEl>
                                          <p:spTgt spid="57"/>
                                        </p:tgtEl>
                                      </p:cBhvr>
                                    </p:cmd>
                                  </p:childTnLst>
                                </p:cTn>
                              </p:par>
                              <p:par>
                                <p:cTn id="50" presetID="10" presetClass="entr" presetSubtype="0" fill="hold" nodeType="withEffect">
                                  <p:stCondLst>
                                    <p:cond delay="0"/>
                                  </p:stCondLst>
                                  <p:childTnLst>
                                    <p:set>
                                      <p:cBhvr>
                                        <p:cTn id="51" dur="1" fill="hold">
                                          <p:stCondLst>
                                            <p:cond delay="0"/>
                                          </p:stCondLst>
                                        </p:cTn>
                                        <p:tgtEl>
                                          <p:spTgt spid="6146"/>
                                        </p:tgtEl>
                                        <p:attrNameLst>
                                          <p:attrName>style.visibility</p:attrName>
                                        </p:attrNameLst>
                                      </p:cBhvr>
                                      <p:to>
                                        <p:strVal val="visible"/>
                                      </p:to>
                                    </p:set>
                                    <p:animEffect transition="in" filter="fade">
                                      <p:cBhvr>
                                        <p:cTn id="52" dur="500"/>
                                        <p:tgtEl>
                                          <p:spTgt spid="6146"/>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54"/>
                                        </p:tgtEl>
                                      </p:cBhvr>
                                    </p:cmd>
                                  </p:childTnLst>
                                </p:cTn>
                              </p:par>
                              <p:par>
                                <p:cTn id="58" presetID="10" presetClass="entr" presetSubtype="0" fill="hold" nodeType="with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500"/>
                                        <p:tgtEl>
                                          <p:spTgt spid="81"/>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xmlns=""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a16="http://schemas.microsoft.com/office/drawing/2014/main" xmlns=""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a16="http://schemas.microsoft.com/office/drawing/2014/main" xmlns="" id="{74F1F93E-3B79-4F6A-A9D4-3ABEF86E258F}"/>
              </a:ext>
            </a:extLst>
          </p:cNvPr>
          <p:cNvSpPr/>
          <p:nvPr/>
        </p:nvSpPr>
        <p:spPr>
          <a:xfrm>
            <a:off x="2147981" y="492702"/>
            <a:ext cx="4726118" cy="881362"/>
          </a:xfrm>
          <a:custGeom>
            <a:avLst/>
            <a:gdLst>
              <a:gd name="connsiteX0" fmla="*/ 0 w 4726118"/>
              <a:gd name="connsiteY0" fmla="*/ 146897 h 881362"/>
              <a:gd name="connsiteX1" fmla="*/ 146897 w 4726118"/>
              <a:gd name="connsiteY1" fmla="*/ 0 h 881362"/>
              <a:gd name="connsiteX2" fmla="*/ 868733 w 4726118"/>
              <a:gd name="connsiteY2" fmla="*/ 0 h 881362"/>
              <a:gd name="connsiteX3" fmla="*/ 1368952 w 4726118"/>
              <a:gd name="connsiteY3" fmla="*/ 0 h 881362"/>
              <a:gd name="connsiteX4" fmla="*/ 1869171 w 4726118"/>
              <a:gd name="connsiteY4" fmla="*/ 0 h 881362"/>
              <a:gd name="connsiteX5" fmla="*/ 2546684 w 4726118"/>
              <a:gd name="connsiteY5" fmla="*/ 0 h 881362"/>
              <a:gd name="connsiteX6" fmla="*/ 3135550 w 4726118"/>
              <a:gd name="connsiteY6" fmla="*/ 0 h 881362"/>
              <a:gd name="connsiteX7" fmla="*/ 3680092 w 4726118"/>
              <a:gd name="connsiteY7" fmla="*/ 0 h 881362"/>
              <a:gd name="connsiteX8" fmla="*/ 4579221 w 4726118"/>
              <a:gd name="connsiteY8" fmla="*/ 0 h 881362"/>
              <a:gd name="connsiteX9" fmla="*/ 4726118 w 4726118"/>
              <a:gd name="connsiteY9" fmla="*/ 146897 h 881362"/>
              <a:gd name="connsiteX10" fmla="*/ 4726118 w 4726118"/>
              <a:gd name="connsiteY10" fmla="*/ 734465 h 881362"/>
              <a:gd name="connsiteX11" fmla="*/ 4579221 w 4726118"/>
              <a:gd name="connsiteY11" fmla="*/ 881362 h 881362"/>
              <a:gd name="connsiteX12" fmla="*/ 4079002 w 4726118"/>
              <a:gd name="connsiteY12" fmla="*/ 881362 h 881362"/>
              <a:gd name="connsiteX13" fmla="*/ 3401489 w 4726118"/>
              <a:gd name="connsiteY13" fmla="*/ 881362 h 881362"/>
              <a:gd name="connsiteX14" fmla="*/ 2679654 w 4726118"/>
              <a:gd name="connsiteY14" fmla="*/ 881362 h 881362"/>
              <a:gd name="connsiteX15" fmla="*/ 2046464 w 4726118"/>
              <a:gd name="connsiteY15" fmla="*/ 881362 h 881362"/>
              <a:gd name="connsiteX16" fmla="*/ 1457599 w 4726118"/>
              <a:gd name="connsiteY16" fmla="*/ 881362 h 881362"/>
              <a:gd name="connsiteX17" fmla="*/ 824409 w 4726118"/>
              <a:gd name="connsiteY17" fmla="*/ 881362 h 881362"/>
              <a:gd name="connsiteX18" fmla="*/ 146897 w 4726118"/>
              <a:gd name="connsiteY18" fmla="*/ 881362 h 881362"/>
              <a:gd name="connsiteX19" fmla="*/ 0 w 4726118"/>
              <a:gd name="connsiteY19" fmla="*/ 734465 h 881362"/>
              <a:gd name="connsiteX20" fmla="*/ 0 w 4726118"/>
              <a:gd name="connsiteY20"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6118" h="881362" fill="none" extrusionOk="0">
                <a:moveTo>
                  <a:pt x="0" y="146897"/>
                </a:moveTo>
                <a:cubicBezTo>
                  <a:pt x="-4724" y="71769"/>
                  <a:pt x="51405" y="-13199"/>
                  <a:pt x="146897" y="0"/>
                </a:cubicBezTo>
                <a:cubicBezTo>
                  <a:pt x="331918" y="-12516"/>
                  <a:pt x="591254" y="32220"/>
                  <a:pt x="868733" y="0"/>
                </a:cubicBezTo>
                <a:cubicBezTo>
                  <a:pt x="1146212" y="-32220"/>
                  <a:pt x="1143124" y="5081"/>
                  <a:pt x="1368952" y="0"/>
                </a:cubicBezTo>
                <a:cubicBezTo>
                  <a:pt x="1594780" y="-5081"/>
                  <a:pt x="1644314" y="-18898"/>
                  <a:pt x="1869171" y="0"/>
                </a:cubicBezTo>
                <a:cubicBezTo>
                  <a:pt x="2094028" y="18898"/>
                  <a:pt x="2241878" y="32738"/>
                  <a:pt x="2546684" y="0"/>
                </a:cubicBezTo>
                <a:cubicBezTo>
                  <a:pt x="2851490" y="-32738"/>
                  <a:pt x="2887299" y="-3476"/>
                  <a:pt x="3135550" y="0"/>
                </a:cubicBezTo>
                <a:cubicBezTo>
                  <a:pt x="3383801" y="3476"/>
                  <a:pt x="3451435" y="-1816"/>
                  <a:pt x="3680092" y="0"/>
                </a:cubicBezTo>
                <a:cubicBezTo>
                  <a:pt x="3908749" y="1816"/>
                  <a:pt x="4270383" y="-44281"/>
                  <a:pt x="4579221" y="0"/>
                </a:cubicBezTo>
                <a:cubicBezTo>
                  <a:pt x="4677549" y="1404"/>
                  <a:pt x="4729806" y="48890"/>
                  <a:pt x="4726118" y="146897"/>
                </a:cubicBezTo>
                <a:cubicBezTo>
                  <a:pt x="4711349" y="404408"/>
                  <a:pt x="4735483" y="469178"/>
                  <a:pt x="4726118" y="734465"/>
                </a:cubicBezTo>
                <a:cubicBezTo>
                  <a:pt x="4726689" y="820485"/>
                  <a:pt x="4653279" y="878943"/>
                  <a:pt x="4579221" y="881362"/>
                </a:cubicBezTo>
                <a:cubicBezTo>
                  <a:pt x="4473694" y="885871"/>
                  <a:pt x="4251463" y="885504"/>
                  <a:pt x="4079002" y="881362"/>
                </a:cubicBezTo>
                <a:cubicBezTo>
                  <a:pt x="3906541" y="877220"/>
                  <a:pt x="3617729" y="904124"/>
                  <a:pt x="3401489" y="881362"/>
                </a:cubicBezTo>
                <a:cubicBezTo>
                  <a:pt x="3185249" y="858600"/>
                  <a:pt x="2910128" y="882053"/>
                  <a:pt x="2679654" y="881362"/>
                </a:cubicBezTo>
                <a:cubicBezTo>
                  <a:pt x="2449180" y="880671"/>
                  <a:pt x="2346947" y="877596"/>
                  <a:pt x="2046464" y="881362"/>
                </a:cubicBezTo>
                <a:cubicBezTo>
                  <a:pt x="1745981" y="885129"/>
                  <a:pt x="1579294" y="875493"/>
                  <a:pt x="1457599" y="881362"/>
                </a:cubicBezTo>
                <a:cubicBezTo>
                  <a:pt x="1335905" y="887231"/>
                  <a:pt x="1138840" y="854413"/>
                  <a:pt x="824409" y="881362"/>
                </a:cubicBezTo>
                <a:cubicBezTo>
                  <a:pt x="509978" y="908312"/>
                  <a:pt x="463633" y="875712"/>
                  <a:pt x="146897" y="881362"/>
                </a:cubicBezTo>
                <a:cubicBezTo>
                  <a:pt x="65269" y="877561"/>
                  <a:pt x="-4800" y="819212"/>
                  <a:pt x="0" y="734465"/>
                </a:cubicBezTo>
                <a:cubicBezTo>
                  <a:pt x="-15365" y="530941"/>
                  <a:pt x="8217" y="345372"/>
                  <a:pt x="0" y="146897"/>
                </a:cubicBezTo>
                <a:close/>
              </a:path>
              <a:path w="4726118" h="881362" stroke="0" extrusionOk="0">
                <a:moveTo>
                  <a:pt x="0" y="146897"/>
                </a:moveTo>
                <a:cubicBezTo>
                  <a:pt x="566" y="73130"/>
                  <a:pt x="76457" y="3234"/>
                  <a:pt x="146897" y="0"/>
                </a:cubicBezTo>
                <a:cubicBezTo>
                  <a:pt x="321519" y="24551"/>
                  <a:pt x="521268" y="-4550"/>
                  <a:pt x="780086" y="0"/>
                </a:cubicBezTo>
                <a:cubicBezTo>
                  <a:pt x="1038904" y="4550"/>
                  <a:pt x="1164539" y="31564"/>
                  <a:pt x="1501922" y="0"/>
                </a:cubicBezTo>
                <a:cubicBezTo>
                  <a:pt x="1839305" y="-31564"/>
                  <a:pt x="1912524" y="33556"/>
                  <a:pt x="2223757" y="0"/>
                </a:cubicBezTo>
                <a:cubicBezTo>
                  <a:pt x="2534990" y="-33556"/>
                  <a:pt x="2543051" y="-5963"/>
                  <a:pt x="2856947" y="0"/>
                </a:cubicBezTo>
                <a:cubicBezTo>
                  <a:pt x="3170843" y="5963"/>
                  <a:pt x="3250163" y="-5985"/>
                  <a:pt x="3445812" y="0"/>
                </a:cubicBezTo>
                <a:cubicBezTo>
                  <a:pt x="3641462" y="5985"/>
                  <a:pt x="4191766" y="24759"/>
                  <a:pt x="4579221" y="0"/>
                </a:cubicBezTo>
                <a:cubicBezTo>
                  <a:pt x="4664266" y="2720"/>
                  <a:pt x="4706381" y="61865"/>
                  <a:pt x="4726118" y="146897"/>
                </a:cubicBezTo>
                <a:cubicBezTo>
                  <a:pt x="4740895" y="392631"/>
                  <a:pt x="4738839" y="592490"/>
                  <a:pt x="4726118" y="734465"/>
                </a:cubicBezTo>
                <a:cubicBezTo>
                  <a:pt x="4716621" y="807336"/>
                  <a:pt x="4661348" y="876159"/>
                  <a:pt x="4579221" y="881362"/>
                </a:cubicBezTo>
                <a:cubicBezTo>
                  <a:pt x="4427014" y="863199"/>
                  <a:pt x="4229984" y="879447"/>
                  <a:pt x="3901709" y="881362"/>
                </a:cubicBezTo>
                <a:cubicBezTo>
                  <a:pt x="3573434" y="883277"/>
                  <a:pt x="3395370" y="851047"/>
                  <a:pt x="3268519" y="881362"/>
                </a:cubicBezTo>
                <a:cubicBezTo>
                  <a:pt x="3141668" y="911678"/>
                  <a:pt x="2782439" y="899130"/>
                  <a:pt x="2635330" y="881362"/>
                </a:cubicBezTo>
                <a:cubicBezTo>
                  <a:pt x="2488221" y="863594"/>
                  <a:pt x="2186147" y="899969"/>
                  <a:pt x="1957818" y="881362"/>
                </a:cubicBezTo>
                <a:cubicBezTo>
                  <a:pt x="1729489" y="862755"/>
                  <a:pt x="1493370" y="854206"/>
                  <a:pt x="1368952" y="881362"/>
                </a:cubicBezTo>
                <a:cubicBezTo>
                  <a:pt x="1244534" y="908518"/>
                  <a:pt x="890547" y="855049"/>
                  <a:pt x="735763" y="881362"/>
                </a:cubicBezTo>
                <a:cubicBezTo>
                  <a:pt x="580979" y="907675"/>
                  <a:pt x="363651" y="888930"/>
                  <a:pt x="146897" y="881362"/>
                </a:cubicBezTo>
                <a:cubicBezTo>
                  <a:pt x="74342" y="870842"/>
                  <a:pt x="6329" y="825457"/>
                  <a:pt x="0" y="734465"/>
                </a:cubicBezTo>
                <a:cubicBezTo>
                  <a:pt x="3021" y="591703"/>
                  <a:pt x="-27662" y="349519"/>
                  <a:pt x="0" y="146897"/>
                </a:cubicBezTo>
                <a:close/>
              </a:path>
            </a:pathLst>
          </a:custGeom>
          <a:solidFill>
            <a:schemeClr val="bg1"/>
          </a:solidFill>
          <a:ln w="57150">
            <a:solidFill>
              <a:srgbClr val="0070C0"/>
            </a:solidFill>
            <a:extLst>
              <a:ext uri="{C807C97D-BFC1-408E-A445-0C87EB9F89A2}">
                <ask:lineSketchStyleProps xmlns:ask="http://schemas.microsoft.com/office/drawing/2018/sketchyshapes" xmln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xmlns=""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a16="http://schemas.microsoft.com/office/drawing/2014/main" xmlns=""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a16="http://schemas.microsoft.com/office/drawing/2014/main" xmlns=""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a16="http://schemas.microsoft.com/office/drawing/2014/main" xmlns=""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a16="http://schemas.microsoft.com/office/drawing/2014/main" xmlns=""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a16="http://schemas.microsoft.com/office/drawing/2014/main" xmlns=""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a16="http://schemas.microsoft.com/office/drawing/2014/main" xmlns=""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a16="http://schemas.microsoft.com/office/drawing/2014/main" xmlns=""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a16="http://schemas.microsoft.com/office/drawing/2014/main" xmlns=""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a16="http://schemas.microsoft.com/office/drawing/2014/main" xmlns=""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a16="http://schemas.microsoft.com/office/drawing/2014/main" xmlns="" id="{D010D88C-D2FA-4626-B65A-26767F5FF9D6}"/>
              </a:ext>
            </a:extLst>
          </p:cNvPr>
          <p:cNvSpPr/>
          <p:nvPr/>
        </p:nvSpPr>
        <p:spPr>
          <a:xfrm>
            <a:off x="2317723" y="590920"/>
            <a:ext cx="4509183" cy="646331"/>
          </a:xfrm>
          <a:prstGeom prst="rect">
            <a:avLst/>
          </a:prstGeom>
          <a:noFill/>
        </p:spPr>
        <p:txBody>
          <a:bodyPr wrap="none" lIns="91440" tIns="45720" rIns="91440" bIns="45720">
            <a:spAutoFit/>
          </a:bodyPr>
          <a:lstStyle/>
          <a:p>
            <a:pPr algn="ctr"/>
            <a:r>
              <a:rPr lang="en-US" sz="3600" b="1" dirty="0">
                <a:latin typeface="Calibri" panose="020F0502020204030204" pitchFamily="34" charset="0"/>
                <a:cs typeface="Calibri" panose="020F0502020204030204" pitchFamily="34" charset="0"/>
              </a:rPr>
              <a:t>3. Vật cách điện là gì ? </a:t>
            </a:r>
          </a:p>
        </p:txBody>
      </p:sp>
      <p:sp>
        <p:nvSpPr>
          <p:cNvPr id="65" name="Rectangle 64">
            <a:extLst>
              <a:ext uri="{FF2B5EF4-FFF2-40B4-BE49-F238E27FC236}">
                <a16:creationId xmlns:a16="http://schemas.microsoft.com/office/drawing/2014/main" xmlns="" id="{2BA23982-04D7-4BEE-8419-5EE12812E56C}"/>
              </a:ext>
            </a:extLst>
          </p:cNvPr>
          <p:cNvSpPr/>
          <p:nvPr/>
        </p:nvSpPr>
        <p:spPr>
          <a:xfrm>
            <a:off x="1020435" y="1944664"/>
            <a:ext cx="2932479"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cho dòng điện chạy qua</a:t>
            </a:r>
          </a:p>
        </p:txBody>
      </p:sp>
      <p:sp>
        <p:nvSpPr>
          <p:cNvPr id="66" name="Rectangle 65">
            <a:extLst>
              <a:ext uri="{FF2B5EF4-FFF2-40B4-BE49-F238E27FC236}">
                <a16:creationId xmlns:a16="http://schemas.microsoft.com/office/drawing/2014/main" xmlns="" id="{6A842BE8-3F78-4191-ABB5-3C6B9BA21A61}"/>
              </a:ext>
            </a:extLst>
          </p:cNvPr>
          <p:cNvSpPr/>
          <p:nvPr/>
        </p:nvSpPr>
        <p:spPr>
          <a:xfrm>
            <a:off x="1053445" y="3538604"/>
            <a:ext cx="3365986"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cứng và sáng bóng </a:t>
            </a:r>
          </a:p>
        </p:txBody>
      </p:sp>
      <p:sp>
        <p:nvSpPr>
          <p:cNvPr id="67" name="Rectangle 66">
            <a:extLst>
              <a:ext uri="{FF2B5EF4-FFF2-40B4-BE49-F238E27FC236}">
                <a16:creationId xmlns:a16="http://schemas.microsoft.com/office/drawing/2014/main" xmlns="" id="{3C93C497-F054-4870-A6D2-C316F2201379}"/>
              </a:ext>
            </a:extLst>
          </p:cNvPr>
          <p:cNvSpPr/>
          <p:nvPr/>
        </p:nvSpPr>
        <p:spPr>
          <a:xfrm>
            <a:off x="5338611" y="1961468"/>
            <a:ext cx="3070975"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không cho dòng điện chạy qua</a:t>
            </a:r>
          </a:p>
        </p:txBody>
      </p:sp>
      <p:sp>
        <p:nvSpPr>
          <p:cNvPr id="68" name="Rectangle 67">
            <a:extLst>
              <a:ext uri="{FF2B5EF4-FFF2-40B4-BE49-F238E27FC236}">
                <a16:creationId xmlns:a16="http://schemas.microsoft.com/office/drawing/2014/main" xmlns="" id="{7864809A-449B-4AA4-961B-53A25B7F00F0}"/>
              </a:ext>
            </a:extLst>
          </p:cNvPr>
          <p:cNvSpPr/>
          <p:nvPr/>
        </p:nvSpPr>
        <p:spPr>
          <a:xfrm>
            <a:off x="5696156" y="3448790"/>
            <a:ext cx="2524410"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mềm và dẻo</a:t>
            </a:r>
          </a:p>
        </p:txBody>
      </p:sp>
      <p:pic>
        <p:nvPicPr>
          <p:cNvPr id="69" name="AmthanhThua">
            <a:hlinkClick r:id="" action="ppaction://media"/>
            <a:extLst>
              <a:ext uri="{FF2B5EF4-FFF2-40B4-BE49-F238E27FC236}">
                <a16:creationId xmlns:a16="http://schemas.microsoft.com/office/drawing/2014/main" xmlns=""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a16="http://schemas.microsoft.com/office/drawing/2014/main" xmlns=""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a16="http://schemas.microsoft.com/office/drawing/2014/main" xmlns=""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94493" y="2152083"/>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a16="http://schemas.microsoft.com/office/drawing/2014/main" xmlns=""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63357" y="2424216"/>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a16="http://schemas.microsoft.com/office/drawing/2014/main" xmlns=""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02411" y="4039181"/>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a16="http://schemas.microsoft.com/office/drawing/2014/main" xmlns=""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59374" y="3905374"/>
            <a:ext cx="602227" cy="60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949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54"/>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69"/>
                                        </p:tgtEl>
                                      </p:cBhvr>
                                    </p:cmd>
                                  </p:childTnLst>
                                </p:cTn>
                              </p:par>
                              <p:par>
                                <p:cTn id="50" presetID="10" presetClass="entr" presetSubtype="0"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500"/>
                                        <p:tgtEl>
                                          <p:spTgt spid="81"/>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576" fill="hold"/>
                                        <p:tgtEl>
                                          <p:spTgt spid="57"/>
                                        </p:tgtEl>
                                      </p:cBhvr>
                                    </p:cmd>
                                  </p:childTnLst>
                                </p:cTn>
                              </p:par>
                              <p:par>
                                <p:cTn id="58" presetID="10" presetClass="entr" presetSubtype="0" fill="hold" nodeType="withEffect">
                                  <p:stCondLst>
                                    <p:cond delay="0"/>
                                  </p:stCondLst>
                                  <p:childTnLst>
                                    <p:set>
                                      <p:cBhvr>
                                        <p:cTn id="59" dur="1" fill="hold">
                                          <p:stCondLst>
                                            <p:cond delay="0"/>
                                          </p:stCondLst>
                                        </p:cTn>
                                        <p:tgtEl>
                                          <p:spTgt spid="6146"/>
                                        </p:tgtEl>
                                        <p:attrNameLst>
                                          <p:attrName>style.visibility</p:attrName>
                                        </p:attrNameLst>
                                      </p:cBhvr>
                                      <p:to>
                                        <p:strVal val="visible"/>
                                      </p:to>
                                    </p:set>
                                    <p:animEffect transition="in" filter="fade">
                                      <p:cBhvr>
                                        <p:cTn id="60" dur="500"/>
                                        <p:tgtEl>
                                          <p:spTgt spid="6146"/>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xmlns=""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a16="http://schemas.microsoft.com/office/drawing/2014/main" xmlns=""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a16="http://schemas.microsoft.com/office/drawing/2014/main" xmlns="" id="{74F1F93E-3B79-4F6A-A9D4-3ABEF86E258F}"/>
              </a:ext>
            </a:extLst>
          </p:cNvPr>
          <p:cNvSpPr/>
          <p:nvPr/>
        </p:nvSpPr>
        <p:spPr>
          <a:xfrm>
            <a:off x="632460" y="492702"/>
            <a:ext cx="7940040" cy="881362"/>
          </a:xfrm>
          <a:custGeom>
            <a:avLst/>
            <a:gdLst>
              <a:gd name="connsiteX0" fmla="*/ 0 w 7940040"/>
              <a:gd name="connsiteY0" fmla="*/ 146897 h 881362"/>
              <a:gd name="connsiteX1" fmla="*/ 146897 w 7940040"/>
              <a:gd name="connsiteY1" fmla="*/ 0 h 881362"/>
              <a:gd name="connsiteX2" fmla="*/ 689085 w 7940040"/>
              <a:gd name="connsiteY2" fmla="*/ 0 h 881362"/>
              <a:gd name="connsiteX3" fmla="*/ 1231274 w 7940040"/>
              <a:gd name="connsiteY3" fmla="*/ 0 h 881362"/>
              <a:gd name="connsiteX4" fmla="*/ 1697000 w 7940040"/>
              <a:gd name="connsiteY4" fmla="*/ 0 h 881362"/>
              <a:gd name="connsiteX5" fmla="*/ 2162725 w 7940040"/>
              <a:gd name="connsiteY5" fmla="*/ 0 h 881362"/>
              <a:gd name="connsiteX6" fmla="*/ 3010764 w 7940040"/>
              <a:gd name="connsiteY6" fmla="*/ 0 h 881362"/>
              <a:gd name="connsiteX7" fmla="*/ 3782339 w 7940040"/>
              <a:gd name="connsiteY7" fmla="*/ 0 h 881362"/>
              <a:gd name="connsiteX8" fmla="*/ 4630378 w 7940040"/>
              <a:gd name="connsiteY8" fmla="*/ 0 h 881362"/>
              <a:gd name="connsiteX9" fmla="*/ 5325491 w 7940040"/>
              <a:gd name="connsiteY9" fmla="*/ 0 h 881362"/>
              <a:gd name="connsiteX10" fmla="*/ 5944142 w 7940040"/>
              <a:gd name="connsiteY10" fmla="*/ 0 h 881362"/>
              <a:gd name="connsiteX11" fmla="*/ 6639255 w 7940040"/>
              <a:gd name="connsiteY11" fmla="*/ 0 h 881362"/>
              <a:gd name="connsiteX12" fmla="*/ 7793143 w 7940040"/>
              <a:gd name="connsiteY12" fmla="*/ 0 h 881362"/>
              <a:gd name="connsiteX13" fmla="*/ 7940040 w 7940040"/>
              <a:gd name="connsiteY13" fmla="*/ 146897 h 881362"/>
              <a:gd name="connsiteX14" fmla="*/ 7940040 w 7940040"/>
              <a:gd name="connsiteY14" fmla="*/ 734465 h 881362"/>
              <a:gd name="connsiteX15" fmla="*/ 7793143 w 7940040"/>
              <a:gd name="connsiteY15" fmla="*/ 881362 h 881362"/>
              <a:gd name="connsiteX16" fmla="*/ 7098030 w 7940040"/>
              <a:gd name="connsiteY16" fmla="*/ 881362 h 881362"/>
              <a:gd name="connsiteX17" fmla="*/ 6249992 w 7940040"/>
              <a:gd name="connsiteY17" fmla="*/ 881362 h 881362"/>
              <a:gd name="connsiteX18" fmla="*/ 5401953 w 7940040"/>
              <a:gd name="connsiteY18" fmla="*/ 881362 h 881362"/>
              <a:gd name="connsiteX19" fmla="*/ 4859765 w 7940040"/>
              <a:gd name="connsiteY19" fmla="*/ 881362 h 881362"/>
              <a:gd name="connsiteX20" fmla="*/ 4394039 w 7940040"/>
              <a:gd name="connsiteY20" fmla="*/ 881362 h 881362"/>
              <a:gd name="connsiteX21" fmla="*/ 3622463 w 7940040"/>
              <a:gd name="connsiteY21" fmla="*/ 881362 h 881362"/>
              <a:gd name="connsiteX22" fmla="*/ 2927350 w 7940040"/>
              <a:gd name="connsiteY22" fmla="*/ 881362 h 881362"/>
              <a:gd name="connsiteX23" fmla="*/ 2232237 w 7940040"/>
              <a:gd name="connsiteY23" fmla="*/ 881362 h 881362"/>
              <a:gd name="connsiteX24" fmla="*/ 1613586 w 7940040"/>
              <a:gd name="connsiteY24" fmla="*/ 881362 h 881362"/>
              <a:gd name="connsiteX25" fmla="*/ 1071398 w 7940040"/>
              <a:gd name="connsiteY25" fmla="*/ 881362 h 881362"/>
              <a:gd name="connsiteX26" fmla="*/ 146897 w 7940040"/>
              <a:gd name="connsiteY26" fmla="*/ 881362 h 881362"/>
              <a:gd name="connsiteX27" fmla="*/ 0 w 7940040"/>
              <a:gd name="connsiteY27" fmla="*/ 734465 h 881362"/>
              <a:gd name="connsiteX28" fmla="*/ 0 w 7940040"/>
              <a:gd name="connsiteY28"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40040" h="881362" fill="none" extrusionOk="0">
                <a:moveTo>
                  <a:pt x="0" y="146897"/>
                </a:moveTo>
                <a:cubicBezTo>
                  <a:pt x="-43" y="72031"/>
                  <a:pt x="77358" y="2588"/>
                  <a:pt x="146897" y="0"/>
                </a:cubicBezTo>
                <a:cubicBezTo>
                  <a:pt x="363110" y="6484"/>
                  <a:pt x="474748" y="18155"/>
                  <a:pt x="689085" y="0"/>
                </a:cubicBezTo>
                <a:cubicBezTo>
                  <a:pt x="903422" y="-18155"/>
                  <a:pt x="1005816" y="-22658"/>
                  <a:pt x="1231274" y="0"/>
                </a:cubicBezTo>
                <a:cubicBezTo>
                  <a:pt x="1456732" y="22658"/>
                  <a:pt x="1465744" y="-15075"/>
                  <a:pt x="1697000" y="0"/>
                </a:cubicBezTo>
                <a:cubicBezTo>
                  <a:pt x="1928256" y="15075"/>
                  <a:pt x="2055258" y="-6132"/>
                  <a:pt x="2162725" y="0"/>
                </a:cubicBezTo>
                <a:cubicBezTo>
                  <a:pt x="2270193" y="6132"/>
                  <a:pt x="2777775" y="-35599"/>
                  <a:pt x="3010764" y="0"/>
                </a:cubicBezTo>
                <a:cubicBezTo>
                  <a:pt x="3243753" y="35599"/>
                  <a:pt x="3466188" y="16979"/>
                  <a:pt x="3782339" y="0"/>
                </a:cubicBezTo>
                <a:cubicBezTo>
                  <a:pt x="4098491" y="-16979"/>
                  <a:pt x="4455220" y="5384"/>
                  <a:pt x="4630378" y="0"/>
                </a:cubicBezTo>
                <a:cubicBezTo>
                  <a:pt x="4805536" y="-5384"/>
                  <a:pt x="5038840" y="-9375"/>
                  <a:pt x="5325491" y="0"/>
                </a:cubicBezTo>
                <a:cubicBezTo>
                  <a:pt x="5612142" y="9375"/>
                  <a:pt x="5694124" y="-4694"/>
                  <a:pt x="5944142" y="0"/>
                </a:cubicBezTo>
                <a:cubicBezTo>
                  <a:pt x="6194160" y="4694"/>
                  <a:pt x="6407003" y="8693"/>
                  <a:pt x="6639255" y="0"/>
                </a:cubicBezTo>
                <a:cubicBezTo>
                  <a:pt x="6871507" y="-8693"/>
                  <a:pt x="7429030" y="-56432"/>
                  <a:pt x="7793143" y="0"/>
                </a:cubicBezTo>
                <a:cubicBezTo>
                  <a:pt x="7873773" y="-3801"/>
                  <a:pt x="7935240" y="69386"/>
                  <a:pt x="7940040" y="146897"/>
                </a:cubicBezTo>
                <a:cubicBezTo>
                  <a:pt x="7955405" y="350421"/>
                  <a:pt x="7931823" y="535990"/>
                  <a:pt x="7940040" y="734465"/>
                </a:cubicBezTo>
                <a:cubicBezTo>
                  <a:pt x="7950231" y="810408"/>
                  <a:pt x="7884694" y="880846"/>
                  <a:pt x="7793143" y="881362"/>
                </a:cubicBezTo>
                <a:cubicBezTo>
                  <a:pt x="7508772" y="891121"/>
                  <a:pt x="7328329" y="866644"/>
                  <a:pt x="7098030" y="881362"/>
                </a:cubicBezTo>
                <a:cubicBezTo>
                  <a:pt x="6867731" y="896080"/>
                  <a:pt x="6662226" y="849235"/>
                  <a:pt x="6249992" y="881362"/>
                </a:cubicBezTo>
                <a:cubicBezTo>
                  <a:pt x="5837758" y="913489"/>
                  <a:pt x="5820017" y="901248"/>
                  <a:pt x="5401953" y="881362"/>
                </a:cubicBezTo>
                <a:cubicBezTo>
                  <a:pt x="4983889" y="861476"/>
                  <a:pt x="5016602" y="899033"/>
                  <a:pt x="4859765" y="881362"/>
                </a:cubicBezTo>
                <a:cubicBezTo>
                  <a:pt x="4702928" y="863691"/>
                  <a:pt x="4624232" y="875562"/>
                  <a:pt x="4394039" y="881362"/>
                </a:cubicBezTo>
                <a:cubicBezTo>
                  <a:pt x="4163846" y="887162"/>
                  <a:pt x="3897715" y="901752"/>
                  <a:pt x="3622463" y="881362"/>
                </a:cubicBezTo>
                <a:cubicBezTo>
                  <a:pt x="3347211" y="860972"/>
                  <a:pt x="3067297" y="910327"/>
                  <a:pt x="2927350" y="881362"/>
                </a:cubicBezTo>
                <a:cubicBezTo>
                  <a:pt x="2787403" y="852397"/>
                  <a:pt x="2563635" y="910502"/>
                  <a:pt x="2232237" y="881362"/>
                </a:cubicBezTo>
                <a:cubicBezTo>
                  <a:pt x="1900839" y="852222"/>
                  <a:pt x="1900589" y="861770"/>
                  <a:pt x="1613586" y="881362"/>
                </a:cubicBezTo>
                <a:cubicBezTo>
                  <a:pt x="1326583" y="900954"/>
                  <a:pt x="1191421" y="869801"/>
                  <a:pt x="1071398" y="881362"/>
                </a:cubicBezTo>
                <a:cubicBezTo>
                  <a:pt x="951375" y="892923"/>
                  <a:pt x="522669" y="863602"/>
                  <a:pt x="146897" y="881362"/>
                </a:cubicBezTo>
                <a:cubicBezTo>
                  <a:pt x="78593" y="893031"/>
                  <a:pt x="2405" y="812945"/>
                  <a:pt x="0" y="734465"/>
                </a:cubicBezTo>
                <a:cubicBezTo>
                  <a:pt x="27004" y="452225"/>
                  <a:pt x="15465" y="420193"/>
                  <a:pt x="0" y="146897"/>
                </a:cubicBezTo>
                <a:close/>
              </a:path>
              <a:path w="7940040" h="881362" stroke="0" extrusionOk="0">
                <a:moveTo>
                  <a:pt x="0" y="146897"/>
                </a:moveTo>
                <a:cubicBezTo>
                  <a:pt x="566" y="73130"/>
                  <a:pt x="76457" y="3234"/>
                  <a:pt x="146897" y="0"/>
                </a:cubicBezTo>
                <a:cubicBezTo>
                  <a:pt x="324188" y="32278"/>
                  <a:pt x="584787" y="-14997"/>
                  <a:pt x="842010" y="0"/>
                </a:cubicBezTo>
                <a:cubicBezTo>
                  <a:pt x="1099233" y="14997"/>
                  <a:pt x="1421272" y="2103"/>
                  <a:pt x="1690048" y="0"/>
                </a:cubicBezTo>
                <a:cubicBezTo>
                  <a:pt x="1958824" y="-2103"/>
                  <a:pt x="2275918" y="-9620"/>
                  <a:pt x="2538087" y="0"/>
                </a:cubicBezTo>
                <a:cubicBezTo>
                  <a:pt x="2800256" y="9620"/>
                  <a:pt x="2928560" y="16501"/>
                  <a:pt x="3233200" y="0"/>
                </a:cubicBezTo>
                <a:cubicBezTo>
                  <a:pt x="3537840" y="-16501"/>
                  <a:pt x="3571724" y="14373"/>
                  <a:pt x="3851851" y="0"/>
                </a:cubicBezTo>
                <a:cubicBezTo>
                  <a:pt x="4131978" y="-14373"/>
                  <a:pt x="4399284" y="12144"/>
                  <a:pt x="4699889" y="0"/>
                </a:cubicBezTo>
                <a:cubicBezTo>
                  <a:pt x="5000494" y="-12144"/>
                  <a:pt x="5025877" y="-21347"/>
                  <a:pt x="5242077" y="0"/>
                </a:cubicBezTo>
                <a:cubicBezTo>
                  <a:pt x="5458277" y="21347"/>
                  <a:pt x="5719116" y="14480"/>
                  <a:pt x="6090115" y="0"/>
                </a:cubicBezTo>
                <a:cubicBezTo>
                  <a:pt x="6461114" y="-14480"/>
                  <a:pt x="6738087" y="-37370"/>
                  <a:pt x="6938154" y="0"/>
                </a:cubicBezTo>
                <a:cubicBezTo>
                  <a:pt x="7138221" y="37370"/>
                  <a:pt x="7560722" y="-25264"/>
                  <a:pt x="7793143" y="0"/>
                </a:cubicBezTo>
                <a:cubicBezTo>
                  <a:pt x="7879906" y="7306"/>
                  <a:pt x="7928018" y="65464"/>
                  <a:pt x="7940040" y="146897"/>
                </a:cubicBezTo>
                <a:cubicBezTo>
                  <a:pt x="7953964" y="281136"/>
                  <a:pt x="7931436" y="601836"/>
                  <a:pt x="7940040" y="734465"/>
                </a:cubicBezTo>
                <a:cubicBezTo>
                  <a:pt x="7940291" y="813275"/>
                  <a:pt x="7870482" y="877615"/>
                  <a:pt x="7793143" y="881362"/>
                </a:cubicBezTo>
                <a:cubicBezTo>
                  <a:pt x="7556534" y="860290"/>
                  <a:pt x="7332916" y="918759"/>
                  <a:pt x="7021567" y="881362"/>
                </a:cubicBezTo>
                <a:cubicBezTo>
                  <a:pt x="6710218" y="843965"/>
                  <a:pt x="6632842" y="870764"/>
                  <a:pt x="6326454" y="881362"/>
                </a:cubicBezTo>
                <a:cubicBezTo>
                  <a:pt x="6020066" y="891960"/>
                  <a:pt x="5761205" y="881732"/>
                  <a:pt x="5554878" y="881362"/>
                </a:cubicBezTo>
                <a:cubicBezTo>
                  <a:pt x="5348551" y="880992"/>
                  <a:pt x="5071098" y="900893"/>
                  <a:pt x="4936227" y="881362"/>
                </a:cubicBezTo>
                <a:cubicBezTo>
                  <a:pt x="4801356" y="861831"/>
                  <a:pt x="4498993" y="853094"/>
                  <a:pt x="4241114" y="881362"/>
                </a:cubicBezTo>
                <a:cubicBezTo>
                  <a:pt x="3983235" y="909630"/>
                  <a:pt x="3724729" y="903171"/>
                  <a:pt x="3393076" y="881362"/>
                </a:cubicBezTo>
                <a:cubicBezTo>
                  <a:pt x="3061423" y="859553"/>
                  <a:pt x="3066104" y="873611"/>
                  <a:pt x="2850888" y="881362"/>
                </a:cubicBezTo>
                <a:cubicBezTo>
                  <a:pt x="2635672" y="889113"/>
                  <a:pt x="2409887" y="858154"/>
                  <a:pt x="2079312" y="881362"/>
                </a:cubicBezTo>
                <a:cubicBezTo>
                  <a:pt x="1748737" y="904570"/>
                  <a:pt x="1776356" y="864870"/>
                  <a:pt x="1537124" y="881362"/>
                </a:cubicBezTo>
                <a:cubicBezTo>
                  <a:pt x="1297892" y="897854"/>
                  <a:pt x="1230978" y="864618"/>
                  <a:pt x="1071398" y="881362"/>
                </a:cubicBezTo>
                <a:cubicBezTo>
                  <a:pt x="911818" y="898106"/>
                  <a:pt x="564335" y="924731"/>
                  <a:pt x="146897" y="881362"/>
                </a:cubicBezTo>
                <a:cubicBezTo>
                  <a:pt x="73136" y="879283"/>
                  <a:pt x="11506" y="820234"/>
                  <a:pt x="0" y="734465"/>
                </a:cubicBezTo>
                <a:cubicBezTo>
                  <a:pt x="-27792" y="553788"/>
                  <a:pt x="-23822" y="399903"/>
                  <a:pt x="0" y="146897"/>
                </a:cubicBezTo>
                <a:close/>
              </a:path>
            </a:pathLst>
          </a:custGeom>
          <a:solidFill>
            <a:schemeClr val="bg1"/>
          </a:solidFill>
          <a:ln w="57150">
            <a:solidFill>
              <a:srgbClr val="0070C0"/>
            </a:solidFill>
            <a:extLst>
              <a:ext uri="{C807C97D-BFC1-408E-A445-0C87EB9F89A2}">
                <ask:lineSketchStyleProps xmlns:ask="http://schemas.microsoft.com/office/drawing/2018/sketchyshapes" xmln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xmlns=""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a16="http://schemas.microsoft.com/office/drawing/2014/main" xmlns=""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a16="http://schemas.microsoft.com/office/drawing/2014/main" xmlns=""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a16="http://schemas.microsoft.com/office/drawing/2014/main" xmlns=""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a16="http://schemas.microsoft.com/office/drawing/2014/main" xmlns=""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a16="http://schemas.microsoft.com/office/drawing/2014/main" xmlns=""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a16="http://schemas.microsoft.com/office/drawing/2014/main" xmlns=""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a16="http://schemas.microsoft.com/office/drawing/2014/main" xmlns=""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a16="http://schemas.microsoft.com/office/drawing/2014/main" xmlns=""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a16="http://schemas.microsoft.com/office/drawing/2014/main" xmlns=""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a16="http://schemas.microsoft.com/office/drawing/2014/main" xmlns="" id="{D010D88C-D2FA-4626-B65A-26767F5FF9D6}"/>
              </a:ext>
            </a:extLst>
          </p:cNvPr>
          <p:cNvSpPr/>
          <p:nvPr/>
        </p:nvSpPr>
        <p:spPr>
          <a:xfrm>
            <a:off x="673913" y="590920"/>
            <a:ext cx="7796814" cy="584775"/>
          </a:xfrm>
          <a:prstGeom prst="rect">
            <a:avLst/>
          </a:prstGeom>
          <a:noFill/>
        </p:spPr>
        <p:txBody>
          <a:bodyPr wrap="none" lIns="91440" tIns="45720" rIns="91440" bIns="45720">
            <a:spAutoFit/>
          </a:bodyPr>
          <a:lstStyle/>
          <a:p>
            <a:pPr algn="ctr"/>
            <a:r>
              <a:rPr lang="en-US" sz="3200" b="1" dirty="0">
                <a:latin typeface="Calibri" panose="020F0502020204030204" pitchFamily="34" charset="0"/>
                <a:cs typeface="Calibri" panose="020F0502020204030204" pitchFamily="34" charset="0"/>
              </a:rPr>
              <a:t>4. Dòng nào dưới đây gồm các vật cách điện:</a:t>
            </a:r>
          </a:p>
        </p:txBody>
      </p:sp>
      <p:sp>
        <p:nvSpPr>
          <p:cNvPr id="65" name="Rectangle 64">
            <a:extLst>
              <a:ext uri="{FF2B5EF4-FFF2-40B4-BE49-F238E27FC236}">
                <a16:creationId xmlns:a16="http://schemas.microsoft.com/office/drawing/2014/main" xmlns="" id="{2BA23982-04D7-4BEE-8419-5EE12812E56C}"/>
              </a:ext>
            </a:extLst>
          </p:cNvPr>
          <p:cNvSpPr/>
          <p:nvPr/>
        </p:nvSpPr>
        <p:spPr>
          <a:xfrm>
            <a:off x="1026136" y="2074675"/>
            <a:ext cx="3284203" cy="461665"/>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Thủy tinh, đồng, cao su</a:t>
            </a:r>
          </a:p>
        </p:txBody>
      </p:sp>
      <p:sp>
        <p:nvSpPr>
          <p:cNvPr id="66" name="Rectangle 65">
            <a:extLst>
              <a:ext uri="{FF2B5EF4-FFF2-40B4-BE49-F238E27FC236}">
                <a16:creationId xmlns:a16="http://schemas.microsoft.com/office/drawing/2014/main" xmlns="" id="{6A842BE8-3F78-4191-ABB5-3C6B9BA21A61}"/>
              </a:ext>
            </a:extLst>
          </p:cNvPr>
          <p:cNvSpPr/>
          <p:nvPr/>
        </p:nvSpPr>
        <p:spPr>
          <a:xfrm>
            <a:off x="1185859" y="3538604"/>
            <a:ext cx="3101170"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Thủy tinh, nhựa, cao su</a:t>
            </a:r>
          </a:p>
        </p:txBody>
      </p:sp>
      <p:sp>
        <p:nvSpPr>
          <p:cNvPr id="67" name="Rectangle 66">
            <a:extLst>
              <a:ext uri="{FF2B5EF4-FFF2-40B4-BE49-F238E27FC236}">
                <a16:creationId xmlns:a16="http://schemas.microsoft.com/office/drawing/2014/main" xmlns="" id="{3C93C497-F054-4870-A6D2-C316F2201379}"/>
              </a:ext>
            </a:extLst>
          </p:cNvPr>
          <p:cNvSpPr/>
          <p:nvPr/>
        </p:nvSpPr>
        <p:spPr>
          <a:xfrm>
            <a:off x="5254791" y="2097636"/>
            <a:ext cx="3070975" cy="461665"/>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Cao su, sắt, nhựa</a:t>
            </a:r>
          </a:p>
        </p:txBody>
      </p:sp>
      <p:sp>
        <p:nvSpPr>
          <p:cNvPr id="68" name="Rectangle 67">
            <a:extLst>
              <a:ext uri="{FF2B5EF4-FFF2-40B4-BE49-F238E27FC236}">
                <a16:creationId xmlns:a16="http://schemas.microsoft.com/office/drawing/2014/main" xmlns="" id="{7864809A-449B-4AA4-961B-53A25B7F00F0}"/>
              </a:ext>
            </a:extLst>
          </p:cNvPr>
          <p:cNvSpPr/>
          <p:nvPr/>
        </p:nvSpPr>
        <p:spPr>
          <a:xfrm>
            <a:off x="5613767" y="3448790"/>
            <a:ext cx="2689198"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Nhựa, cao su, nhôm</a:t>
            </a:r>
          </a:p>
        </p:txBody>
      </p:sp>
      <p:pic>
        <p:nvPicPr>
          <p:cNvPr id="69" name="AmthanhThua">
            <a:hlinkClick r:id="" action="ppaction://media"/>
            <a:extLst>
              <a:ext uri="{FF2B5EF4-FFF2-40B4-BE49-F238E27FC236}">
                <a16:creationId xmlns:a16="http://schemas.microsoft.com/office/drawing/2014/main" xmlns=""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a16="http://schemas.microsoft.com/office/drawing/2014/main" xmlns=""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a16="http://schemas.microsoft.com/office/drawing/2014/main" xmlns=""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654987" y="3825976"/>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a16="http://schemas.microsoft.com/office/drawing/2014/main" xmlns=""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830551" y="2474753"/>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a16="http://schemas.microsoft.com/office/drawing/2014/main" xmlns=""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17864" y="2449830"/>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a16="http://schemas.microsoft.com/office/drawing/2014/main" xmlns=""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56478" y="3905374"/>
            <a:ext cx="602227" cy="60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106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54"/>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69"/>
                                        </p:tgtEl>
                                      </p:cBhvr>
                                    </p:cmd>
                                  </p:childTnLst>
                                </p:cTn>
                              </p:par>
                              <p:par>
                                <p:cTn id="50" presetID="10" presetClass="entr" presetSubtype="0"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500"/>
                                        <p:tgtEl>
                                          <p:spTgt spid="81"/>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70"/>
                                        </p:tgtEl>
                                      </p:cBhvr>
                                    </p:cmd>
                                  </p:childTnLst>
                                </p:cTn>
                              </p:par>
                              <p:par>
                                <p:cTn id="58" presetID="10" presetClass="entr" presetSubtype="0" fill="hold" nodeType="with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500"/>
                                        <p:tgtEl>
                                          <p:spTgt spid="80"/>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576" fill="hold"/>
                                        <p:tgtEl>
                                          <p:spTgt spid="57"/>
                                        </p:tgtEl>
                                      </p:cBhvr>
                                    </p:cmd>
                                  </p:childTnLst>
                                </p:cTn>
                              </p:par>
                              <p:par>
                                <p:cTn id="66" presetID="10" presetClass="entr" presetSubtype="0" fill="hold" nodeType="withEffect">
                                  <p:stCondLst>
                                    <p:cond delay="0"/>
                                  </p:stCondLst>
                                  <p:childTnLst>
                                    <p:set>
                                      <p:cBhvr>
                                        <p:cTn id="67" dur="1" fill="hold">
                                          <p:stCondLst>
                                            <p:cond delay="0"/>
                                          </p:stCondLst>
                                        </p:cTn>
                                        <p:tgtEl>
                                          <p:spTgt spid="6146"/>
                                        </p:tgtEl>
                                        <p:attrNameLst>
                                          <p:attrName>style.visibility</p:attrName>
                                        </p:attrNameLst>
                                      </p:cBhvr>
                                      <p:to>
                                        <p:strVal val="visible"/>
                                      </p:to>
                                    </p:set>
                                    <p:animEffect transition="in" filter="fade">
                                      <p:cBhvr>
                                        <p:cTn id="68" dur="500"/>
                                        <p:tgtEl>
                                          <p:spTgt spid="6146"/>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141668"/>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5" name="Picture 4" descr="Logo&#10;&#10;Description automatically generated">
            <a:extLst>
              <a:ext uri="{FF2B5EF4-FFF2-40B4-BE49-F238E27FC236}">
                <a16:creationId xmlns:a16="http://schemas.microsoft.com/office/drawing/2014/main" xmlns="" id="{78801F8F-4F2A-4555-9C13-6C97D032F4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8815" y="767259"/>
            <a:ext cx="5151170" cy="2136392"/>
          </a:xfrm>
          <a:prstGeom prst="rect">
            <a:avLst/>
          </a:prstGeom>
        </p:spPr>
      </p:pic>
      <p:pic>
        <p:nvPicPr>
          <p:cNvPr id="10" name="Picture 2" descr="Flash free icon">
            <a:extLst>
              <a:ext uri="{FF2B5EF4-FFF2-40B4-BE49-F238E27FC236}">
                <a16:creationId xmlns:a16="http://schemas.microsoft.com/office/drawing/2014/main" xmlns="" id="{FB5B4F3C-7700-43CD-A2E3-AD46D31EFB2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581299" y="218188"/>
            <a:ext cx="1722120" cy="172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050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E70012"/>
      </a:accent1>
      <a:accent2>
        <a:srgbClr val="000000"/>
      </a:accent2>
      <a:accent3>
        <a:srgbClr val="E50014"/>
      </a:accent3>
      <a:accent4>
        <a:srgbClr val="000000"/>
      </a:accent4>
      <a:accent5>
        <a:srgbClr val="E70013"/>
      </a:accent5>
      <a:accent6>
        <a:srgbClr val="BA1318"/>
      </a:accent6>
      <a:hlink>
        <a:srgbClr val="F83529"/>
      </a:hlink>
      <a:folHlink>
        <a:srgbClr val="BFBFBF"/>
      </a:folHlink>
    </a:clrScheme>
    <a:fontScheme name="f3azbp5r">
      <a:majorFont>
        <a:latin typeface="Arial" panose="020F0302020204030204"/>
        <a:ea typeface="方正准圆简体"/>
        <a:cs typeface=""/>
      </a:majorFont>
      <a:minorFont>
        <a:latin typeface="Arial" panose="020F0502020204030204"/>
        <a:ea typeface="方正准圆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2790</TotalTime>
  <Words>1005</Words>
  <Application>Microsoft Office PowerPoint</Application>
  <PresentationFormat>On-screen Show (16:9)</PresentationFormat>
  <Paragraphs>146</Paragraphs>
  <Slides>34</Slides>
  <Notes>34</Notes>
  <HiddenSlides>0</HiddenSlides>
  <MMClips>23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34</vt:i4>
      </vt:variant>
    </vt:vector>
  </HeadingPairs>
  <TitlesOfParts>
    <vt:vector size="47" baseType="lpstr">
      <vt:lpstr>맑은 고딕</vt:lpstr>
      <vt:lpstr>宋体</vt:lpstr>
      <vt:lpstr>#9Slide03 AllRoundGothic</vt:lpstr>
      <vt:lpstr>#9Slide07 SVNNexa Rust Slab Bla</vt:lpstr>
      <vt:lpstr>Arial</vt:lpstr>
      <vt:lpstr>Calibri</vt:lpstr>
      <vt:lpstr>印品黑体</vt:lpstr>
      <vt:lpstr>方正准圆简体</vt:lpstr>
      <vt:lpstr>等线</vt:lpstr>
      <vt:lpstr>等线 Light</vt:lpstr>
      <vt:lpstr>https://www.freeppt7.com</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www.freeppt7.com</dc:creator>
  <cp:keywords>https:/www.freeppt7.com</cp:keywords>
  <dc:description>https://www.freeppt7.com</dc:description>
  <cp:lastModifiedBy>PRO</cp:lastModifiedBy>
  <cp:revision>52</cp:revision>
  <dcterms:created xsi:type="dcterms:W3CDTF">2017-03-04T06:55:50Z</dcterms:created>
  <dcterms:modified xsi:type="dcterms:W3CDTF">2023-02-12T14:38:21Z</dcterms:modified>
</cp:coreProperties>
</file>