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98" r:id="rId5"/>
    <p:sldId id="314" r:id="rId6"/>
    <p:sldId id="299" r:id="rId7"/>
    <p:sldId id="300" r:id="rId8"/>
    <p:sldId id="309" r:id="rId9"/>
    <p:sldId id="310" r:id="rId10"/>
    <p:sldId id="301" r:id="rId11"/>
    <p:sldId id="311" r:id="rId12"/>
    <p:sldId id="302" r:id="rId13"/>
    <p:sldId id="312" r:id="rId14"/>
    <p:sldId id="303" r:id="rId15"/>
    <p:sldId id="313" r:id="rId16"/>
    <p:sldId id="304" r:id="rId17"/>
    <p:sldId id="305" r:id="rId18"/>
    <p:sldId id="316" r:id="rId19"/>
    <p:sldId id="315" r:id="rId20"/>
    <p:sldId id="30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12/18/2021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12/18/2021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hỗ dành sẵn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Chỗ dành sẵn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Chỗ dành sẵn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819CF5-4023-4FD7-94FF-BB3A6EFED1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93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12/18/2021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12/18/2021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12/18/2021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12/18/2021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12/18/2021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12/18/2021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12/18/2021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12/18/2021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12/18/2021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12/18/2021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00" name="Text Box 12"/>
          <p:cNvSpPr txBox="1">
            <a:spLocks noChangeArrowheads="1"/>
          </p:cNvSpPr>
          <p:nvPr/>
        </p:nvSpPr>
        <p:spPr bwMode="auto">
          <a:xfrm>
            <a:off x="3105150" y="3714751"/>
            <a:ext cx="571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9900FF"/>
                </a:solidFill>
                <a:latin typeface=".VnExoticH" pitchFamily="34" charset="0"/>
                <a:cs typeface="Arial" panose="020B0604020202020204" pitchFamily="34" charset="0"/>
              </a:rPr>
              <a:t> 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4" name="Text Box 19"/>
          <p:cNvSpPr txBox="1">
            <a:spLocks noChangeArrowheads="1"/>
          </p:cNvSpPr>
          <p:nvPr/>
        </p:nvSpPr>
        <p:spPr bwMode="auto">
          <a:xfrm>
            <a:off x="3657600" y="5326064"/>
            <a:ext cx="487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8" name="WordArt 3"/>
          <p:cNvSpPr>
            <a:spLocks noChangeArrowheads="1" noChangeShapeType="1" noTextEdit="1"/>
          </p:cNvSpPr>
          <p:nvPr/>
        </p:nvSpPr>
        <p:spPr bwMode="auto">
          <a:xfrm>
            <a:off x="3657600" y="947161"/>
            <a:ext cx="7162800" cy="242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0"/>
              </a:avLst>
            </a:prstTxWarp>
          </a:bodyPr>
          <a:lstStyle/>
          <a:p>
            <a:pPr algn="ctr"/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 TOÁN VỀ TỈ SỐ </a:t>
            </a:r>
          </a:p>
          <a:p>
            <a:pPr algn="ctr"/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 TRĂM (TIẾP THEO)</a:t>
            </a:r>
          </a:p>
        </p:txBody>
      </p:sp>
    </p:spTree>
    <p:extLst>
      <p:ext uri="{BB962C8B-B14F-4D97-AF65-F5344CB8AC3E}">
        <p14:creationId xmlns:p14="http://schemas.microsoft.com/office/powerpoint/2010/main" val="2968092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8"/>
          <p:cNvSpPr txBox="1">
            <a:spLocks noChangeArrowheads="1"/>
          </p:cNvSpPr>
          <p:nvPr/>
        </p:nvSpPr>
        <p:spPr bwMode="auto">
          <a:xfrm>
            <a:off x="2413000" y="955353"/>
            <a:ext cx="19989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CÁCH 1</a:t>
            </a:r>
          </a:p>
        </p:txBody>
      </p:sp>
      <p:sp>
        <p:nvSpPr>
          <p:cNvPr id="3" name="TextBox 19"/>
          <p:cNvSpPr txBox="1">
            <a:spLocks noChangeArrowheads="1"/>
          </p:cNvSpPr>
          <p:nvPr/>
        </p:nvSpPr>
        <p:spPr bwMode="auto">
          <a:xfrm>
            <a:off x="-956852" y="1791371"/>
            <a:ext cx="735438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100 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75 = 24 (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– 24  = 8 (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20"/>
          <p:cNvSpPr txBox="1">
            <a:spLocks noChangeArrowheads="1"/>
          </p:cNvSpPr>
          <p:nvPr/>
        </p:nvSpPr>
        <p:spPr bwMode="auto">
          <a:xfrm>
            <a:off x="7961812" y="955353"/>
            <a:ext cx="25341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CÁCH 2</a:t>
            </a:r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5930538" y="1791371"/>
            <a:ext cx="626146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100%.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- 75% = 25%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100 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25 = 8 (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218201" y="225827"/>
            <a:ext cx="18351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giải</a:t>
            </a:r>
            <a:endParaRPr lang="en-US" altLang="en-US" sz="4000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16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222070" y="-154125"/>
            <a:ext cx="1187413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2: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0.5%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5 000 000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6164082" y="466771"/>
            <a:ext cx="3084421" cy="16555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3303588" y="949235"/>
            <a:ext cx="1517650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1637666" y="1507581"/>
            <a:ext cx="2216150" cy="0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6689725" y="1040901"/>
            <a:ext cx="4629150" cy="0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241563" y="1635127"/>
            <a:ext cx="1835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giải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57200" y="2449734"/>
            <a:ext cx="11338561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5 000 000 : 100 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 = 25 000(</a:t>
            </a:r>
            <a:r>
              <a:rPr lang="en-US" altLang="en-US" sz="4400" b="1" i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5 000 000 + 25 000 = 5 025 000 (</a:t>
            </a:r>
            <a:r>
              <a:rPr lang="en-US" altLang="en-US" sz="4400" b="1" i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5 025 000 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29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15588" y="1002253"/>
            <a:ext cx="10788286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100%.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100% + 0,5% = 100,5%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5 000 000 : 100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100,5 = 5 025 000 (</a:t>
            </a:r>
            <a:r>
              <a:rPr lang="en-US" altLang="en-US" sz="3600" b="1" i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5 025 000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8"/>
          <p:cNvSpPr txBox="1">
            <a:spLocks noChangeArrowheads="1"/>
          </p:cNvSpPr>
          <p:nvPr/>
        </p:nvSpPr>
        <p:spPr bwMode="auto">
          <a:xfrm>
            <a:off x="2528888" y="208584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CÁCH 2</a:t>
            </a:r>
          </a:p>
        </p:txBody>
      </p:sp>
    </p:spTree>
    <p:extLst>
      <p:ext uri="{BB962C8B-B14F-4D97-AF65-F5344CB8AC3E}">
        <p14:creationId xmlns:p14="http://schemas.microsoft.com/office/powerpoint/2010/main" val="319239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0" y="1230313"/>
            <a:ext cx="121920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3</a:t>
            </a:r>
            <a:r>
              <a:rPr lang="en-US" altLang="en-US" sz="4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xưởng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dùng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345m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quần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quần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chiếm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40%.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mét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1802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2375353" y="1493789"/>
            <a:ext cx="744129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quần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345: 100 x 40 = 138 (m)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345 - 138 = 207 (m)</a:t>
            </a: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2149067" y="579205"/>
            <a:ext cx="1787669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1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5817192" y="4465589"/>
            <a:ext cx="2993127" cy="740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207 m</a:t>
            </a:r>
          </a:p>
        </p:txBody>
      </p:sp>
    </p:spTree>
    <p:extLst>
      <p:ext uri="{BB962C8B-B14F-4D97-AF65-F5344CB8AC3E}">
        <p14:creationId xmlns:p14="http://schemas.microsoft.com/office/powerpoint/2010/main" val="154117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D2D2E02F-437B-44AD-A24A-6D337B49F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386" y="1723295"/>
            <a:ext cx="4343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</a:t>
            </a:r>
            <a:r>
              <a:rPr lang="en-US" altLang="en-US" sz="3600" b="1" dirty="0">
                <a:solidFill>
                  <a:srgbClr val="0B19C8"/>
                </a:solidFill>
                <a:latin typeface="Nirmala UI Semilight" panose="020B0402040204020203" pitchFamily="34" charset="0"/>
                <a:cs typeface="Nirmala UI Semilight" panose="020B0402040204020203" pitchFamily="34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chiếm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100 % -  40%= 60%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345 : 100 x 60 = 207 (m)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9AD3BF0-93C0-43F1-B996-2A84AC82A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6" y="556667"/>
            <a:ext cx="1826141" cy="740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680F5F60-52B0-4F14-A510-CE63B1358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430" y="4513896"/>
            <a:ext cx="2993127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207 m</a:t>
            </a:r>
          </a:p>
        </p:txBody>
      </p:sp>
    </p:spTree>
    <p:extLst>
      <p:ext uri="{BB962C8B-B14F-4D97-AF65-F5344CB8AC3E}">
        <p14:creationId xmlns:p14="http://schemas.microsoft.com/office/powerpoint/2010/main" val="306567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10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inh"/>
          <p:cNvPicPr>
            <a:picLocks noGrp="1" noChangeAspect="1" noChangeArrowheads="1" noCrop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66850" y="2590801"/>
            <a:ext cx="9124950" cy="3952875"/>
          </a:xfrm>
          <a:noFill/>
        </p:spPr>
      </p:pic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>
            <a:off x="4876800" y="1981200"/>
            <a:ext cx="2819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3999">
                      <a:srgbClr val="83A7C3"/>
                    </a:gs>
                    <a:gs pos="6500">
                      <a:srgbClr val="768FB9"/>
                    </a:gs>
                    <a:gs pos="10501">
                      <a:srgbClr val="83A7C3"/>
                    </a:gs>
                    <a:gs pos="25999">
                      <a:srgbClr val="FFFFFF"/>
                    </a:gs>
                    <a:gs pos="28000">
                      <a:srgbClr val="9C6563"/>
                    </a:gs>
                    <a:gs pos="28999">
                      <a:srgbClr val="80302D"/>
                    </a:gs>
                    <a:gs pos="35501">
                      <a:srgbClr val="C0524E"/>
                    </a:gs>
                    <a:gs pos="47000">
                      <a:srgbClr val="EBDAD4"/>
                    </a:gs>
                    <a:gs pos="50000">
                      <a:srgbClr val="55261C"/>
                    </a:gs>
                    <a:gs pos="53000">
                      <a:srgbClr val="EBDAD4"/>
                    </a:gs>
                    <a:gs pos="64500">
                      <a:srgbClr val="C0524E"/>
                    </a:gs>
                    <a:gs pos="71001">
                      <a:srgbClr val="80302D"/>
                    </a:gs>
                    <a:gs pos="72000">
                      <a:srgbClr val="9C6563"/>
                    </a:gs>
                    <a:gs pos="74001">
                      <a:srgbClr val="FFFFFF"/>
                    </a:gs>
                    <a:gs pos="89500">
                      <a:srgbClr val="83A7C3"/>
                    </a:gs>
                    <a:gs pos="93500">
                      <a:srgbClr val="768FB9"/>
                    </a:gs>
                    <a:gs pos="96001">
                      <a:srgbClr val="83A7C3"/>
                    </a:gs>
                    <a:gs pos="100000">
                      <a:srgbClr val="DCEBF5"/>
                    </a:gs>
                  </a:gsLst>
                  <a:lin ang="189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13316" name="Rectangle 6"/>
          <p:cNvSpPr>
            <a:spLocks noRot="1" noChangeArrowheads="1"/>
          </p:cNvSpPr>
          <p:nvPr/>
        </p:nvSpPr>
        <p:spPr bwMode="auto">
          <a:xfrm>
            <a:off x="3211513" y="3201989"/>
            <a:ext cx="6299200" cy="24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Char char="v"/>
            </a:pP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)	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			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Char char="v"/>
            </a:pP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		        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77)</a:t>
            </a:r>
          </a:p>
        </p:txBody>
      </p:sp>
      <p:sp>
        <p:nvSpPr>
          <p:cNvPr id="13318" name="TextBox 1"/>
          <p:cNvSpPr txBox="1">
            <a:spLocks noChangeArrowheads="1"/>
          </p:cNvSpPr>
          <p:nvPr/>
        </p:nvSpPr>
        <p:spPr bwMode="auto">
          <a:xfrm>
            <a:off x="1524000" y="582614"/>
            <a:ext cx="914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800" b="1">
                <a:solidFill>
                  <a:srgbClr val="2309B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>
              <a:solidFill>
                <a:srgbClr val="2309B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524001" y="1039813"/>
            <a:ext cx="9117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Giải toán về tỉ số phần trăm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(tiếp theo)</a:t>
            </a:r>
          </a:p>
        </p:txBody>
      </p:sp>
    </p:spTree>
    <p:extLst>
      <p:ext uri="{BB962C8B-B14F-4D97-AF65-F5344CB8AC3E}">
        <p14:creationId xmlns:p14="http://schemas.microsoft.com/office/powerpoint/2010/main" val="3577829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7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0" y="1005836"/>
            <a:ext cx="12192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1800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810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48194" y="2680290"/>
            <a:ext cx="1184801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altLang="en-US" sz="2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tram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810  : 1800   =    0,45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	          0,45    =     45%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45%           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endParaRPr lang="ru-RU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4"/>
          <p:cNvSpPr>
            <a:spLocks noChangeArrowheads="1" noChangeShapeType="1" noTextEdit="1"/>
          </p:cNvSpPr>
          <p:nvPr/>
        </p:nvSpPr>
        <p:spPr bwMode="auto">
          <a:xfrm>
            <a:off x="459965" y="529677"/>
            <a:ext cx="3128962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09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Text Box 6"/>
          <p:cNvSpPr txBox="1">
            <a:spLocks noChangeArrowheads="1"/>
          </p:cNvSpPr>
          <p:nvPr/>
        </p:nvSpPr>
        <p:spPr bwMode="auto">
          <a:xfrm>
            <a:off x="130629" y="810263"/>
            <a:ext cx="11900261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800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52,5% .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57" name="Text Box 2"/>
          <p:cNvSpPr txBox="1">
            <a:spLocks noChangeArrowheads="1"/>
          </p:cNvSpPr>
          <p:nvPr/>
        </p:nvSpPr>
        <p:spPr bwMode="auto">
          <a:xfrm>
            <a:off x="2625634" y="2520950"/>
            <a:ext cx="5630092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altLang="en-US" sz="4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: 800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4400" b="1" dirty="0">
              <a:solidFill>
                <a:srgbClr val="0B19C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52,5%  : ?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ru-RU" altLang="en-US" sz="4400" b="1" dirty="0">
              <a:solidFill>
                <a:srgbClr val="0B19C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58" name="Straight Connector 6"/>
          <p:cNvCxnSpPr>
            <a:cxnSpLocks noChangeShapeType="1"/>
          </p:cNvCxnSpPr>
          <p:nvPr/>
        </p:nvCxnSpPr>
        <p:spPr bwMode="auto">
          <a:xfrm>
            <a:off x="6659382" y="1377678"/>
            <a:ext cx="2327864" cy="29301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9" name="Straight Connector 6"/>
          <p:cNvCxnSpPr>
            <a:cxnSpLocks noChangeShapeType="1"/>
          </p:cNvCxnSpPr>
          <p:nvPr/>
        </p:nvCxnSpPr>
        <p:spPr bwMode="auto">
          <a:xfrm>
            <a:off x="3196363" y="1974033"/>
            <a:ext cx="1858963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0" name="Straight Connector 6"/>
          <p:cNvCxnSpPr>
            <a:cxnSpLocks noChangeShapeType="1"/>
          </p:cNvCxnSpPr>
          <p:nvPr/>
        </p:nvCxnSpPr>
        <p:spPr bwMode="auto">
          <a:xfrm>
            <a:off x="6614342" y="1939927"/>
            <a:ext cx="2817813" cy="7937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2802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1703431" y="946760"/>
            <a:ext cx="777199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1%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toàn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3121773" y="1660845"/>
            <a:ext cx="359228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800 : 100   =</a:t>
            </a:r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6537959" y="1660255"/>
            <a:ext cx="321387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8 (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240974" y="2285456"/>
            <a:ext cx="1107730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hay 52,5%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toàn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3308525" y="2839569"/>
            <a:ext cx="339724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8   x   52,5  =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6705773" y="2876536"/>
            <a:ext cx="377516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420 (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1476103" y="3534678"/>
            <a:ext cx="10058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gộp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2333719" y="4181586"/>
            <a:ext cx="702958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800 : 100  x  52,5  =  420 </a:t>
            </a:r>
            <a:endParaRPr lang="en-US" altLang="en-US" sz="2400" b="1" dirty="0">
              <a:solidFill>
                <a:srgbClr val="0B19C8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4640897" y="188980"/>
            <a:ext cx="18970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903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712178" y="2076656"/>
            <a:ext cx="1200476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52,5 %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800 ta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lấy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800 chia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52,5 .</a:t>
            </a:r>
          </a:p>
        </p:txBody>
      </p:sp>
    </p:spTree>
    <p:extLst>
      <p:ext uri="{BB962C8B-B14F-4D97-AF65-F5344CB8AC3E}">
        <p14:creationId xmlns:p14="http://schemas.microsoft.com/office/powerpoint/2010/main" val="190898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214552" y="551789"/>
            <a:ext cx="1180226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4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4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toán</a:t>
            </a:r>
            <a:r>
              <a:rPr lang="en-US" altLang="en-US" sz="4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0,5%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1 000 000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8353426" y="1296534"/>
            <a:ext cx="2287588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8396289" y="2042205"/>
            <a:ext cx="2201862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3675792" y="2747601"/>
            <a:ext cx="1973262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760799" y="2909802"/>
            <a:ext cx="23990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Tóm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tắt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282180" y="3744235"/>
            <a:ext cx="43171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1 000 000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đồng</a:t>
            </a:r>
            <a:endParaRPr lang="en-US" altLang="en-US" sz="4000" b="1" dirty="0">
              <a:solidFill>
                <a:srgbClr val="0B19C8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617662" y="3691982"/>
            <a:ext cx="26800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100%: 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617663" y="4759960"/>
            <a:ext cx="1600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0,5%: 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460276" y="4817730"/>
            <a:ext cx="26923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….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đồng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 </a:t>
            </a:r>
          </a:p>
        </p:txBody>
      </p:sp>
      <p:cxnSp>
        <p:nvCxnSpPr>
          <p:cNvPr id="24" name="Straight Connector 23"/>
          <p:cNvCxnSpPr>
            <a:cxnSpLocks noChangeShapeType="1"/>
          </p:cNvCxnSpPr>
          <p:nvPr/>
        </p:nvCxnSpPr>
        <p:spPr bwMode="auto">
          <a:xfrm>
            <a:off x="7599364" y="2747601"/>
            <a:ext cx="2093276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8574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3" grpId="0"/>
      <p:bldP spid="8204" grpId="0"/>
      <p:bldP spid="82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-391887" y="1208630"/>
            <a:ext cx="12292149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54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5400" b="1" i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1 000 000 : 100 x 0,5 = 5 000 (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54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54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5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5 000 </a:t>
            </a:r>
            <a:r>
              <a:rPr lang="en-US" altLang="en-US" sz="54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5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36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187234" y="581933"/>
            <a:ext cx="1200476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1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75%,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5525588" y="1194526"/>
            <a:ext cx="2316663" cy="13516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7215843" y="1850196"/>
            <a:ext cx="3280047" cy="1126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V="1">
            <a:off x="4346664" y="1809252"/>
            <a:ext cx="878479" cy="3971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1314450" y="1829481"/>
            <a:ext cx="2751230" cy="20715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flipV="1">
            <a:off x="1941605" y="2520925"/>
            <a:ext cx="3919263" cy="7940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606549" y="2959545"/>
            <a:ext cx="665330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Tóm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tắt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100% : 32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sinh</a:t>
            </a:r>
            <a:endParaRPr lang="en-US" altLang="en-US" sz="4000" b="1" dirty="0">
              <a:solidFill>
                <a:srgbClr val="0B19C8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606549" y="4145195"/>
            <a:ext cx="391903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HS 10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tuổi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75% : 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600199" y="4811986"/>
            <a:ext cx="54929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HS 11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tuổi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: ... .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339940" y="4066812"/>
            <a:ext cx="37518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…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8774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  <p:bldP spid="9229" grpId="0"/>
      <p:bldP spid="9230" grpId="0"/>
      <p:bldP spid="92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1|1.8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2|1|1.7|1.1|1.2|0.8|0.6|0.4|0.4|0.3|0.3|0.3|0.2|0.3|0.2|0.2|0.2|0.2|0.2|0.2"/>
</p:tagLst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205</TotalTime>
  <Words>793</Words>
  <Application>Microsoft Office PowerPoint</Application>
  <PresentationFormat>Widescreen</PresentationFormat>
  <Paragraphs>90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.VnExoticH</vt:lpstr>
      <vt:lpstr>Arial</vt:lpstr>
      <vt:lpstr>Cambria</vt:lpstr>
      <vt:lpstr>Nirmala UI Semilight</vt:lpstr>
      <vt:lpstr>Times New Roman</vt:lpstr>
      <vt:lpstr>Wingdings</vt:lpstr>
      <vt:lpstr>Back to School 16x9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</dc:creator>
  <cp:lastModifiedBy>Thu Phạm</cp:lastModifiedBy>
  <cp:revision>17</cp:revision>
  <dcterms:created xsi:type="dcterms:W3CDTF">2021-11-25T13:38:29Z</dcterms:created>
  <dcterms:modified xsi:type="dcterms:W3CDTF">2021-12-18T03:36:17Z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