
<file path=[Content_Types].xml><?xml version="1.0" encoding="utf-8"?>
<Types xmlns="http://schemas.openxmlformats.org/package/2006/content-types">
  <Default Extension="bin" ContentType="application/vnd.openxmlformats-officedocument.oleObject"/>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32" r:id="rId2"/>
    <p:sldId id="395" r:id="rId3"/>
    <p:sldId id="475" r:id="rId4"/>
    <p:sldId id="521" r:id="rId5"/>
    <p:sldId id="388" r:id="rId6"/>
    <p:sldId id="473" r:id="rId7"/>
    <p:sldId id="257" r:id="rId8"/>
    <p:sldId id="272" r:id="rId9"/>
    <p:sldId id="522" r:id="rId10"/>
    <p:sldId id="537" r:id="rId11"/>
    <p:sldId id="517" r:id="rId12"/>
    <p:sldId id="331" r:id="rId13"/>
    <p:sldId id="523" r:id="rId14"/>
    <p:sldId id="352" r:id="rId15"/>
    <p:sldId id="524" r:id="rId16"/>
    <p:sldId id="525" r:id="rId17"/>
    <p:sldId id="526" r:id="rId18"/>
    <p:sldId id="351" r:id="rId19"/>
    <p:sldId id="502" r:id="rId20"/>
    <p:sldId id="533" r:id="rId21"/>
    <p:sldId id="538" r:id="rId22"/>
    <p:sldId id="539" r:id="rId23"/>
    <p:sldId id="540" r:id="rId24"/>
    <p:sldId id="532" r:id="rId25"/>
    <p:sldId id="534" r:id="rId26"/>
    <p:sldId id="541" r:id="rId27"/>
    <p:sldId id="535" r:id="rId28"/>
    <p:sldId id="542" r:id="rId29"/>
    <p:sldId id="544" r:id="rId30"/>
    <p:sldId id="543" r:id="rId31"/>
    <p:sldId id="441" r:id="rId32"/>
    <p:sldId id="356" r:id="rId33"/>
    <p:sldId id="546" r:id="rId34"/>
    <p:sldId id="547" r:id="rId35"/>
    <p:sldId id="518" r:id="rId36"/>
    <p:sldId id="358" r:id="rId37"/>
    <p:sldId id="548" r:id="rId38"/>
    <p:sldId id="490" r:id="rId39"/>
    <p:sldId id="549" r:id="rId40"/>
    <p:sldId id="361" r:id="rId41"/>
    <p:sldId id="362" r:id="rId42"/>
    <p:sldId id="471" r:id="rId43"/>
    <p:sldId id="545" r:id="rId44"/>
    <p:sldId id="507" r:id="rId45"/>
    <p:sldId id="536" r:id="rId46"/>
  </p:sldIdLst>
  <p:sldSz cx="12161838"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2060"/>
    <a:srgbClr val="316117"/>
    <a:srgbClr val="FFFF00"/>
    <a:srgbClr val="FFFF99"/>
    <a:srgbClr val="E6E0EC"/>
    <a:srgbClr val="FFFFFF"/>
    <a:srgbClr val="0F2D69"/>
    <a:srgbClr val="19854A"/>
    <a:srgbClr val="3E6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46" autoAdjust="0"/>
    <p:restoredTop sz="82397" autoAdjust="0"/>
  </p:normalViewPr>
  <p:slideViewPr>
    <p:cSldViewPr>
      <p:cViewPr varScale="1">
        <p:scale>
          <a:sx n="62" d="100"/>
          <a:sy n="62" d="100"/>
        </p:scale>
        <p:origin x="950" y="62"/>
      </p:cViewPr>
      <p:guideLst>
        <p:guide orient="horz" pos="2160"/>
        <p:guide pos="3831"/>
      </p:guideLst>
    </p:cSldViewPr>
  </p:slideViewPr>
  <p:notesTextViewPr>
    <p:cViewPr>
      <p:scale>
        <a:sx n="1" d="1"/>
        <a:sy n="1" d="1"/>
      </p:scale>
      <p:origin x="0" y="0"/>
    </p:cViewPr>
  </p:notesTextViewPr>
  <p:sorterViewPr>
    <p:cViewPr>
      <p:scale>
        <a:sx n="113" d="100"/>
        <a:sy n="11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AFC638-147A-4993-961F-64D01857C39C}" type="datetimeFigureOut">
              <a:rPr lang="en-US" smtClean="0"/>
              <a:t>05/12/2021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6387AE-AB37-47EF-B868-11125CF1B1D8}" type="slidenum">
              <a:rPr lang="en-US" smtClean="0"/>
              <a:t>‹#›</a:t>
            </a:fld>
            <a:endParaRPr lang="en-US"/>
          </a:p>
        </p:txBody>
      </p:sp>
    </p:spTree>
    <p:extLst>
      <p:ext uri="{BB962C8B-B14F-4D97-AF65-F5344CB8AC3E}">
        <p14:creationId xmlns:p14="http://schemas.microsoft.com/office/powerpoint/2010/main" val="94120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có những vấn đề cần trao đổi, tranh luận để tìm ra câu trả lời. Cái gì quý nhất trên đời là vấn đề mà nhiều HS đã từng tranh cãi.</a:t>
            </a:r>
          </a:p>
          <a:p>
            <a:r>
              <a:rPr lang="vi-VN" dirty="0"/>
              <a:t>Hôm nay chúng ta cùng học bài “Cái gì quý nhất” để biết ý kiến riêng của ba bạn Hùng, Quý và Nam và ý kiến phân giải của thầy giáo.</a:t>
            </a:r>
          </a:p>
        </p:txBody>
      </p:sp>
      <p:sp>
        <p:nvSpPr>
          <p:cNvPr id="4" name="Slide Number Placeholder 3"/>
          <p:cNvSpPr>
            <a:spLocks noGrp="1"/>
          </p:cNvSpPr>
          <p:nvPr>
            <p:ph type="sldNum" sz="quarter" idx="5"/>
          </p:nvPr>
        </p:nvSpPr>
        <p:spPr/>
        <p:txBody>
          <a:bodyPr/>
          <a:lstStyle/>
          <a:p>
            <a:fld id="{5D6387AE-AB37-47EF-B868-11125CF1B1D8}" type="slidenum">
              <a:rPr lang="en-US" smtClean="0"/>
              <a:t>1</a:t>
            </a:fld>
            <a:endParaRPr lang="en-US"/>
          </a:p>
        </p:txBody>
      </p:sp>
    </p:spTree>
    <p:extLst>
      <p:ext uri="{BB962C8B-B14F-4D97-AF65-F5344CB8AC3E}">
        <p14:creationId xmlns:p14="http://schemas.microsoft.com/office/powerpoint/2010/main" val="266730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err="1">
                <a:latin typeface="HP001 4 hàng" panose="020B0603050302020204" pitchFamily="34" charset="0"/>
              </a:rPr>
              <a:t>Để</a:t>
            </a:r>
            <a:r>
              <a:rPr lang="en-US" sz="1200" b="1" i="1" dirty="0">
                <a:latin typeface="HP001 4 hàng" panose="020B0603050302020204" pitchFamily="34" charset="0"/>
              </a:rPr>
              <a:t> </a:t>
            </a:r>
            <a:r>
              <a:rPr lang="en-US" sz="1200" b="1" i="1" dirty="0" err="1">
                <a:latin typeface="HP001 4 hàng" panose="020B0603050302020204" pitchFamily="34" charset="0"/>
              </a:rPr>
              <a:t>có</a:t>
            </a:r>
            <a:r>
              <a:rPr lang="en-US" sz="1200" b="1" i="1" dirty="0">
                <a:latin typeface="HP001 4 hàng" panose="020B0603050302020204" pitchFamily="34" charset="0"/>
              </a:rPr>
              <a:t> </a:t>
            </a:r>
            <a:r>
              <a:rPr lang="en-US" sz="1200" b="1" i="1" dirty="0" err="1">
                <a:latin typeface="HP001 4 hàng" panose="020B0603050302020204" pitchFamily="34" charset="0"/>
              </a:rPr>
              <a:t>được</a:t>
            </a:r>
            <a:r>
              <a:rPr lang="en-US" sz="1200" b="1" i="1" dirty="0">
                <a:latin typeface="HP001 4 hàng" panose="020B0603050302020204" pitchFamily="34" charset="0"/>
              </a:rPr>
              <a:t> </a:t>
            </a:r>
            <a:r>
              <a:rPr lang="en-US" sz="1200" b="1" i="1" dirty="0" err="1">
                <a:latin typeface="HP001 4 hàng" panose="020B0603050302020204" pitchFamily="34" charset="0"/>
              </a:rPr>
              <a:t>hạt</a:t>
            </a:r>
            <a:r>
              <a:rPr lang="en-US" sz="1200" b="1" i="1" dirty="0">
                <a:latin typeface="HP001 4 hàng" panose="020B0603050302020204" pitchFamily="34" charset="0"/>
              </a:rPr>
              <a:t> </a:t>
            </a:r>
            <a:r>
              <a:rPr lang="en-US" sz="1200" b="1" i="1" dirty="0" err="1">
                <a:latin typeface="HP001 4 hàng" panose="020B0603050302020204" pitchFamily="34" charset="0"/>
              </a:rPr>
              <a:t>gạo</a:t>
            </a:r>
            <a:r>
              <a:rPr lang="en-US" sz="1200" b="1" i="1" dirty="0">
                <a:latin typeface="HP001 4 hàng" panose="020B0603050302020204" pitchFamily="34" charset="0"/>
              </a:rPr>
              <a:t>, </a:t>
            </a:r>
            <a:r>
              <a:rPr lang="en-US" sz="1200" b="1" i="1" dirty="0" err="1">
                <a:latin typeface="HP001 4 hàng" panose="020B0603050302020204" pitchFamily="34" charset="0"/>
              </a:rPr>
              <a:t>người</a:t>
            </a:r>
            <a:r>
              <a:rPr lang="en-US" sz="1200" b="1" i="1" dirty="0">
                <a:latin typeface="HP001 4 hàng" panose="020B0603050302020204" pitchFamily="34" charset="0"/>
              </a:rPr>
              <a:t> </a:t>
            </a:r>
            <a:r>
              <a:rPr lang="en-US" sz="1200" b="1" i="1" dirty="0" err="1">
                <a:latin typeface="HP001 4 hàng" panose="020B0603050302020204" pitchFamily="34" charset="0"/>
              </a:rPr>
              <a:t>nông</a:t>
            </a:r>
            <a:r>
              <a:rPr lang="en-US" sz="1200" b="1" i="1" dirty="0">
                <a:latin typeface="HP001 4 hàng" panose="020B0603050302020204" pitchFamily="34" charset="0"/>
              </a:rPr>
              <a:t> </a:t>
            </a:r>
            <a:r>
              <a:rPr lang="en-US" sz="1200" b="1" i="1" dirty="0" err="1">
                <a:latin typeface="HP001 4 hàng" panose="020B0603050302020204" pitchFamily="34" charset="0"/>
              </a:rPr>
              <a:t>dân</a:t>
            </a:r>
            <a:r>
              <a:rPr lang="en-US" sz="1200" b="1" i="1" dirty="0">
                <a:latin typeface="HP001 4 hàng" panose="020B0603050302020204" pitchFamily="34" charset="0"/>
              </a:rPr>
              <a:t> </a:t>
            </a:r>
            <a:r>
              <a:rPr lang="en-US" sz="1200" b="1" i="1" dirty="0" err="1">
                <a:latin typeface="HP001 4 hàng" panose="020B0603050302020204" pitchFamily="34" charset="0"/>
              </a:rPr>
              <a:t>phải</a:t>
            </a:r>
            <a:r>
              <a:rPr lang="en-US" sz="1200" b="1" i="1" dirty="0">
                <a:latin typeface="HP001 4 hàng" panose="020B0603050302020204" pitchFamily="34" charset="0"/>
              </a:rPr>
              <a:t> </a:t>
            </a:r>
            <a:r>
              <a:rPr lang="en-US" sz="1200" b="1" i="1" dirty="0" err="1">
                <a:latin typeface="HP001 4 hàng" panose="020B0603050302020204" pitchFamily="34" charset="0"/>
              </a:rPr>
              <a:t>đổ</a:t>
            </a:r>
            <a:r>
              <a:rPr lang="en-US" sz="1200" b="1" i="1" dirty="0">
                <a:latin typeface="HP001 4 hàng" panose="020B0603050302020204" pitchFamily="34" charset="0"/>
              </a:rPr>
              <a:t> </a:t>
            </a:r>
            <a:r>
              <a:rPr lang="en-US" sz="1200" b="1" i="1" dirty="0" err="1">
                <a:latin typeface="HP001 4 hàng" panose="020B0603050302020204" pitchFamily="34" charset="0"/>
              </a:rPr>
              <a:t>rất</a:t>
            </a:r>
            <a:r>
              <a:rPr lang="en-US" sz="1200" b="1" i="1" dirty="0">
                <a:latin typeface="HP001 4 hàng" panose="020B0603050302020204" pitchFamily="34" charset="0"/>
              </a:rPr>
              <a:t> </a:t>
            </a:r>
            <a:r>
              <a:rPr lang="en-US" sz="1200" b="1" i="1" dirty="0" err="1">
                <a:latin typeface="HP001 4 hàng" panose="020B0603050302020204" pitchFamily="34" charset="0"/>
              </a:rPr>
              <a:t>nhiều</a:t>
            </a:r>
            <a:r>
              <a:rPr lang="en-US" sz="1200" b="1" i="1" dirty="0">
                <a:latin typeface="HP001 4 hàng" panose="020B0603050302020204" pitchFamily="34" charset="0"/>
              </a:rPr>
              <a:t> </a:t>
            </a:r>
            <a:r>
              <a:rPr lang="en-US" sz="1200" b="1" i="1" dirty="0" err="1">
                <a:latin typeface="HP001 4 hàng" panose="020B0603050302020204" pitchFamily="34" charset="0"/>
              </a:rPr>
              <a:t>mồ</a:t>
            </a:r>
            <a:r>
              <a:rPr lang="en-US" sz="1200" b="1" i="1" dirty="0">
                <a:latin typeface="HP001 4 hàng" panose="020B0603050302020204" pitchFamily="34" charset="0"/>
              </a:rPr>
              <a:t> </a:t>
            </a:r>
            <a:r>
              <a:rPr lang="en-US" sz="1200" b="1" i="1" dirty="0" err="1">
                <a:latin typeface="HP001 4 hàng" panose="020B0603050302020204" pitchFamily="34" charset="0"/>
              </a:rPr>
              <a:t>hôi</a:t>
            </a:r>
            <a:r>
              <a:rPr lang="en-US" sz="1200" b="1" i="1" dirty="0">
                <a:latin typeface="HP001 4 hàng" panose="020B0603050302020204" pitchFamily="34" charset="0"/>
              </a:rPr>
              <a:t> </a:t>
            </a:r>
            <a:r>
              <a:rPr lang="en-US" sz="1200" b="1" i="1" dirty="0" err="1">
                <a:latin typeface="HP001 4 hàng" panose="020B0603050302020204" pitchFamily="34" charset="0"/>
              </a:rPr>
              <a:t>công</a:t>
            </a:r>
            <a:r>
              <a:rPr lang="en-US" sz="1200" b="1" i="1" dirty="0">
                <a:latin typeface="HP001 4 hàng" panose="020B0603050302020204" pitchFamily="34" charset="0"/>
              </a:rPr>
              <a:t> </a:t>
            </a:r>
            <a:r>
              <a:rPr lang="en-US" sz="1200" b="1" i="1" dirty="0" err="1">
                <a:latin typeface="HP001 4 hàng" panose="020B0603050302020204" pitchFamily="34" charset="0"/>
              </a:rPr>
              <a:t>sức</a:t>
            </a:r>
            <a:r>
              <a:rPr lang="en-US" sz="1200" b="1" i="1" dirty="0">
                <a:latin typeface="HP001 4 hàng" panose="020B0603050302020204" pitchFamily="34" charset="0"/>
              </a:rPr>
              <a:t> </a:t>
            </a:r>
            <a:r>
              <a:rPr lang="en-US" sz="1200" b="1" i="1" dirty="0" err="1">
                <a:latin typeface="HP001 4 hàng" panose="020B0603050302020204" pitchFamily="34" charset="0"/>
              </a:rPr>
              <a:t>trong</a:t>
            </a:r>
            <a:r>
              <a:rPr lang="en-US" sz="1200" b="1" i="1" dirty="0">
                <a:latin typeface="HP001 4 hàng" panose="020B0603050302020204" pitchFamily="34" charset="0"/>
              </a:rPr>
              <a:t> </a:t>
            </a:r>
            <a:r>
              <a:rPr lang="en-US" sz="1200" b="1" i="1" dirty="0" err="1">
                <a:latin typeface="HP001 4 hàng" panose="020B0603050302020204" pitchFamily="34" charset="0"/>
              </a:rPr>
              <a:t>một</a:t>
            </a:r>
            <a:r>
              <a:rPr lang="en-US" sz="1200" b="1" i="1" dirty="0">
                <a:latin typeface="HP001 4 hàng" panose="020B0603050302020204" pitchFamily="34" charset="0"/>
              </a:rPr>
              <a:t> </a:t>
            </a:r>
            <a:r>
              <a:rPr lang="en-US" sz="1200" b="1" i="1" dirty="0" err="1">
                <a:latin typeface="HP001 4 hàng" panose="020B0603050302020204" pitchFamily="34" charset="0"/>
              </a:rPr>
              <a:t>điều</a:t>
            </a:r>
            <a:r>
              <a:rPr lang="en-US" sz="1200" b="1" i="1" dirty="0">
                <a:latin typeface="HP001 4 hàng" panose="020B0603050302020204" pitchFamily="34" charset="0"/>
              </a:rPr>
              <a:t> </a:t>
            </a:r>
            <a:r>
              <a:rPr lang="en-US" sz="1200" b="1" i="1" dirty="0" err="1">
                <a:latin typeface="HP001 4 hàng" panose="020B0603050302020204" pitchFamily="34" charset="0"/>
              </a:rPr>
              <a:t>kiện</a:t>
            </a:r>
            <a:r>
              <a:rPr lang="en-US" sz="1200" b="1" i="1" dirty="0">
                <a:latin typeface="HP001 4 hàng" panose="020B0603050302020204" pitchFamily="34" charset="0"/>
              </a:rPr>
              <a:t> </a:t>
            </a:r>
            <a:r>
              <a:rPr lang="en-US" sz="1200" b="1" i="1" dirty="0" err="1">
                <a:latin typeface="HP001 4 hàng" panose="020B0603050302020204" pitchFamily="34" charset="0"/>
              </a:rPr>
              <a:t>thiên</a:t>
            </a:r>
            <a:r>
              <a:rPr lang="en-US" sz="1200" b="1" i="1" dirty="0">
                <a:latin typeface="HP001 4 hàng" panose="020B0603050302020204" pitchFamily="34" charset="0"/>
              </a:rPr>
              <a:t> </a:t>
            </a:r>
            <a:r>
              <a:rPr lang="en-US" sz="1200" b="1" i="1" dirty="0" err="1">
                <a:latin typeface="HP001 4 hàng" panose="020B0603050302020204" pitchFamily="34" charset="0"/>
              </a:rPr>
              <a:t>nhiên</a:t>
            </a:r>
            <a:r>
              <a:rPr lang="en-US" sz="1200" b="1" i="1" dirty="0">
                <a:latin typeface="HP001 4 hàng" panose="020B0603050302020204" pitchFamily="34" charset="0"/>
              </a:rPr>
              <a:t> </a:t>
            </a:r>
            <a:r>
              <a:rPr lang="en-US" sz="1200" b="1" i="1" dirty="0" err="1">
                <a:latin typeface="HP001 4 hàng" panose="020B0603050302020204" pitchFamily="34" charset="0"/>
              </a:rPr>
              <a:t>khắc</a:t>
            </a:r>
            <a:r>
              <a:rPr lang="en-US" sz="1200" b="1" i="1" dirty="0">
                <a:latin typeface="HP001 4 hàng" panose="020B0603050302020204" pitchFamily="34" charset="0"/>
              </a:rPr>
              <a:t> </a:t>
            </a:r>
            <a:r>
              <a:rPr lang="en-US" sz="1200" b="1" i="1" dirty="0" err="1">
                <a:latin typeface="HP001 4 hàng" panose="020B0603050302020204" pitchFamily="34" charset="0"/>
              </a:rPr>
              <a:t>nghiệt</a:t>
            </a:r>
            <a:r>
              <a:rPr lang="en-US" sz="1200" b="1" i="1" dirty="0">
                <a:latin typeface="HP001 4 hàng" panose="020B0603050302020204" pitchFamily="34" charset="0"/>
              </a:rPr>
              <a:t> </a:t>
            </a:r>
            <a:r>
              <a:rPr lang="en-US" sz="1200" b="1" i="1" dirty="0" err="1">
                <a:latin typeface="HP001 4 hàng" panose="020B0603050302020204" pitchFamily="34" charset="0"/>
              </a:rPr>
              <a:t>và</a:t>
            </a:r>
            <a:r>
              <a:rPr lang="en-US" sz="1200" b="1" i="1" dirty="0">
                <a:latin typeface="HP001 4 hàng" panose="020B0603050302020204" pitchFamily="34" charset="0"/>
              </a:rPr>
              <a:t> </a:t>
            </a:r>
            <a:r>
              <a:rPr lang="en-US" sz="1200" b="1" i="1" dirty="0" err="1">
                <a:latin typeface="HP001 4 hàng" panose="020B0603050302020204" pitchFamily="34" charset="0"/>
              </a:rPr>
              <a:t>trong</a:t>
            </a:r>
            <a:r>
              <a:rPr lang="en-US" sz="1200" b="1" i="1" dirty="0">
                <a:latin typeface="HP001 4 hàng" panose="020B0603050302020204" pitchFamily="34" charset="0"/>
              </a:rPr>
              <a:t> </a:t>
            </a:r>
            <a:r>
              <a:rPr lang="en-US" sz="1200" b="1" i="1" dirty="0" err="1">
                <a:latin typeface="HP001 4 hàng" panose="020B0603050302020204" pitchFamily="34" charset="0"/>
              </a:rPr>
              <a:t>sự</a:t>
            </a:r>
            <a:r>
              <a:rPr lang="en-US" sz="1200" b="1" i="1" dirty="0">
                <a:latin typeface="HP001 4 hàng" panose="020B0603050302020204" pitchFamily="34" charset="0"/>
              </a:rPr>
              <a:t> </a:t>
            </a:r>
            <a:r>
              <a:rPr lang="en-US" sz="1200" b="1" i="1" dirty="0" err="1">
                <a:latin typeface="HP001 4 hàng" panose="020B0603050302020204" pitchFamily="34" charset="0"/>
              </a:rPr>
              <a:t>khốc</a:t>
            </a:r>
            <a:r>
              <a:rPr lang="en-US" sz="1200" b="1" i="1" dirty="0">
                <a:latin typeface="HP001 4 hàng" panose="020B0603050302020204" pitchFamily="34" charset="0"/>
              </a:rPr>
              <a:t> </a:t>
            </a:r>
            <a:r>
              <a:rPr lang="en-US" sz="1200" b="1" i="1" dirty="0" err="1">
                <a:latin typeface="HP001 4 hàng" panose="020B0603050302020204" pitchFamily="34" charset="0"/>
              </a:rPr>
              <a:t>liệt</a:t>
            </a:r>
            <a:r>
              <a:rPr lang="en-US" sz="1200" b="1" i="1" dirty="0">
                <a:latin typeface="HP001 4 hàng" panose="020B0603050302020204" pitchFamily="34" charset="0"/>
              </a:rPr>
              <a:t> </a:t>
            </a:r>
            <a:r>
              <a:rPr lang="en-US" sz="1200" b="1" i="1" dirty="0" err="1">
                <a:latin typeface="HP001 4 hàng" panose="020B0603050302020204" pitchFamily="34" charset="0"/>
              </a:rPr>
              <a:t>của</a:t>
            </a:r>
            <a:r>
              <a:rPr lang="en-US" sz="1200" b="1" i="1" dirty="0">
                <a:latin typeface="HP001 4 hàng" panose="020B0603050302020204" pitchFamily="34" charset="0"/>
              </a:rPr>
              <a:t> </a:t>
            </a:r>
            <a:r>
              <a:rPr lang="en-US" sz="1200" b="1" i="1" dirty="0" err="1">
                <a:latin typeface="HP001 4 hàng" panose="020B0603050302020204" pitchFamily="34" charset="0"/>
              </a:rPr>
              <a:t>những</a:t>
            </a:r>
            <a:r>
              <a:rPr lang="en-US" sz="1200" b="1" i="1" dirty="0">
                <a:latin typeface="HP001 4 hàng" panose="020B0603050302020204" pitchFamily="34" charset="0"/>
              </a:rPr>
              <a:t> </a:t>
            </a:r>
            <a:r>
              <a:rPr lang="en-US" sz="1200" b="1" i="1" dirty="0" err="1">
                <a:latin typeface="HP001 4 hàng" panose="020B0603050302020204" pitchFamily="34" charset="0"/>
              </a:rPr>
              <a:t>năm</a:t>
            </a:r>
            <a:r>
              <a:rPr lang="en-US" sz="1200" b="1" i="1" dirty="0">
                <a:latin typeface="HP001 4 hàng" panose="020B0603050302020204" pitchFamily="34" charset="0"/>
              </a:rPr>
              <a:t> </a:t>
            </a:r>
            <a:r>
              <a:rPr lang="en-US" sz="1200" b="1" i="1" dirty="0" err="1">
                <a:latin typeface="HP001 4 hàng" panose="020B0603050302020204" pitchFamily="34" charset="0"/>
              </a:rPr>
              <a:t>tháng</a:t>
            </a:r>
            <a:r>
              <a:rPr lang="en-US" sz="1200" b="1" i="1" dirty="0">
                <a:latin typeface="HP001 4 hàng" panose="020B0603050302020204" pitchFamily="34" charset="0"/>
              </a:rPr>
              <a:t> </a:t>
            </a:r>
            <a:r>
              <a:rPr lang="en-US" sz="1200" b="1" i="1" dirty="0" err="1">
                <a:latin typeface="HP001 4 hàng" panose="020B0603050302020204" pitchFamily="34" charset="0"/>
              </a:rPr>
              <a:t>chiến</a:t>
            </a:r>
            <a:r>
              <a:rPr lang="en-US" sz="1200" b="1" i="1" dirty="0">
                <a:latin typeface="HP001 4 hàng" panose="020B0603050302020204" pitchFamily="34" charset="0"/>
              </a:rPr>
              <a:t> </a:t>
            </a:r>
            <a:r>
              <a:rPr lang="en-US" sz="1200" b="1" i="1" dirty="0" err="1">
                <a:latin typeface="HP001 4 hàng" panose="020B0603050302020204" pitchFamily="34" charset="0"/>
              </a:rPr>
              <a:t>tranh</a:t>
            </a:r>
            <a:r>
              <a:rPr lang="en-US" sz="1200" b="1" i="1" dirty="0">
                <a:latin typeface="HP001 4 hàng" panose="020B0603050302020204" pitchFamily="34" charset="0"/>
              </a:rPr>
              <a:t>.</a:t>
            </a:r>
          </a:p>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23</a:t>
            </a:fld>
            <a:endParaRPr lang="en-US"/>
          </a:p>
        </p:txBody>
      </p:sp>
    </p:spTree>
    <p:extLst>
      <p:ext uri="{BB962C8B-B14F-4D97-AF65-F5344CB8AC3E}">
        <p14:creationId xmlns:p14="http://schemas.microsoft.com/office/powerpoint/2010/main" val="3460269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Các bạn nhỏ, tuổi nhỏ sức lao động còn chưa thể bằng người lớn nhưng đã cố gắng tham gia lao động, tham gia vào công việc hậu phương hỗ trợ tiền tuyến. Hình ảnh các bạn nhỏ hăng hái tát nước, cặm cụi bắt sâu, gánh phân bằng đôi quan gánh quá khổ chắc chẵn mãi là hình ảnh thân thương, đáng yêu, đáng được khen ngợi và còn đọng lại mãi trong lòng mỗi chúng ta.</a:t>
            </a:r>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25</a:t>
            </a:fld>
            <a:endParaRPr lang="en-US"/>
          </a:p>
        </p:txBody>
      </p:sp>
    </p:spTree>
    <p:extLst>
      <p:ext uri="{BB962C8B-B14F-4D97-AF65-F5344CB8AC3E}">
        <p14:creationId xmlns:p14="http://schemas.microsoft.com/office/powerpoint/2010/main" val="1031399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26</a:t>
            </a:fld>
            <a:endParaRPr lang="en-US"/>
          </a:p>
        </p:txBody>
      </p:sp>
    </p:spTree>
    <p:extLst>
      <p:ext uri="{BB962C8B-B14F-4D97-AF65-F5344CB8AC3E}">
        <p14:creationId xmlns:p14="http://schemas.microsoft.com/office/powerpoint/2010/main" val="344541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latin typeface="Times New Roman" panose="02020603050405020304" pitchFamily="18" charset="0"/>
              </a:rPr>
              <a:t>Thiếu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đã</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thay</a:t>
            </a:r>
            <a:r>
              <a:rPr lang="en-US" altLang="en-US" sz="1200" dirty="0">
                <a:latin typeface="Times New Roman" panose="02020603050405020304" pitchFamily="18" charset="0"/>
              </a:rPr>
              <a:t> cha </a:t>
            </a:r>
            <a:r>
              <a:rPr lang="en-US" altLang="en-US" sz="1200" dirty="0" err="1">
                <a:latin typeface="Times New Roman" panose="02020603050405020304" pitchFamily="18" charset="0"/>
              </a:rPr>
              <a:t>anh</a:t>
            </a:r>
            <a:r>
              <a:rPr lang="en-US" altLang="en-US" sz="1200" dirty="0">
                <a:latin typeface="Times New Roman" panose="02020603050405020304" pitchFamily="18" charset="0"/>
              </a:rPr>
              <a:t> ở </a:t>
            </a:r>
            <a:r>
              <a:rPr lang="en-US" altLang="en-US" sz="1200" dirty="0" err="1">
                <a:latin typeface="Times New Roman" panose="02020603050405020304" pitchFamily="18" charset="0"/>
              </a:rPr>
              <a:t>chiến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trường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sức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lao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động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làm</a:t>
            </a:r>
            <a:r>
              <a:rPr lang="en-US" altLang="en-US" sz="1200" dirty="0">
                <a:latin typeface="Times New Roman" panose="02020603050405020304" pitchFamily="18" charset="0"/>
              </a:rPr>
              <a:t> ra </a:t>
            </a:r>
            <a:r>
              <a:rPr lang="en-US" altLang="en-US" sz="1200" dirty="0" err="1">
                <a:latin typeface="Times New Roman" panose="02020603050405020304" pitchFamily="18" charset="0"/>
              </a:rPr>
              <a:t>hạt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gạo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tiếp</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tế</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tiền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tuyến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Hình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ảnh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các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bạn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chống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hạn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vục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mẻ</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miệng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gầu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bắt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sâu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lúa</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gánh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phân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với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đôi</a:t>
            </a:r>
            <a:r>
              <a:rPr lang="en-US" altLang="en-US" sz="1200" dirty="0">
                <a:latin typeface="Times New Roman" panose="02020603050405020304" pitchFamily="18" charset="0"/>
              </a:rPr>
              <a:t> </a:t>
            </a:r>
            <a:r>
              <a:rPr lang="en-US" altLang="en-US" sz="1200" dirty="0" err="1">
                <a:solidFill>
                  <a:srgbClr val="0000FF"/>
                </a:solidFill>
                <a:latin typeface="Times New Roman" panose="02020603050405020304" pitchFamily="18" charset="0"/>
              </a:rPr>
              <a:t>quang</a:t>
            </a:r>
            <a:r>
              <a:rPr lang="en-US" altLang="en-US" sz="1200" dirty="0">
                <a:solidFill>
                  <a:srgbClr val="0000FF"/>
                </a:solidFill>
                <a:latin typeface="Times New Roman" panose="02020603050405020304" pitchFamily="18" charset="0"/>
              </a:rPr>
              <a:t> </a:t>
            </a:r>
            <a:r>
              <a:rPr lang="en-US" altLang="en-US" sz="1200" dirty="0" err="1">
                <a:solidFill>
                  <a:srgbClr val="0000FF"/>
                </a:solidFill>
                <a:latin typeface="Times New Roman" panose="02020603050405020304" pitchFamily="18" charset="0"/>
              </a:rPr>
              <a:t>trành</a:t>
            </a:r>
            <a:r>
              <a:rPr lang="en-US" altLang="en-US" sz="1200" dirty="0">
                <a:solidFill>
                  <a:srgbClr val="0000FF"/>
                </a:solidFill>
                <a:latin typeface="Times New Roman" panose="02020603050405020304" pitchFamily="18" charset="0"/>
              </a:rPr>
              <a:t> </a:t>
            </a:r>
            <a:r>
              <a:rPr lang="en-US" altLang="en-US" sz="1200" dirty="0" err="1">
                <a:solidFill>
                  <a:srgbClr val="0000FF"/>
                </a:solidFill>
                <a:latin typeface="Times New Roman" panose="02020603050405020304" pitchFamily="18" charset="0"/>
              </a:rPr>
              <a:t>quết</a:t>
            </a:r>
            <a:r>
              <a:rPr lang="en-US" altLang="en-US" sz="1200" dirty="0">
                <a:solidFill>
                  <a:srgbClr val="0000FF"/>
                </a:solidFill>
                <a:latin typeface="Times New Roman" panose="02020603050405020304" pitchFamily="18" charset="0"/>
              </a:rPr>
              <a:t> </a:t>
            </a:r>
            <a:r>
              <a:rPr lang="en-US" altLang="en-US" sz="1200" dirty="0" err="1">
                <a:solidFill>
                  <a:srgbClr val="0000FF"/>
                </a:solidFill>
                <a:latin typeface="Times New Roman" panose="02020603050405020304" pitchFamily="18" charset="0"/>
              </a:rPr>
              <a:t>đất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là</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hình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ảnh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cảm</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động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nói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lên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nỗ</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lực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của</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thiếu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dù</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nhỏ</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và</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chưa</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quen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lao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động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vẫn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cố</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đóng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góp</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công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sức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để</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làm</a:t>
            </a:r>
            <a:r>
              <a:rPr lang="en-US" altLang="en-US" sz="1200" dirty="0">
                <a:latin typeface="Times New Roman" panose="02020603050405020304" pitchFamily="18" charset="0"/>
              </a:rPr>
              <a:t> ra </a:t>
            </a:r>
            <a:r>
              <a:rPr lang="en-US" altLang="en-US" sz="1200" dirty="0" err="1">
                <a:latin typeface="Times New Roman" panose="02020603050405020304" pitchFamily="18" charset="0"/>
              </a:rPr>
              <a:t>hạt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gạo</a:t>
            </a:r>
            <a:r>
              <a:rPr lang="en-US" altLang="en-US" sz="1200" dirty="0">
                <a:latin typeface="Times New Roman" panose="02020603050405020304" pitchFamily="18" charset="0"/>
              </a:rPr>
              <a:t>.</a:t>
            </a:r>
          </a:p>
          <a:p>
            <a:endParaRPr lang="vi-VN" dirty="0"/>
          </a:p>
        </p:txBody>
      </p:sp>
      <p:sp>
        <p:nvSpPr>
          <p:cNvPr id="4" name="Slide Number Placeholder 3"/>
          <p:cNvSpPr>
            <a:spLocks noGrp="1"/>
          </p:cNvSpPr>
          <p:nvPr>
            <p:ph type="sldNum" sz="quarter" idx="5"/>
          </p:nvPr>
        </p:nvSpPr>
        <p:spPr/>
        <p:txBody>
          <a:bodyPr/>
          <a:lstStyle/>
          <a:p>
            <a:fld id="{5D6387AE-AB37-47EF-B868-11125CF1B1D8}" type="slidenum">
              <a:rPr lang="en-US" smtClean="0"/>
              <a:t>27</a:t>
            </a:fld>
            <a:endParaRPr lang="en-US"/>
          </a:p>
        </p:txBody>
      </p:sp>
    </p:spTree>
    <p:extLst>
      <p:ext uri="{BB962C8B-B14F-4D97-AF65-F5344CB8AC3E}">
        <p14:creationId xmlns:p14="http://schemas.microsoft.com/office/powerpoint/2010/main" val="1765380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latin typeface="Times New Roman" panose="02020603050405020304" pitchFamily="18" charset="0"/>
              </a:rPr>
              <a:t>Thiếu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đã</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thay</a:t>
            </a:r>
            <a:r>
              <a:rPr lang="en-US" altLang="en-US" sz="1200" dirty="0">
                <a:latin typeface="Times New Roman" panose="02020603050405020304" pitchFamily="18" charset="0"/>
              </a:rPr>
              <a:t> cha </a:t>
            </a:r>
            <a:r>
              <a:rPr lang="en-US" altLang="en-US" sz="1200" dirty="0" err="1">
                <a:latin typeface="Times New Roman" panose="02020603050405020304" pitchFamily="18" charset="0"/>
              </a:rPr>
              <a:t>anh</a:t>
            </a:r>
            <a:r>
              <a:rPr lang="en-US" altLang="en-US" sz="1200" dirty="0">
                <a:latin typeface="Times New Roman" panose="02020603050405020304" pitchFamily="18" charset="0"/>
              </a:rPr>
              <a:t> ở </a:t>
            </a:r>
            <a:r>
              <a:rPr lang="en-US" altLang="en-US" sz="1200" dirty="0" err="1">
                <a:latin typeface="Times New Roman" panose="02020603050405020304" pitchFamily="18" charset="0"/>
              </a:rPr>
              <a:t>chiến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trường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sức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lao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động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làm</a:t>
            </a:r>
            <a:r>
              <a:rPr lang="en-US" altLang="en-US" sz="1200" dirty="0">
                <a:latin typeface="Times New Roman" panose="02020603050405020304" pitchFamily="18" charset="0"/>
              </a:rPr>
              <a:t> ra </a:t>
            </a:r>
            <a:r>
              <a:rPr lang="en-US" altLang="en-US" sz="1200" dirty="0" err="1">
                <a:latin typeface="Times New Roman" panose="02020603050405020304" pitchFamily="18" charset="0"/>
              </a:rPr>
              <a:t>hạt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gạo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tiếp</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tế</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tiền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tuyến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Hình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ảnh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các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bạn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chống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hạn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vục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mẻ</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miệng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gầu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bắt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sâu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lúa</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gánh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phân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với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đôi</a:t>
            </a:r>
            <a:r>
              <a:rPr lang="en-US" altLang="en-US" sz="1200" dirty="0">
                <a:latin typeface="Times New Roman" panose="02020603050405020304" pitchFamily="18" charset="0"/>
              </a:rPr>
              <a:t> </a:t>
            </a:r>
            <a:r>
              <a:rPr lang="en-US" altLang="en-US" sz="1200" dirty="0" err="1">
                <a:solidFill>
                  <a:srgbClr val="0000FF"/>
                </a:solidFill>
                <a:latin typeface="Times New Roman" panose="02020603050405020304" pitchFamily="18" charset="0"/>
              </a:rPr>
              <a:t>quang</a:t>
            </a:r>
            <a:r>
              <a:rPr lang="en-US" altLang="en-US" sz="1200" dirty="0">
                <a:solidFill>
                  <a:srgbClr val="0000FF"/>
                </a:solidFill>
                <a:latin typeface="Times New Roman" panose="02020603050405020304" pitchFamily="18" charset="0"/>
              </a:rPr>
              <a:t> </a:t>
            </a:r>
            <a:r>
              <a:rPr lang="en-US" altLang="en-US" sz="1200" dirty="0" err="1">
                <a:solidFill>
                  <a:srgbClr val="0000FF"/>
                </a:solidFill>
                <a:latin typeface="Times New Roman" panose="02020603050405020304" pitchFamily="18" charset="0"/>
              </a:rPr>
              <a:t>trành</a:t>
            </a:r>
            <a:r>
              <a:rPr lang="en-US" altLang="en-US" sz="1200" dirty="0">
                <a:solidFill>
                  <a:srgbClr val="0000FF"/>
                </a:solidFill>
                <a:latin typeface="Times New Roman" panose="02020603050405020304" pitchFamily="18" charset="0"/>
              </a:rPr>
              <a:t> </a:t>
            </a:r>
            <a:r>
              <a:rPr lang="en-US" altLang="en-US" sz="1200" dirty="0" err="1">
                <a:solidFill>
                  <a:srgbClr val="0000FF"/>
                </a:solidFill>
                <a:latin typeface="Times New Roman" panose="02020603050405020304" pitchFamily="18" charset="0"/>
              </a:rPr>
              <a:t>quết</a:t>
            </a:r>
            <a:r>
              <a:rPr lang="en-US" altLang="en-US" sz="1200" dirty="0">
                <a:solidFill>
                  <a:srgbClr val="0000FF"/>
                </a:solidFill>
                <a:latin typeface="Times New Roman" panose="02020603050405020304" pitchFamily="18" charset="0"/>
              </a:rPr>
              <a:t> </a:t>
            </a:r>
            <a:r>
              <a:rPr lang="en-US" altLang="en-US" sz="1200" dirty="0" err="1">
                <a:solidFill>
                  <a:srgbClr val="0000FF"/>
                </a:solidFill>
                <a:latin typeface="Times New Roman" panose="02020603050405020304" pitchFamily="18" charset="0"/>
              </a:rPr>
              <a:t>đất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là</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hình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ảnh</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cảm</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động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nói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lên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nỗ</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lực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của</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thiếu</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nhi</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dù</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nhỏ</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và</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chưa</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quen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lao</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động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vẫn</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cố</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gắng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đóng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góp</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công</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sức</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để</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làm</a:t>
            </a:r>
            <a:r>
              <a:rPr lang="en-US" altLang="en-US" sz="1200" dirty="0">
                <a:latin typeface="Times New Roman" panose="02020603050405020304" pitchFamily="18" charset="0"/>
              </a:rPr>
              <a:t> ra </a:t>
            </a:r>
            <a:r>
              <a:rPr lang="en-US" altLang="en-US" sz="1200" dirty="0" err="1">
                <a:latin typeface="Times New Roman" panose="02020603050405020304" pitchFamily="18" charset="0"/>
              </a:rPr>
              <a:t>hạt</a:t>
            </a:r>
            <a:r>
              <a:rPr lang="en-US" altLang="en-US" sz="1200" dirty="0">
                <a:latin typeface="Times New Roman" panose="02020603050405020304" pitchFamily="18" charset="0"/>
              </a:rPr>
              <a:t> </a:t>
            </a:r>
            <a:r>
              <a:rPr lang="en-US" altLang="en-US" sz="1200" dirty="0" err="1">
                <a:latin typeface="Times New Roman" panose="02020603050405020304" pitchFamily="18" charset="0"/>
              </a:rPr>
              <a:t>gạo</a:t>
            </a:r>
            <a:r>
              <a:rPr lang="en-US" altLang="en-US" sz="1200" dirty="0">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28</a:t>
            </a:fld>
            <a:endParaRPr lang="en-US"/>
          </a:p>
        </p:txBody>
      </p:sp>
    </p:spTree>
    <p:extLst>
      <p:ext uri="{BB962C8B-B14F-4D97-AF65-F5344CB8AC3E}">
        <p14:creationId xmlns:p14="http://schemas.microsoft.com/office/powerpoint/2010/main" val="3340697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29</a:t>
            </a:fld>
            <a:endParaRPr lang="en-US"/>
          </a:p>
        </p:txBody>
      </p:sp>
    </p:spTree>
    <p:extLst>
      <p:ext uri="{BB962C8B-B14F-4D97-AF65-F5344CB8AC3E}">
        <p14:creationId xmlns:p14="http://schemas.microsoft.com/office/powerpoint/2010/main" val="129393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36</a:t>
            </a:fld>
            <a:endParaRPr lang="en-US"/>
          </a:p>
        </p:txBody>
      </p:sp>
    </p:spTree>
    <p:extLst>
      <p:ext uri="{BB962C8B-B14F-4D97-AF65-F5344CB8AC3E}">
        <p14:creationId xmlns:p14="http://schemas.microsoft.com/office/powerpoint/2010/main" val="77659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38</a:t>
            </a:fld>
            <a:endParaRPr lang="en-US"/>
          </a:p>
        </p:txBody>
      </p:sp>
    </p:spTree>
    <p:extLst>
      <p:ext uri="{BB962C8B-B14F-4D97-AF65-F5344CB8AC3E}">
        <p14:creationId xmlns:p14="http://schemas.microsoft.com/office/powerpoint/2010/main" val="4087436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39</a:t>
            </a:fld>
            <a:endParaRPr lang="en-US"/>
          </a:p>
        </p:txBody>
      </p:sp>
    </p:spTree>
    <p:extLst>
      <p:ext uri="{BB962C8B-B14F-4D97-AF65-F5344CB8AC3E}">
        <p14:creationId xmlns:p14="http://schemas.microsoft.com/office/powerpoint/2010/main" val="2832725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41</a:t>
            </a:fld>
            <a:endParaRPr lang="en-US"/>
          </a:p>
        </p:txBody>
      </p:sp>
    </p:spTree>
    <p:extLst>
      <p:ext uri="{BB962C8B-B14F-4D97-AF65-F5344CB8AC3E}">
        <p14:creationId xmlns:p14="http://schemas.microsoft.com/office/powerpoint/2010/main" val="336828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6</a:t>
            </a:fld>
            <a:endParaRPr lang="en-US"/>
          </a:p>
        </p:txBody>
      </p:sp>
    </p:spTree>
    <p:extLst>
      <p:ext uri="{BB962C8B-B14F-4D97-AF65-F5344CB8AC3E}">
        <p14:creationId xmlns:p14="http://schemas.microsoft.com/office/powerpoint/2010/main" val="31643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8</a:t>
            </a:fld>
            <a:endParaRPr lang="en-US"/>
          </a:p>
        </p:txBody>
      </p:sp>
    </p:spTree>
    <p:extLst>
      <p:ext uri="{BB962C8B-B14F-4D97-AF65-F5344CB8AC3E}">
        <p14:creationId xmlns:p14="http://schemas.microsoft.com/office/powerpoint/2010/main" val="296595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9</a:t>
            </a:fld>
            <a:endParaRPr lang="en-US"/>
          </a:p>
        </p:txBody>
      </p:sp>
    </p:spTree>
    <p:extLst>
      <p:ext uri="{BB962C8B-B14F-4D97-AF65-F5344CB8AC3E}">
        <p14:creationId xmlns:p14="http://schemas.microsoft.com/office/powerpoint/2010/main" val="5849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10</a:t>
            </a:fld>
            <a:endParaRPr lang="en-US"/>
          </a:p>
        </p:txBody>
      </p:sp>
    </p:spTree>
    <p:extLst>
      <p:ext uri="{BB962C8B-B14F-4D97-AF65-F5344CB8AC3E}">
        <p14:creationId xmlns:p14="http://schemas.microsoft.com/office/powerpoint/2010/main" val="96181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err="1">
                <a:latin typeface="HP001 4 hàng" panose="020B0603050302020204" pitchFamily="34" charset="0"/>
              </a:rPr>
              <a:t>Hạt</a:t>
            </a:r>
            <a:r>
              <a:rPr lang="en-US" sz="1200" b="1" i="1" dirty="0">
                <a:latin typeface="HP001 4 hàng" panose="020B0603050302020204" pitchFamily="34" charset="0"/>
              </a:rPr>
              <a:t> </a:t>
            </a:r>
            <a:r>
              <a:rPr lang="en-US" sz="1200" b="1" i="1" dirty="0" err="1">
                <a:latin typeface="HP001 4 hàng" panose="020B0603050302020204" pitchFamily="34" charset="0"/>
              </a:rPr>
              <a:t>gạo</a:t>
            </a:r>
            <a:r>
              <a:rPr lang="en-US" sz="1200" b="1" i="1" dirty="0">
                <a:latin typeface="HP001 4 hàng" panose="020B0603050302020204" pitchFamily="34" charset="0"/>
              </a:rPr>
              <a:t> </a:t>
            </a:r>
            <a:r>
              <a:rPr lang="en-US" sz="1200" b="1" i="1" dirty="0" err="1">
                <a:latin typeface="HP001 4 hàng" panose="020B0603050302020204" pitchFamily="34" charset="0"/>
              </a:rPr>
              <a:t>được</a:t>
            </a:r>
            <a:r>
              <a:rPr lang="en-US" sz="1200" b="1" i="1" dirty="0">
                <a:latin typeface="HP001 4 hàng" panose="020B0603050302020204" pitchFamily="34" charset="0"/>
              </a:rPr>
              <a:t> </a:t>
            </a:r>
            <a:r>
              <a:rPr lang="en-US" sz="1200" b="1" i="1" dirty="0" err="1">
                <a:latin typeface="HP001 4 hàng" panose="020B0603050302020204" pitchFamily="34" charset="0"/>
              </a:rPr>
              <a:t>làm</a:t>
            </a:r>
            <a:r>
              <a:rPr lang="en-US" sz="1200" b="1" i="1" dirty="0">
                <a:latin typeface="HP001 4 hàng" panose="020B0603050302020204" pitchFamily="34" charset="0"/>
              </a:rPr>
              <a:t> </a:t>
            </a:r>
            <a:r>
              <a:rPr lang="en-US" sz="1200" b="1" i="1" dirty="0" err="1">
                <a:latin typeface="HP001 4 hàng" panose="020B0603050302020204" pitchFamily="34" charset="0"/>
              </a:rPr>
              <a:t>nên</a:t>
            </a:r>
            <a:r>
              <a:rPr lang="en-US" sz="1200" b="1" i="1" dirty="0">
                <a:latin typeface="HP001 4 hàng" panose="020B0603050302020204" pitchFamily="34" charset="0"/>
              </a:rPr>
              <a:t> </a:t>
            </a:r>
            <a:r>
              <a:rPr lang="en-US" sz="1200" b="1" i="1" dirty="0" err="1">
                <a:latin typeface="HP001 4 hàng" panose="020B0603050302020204" pitchFamily="34" charset="0"/>
              </a:rPr>
              <a:t>từ</a:t>
            </a:r>
            <a:r>
              <a:rPr lang="en-US" sz="1200" b="1" i="1" dirty="0">
                <a:latin typeface="HP001 4 hàng" panose="020B0603050302020204" pitchFamily="34" charset="0"/>
              </a:rPr>
              <a:t> </a:t>
            </a:r>
            <a:r>
              <a:rPr lang="en-US" sz="1200" b="1" i="1" dirty="0" err="1">
                <a:latin typeface="HP001 4 hàng" panose="020B0603050302020204" pitchFamily="34" charset="0"/>
              </a:rPr>
              <a:t>những</a:t>
            </a:r>
            <a:r>
              <a:rPr lang="en-US" sz="1200" b="1" i="1" dirty="0">
                <a:latin typeface="HP001 4 hàng" panose="020B0603050302020204" pitchFamily="34" charset="0"/>
              </a:rPr>
              <a:t> </a:t>
            </a:r>
            <a:r>
              <a:rPr lang="en-US" sz="1200" b="1" i="1" dirty="0" err="1">
                <a:latin typeface="HP001 4 hàng" panose="020B0603050302020204" pitchFamily="34" charset="0"/>
              </a:rPr>
              <a:t>tinh</a:t>
            </a:r>
            <a:r>
              <a:rPr lang="en-US" sz="1200" b="1" i="1" dirty="0">
                <a:latin typeface="HP001 4 hàng" panose="020B0603050302020204" pitchFamily="34" charset="0"/>
              </a:rPr>
              <a:t> </a:t>
            </a:r>
            <a:r>
              <a:rPr lang="en-US" sz="1200" b="1" i="1" dirty="0" err="1">
                <a:latin typeface="HP001 4 hàng" panose="020B0603050302020204" pitchFamily="34" charset="0"/>
              </a:rPr>
              <a:t>hoa</a:t>
            </a:r>
            <a:r>
              <a:rPr lang="en-US" sz="1200" b="1" i="1" dirty="0">
                <a:latin typeface="HP001 4 hàng" panose="020B0603050302020204" pitchFamily="34" charset="0"/>
              </a:rPr>
              <a:t> </a:t>
            </a:r>
            <a:r>
              <a:rPr lang="en-US" sz="1200" b="1" i="1" dirty="0" err="1">
                <a:latin typeface="HP001 4 hàng" panose="020B0603050302020204" pitchFamily="34" charset="0"/>
              </a:rPr>
              <a:t>của</a:t>
            </a:r>
            <a:r>
              <a:rPr lang="en-US" sz="1200" b="1" i="1" dirty="0">
                <a:latin typeface="HP001 4 hàng" panose="020B0603050302020204" pitchFamily="34" charset="0"/>
              </a:rPr>
              <a:t> </a:t>
            </a:r>
            <a:r>
              <a:rPr lang="en-US" sz="1200" b="1" i="1" dirty="0" err="1">
                <a:latin typeface="HP001 4 hàng" panose="020B0603050302020204" pitchFamily="34" charset="0"/>
              </a:rPr>
              <a:t>đất</a:t>
            </a:r>
            <a:r>
              <a:rPr lang="en-US" sz="1200" b="1" i="1" dirty="0">
                <a:latin typeface="HP001 4 hàng" panose="020B0603050302020204" pitchFamily="34" charset="0"/>
              </a:rPr>
              <a:t> </a:t>
            </a:r>
            <a:r>
              <a:rPr lang="en-US" sz="1200" b="1" i="1" dirty="0" err="1">
                <a:latin typeface="HP001 4 hàng" panose="020B0603050302020204" pitchFamily="34" charset="0"/>
              </a:rPr>
              <a:t>trời</a:t>
            </a:r>
            <a:r>
              <a:rPr lang="en-US" sz="1200" b="1" i="1" dirty="0">
                <a:latin typeface="HP001 4 hàng" panose="020B0603050302020204" pitchFamily="34" charset="0"/>
              </a:rPr>
              <a:t>, </a:t>
            </a:r>
            <a:r>
              <a:rPr lang="en-US" sz="1200" b="1" i="1" dirty="0" err="1">
                <a:latin typeface="HP001 4 hàng" panose="020B0603050302020204" pitchFamily="34" charset="0"/>
              </a:rPr>
              <a:t>từ</a:t>
            </a:r>
            <a:r>
              <a:rPr lang="en-US" sz="1200" b="1" i="1" dirty="0">
                <a:latin typeface="HP001 4 hàng" panose="020B0603050302020204" pitchFamily="34" charset="0"/>
              </a:rPr>
              <a:t> </a:t>
            </a:r>
            <a:r>
              <a:rPr lang="en-US" sz="1200" b="1" i="1" dirty="0" err="1">
                <a:latin typeface="HP001 4 hàng" panose="020B0603050302020204" pitchFamily="34" charset="0"/>
              </a:rPr>
              <a:t>sự</a:t>
            </a:r>
            <a:r>
              <a:rPr lang="en-US" sz="1200" b="1" i="1" dirty="0">
                <a:latin typeface="HP001 4 hàng" panose="020B0603050302020204" pitchFamily="34" charset="0"/>
              </a:rPr>
              <a:t> </a:t>
            </a:r>
            <a:r>
              <a:rPr lang="en-US" sz="1200" b="1" i="1" dirty="0" err="1">
                <a:latin typeface="HP001 4 hàng" panose="020B0603050302020204" pitchFamily="34" charset="0"/>
              </a:rPr>
              <a:t>vất</a:t>
            </a:r>
            <a:r>
              <a:rPr lang="en-US" sz="1200" b="1" i="1" dirty="0">
                <a:latin typeface="HP001 4 hàng" panose="020B0603050302020204" pitchFamily="34" charset="0"/>
              </a:rPr>
              <a:t> </a:t>
            </a:r>
            <a:r>
              <a:rPr lang="en-US" sz="1200" b="1" i="1" dirty="0" err="1">
                <a:latin typeface="HP001 4 hàng" panose="020B0603050302020204" pitchFamily="34" charset="0"/>
              </a:rPr>
              <a:t>vả</a:t>
            </a:r>
            <a:r>
              <a:rPr lang="en-US" sz="1200" b="1" i="1" dirty="0">
                <a:latin typeface="HP001 4 hàng" panose="020B0603050302020204" pitchFamily="34" charset="0"/>
              </a:rPr>
              <a:t> </a:t>
            </a:r>
            <a:r>
              <a:rPr lang="en-US" sz="1200" b="1" i="1" dirty="0" err="1">
                <a:latin typeface="HP001 4 hàng" panose="020B0603050302020204" pitchFamily="34" charset="0"/>
              </a:rPr>
              <a:t>nhọc</a:t>
            </a:r>
            <a:r>
              <a:rPr lang="en-US" sz="1200" b="1" i="1" dirty="0">
                <a:latin typeface="HP001 4 hàng" panose="020B0603050302020204" pitchFamily="34" charset="0"/>
              </a:rPr>
              <a:t> </a:t>
            </a:r>
            <a:r>
              <a:rPr lang="en-US" sz="1200" b="1" i="1" dirty="0" err="1">
                <a:latin typeface="HP001 4 hàng" panose="020B0603050302020204" pitchFamily="34" charset="0"/>
              </a:rPr>
              <a:t>nhằn</a:t>
            </a:r>
            <a:r>
              <a:rPr lang="en-US" sz="1200" b="1" i="1" dirty="0">
                <a:latin typeface="HP001 4 hàng" panose="020B0603050302020204" pitchFamily="34" charset="0"/>
              </a:rPr>
              <a:t> </a:t>
            </a:r>
            <a:r>
              <a:rPr lang="en-US" sz="1200" b="1" i="1" dirty="0" err="1">
                <a:latin typeface="HP001 4 hàng" panose="020B0603050302020204" pitchFamily="34" charset="0"/>
              </a:rPr>
              <a:t>của</a:t>
            </a:r>
            <a:r>
              <a:rPr lang="en-US" sz="1200" b="1" i="1" dirty="0">
                <a:latin typeface="HP001 4 hàng" panose="020B0603050302020204" pitchFamily="34" charset="0"/>
              </a:rPr>
              <a:t> con </a:t>
            </a:r>
            <a:r>
              <a:rPr lang="en-US" sz="1200" b="1" i="1" dirty="0" err="1">
                <a:latin typeface="HP001 4 hàng" panose="020B0603050302020204" pitchFamily="34" charset="0"/>
              </a:rPr>
              <a:t>người</a:t>
            </a:r>
            <a:r>
              <a:rPr lang="en-US" sz="1200" b="1" i="1" dirty="0">
                <a:latin typeface="HP001 4 hàng" panose="020B0603050302020204" pitchFamily="34" charset="0"/>
              </a:rPr>
              <a:t> </a:t>
            </a:r>
            <a:r>
              <a:rPr lang="en-US" sz="1200" b="1" i="1" dirty="0" err="1">
                <a:latin typeface="HP001 4 hàng" panose="020B0603050302020204" pitchFamily="34" charset="0"/>
              </a:rPr>
              <a:t>nên</a:t>
            </a:r>
            <a:r>
              <a:rPr lang="en-US" sz="1200" b="1" i="1" dirty="0">
                <a:latin typeface="HP001 4 hàng" panose="020B0603050302020204" pitchFamily="34" charset="0"/>
              </a:rPr>
              <a:t> </a:t>
            </a:r>
            <a:r>
              <a:rPr lang="en-US" sz="1200" b="1" i="1" dirty="0" err="1">
                <a:latin typeface="HP001 4 hàng" panose="020B0603050302020204" pitchFamily="34" charset="0"/>
              </a:rPr>
              <a:t>nó</a:t>
            </a:r>
            <a:r>
              <a:rPr lang="en-US" sz="1200" b="1" i="1" dirty="0">
                <a:latin typeface="HP001 4 hàng" panose="020B0603050302020204" pitchFamily="34" charset="0"/>
              </a:rPr>
              <a:t> </a:t>
            </a:r>
            <a:r>
              <a:rPr lang="en-US" sz="1200" b="1" i="1" dirty="0" err="1">
                <a:latin typeface="HP001 4 hàng" panose="020B0603050302020204" pitchFamily="34" charset="0"/>
              </a:rPr>
              <a:t>vô</a:t>
            </a:r>
            <a:r>
              <a:rPr lang="en-US" sz="1200" b="1" i="1" dirty="0">
                <a:latin typeface="HP001 4 hàng" panose="020B0603050302020204" pitchFamily="34" charset="0"/>
              </a:rPr>
              <a:t> </a:t>
            </a:r>
            <a:r>
              <a:rPr lang="en-US" sz="1200" b="1" i="1" dirty="0" err="1">
                <a:latin typeface="HP001 4 hàng" panose="020B0603050302020204" pitchFamily="34" charset="0"/>
              </a:rPr>
              <a:t>cùng</a:t>
            </a:r>
            <a:r>
              <a:rPr lang="en-US" sz="1200" b="1" i="1" dirty="0">
                <a:latin typeface="HP001 4 hàng" panose="020B0603050302020204" pitchFamily="34" charset="0"/>
              </a:rPr>
              <a:t> </a:t>
            </a:r>
            <a:r>
              <a:rPr lang="en-US" sz="1200" b="1" i="1" dirty="0" err="1">
                <a:latin typeface="HP001 4 hàng" panose="020B0603050302020204" pitchFamily="34" charset="0"/>
              </a:rPr>
              <a:t>đáng</a:t>
            </a:r>
            <a:r>
              <a:rPr lang="en-US" sz="1200" b="1" i="1" dirty="0">
                <a:latin typeface="HP001 4 hàng" panose="020B0603050302020204" pitchFamily="34" charset="0"/>
              </a:rPr>
              <a:t> </a:t>
            </a:r>
            <a:r>
              <a:rPr lang="en-US" sz="1200" b="1" i="1" dirty="0" err="1">
                <a:latin typeface="HP001 4 hàng" panose="020B0603050302020204" pitchFamily="34" charset="0"/>
              </a:rPr>
              <a:t>quý</a:t>
            </a:r>
            <a:r>
              <a:rPr lang="en-US" sz="1200" b="1" i="1" dirty="0">
                <a:latin typeface="HP001 4 hàng" panose="020B0603050302020204" pitchFamily="34" charset="0"/>
              </a:rPr>
              <a:t> </a:t>
            </a:r>
            <a:r>
              <a:rPr lang="en-US" sz="1200" b="1" i="1" dirty="0" err="1">
                <a:latin typeface="HP001 4 hàng" panose="020B0603050302020204" pitchFamily="34" charset="0"/>
              </a:rPr>
              <a:t>và</a:t>
            </a:r>
            <a:r>
              <a:rPr lang="en-US" sz="1200" b="1" i="1" dirty="0">
                <a:latin typeface="HP001 4 hàng" panose="020B0603050302020204" pitchFamily="34" charset="0"/>
              </a:rPr>
              <a:t> </a:t>
            </a:r>
            <a:r>
              <a:rPr lang="en-US" sz="1200" b="1" i="1" dirty="0" err="1">
                <a:latin typeface="HP001 4 hàng" panose="020B0603050302020204" pitchFamily="34" charset="0"/>
              </a:rPr>
              <a:t>đáng</a:t>
            </a:r>
            <a:r>
              <a:rPr lang="en-US" sz="1200" b="1" i="1" dirty="0">
                <a:latin typeface="HP001 4 hàng" panose="020B0603050302020204" pitchFamily="34" charset="0"/>
              </a:rPr>
              <a:t> </a:t>
            </a:r>
            <a:r>
              <a:rPr lang="en-US" sz="1200" b="1" i="1" dirty="0" err="1">
                <a:latin typeface="HP001 4 hàng" panose="020B0603050302020204" pitchFamily="34" charset="0"/>
              </a:rPr>
              <a:t>trân</a:t>
            </a:r>
            <a:r>
              <a:rPr lang="en-US" sz="1200" b="1" i="1" dirty="0">
                <a:latin typeface="HP001 4 hàng" panose="020B0603050302020204" pitchFamily="34" charset="0"/>
              </a:rPr>
              <a:t> </a:t>
            </a:r>
            <a:r>
              <a:rPr lang="en-US" sz="1200" b="1" i="1" dirty="0" err="1">
                <a:latin typeface="HP001 4 hàng" panose="020B0603050302020204" pitchFamily="34" charset="0"/>
              </a:rPr>
              <a:t>trọng</a:t>
            </a:r>
            <a:r>
              <a:rPr lang="en-US" sz="1200" b="1" i="1" dirty="0">
                <a:latin typeface="HP001 4 hàng" panose="020B0603050302020204" pitchFamily="34" charset="0"/>
              </a:rPr>
              <a:t>. </a:t>
            </a:r>
          </a:p>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18</a:t>
            </a:fld>
            <a:endParaRPr lang="en-US"/>
          </a:p>
        </p:txBody>
      </p:sp>
    </p:spTree>
    <p:extLst>
      <p:ext uri="{BB962C8B-B14F-4D97-AF65-F5344CB8AC3E}">
        <p14:creationId xmlns:p14="http://schemas.microsoft.com/office/powerpoint/2010/main" val="236337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19</a:t>
            </a:fld>
            <a:endParaRPr lang="en-US"/>
          </a:p>
        </p:txBody>
      </p:sp>
    </p:spTree>
    <p:extLst>
      <p:ext uri="{BB962C8B-B14F-4D97-AF65-F5344CB8AC3E}">
        <p14:creationId xmlns:p14="http://schemas.microsoft.com/office/powerpoint/2010/main" val="172121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21</a:t>
            </a:fld>
            <a:endParaRPr lang="en-US"/>
          </a:p>
        </p:txBody>
      </p:sp>
    </p:spTree>
    <p:extLst>
      <p:ext uri="{BB962C8B-B14F-4D97-AF65-F5344CB8AC3E}">
        <p14:creationId xmlns:p14="http://schemas.microsoft.com/office/powerpoint/2010/main" val="17145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387AE-AB37-47EF-B868-11125CF1B1D8}" type="slidenum">
              <a:rPr lang="en-US" smtClean="0"/>
              <a:t>22</a:t>
            </a:fld>
            <a:endParaRPr lang="en-US"/>
          </a:p>
        </p:txBody>
      </p:sp>
    </p:spTree>
    <p:extLst>
      <p:ext uri="{BB962C8B-B14F-4D97-AF65-F5344CB8AC3E}">
        <p14:creationId xmlns:p14="http://schemas.microsoft.com/office/powerpoint/2010/main" val="22705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C3EED-3624-4FC9-8F19-5B8570DD8B3B}"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98634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05/12/2021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68127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05/12/2021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06505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7336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098544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3951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C3EED-3624-4FC9-8F19-5B8570DD8B3B}"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70108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C3EED-3624-4FC9-8F19-5B8570DD8B3B}" type="datetimeFigureOut">
              <a:rPr lang="en-US" smtClean="0"/>
              <a:t>05/12/2021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921622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3EED-3624-4FC9-8F19-5B8570DD8B3B}" type="datetimeFigureOut">
              <a:rPr lang="en-US" smtClean="0"/>
              <a:t>05/12/2021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5223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C3EED-3624-4FC9-8F19-5B8570DD8B3B}" type="datetimeFigureOut">
              <a:rPr lang="en-US" smtClean="0"/>
              <a:t>05/12/2021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6578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05/12/2021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6798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05/12/2021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410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05/12/2021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13516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EED-3624-4FC9-8F19-5B8570DD8B3B}" type="datetimeFigureOut">
              <a:rPr lang="en-US" smtClean="0"/>
              <a:t>05/12/2021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1DEC-A061-4A04-A135-6473A8358208}" type="slidenum">
              <a:rPr lang="en-US" smtClean="0"/>
              <a:t>‹#›</a:t>
            </a:fld>
            <a:endParaRPr lang="en-US"/>
          </a:p>
        </p:txBody>
      </p:sp>
    </p:spTree>
    <p:extLst>
      <p:ext uri="{BB962C8B-B14F-4D97-AF65-F5344CB8AC3E}">
        <p14:creationId xmlns:p14="http://schemas.microsoft.com/office/powerpoint/2010/main" val="2583977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hyperlink" Target="https://mamnonhoami.edu.vn/tag/tran-dang-khoa"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mamnonhoami.edu.vn/tag/tran-dang-khoa"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slide" Target="slide2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slide" Target="slide23.xml"/><Relationship Id="rId4" Type="http://schemas.openxmlformats.org/officeDocument/2006/relationships/slide" Target="slide21.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fif"/></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mamnonhoami.edu.vn/tag/tran-dang-khoa"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mamnonhoami.edu.vn/tag/tran-dang-khoa"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oleObject" Target="../embeddings/oleObject2.bin"/><Relationship Id="rId4" Type="http://schemas.openxmlformats.org/officeDocument/2006/relationships/image" Target="../media/image30.w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oleObject" Target="../embeddings/oleObject4.bin"/><Relationship Id="rId4" Type="http://schemas.openxmlformats.org/officeDocument/2006/relationships/image" Target="../media/image30.w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gif"/><Relationship Id="rId2" Type="http://schemas.openxmlformats.org/officeDocument/2006/relationships/slideLayout" Target="../slideLayouts/slideLayout7.xml"/><Relationship Id="rId1" Type="http://schemas.openxmlformats.org/officeDocument/2006/relationships/audio" Target="file:///E:\MUSIC\Nhac%20cach%20mang\dau%20chan%20phia%20truoc%20_cao%20minh.mp3" TargetMode="External"/><Relationship Id="rId6" Type="http://schemas.openxmlformats.org/officeDocument/2006/relationships/image" Target="../media/image36.gif"/><Relationship Id="rId5" Type="http://schemas.openxmlformats.org/officeDocument/2006/relationships/image" Target="../media/image29.png"/><Relationship Id="rId10" Type="http://schemas.openxmlformats.org/officeDocument/2006/relationships/image" Target="../media/image40.gif"/><Relationship Id="rId4" Type="http://schemas.openxmlformats.org/officeDocument/2006/relationships/image" Target="../media/image35.gif"/><Relationship Id="rId9" Type="http://schemas.openxmlformats.org/officeDocument/2006/relationships/image" Target="../media/image39.gif"/></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hyperlink" Target="https://vi.wikipedia.org/wiki/1971" TargetMode="External"/><Relationship Id="rId3" Type="http://schemas.openxmlformats.org/officeDocument/2006/relationships/image" Target="../media/image1.png"/><Relationship Id="rId7" Type="http://schemas.openxmlformats.org/officeDocument/2006/relationships/hyperlink" Target="https://vi.wikipedia.org/w/index.php?title=Tr%E1%BA%A7n_Vi%E1%BA%BFt_B%C3%ADnh&amp;action=edit&amp;redlink=1" TargetMode="External"/><Relationship Id="rId12"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vi.wikipedia.org/w/index.php?title=H%E1%BA%A1t_g%E1%BA%A1o_l%C3%A0ng_ta&amp;action=edit&amp;redlink=1" TargetMode="External"/><Relationship Id="rId11" Type="http://schemas.openxmlformats.org/officeDocument/2006/relationships/hyperlink" Target="https://vi.wikipedia.org/wiki/Nga" TargetMode="External"/><Relationship Id="rId5" Type="http://schemas.openxmlformats.org/officeDocument/2006/relationships/hyperlink" Target="https://vi.wikipedia.org/wiki/1968" TargetMode="External"/><Relationship Id="rId10" Type="http://schemas.openxmlformats.org/officeDocument/2006/relationships/hyperlink" Target="https://vi.wikipedia.org/w/index.php?title=Vi%E1%BB%87n_V%C4%83n_h%E1%BB%8Dc_Th%E1%BA%BF_gi%E1%BB%9Bi_M._Gorki&amp;action=edit&amp;redlink=1" TargetMode="External"/><Relationship Id="rId4" Type="http://schemas.openxmlformats.org/officeDocument/2006/relationships/image" Target="../media/image8.jpeg"/><Relationship Id="rId9" Type="http://schemas.openxmlformats.org/officeDocument/2006/relationships/hyperlink" Target="https://vi.wikipedia.org/wiki/Chi%E1%BA%BFn_tranh_bi%C3%AAn_gi%E1%BB%9Bi_T%C3%A2y_N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AD8102F3-F935-4D27-9C75-682653EBE81B}"/>
              </a:ext>
            </a:extLst>
          </p:cNvPr>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362005" y="1465825"/>
            <a:ext cx="12344400" cy="5289001"/>
          </a:xfrm>
          <a:prstGeom prst="rect">
            <a:avLst/>
          </a:prstGeom>
        </p:spPr>
      </p:pic>
      <p:pic>
        <p:nvPicPr>
          <p:cNvPr id="11" name="图片 19">
            <a:extLst>
              <a:ext uri="{FF2B5EF4-FFF2-40B4-BE49-F238E27FC236}">
                <a16:creationId xmlns:a16="http://schemas.microsoft.com/office/drawing/2014/main" id="{84B1A8B3-0210-4E09-BE3E-EBE95411A5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5535" y="134318"/>
            <a:ext cx="898505" cy="819827"/>
          </a:xfrm>
          <a:prstGeom prst="rect">
            <a:avLst/>
          </a:prstGeom>
        </p:spPr>
      </p:pic>
      <p:sp>
        <p:nvSpPr>
          <p:cNvPr id="12" name="文本框 15">
            <a:extLst>
              <a:ext uri="{FF2B5EF4-FFF2-40B4-BE49-F238E27FC236}">
                <a16:creationId xmlns:a16="http://schemas.microsoft.com/office/drawing/2014/main" id="{E037557C-246A-4066-AC95-EF10BFD5632D}"/>
              </a:ext>
            </a:extLst>
          </p:cNvPr>
          <p:cNvSpPr txBox="1"/>
          <p:nvPr/>
        </p:nvSpPr>
        <p:spPr>
          <a:xfrm>
            <a:off x="3566319" y="1781563"/>
            <a:ext cx="5716939" cy="1668470"/>
          </a:xfrm>
          <a:prstGeom prst="rect">
            <a:avLst/>
          </a:prstGeom>
          <a:noFill/>
        </p:spPr>
        <p:txBody>
          <a:bodyPr wrap="square" rtlCol="0">
            <a:spAutoFit/>
          </a:bodyPr>
          <a:lstStyle/>
          <a:p>
            <a:pPr algn="ctr">
              <a:lnSpc>
                <a:spcPct val="150000"/>
              </a:lnSpc>
            </a:pPr>
            <a:r>
              <a:rPr lang="vi-VN" altLang="zh-CN" sz="3600" b="1" dirty="0">
                <a:solidFill>
                  <a:srgbClr val="7030A0"/>
                </a:solidFill>
                <a:latin typeface="UTM Cookies" panose="02040603050506020204" pitchFamily="18" charset="0"/>
                <a:ea typeface="inpin heiti" panose="00000500000000000000" pitchFamily="2" charset="-122"/>
                <a:sym typeface="inpin heiti" panose="00000500000000000000" pitchFamily="2" charset="-122"/>
              </a:rPr>
              <a:t>Môn: Tập đọc</a:t>
            </a:r>
          </a:p>
          <a:p>
            <a:pPr algn="ctr">
              <a:lnSpc>
                <a:spcPct val="150000"/>
              </a:lnSpc>
            </a:pPr>
            <a:r>
              <a:rPr lang="vi-VN" altLang="zh-CN" sz="3600" b="1" dirty="0">
                <a:solidFill>
                  <a:srgbClr val="7030A0"/>
                </a:solidFill>
                <a:latin typeface="UTM Cookies" panose="02040603050506020204" pitchFamily="18" charset="0"/>
                <a:ea typeface="inpin heiti" panose="00000500000000000000" pitchFamily="2" charset="-122"/>
                <a:sym typeface="inpin heiti" panose="00000500000000000000" pitchFamily="2" charset="-122"/>
              </a:rPr>
              <a:t>HẠT GẠO LÀNG TA</a:t>
            </a:r>
            <a:endParaRPr lang="zh-CN" altLang="en-US" sz="3600" b="1" dirty="0">
              <a:solidFill>
                <a:srgbClr val="7030A0"/>
              </a:solidFill>
              <a:latin typeface="UTM Cookies" panose="02040603050506020204" pitchFamily="18" charset="0"/>
              <a:ea typeface="inpin heiti" panose="00000500000000000000" pitchFamily="2" charset="-122"/>
              <a:sym typeface="inpin heiti" panose="00000500000000000000" pitchFamily="2" charset="-122"/>
            </a:endParaRPr>
          </a:p>
        </p:txBody>
      </p:sp>
      <p:pic>
        <p:nvPicPr>
          <p:cNvPr id="14" name="图片 10">
            <a:extLst>
              <a:ext uri="{FF2B5EF4-FFF2-40B4-BE49-F238E27FC236}">
                <a16:creationId xmlns:a16="http://schemas.microsoft.com/office/drawing/2014/main" id="{B54D7113-9655-4E01-B3C5-DB36CBED1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9" y="134318"/>
            <a:ext cx="2793206" cy="1378744"/>
          </a:xfrm>
          <a:prstGeom prst="rect">
            <a:avLst/>
          </a:prstGeom>
        </p:spPr>
      </p:pic>
      <p:pic>
        <p:nvPicPr>
          <p:cNvPr id="16" name="图片 10">
            <a:extLst>
              <a:ext uri="{FF2B5EF4-FFF2-40B4-BE49-F238E27FC236}">
                <a16:creationId xmlns:a16="http://schemas.microsoft.com/office/drawing/2014/main" id="{903BCBD9-2640-47DE-8F38-131A87EE1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62638">
            <a:off x="9107056" y="264773"/>
            <a:ext cx="2793206" cy="1378744"/>
          </a:xfrm>
          <a:prstGeom prst="rect">
            <a:avLst/>
          </a:prstGeom>
        </p:spPr>
      </p:pic>
    </p:spTree>
    <p:extLst>
      <p:ext uri="{BB962C8B-B14F-4D97-AF65-F5344CB8AC3E}">
        <p14:creationId xmlns:p14="http://schemas.microsoft.com/office/powerpoint/2010/main" val="42148484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par>
                          <p:cTn id="16" fill="hold">
                            <p:stCondLst>
                              <p:cond delay="1000"/>
                            </p:stCondLst>
                            <p:childTnLst>
                              <p:par>
                                <p:cTn id="17" presetID="45"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ppt_w</p:attrName>
                                        </p:attrNameLst>
                                      </p:cBhvr>
                                      <p:tavLst>
                                        <p:tav tm="0" fmla="#ppt_w*sin(2.5*pi*$)">
                                          <p:val>
                                            <p:fltVal val="0"/>
                                          </p:val>
                                        </p:tav>
                                        <p:tav tm="100000">
                                          <p:val>
                                            <p:fltVal val="1"/>
                                          </p:val>
                                        </p:tav>
                                      </p:tavLst>
                                    </p:anim>
                                    <p:anim calcmode="lin" valueType="num">
                                      <p:cBhvr>
                                        <p:cTn id="21" dur="750" fill="hold"/>
                                        <p:tgtEl>
                                          <p:spTgt spid="12"/>
                                        </p:tgtEl>
                                        <p:attrNameLst>
                                          <p:attrName>ppt_h</p:attrName>
                                        </p:attrNameLst>
                                      </p:cBhvr>
                                      <p:tavLst>
                                        <p:tav tm="0">
                                          <p:val>
                                            <p:strVal val="#ppt_h"/>
                                          </p:val>
                                        </p:tav>
                                        <p:tav tm="100000">
                                          <p:val>
                                            <p:strVal val="#ppt_h"/>
                                          </p:val>
                                        </p:tav>
                                      </p:tavLst>
                                    </p:anim>
                                  </p:childTnLst>
                                </p:cTn>
                              </p:par>
                              <p:par>
                                <p:cTn id="22" presetID="6" presetClass="emph" presetSubtype="0" fill="hold" grpId="1" nodeType="withEffect">
                                  <p:stCondLst>
                                    <p:cond delay="0"/>
                                  </p:stCondLst>
                                  <p:iterate type="lt">
                                    <p:tmPct val="10000"/>
                                  </p:iterate>
                                  <p:childTnLst>
                                    <p:animScale>
                                      <p:cBhvr>
                                        <p:cTn id="23" dur="300" fill="hold"/>
                                        <p:tgtEl>
                                          <p:spTgt spid="12"/>
                                        </p:tgtEl>
                                      </p:cBhvr>
                                      <p:by x="500000" y="500000"/>
                                    </p:animScale>
                                  </p:childTnLst>
                                </p:cTn>
                              </p:par>
                              <p:par>
                                <p:cTn id="24" presetID="6" presetClass="emph" presetSubtype="0" fill="hold" grpId="2" nodeType="withEffect">
                                  <p:stCondLst>
                                    <p:cond delay="0"/>
                                  </p:stCondLst>
                                  <p:iterate type="lt">
                                    <p:tmPct val="10000"/>
                                  </p:iterate>
                                  <p:childTnLst>
                                    <p:animScale>
                                      <p:cBhvr>
                                        <p:cTn id="25" dur="750" fill="hold"/>
                                        <p:tgtEl>
                                          <p:spTgt spid="12"/>
                                        </p:tgtEl>
                                      </p:cBhvr>
                                      <p:by x="20000" y="20000"/>
                                    </p:animScale>
                                  </p:childTnLst>
                                </p:cTn>
                              </p:par>
                              <p:par>
                                <p:cTn id="26" presetID="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1000" fill="hold"/>
                                        <p:tgtEl>
                                          <p:spTgt spid="14"/>
                                        </p:tgtEl>
                                        <p:attrNameLst>
                                          <p:attrName>ppt_x</p:attrName>
                                        </p:attrNameLst>
                                      </p:cBhvr>
                                      <p:tavLst>
                                        <p:tav tm="0">
                                          <p:val>
                                            <p:strVal val="0-#ppt_w/2"/>
                                          </p:val>
                                        </p:tav>
                                        <p:tav tm="100000">
                                          <p:val>
                                            <p:strVal val="#ppt_x"/>
                                          </p:val>
                                        </p:tav>
                                      </p:tavLst>
                                    </p:anim>
                                    <p:anim calcmode="lin" valueType="num">
                                      <p:cBhvr additive="base">
                                        <p:cTn id="29" dur="10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000" fill="hold"/>
                                        <p:tgtEl>
                                          <p:spTgt spid="16"/>
                                        </p:tgtEl>
                                        <p:attrNameLst>
                                          <p:attrName>ppt_x</p:attrName>
                                        </p:attrNameLst>
                                      </p:cBhvr>
                                      <p:tavLst>
                                        <p:tav tm="0">
                                          <p:val>
                                            <p:strVal val="0-#ppt_w/2"/>
                                          </p:val>
                                        </p:tav>
                                        <p:tav tm="100000">
                                          <p:val>
                                            <p:strVal val="#ppt_x"/>
                                          </p:val>
                                        </p:tav>
                                      </p:tavLst>
                                    </p:anim>
                                    <p:anim calcmode="lin" valueType="num">
                                      <p:cBhvr additive="base">
                                        <p:cTn id="3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42AB2FDD-D13A-4382-9069-EF459623F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919" y="285750"/>
            <a:ext cx="8382000" cy="6286500"/>
          </a:xfrm>
          <a:prstGeom prst="rect">
            <a:avLst/>
          </a:prstGeom>
        </p:spPr>
      </p:pic>
    </p:spTree>
    <p:extLst>
      <p:ext uri="{BB962C8B-B14F-4D97-AF65-F5344CB8AC3E}">
        <p14:creationId xmlns:p14="http://schemas.microsoft.com/office/powerpoint/2010/main" val="1056711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67391-CC24-4BF6-BEEB-CB37A17D66DE}"/>
              </a:ext>
            </a:extLst>
          </p:cNvPr>
          <p:cNvSpPr/>
          <p:nvPr/>
        </p:nvSpPr>
        <p:spPr>
          <a:xfrm>
            <a:off x="628975" y="1143000"/>
            <a:ext cx="3242144" cy="5324535"/>
          </a:xfrm>
          <a:prstGeom prst="rect">
            <a:avLst/>
          </a:prstGeom>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vị phù sa</a:t>
            </a:r>
            <a:br>
              <a:rPr lang="vi-VN" sz="2000" b="1" dirty="0">
                <a:solidFill>
                  <a:srgbClr val="0F2D69"/>
                </a:solidFill>
              </a:rPr>
            </a:br>
            <a:r>
              <a:rPr lang="vi-VN" sz="2000" b="1" dirty="0">
                <a:solidFill>
                  <a:srgbClr val="0F2D69"/>
                </a:solidFill>
              </a:rPr>
              <a:t>Của sông Kinh Thầy</a:t>
            </a:r>
            <a:br>
              <a:rPr lang="vi-VN" sz="2000" b="1" dirty="0">
                <a:solidFill>
                  <a:srgbClr val="0F2D69"/>
                </a:solidFill>
              </a:rPr>
            </a:br>
            <a:r>
              <a:rPr lang="vi-VN" sz="2000" b="1" dirty="0">
                <a:solidFill>
                  <a:srgbClr val="0F2D69"/>
                </a:solidFill>
              </a:rPr>
              <a:t>Có hương sen thơm</a:t>
            </a:r>
            <a:br>
              <a:rPr lang="vi-VN" sz="2000" b="1" dirty="0">
                <a:solidFill>
                  <a:srgbClr val="0F2D69"/>
                </a:solidFill>
              </a:rPr>
            </a:br>
            <a:r>
              <a:rPr lang="vi-VN" sz="2000" b="1" dirty="0">
                <a:solidFill>
                  <a:srgbClr val="0F2D69"/>
                </a:solidFill>
              </a:rPr>
              <a:t>Trong hồ nước đầy</a:t>
            </a:r>
            <a:br>
              <a:rPr lang="vi-VN" sz="2000" b="1" dirty="0">
                <a:solidFill>
                  <a:srgbClr val="0F2D69"/>
                </a:solidFill>
              </a:rPr>
            </a:br>
            <a:r>
              <a:rPr lang="vi-VN" sz="2000" b="1" dirty="0">
                <a:solidFill>
                  <a:srgbClr val="0F2D69"/>
                </a:solidFill>
              </a:rPr>
              <a:t>Có lời mẹ hát</a:t>
            </a:r>
            <a:br>
              <a:rPr lang="vi-VN" sz="2000" b="1" dirty="0">
                <a:solidFill>
                  <a:srgbClr val="0F2D69"/>
                </a:solidFill>
              </a:rPr>
            </a:br>
            <a:r>
              <a:rPr lang="vi-VN" sz="2000" b="1" dirty="0">
                <a:solidFill>
                  <a:srgbClr val="0F2D69"/>
                </a:solidFill>
              </a:rPr>
              <a:t>Ngọt bùi đắng cay…</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bão tháng bảy</a:t>
            </a:r>
            <a:br>
              <a:rPr lang="vi-VN" sz="2000" b="1" dirty="0">
                <a:solidFill>
                  <a:srgbClr val="0F2D69"/>
                </a:solidFill>
              </a:rPr>
            </a:br>
            <a:r>
              <a:rPr lang="vi-VN" sz="2000" b="1" dirty="0">
                <a:solidFill>
                  <a:srgbClr val="0F2D69"/>
                </a:solidFill>
              </a:rPr>
              <a:t>Có mưa tháng ba</a:t>
            </a:r>
            <a:br>
              <a:rPr lang="vi-VN" sz="2000" b="1" dirty="0">
                <a:solidFill>
                  <a:srgbClr val="0F2D69"/>
                </a:solidFill>
              </a:rPr>
            </a:br>
            <a:r>
              <a:rPr lang="vi-VN" sz="2000" b="1" dirty="0">
                <a:solidFill>
                  <a:srgbClr val="0F2D69"/>
                </a:solidFill>
              </a:rPr>
              <a:t>Giọt mồ hôi sa</a:t>
            </a:r>
            <a:br>
              <a:rPr lang="vi-VN" sz="2000" b="1" dirty="0">
                <a:solidFill>
                  <a:srgbClr val="0F2D69"/>
                </a:solidFill>
              </a:rPr>
            </a:br>
            <a:r>
              <a:rPr lang="vi-VN" sz="2000" b="1" dirty="0">
                <a:solidFill>
                  <a:srgbClr val="0F2D69"/>
                </a:solidFill>
              </a:rPr>
              <a:t>Những trưa tháng sáu</a:t>
            </a:r>
            <a:br>
              <a:rPr lang="vi-VN" sz="2000" b="1" dirty="0">
                <a:solidFill>
                  <a:srgbClr val="0F2D69"/>
                </a:solidFill>
              </a:rPr>
            </a:br>
            <a:r>
              <a:rPr lang="vi-VN" sz="2000" b="1" dirty="0">
                <a:solidFill>
                  <a:srgbClr val="0F2D69"/>
                </a:solidFill>
              </a:rPr>
              <a:t>Nước như ai nấu</a:t>
            </a:r>
            <a:br>
              <a:rPr lang="vi-VN" sz="2000" b="1" dirty="0">
                <a:solidFill>
                  <a:srgbClr val="0F2D69"/>
                </a:solidFill>
              </a:rPr>
            </a:br>
            <a:r>
              <a:rPr lang="vi-VN" sz="2000" b="1" dirty="0">
                <a:solidFill>
                  <a:srgbClr val="0F2D69"/>
                </a:solidFill>
              </a:rPr>
              <a:t>Chết cả cá cờ</a:t>
            </a:r>
            <a:br>
              <a:rPr lang="vi-VN" sz="2000" b="1" dirty="0">
                <a:solidFill>
                  <a:srgbClr val="0F2D69"/>
                </a:solidFill>
              </a:rPr>
            </a:br>
            <a:r>
              <a:rPr lang="vi-VN" sz="2000" b="1" dirty="0">
                <a:solidFill>
                  <a:srgbClr val="0F2D69"/>
                </a:solidFill>
              </a:rPr>
              <a:t>Cua ngoi lên bờ</a:t>
            </a:r>
            <a:br>
              <a:rPr lang="vi-VN" sz="2000" b="1" dirty="0">
                <a:solidFill>
                  <a:srgbClr val="0F2D69"/>
                </a:solidFill>
              </a:rPr>
            </a:br>
            <a:r>
              <a:rPr lang="vi-VN" sz="2000" b="1" dirty="0">
                <a:solidFill>
                  <a:srgbClr val="0F2D69"/>
                </a:solidFill>
              </a:rPr>
              <a:t>Mẹ em xuống cấy…</a:t>
            </a:r>
            <a:endParaRPr lang="en-US" sz="2000" b="1" dirty="0">
              <a:solidFill>
                <a:srgbClr val="0F2D69"/>
              </a:solidFill>
            </a:endParaRPr>
          </a:p>
        </p:txBody>
      </p:sp>
      <p:sp>
        <p:nvSpPr>
          <p:cNvPr id="6" name="Rectangle 5">
            <a:extLst>
              <a:ext uri="{FF2B5EF4-FFF2-40B4-BE49-F238E27FC236}">
                <a16:creationId xmlns:a16="http://schemas.microsoft.com/office/drawing/2014/main" id="{6CCEF3E5-756F-45E3-A4A0-018994BBDA0E}"/>
              </a:ext>
            </a:extLst>
          </p:cNvPr>
          <p:cNvSpPr/>
          <p:nvPr/>
        </p:nvSpPr>
        <p:spPr>
          <a:xfrm>
            <a:off x="8595519" y="368833"/>
            <a:ext cx="3703933" cy="2862322"/>
          </a:xfrm>
          <a:prstGeom prst="rect">
            <a:avLst/>
          </a:prstGeom>
        </p:spPr>
        <p:txBody>
          <a:bodyPr wrap="square">
            <a:spAutoFit/>
          </a:bodyPr>
          <a:lstStyle/>
          <a:p>
            <a:endParaRPr lang="vi-VN" sz="2000" dirty="0">
              <a:solidFill>
                <a:schemeClr val="tx1">
                  <a:lumMod val="95000"/>
                  <a:lumOff val="5000"/>
                </a:schemeClr>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Gửi ra tiền tuyến</a:t>
            </a:r>
            <a:br>
              <a:rPr lang="vi-VN" sz="2000" b="1" dirty="0">
                <a:solidFill>
                  <a:srgbClr val="0F2D69"/>
                </a:solidFill>
              </a:rPr>
            </a:br>
            <a:r>
              <a:rPr lang="vi-VN" sz="2000" b="1" dirty="0">
                <a:solidFill>
                  <a:srgbClr val="0F2D69"/>
                </a:solidFill>
              </a:rPr>
              <a:t>Gửi về phương xa</a:t>
            </a:r>
            <a:br>
              <a:rPr lang="vi-VN" sz="2000" b="1" dirty="0">
                <a:solidFill>
                  <a:srgbClr val="0F2D69"/>
                </a:solidFill>
              </a:rPr>
            </a:br>
            <a:r>
              <a:rPr lang="vi-VN" sz="2000" b="1" dirty="0">
                <a:solidFill>
                  <a:srgbClr val="0F2D69"/>
                </a:solidFill>
              </a:rPr>
              <a:t>Em vui em hát</a:t>
            </a:r>
            <a:br>
              <a:rPr lang="vi-VN" sz="2000" b="1" dirty="0">
                <a:solidFill>
                  <a:srgbClr val="0F2D69"/>
                </a:solidFill>
              </a:rPr>
            </a:br>
            <a:r>
              <a:rPr lang="vi-VN" sz="2000" b="1" dirty="0">
                <a:solidFill>
                  <a:srgbClr val="0F2D69"/>
                </a:solidFill>
              </a:rPr>
              <a:t>Hạt vàng làng ta…</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         </a:t>
            </a:r>
            <a:r>
              <a:rPr lang="vi-VN" sz="2000" b="1" dirty="0">
                <a:solidFill>
                  <a:srgbClr val="0F2D69"/>
                </a:solidFill>
                <a:hlinkClick r:id="rId3" tooltip="Trần Đăng Khoa">
                  <a:extLst>
                    <a:ext uri="{A12FA001-AC4F-418D-AE19-62706E023703}">
                      <ahyp:hlinkClr xmlns:ahyp="http://schemas.microsoft.com/office/drawing/2018/hyperlinkcolor" val="tx"/>
                    </a:ext>
                  </a:extLst>
                </a:hlinkClick>
              </a:rPr>
              <a:t>Trần Đăng Khoa</a:t>
            </a:r>
            <a:r>
              <a:rPr lang="vi-VN" sz="2000" b="1" dirty="0">
                <a:solidFill>
                  <a:srgbClr val="0F2D69"/>
                </a:solidFill>
              </a:rPr>
              <a:t>.</a:t>
            </a:r>
          </a:p>
        </p:txBody>
      </p:sp>
      <p:sp>
        <p:nvSpPr>
          <p:cNvPr id="7" name="Oval 6">
            <a:extLst>
              <a:ext uri="{FF2B5EF4-FFF2-40B4-BE49-F238E27FC236}">
                <a16:creationId xmlns:a16="http://schemas.microsoft.com/office/drawing/2014/main" id="{9CDDE317-0A76-46C7-AF6E-CEA0634F19D4}"/>
              </a:ext>
            </a:extLst>
          </p:cNvPr>
          <p:cNvSpPr/>
          <p:nvPr/>
        </p:nvSpPr>
        <p:spPr>
          <a:xfrm>
            <a:off x="3718719" y="152400"/>
            <a:ext cx="3864334" cy="694637"/>
          </a:xfrm>
          <a:prstGeom prst="ellipse">
            <a:avLst/>
          </a:prstGeom>
          <a:gradFill flip="none" rotWithShape="1">
            <a:gsLst>
              <a:gs pos="0">
                <a:schemeClr val="accent1">
                  <a:tint val="66000"/>
                  <a:satMod val="160000"/>
                </a:schemeClr>
              </a:gs>
              <a:gs pos="0">
                <a:schemeClr val="accent1">
                  <a:tint val="44500"/>
                  <a:satMod val="160000"/>
                </a:schemeClr>
              </a:gs>
            </a:gsLst>
            <a:path path="circle">
              <a:fillToRect l="50000" t="50000" r="50000" b="50000"/>
            </a:path>
            <a:tileRect/>
          </a:gradFill>
        </p:spPr>
        <p:style>
          <a:lnRef idx="3">
            <a:schemeClr val="lt1"/>
          </a:lnRef>
          <a:fillRef idx="1003">
            <a:schemeClr val="lt1"/>
          </a:fillRef>
          <a:effectRef idx="1">
            <a:schemeClr val="accent3"/>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HẠT GẠO LÀNG TA</a:t>
            </a:r>
          </a:p>
        </p:txBody>
      </p:sp>
      <p:sp>
        <p:nvSpPr>
          <p:cNvPr id="8" name="TextBox 7">
            <a:extLst>
              <a:ext uri="{FF2B5EF4-FFF2-40B4-BE49-F238E27FC236}">
                <a16:creationId xmlns:a16="http://schemas.microsoft.com/office/drawing/2014/main" id="{A3F57ED5-2280-4550-98EC-C5917F9DA18A}"/>
              </a:ext>
            </a:extLst>
          </p:cNvPr>
          <p:cNvSpPr txBox="1"/>
          <p:nvPr/>
        </p:nvSpPr>
        <p:spPr>
          <a:xfrm>
            <a:off x="4658283" y="990600"/>
            <a:ext cx="3503503" cy="6247864"/>
          </a:xfrm>
          <a:prstGeom prst="rect">
            <a:avLst/>
          </a:prstGeom>
          <a:noFill/>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Những năm bom Mỹ</a:t>
            </a:r>
            <a:br>
              <a:rPr lang="vi-VN" sz="2000" b="1" dirty="0">
                <a:solidFill>
                  <a:srgbClr val="0F2D69"/>
                </a:solidFill>
              </a:rPr>
            </a:br>
            <a:r>
              <a:rPr lang="vi-VN" sz="2000" b="1" dirty="0">
                <a:solidFill>
                  <a:srgbClr val="0F2D69"/>
                </a:solidFill>
              </a:rPr>
              <a:t>Trút trên mái nhà</a:t>
            </a:r>
          </a:p>
          <a:p>
            <a:r>
              <a:rPr lang="vi-VN" sz="2000" b="1" dirty="0">
                <a:solidFill>
                  <a:srgbClr val="0F2D69"/>
                </a:solidFill>
              </a:rPr>
              <a:t>Những năm cây súng</a:t>
            </a:r>
            <a:br>
              <a:rPr lang="vi-VN" sz="2000" b="1" dirty="0">
                <a:solidFill>
                  <a:srgbClr val="0F2D69"/>
                </a:solidFill>
              </a:rPr>
            </a:br>
            <a:r>
              <a:rPr lang="vi-VN" sz="2000" b="1" dirty="0">
                <a:solidFill>
                  <a:srgbClr val="0F2D69"/>
                </a:solidFill>
              </a:rPr>
              <a:t>Theo người đi xa</a:t>
            </a:r>
            <a:br>
              <a:rPr lang="vi-VN" sz="2000" b="1" dirty="0">
                <a:solidFill>
                  <a:srgbClr val="0F2D69"/>
                </a:solidFill>
              </a:rPr>
            </a:br>
            <a:r>
              <a:rPr lang="vi-VN" sz="2000" b="1" dirty="0">
                <a:solidFill>
                  <a:srgbClr val="0F2D69"/>
                </a:solidFill>
              </a:rPr>
              <a:t>Những năm băng đạn</a:t>
            </a:r>
            <a:br>
              <a:rPr lang="vi-VN" sz="2000" b="1" dirty="0">
                <a:solidFill>
                  <a:srgbClr val="0F2D69"/>
                </a:solidFill>
              </a:rPr>
            </a:br>
            <a:r>
              <a:rPr lang="vi-VN" sz="2000" b="1" dirty="0">
                <a:solidFill>
                  <a:srgbClr val="0F2D69"/>
                </a:solidFill>
              </a:rPr>
              <a:t>Vàng như lúa đồng</a:t>
            </a:r>
            <a:br>
              <a:rPr lang="vi-VN" sz="2000" b="1" dirty="0">
                <a:solidFill>
                  <a:srgbClr val="0F2D69"/>
                </a:solidFill>
              </a:rPr>
            </a:br>
            <a:r>
              <a:rPr lang="vi-VN" sz="2000" b="1" dirty="0">
                <a:solidFill>
                  <a:srgbClr val="0F2D69"/>
                </a:solidFill>
              </a:rPr>
              <a:t>Bát cơm mùa gặt</a:t>
            </a:r>
            <a:br>
              <a:rPr lang="vi-VN" sz="2000" b="1" dirty="0">
                <a:solidFill>
                  <a:srgbClr val="0F2D69"/>
                </a:solidFill>
              </a:rPr>
            </a:br>
            <a:r>
              <a:rPr lang="vi-VN" sz="2000" b="1" dirty="0">
                <a:solidFill>
                  <a:srgbClr val="0F2D69"/>
                </a:solidFill>
              </a:rPr>
              <a:t>Thơm hào giao thông…</a:t>
            </a: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công các bạn</a:t>
            </a:r>
            <a:br>
              <a:rPr lang="vi-VN" sz="2000" b="1" dirty="0">
                <a:solidFill>
                  <a:srgbClr val="0F2D69"/>
                </a:solidFill>
              </a:rPr>
            </a:br>
            <a:r>
              <a:rPr lang="vi-VN" sz="2000" b="1" dirty="0">
                <a:solidFill>
                  <a:srgbClr val="0F2D69"/>
                </a:solidFill>
              </a:rPr>
              <a:t>Sớm nào chống hạn</a:t>
            </a:r>
            <a:br>
              <a:rPr lang="vi-VN" sz="2000" b="1" dirty="0">
                <a:solidFill>
                  <a:srgbClr val="0F2D69"/>
                </a:solidFill>
              </a:rPr>
            </a:br>
            <a:r>
              <a:rPr lang="vi-VN" sz="2000" b="1" dirty="0">
                <a:solidFill>
                  <a:srgbClr val="0F2D69"/>
                </a:solidFill>
              </a:rPr>
              <a:t>Vục mẻ miệng gàu</a:t>
            </a:r>
            <a:br>
              <a:rPr lang="vi-VN" sz="2000" b="1" dirty="0">
                <a:solidFill>
                  <a:srgbClr val="0F2D69"/>
                </a:solidFill>
              </a:rPr>
            </a:br>
            <a:r>
              <a:rPr lang="vi-VN" sz="2000" b="1" dirty="0">
                <a:solidFill>
                  <a:srgbClr val="0F2D69"/>
                </a:solidFill>
              </a:rPr>
              <a:t>Trưa nào bắt sâu</a:t>
            </a:r>
            <a:br>
              <a:rPr lang="vi-VN" sz="2000" b="1" dirty="0">
                <a:solidFill>
                  <a:srgbClr val="0F2D69"/>
                </a:solidFill>
              </a:rPr>
            </a:br>
            <a:r>
              <a:rPr lang="vi-VN" sz="2000" b="1" dirty="0">
                <a:solidFill>
                  <a:srgbClr val="0F2D69"/>
                </a:solidFill>
              </a:rPr>
              <a:t>Lúa cao rát mặt</a:t>
            </a:r>
            <a:br>
              <a:rPr lang="vi-VN" sz="2000" b="1" dirty="0">
                <a:solidFill>
                  <a:srgbClr val="0F2D69"/>
                </a:solidFill>
              </a:rPr>
            </a:br>
            <a:r>
              <a:rPr lang="vi-VN" sz="2000" b="1" dirty="0">
                <a:solidFill>
                  <a:srgbClr val="0F2D69"/>
                </a:solidFill>
              </a:rPr>
              <a:t>Chiều nào gánh phân</a:t>
            </a:r>
            <a:br>
              <a:rPr lang="vi-VN" sz="2000" b="1" dirty="0">
                <a:solidFill>
                  <a:srgbClr val="0F2D69"/>
                </a:solidFill>
              </a:rPr>
            </a:br>
            <a:r>
              <a:rPr lang="vi-VN" sz="2000" b="1" dirty="0">
                <a:solidFill>
                  <a:srgbClr val="0F2D69"/>
                </a:solidFill>
              </a:rPr>
              <a:t>Quang trành quết đất…</a:t>
            </a:r>
            <a:endParaRPr lang="en-US" sz="2000" b="1" dirty="0">
              <a:solidFill>
                <a:srgbClr val="0F2D69"/>
              </a:solidFill>
            </a:endParaRPr>
          </a:p>
          <a:p>
            <a:endParaRPr lang="en-US" sz="2000" b="1" dirty="0">
              <a:solidFill>
                <a:srgbClr val="0F2D69"/>
              </a:solidFill>
            </a:endParaRPr>
          </a:p>
          <a:p>
            <a:endParaRPr lang="vi-VN" sz="2000" b="0" i="0" dirty="0">
              <a:solidFill>
                <a:schemeClr val="tx1">
                  <a:lumMod val="95000"/>
                  <a:lumOff val="5000"/>
                </a:schemeClr>
              </a:solidFill>
              <a:effectLst/>
            </a:endParaRPr>
          </a:p>
        </p:txBody>
      </p:sp>
    </p:spTree>
    <p:extLst>
      <p:ext uri="{BB962C8B-B14F-4D97-AF65-F5344CB8AC3E}">
        <p14:creationId xmlns:p14="http://schemas.microsoft.com/office/powerpoint/2010/main" val="4185691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430;p41">
            <a:extLst>
              <a:ext uri="{FF2B5EF4-FFF2-40B4-BE49-F238E27FC236}">
                <a16:creationId xmlns:a16="http://schemas.microsoft.com/office/drawing/2014/main" id="{82794E58-510A-4C28-B312-CBAE3772BADC}"/>
              </a:ext>
            </a:extLst>
          </p:cNvPr>
          <p:cNvSpPr txBox="1">
            <a:spLocks/>
          </p:cNvSpPr>
          <p:nvPr/>
        </p:nvSpPr>
        <p:spPr>
          <a:xfrm>
            <a:off x="823119" y="1755440"/>
            <a:ext cx="2515200" cy="371400"/>
          </a:xfrm>
          <a:prstGeom prst="rect">
            <a:avLst/>
          </a:prstGeom>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vi-VN" sz="4000" b="1" dirty="0">
                <a:solidFill>
                  <a:srgbClr val="C00000"/>
                </a:solidFill>
              </a:rPr>
              <a:t>* </a:t>
            </a:r>
            <a:r>
              <a:rPr lang="en-US" sz="4000" b="1" dirty="0" err="1">
                <a:solidFill>
                  <a:srgbClr val="C00000"/>
                </a:solidFill>
              </a:rPr>
              <a:t>Từ</a:t>
            </a:r>
            <a:r>
              <a:rPr lang="en-US" sz="4000" b="1" dirty="0">
                <a:solidFill>
                  <a:srgbClr val="C00000"/>
                </a:solidFill>
              </a:rPr>
              <a:t> </a:t>
            </a:r>
            <a:r>
              <a:rPr lang="en-US" sz="4000" b="1" dirty="0" err="1">
                <a:solidFill>
                  <a:srgbClr val="C00000"/>
                </a:solidFill>
              </a:rPr>
              <a:t>ngữ</a:t>
            </a:r>
            <a:r>
              <a:rPr lang="en-US" sz="4000" dirty="0">
                <a:solidFill>
                  <a:srgbClr val="C00000"/>
                </a:solidFill>
              </a:rPr>
              <a:t>:</a:t>
            </a:r>
          </a:p>
        </p:txBody>
      </p:sp>
      <p:grpSp>
        <p:nvGrpSpPr>
          <p:cNvPr id="8" name="Group 7">
            <a:extLst>
              <a:ext uri="{FF2B5EF4-FFF2-40B4-BE49-F238E27FC236}">
                <a16:creationId xmlns:a16="http://schemas.microsoft.com/office/drawing/2014/main" id="{416E3D00-D329-4865-89D9-17351E8DF177}"/>
              </a:ext>
            </a:extLst>
          </p:cNvPr>
          <p:cNvGrpSpPr/>
          <p:nvPr/>
        </p:nvGrpSpPr>
        <p:grpSpPr>
          <a:xfrm>
            <a:off x="1036637" y="2592927"/>
            <a:ext cx="10835481" cy="1369474"/>
            <a:chOff x="-59411" y="2023273"/>
            <a:chExt cx="8721589" cy="3042574"/>
          </a:xfrm>
        </p:grpSpPr>
        <p:sp>
          <p:nvSpPr>
            <p:cNvPr id="9" name="Flowchart: Alternate Process 8">
              <a:extLst>
                <a:ext uri="{FF2B5EF4-FFF2-40B4-BE49-F238E27FC236}">
                  <a16:creationId xmlns:a16="http://schemas.microsoft.com/office/drawing/2014/main" id="{8A6FCDFD-0E83-4A73-AD96-B7AF82212293}"/>
                </a:ext>
              </a:extLst>
            </p:cNvPr>
            <p:cNvSpPr/>
            <p:nvPr/>
          </p:nvSpPr>
          <p:spPr>
            <a:xfrm>
              <a:off x="-59411" y="2023273"/>
              <a:ext cx="8721589" cy="3042574"/>
            </a:xfrm>
            <a:prstGeom prst="flowChartAlternateProcess">
              <a:avLst/>
            </a:prstGeom>
            <a:no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4A385F-43EE-4478-93FA-F6A6D541607E}"/>
                </a:ext>
              </a:extLst>
            </p:cNvPr>
            <p:cNvSpPr txBox="1"/>
            <p:nvPr/>
          </p:nvSpPr>
          <p:spPr>
            <a:xfrm>
              <a:off x="6591" y="2077612"/>
              <a:ext cx="8443084" cy="2502672"/>
            </a:xfrm>
            <a:prstGeom prst="rect">
              <a:avLst/>
            </a:prstGeom>
            <a:noFill/>
          </p:spPr>
          <p:txBody>
            <a:bodyPr wrap="square" rtlCol="0">
              <a:spAutoFit/>
            </a:bodyPr>
            <a:lstStyle/>
            <a:p>
              <a:pPr>
                <a:lnSpc>
                  <a:spcPct val="140000"/>
                </a:lnSpc>
              </a:pPr>
              <a:r>
                <a:rPr lang="vi-VN" sz="2800" b="1" dirty="0">
                  <a:solidFill>
                    <a:srgbClr val="7030A0"/>
                  </a:solidFill>
                  <a:latin typeface="Arial" panose="020B0604020202020204" pitchFamily="34" charset="0"/>
                  <a:cs typeface="Arial" pitchFamily="34" charset="0"/>
                </a:rPr>
                <a:t>+ làng, nước, nấu</a:t>
              </a:r>
              <a:r>
                <a:rPr lang="vi-VN" altLang="en-US" sz="2800" b="1" dirty="0">
                  <a:solidFill>
                    <a:srgbClr val="7030A0"/>
                  </a:solidFill>
                  <a:latin typeface="Arial" panose="020B0604020202020204" pitchFamily="34" charset="0"/>
                  <a:cs typeface="Arial" pitchFamily="34" charset="0"/>
                </a:rPr>
                <a:t>, lên bờ, ...</a:t>
              </a:r>
              <a:r>
                <a:rPr lang="en-US" altLang="en-US" sz="2800" b="1" dirty="0">
                  <a:solidFill>
                    <a:srgbClr val="7030A0"/>
                  </a:solidFill>
                  <a:latin typeface="Arial" panose="020B0604020202020204" pitchFamily="34" charset="0"/>
                  <a:cs typeface="Arial" pitchFamily="34" charset="0"/>
                </a:rPr>
                <a:t> </a:t>
              </a:r>
              <a:endParaRPr lang="vi-VN" altLang="en-US" sz="2800" b="1" dirty="0">
                <a:solidFill>
                  <a:srgbClr val="7030A0"/>
                </a:solidFill>
                <a:latin typeface="Arial" panose="020B0604020202020204" pitchFamily="34" charset="0"/>
                <a:cs typeface="Arial" pitchFamily="34" charset="0"/>
              </a:endParaRPr>
            </a:p>
            <a:p>
              <a:r>
                <a:rPr lang="vi-VN" altLang="en-US" sz="2800" b="1" dirty="0">
                  <a:solidFill>
                    <a:srgbClr val="7030A0"/>
                  </a:solidFill>
                  <a:latin typeface="Arial" panose="020B0604020202020204" pitchFamily="34" charset="0"/>
                  <a:cs typeface="Arial" pitchFamily="34" charset="0"/>
                </a:rPr>
                <a:t>+ </a:t>
              </a:r>
              <a:r>
                <a:rPr lang="en-US" altLang="en-US" sz="2800" b="1" dirty="0" err="1">
                  <a:solidFill>
                    <a:srgbClr val="7030A0"/>
                  </a:solidFill>
                  <a:latin typeface="Arial" panose="020B0604020202020204" pitchFamily="34" charset="0"/>
                  <a:cs typeface="Arial" pitchFamily="34" charset="0"/>
                </a:rPr>
                <a:t>phù</a:t>
              </a:r>
              <a:r>
                <a:rPr lang="en-US" altLang="en-US" sz="2800" b="1" dirty="0">
                  <a:solidFill>
                    <a:srgbClr val="7030A0"/>
                  </a:solidFill>
                  <a:latin typeface="Arial" panose="020B0604020202020204" pitchFamily="34" charset="0"/>
                  <a:cs typeface="Arial" pitchFamily="34" charset="0"/>
                </a:rPr>
                <a:t> </a:t>
              </a:r>
              <a:r>
                <a:rPr lang="vi-VN" altLang="en-US" sz="2800" b="1" dirty="0">
                  <a:solidFill>
                    <a:srgbClr val="7030A0"/>
                  </a:solidFill>
                  <a:latin typeface="Arial" panose="020B0604020202020204" pitchFamily="34" charset="0"/>
                  <a:cs typeface="Arial" pitchFamily="34" charset="0"/>
                </a:rPr>
                <a:t>sa, </a:t>
              </a:r>
              <a:r>
                <a:rPr lang="en-US" altLang="en-US" sz="2800" b="1" dirty="0" err="1">
                  <a:solidFill>
                    <a:srgbClr val="7030A0"/>
                  </a:solidFill>
                  <a:latin typeface="Arial" panose="020B0604020202020204" pitchFamily="34" charset="0"/>
                  <a:cs typeface="Arial" pitchFamily="34" charset="0"/>
                </a:rPr>
                <a:t>miệng</a:t>
              </a:r>
              <a:r>
                <a:rPr lang="en-US" altLang="en-US" sz="2800" b="1" dirty="0">
                  <a:solidFill>
                    <a:srgbClr val="7030A0"/>
                  </a:solidFill>
                  <a:latin typeface="Arial" panose="020B0604020202020204" pitchFamily="34" charset="0"/>
                  <a:cs typeface="Arial" pitchFamily="34" charset="0"/>
                </a:rPr>
                <a:t> </a:t>
              </a:r>
              <a:r>
                <a:rPr lang="vi-VN" altLang="en-US" sz="2800" b="1" dirty="0">
                  <a:solidFill>
                    <a:srgbClr val="7030A0"/>
                  </a:solidFill>
                  <a:latin typeface="Arial" panose="020B0604020202020204" pitchFamily="34" charset="0"/>
                  <a:cs typeface="Arial" pitchFamily="34" charset="0"/>
                </a:rPr>
                <a:t>gầu, q</a:t>
              </a:r>
              <a:r>
                <a:rPr lang="en-US" altLang="en-US" sz="2800" b="1" dirty="0">
                  <a:solidFill>
                    <a:srgbClr val="7030A0"/>
                  </a:solidFill>
                  <a:latin typeface="Arial" panose="020B0604020202020204" pitchFamily="34" charset="0"/>
                  <a:cs typeface="Arial" pitchFamily="34" charset="0"/>
                </a:rPr>
                <a:t>uang </a:t>
              </a:r>
              <a:r>
                <a:rPr lang="vi-VN" altLang="en-US" sz="2800" b="1" dirty="0">
                  <a:solidFill>
                    <a:srgbClr val="7030A0"/>
                  </a:solidFill>
                  <a:latin typeface="Arial" panose="020B0604020202020204" pitchFamily="34" charset="0"/>
                  <a:cs typeface="Arial" pitchFamily="34" charset="0"/>
                </a:rPr>
                <a:t>trành,</a:t>
              </a:r>
              <a:r>
                <a:rPr lang="en-US" altLang="en-US" sz="2800" b="1" dirty="0">
                  <a:solidFill>
                    <a:srgbClr val="7030A0"/>
                  </a:solidFill>
                  <a:latin typeface="Arial" panose="020B0604020202020204" pitchFamily="34" charset="0"/>
                  <a:cs typeface="Arial" pitchFamily="34" charset="0"/>
                </a:rPr>
                <a:t> </a:t>
              </a:r>
              <a:r>
                <a:rPr lang="en-US" altLang="en-US" sz="2800" b="1" dirty="0" err="1">
                  <a:solidFill>
                    <a:srgbClr val="7030A0"/>
                  </a:solidFill>
                  <a:latin typeface="Arial" panose="020B0604020202020204" pitchFamily="34" charset="0"/>
                  <a:cs typeface="Arial" pitchFamily="34" charset="0"/>
                </a:rPr>
                <a:t>quết</a:t>
              </a:r>
              <a:r>
                <a:rPr lang="en-US" altLang="en-US" sz="2800" b="1" dirty="0">
                  <a:solidFill>
                    <a:srgbClr val="7030A0"/>
                  </a:solidFill>
                  <a:latin typeface="Arial" panose="020B0604020202020204" pitchFamily="34" charset="0"/>
                  <a:cs typeface="Arial" pitchFamily="34" charset="0"/>
                </a:rPr>
                <a:t> </a:t>
              </a:r>
              <a:r>
                <a:rPr lang="en-US" altLang="en-US" sz="2800" b="1" dirty="0" err="1">
                  <a:solidFill>
                    <a:srgbClr val="7030A0"/>
                  </a:solidFill>
                  <a:latin typeface="Arial" panose="020B0604020202020204" pitchFamily="34" charset="0"/>
                  <a:cs typeface="Arial" pitchFamily="34" charset="0"/>
                </a:rPr>
                <a:t>đất</a:t>
              </a:r>
              <a:r>
                <a:rPr lang="en-US" altLang="en-US" sz="2800" b="1" dirty="0">
                  <a:solidFill>
                    <a:srgbClr val="7030A0"/>
                  </a:solidFill>
                  <a:latin typeface="Arial" panose="020B0604020202020204" pitchFamily="34" charset="0"/>
                  <a:cs typeface="Arial" pitchFamily="34" charset="0"/>
                </a:rPr>
                <a:t>, </a:t>
              </a:r>
              <a:r>
                <a:rPr lang="vi-VN" altLang="en-US" sz="2800" b="1" dirty="0">
                  <a:solidFill>
                    <a:srgbClr val="7030A0"/>
                  </a:solidFill>
                  <a:latin typeface="Arial" panose="020B0604020202020204" pitchFamily="34" charset="0"/>
                  <a:cs typeface="Arial" pitchFamily="34" charset="0"/>
                </a:rPr>
                <a:t> </a:t>
              </a:r>
              <a:endParaRPr lang="en-US" altLang="en-US" sz="2800" b="1" dirty="0">
                <a:solidFill>
                  <a:srgbClr val="7030A0"/>
                </a:solidFill>
                <a:latin typeface="Arial" panose="020B0604020202020204" pitchFamily="34" charset="0"/>
                <a:cs typeface="Arial" pitchFamily="34" charset="0"/>
              </a:endParaRPr>
            </a:p>
          </p:txBody>
        </p:sp>
      </p:grpSp>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1114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67391-CC24-4BF6-BEEB-CB37A17D66DE}"/>
              </a:ext>
            </a:extLst>
          </p:cNvPr>
          <p:cNvSpPr/>
          <p:nvPr/>
        </p:nvSpPr>
        <p:spPr>
          <a:xfrm>
            <a:off x="628975" y="1143000"/>
            <a:ext cx="3242144" cy="5324535"/>
          </a:xfrm>
          <a:prstGeom prst="rect">
            <a:avLst/>
          </a:prstGeom>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vị phù sa</a:t>
            </a:r>
            <a:br>
              <a:rPr lang="vi-VN" sz="2000" b="1" dirty="0">
                <a:solidFill>
                  <a:srgbClr val="0F2D69"/>
                </a:solidFill>
              </a:rPr>
            </a:br>
            <a:r>
              <a:rPr lang="vi-VN" sz="2000" b="1" dirty="0">
                <a:solidFill>
                  <a:srgbClr val="0F2D69"/>
                </a:solidFill>
              </a:rPr>
              <a:t>Của sông Kinh Thầy</a:t>
            </a:r>
            <a:br>
              <a:rPr lang="vi-VN" sz="2000" b="1" dirty="0">
                <a:solidFill>
                  <a:srgbClr val="0F2D69"/>
                </a:solidFill>
              </a:rPr>
            </a:br>
            <a:r>
              <a:rPr lang="vi-VN" sz="2000" b="1" dirty="0">
                <a:solidFill>
                  <a:srgbClr val="0F2D69"/>
                </a:solidFill>
              </a:rPr>
              <a:t>Có hương sen thơm</a:t>
            </a:r>
            <a:br>
              <a:rPr lang="vi-VN" sz="2000" b="1" dirty="0">
                <a:solidFill>
                  <a:srgbClr val="0F2D69"/>
                </a:solidFill>
              </a:rPr>
            </a:br>
            <a:r>
              <a:rPr lang="vi-VN" sz="2000" b="1" dirty="0">
                <a:solidFill>
                  <a:srgbClr val="0F2D69"/>
                </a:solidFill>
              </a:rPr>
              <a:t>Trong hồ nước đầy</a:t>
            </a:r>
            <a:br>
              <a:rPr lang="vi-VN" sz="2000" b="1" dirty="0">
                <a:solidFill>
                  <a:srgbClr val="0F2D69"/>
                </a:solidFill>
              </a:rPr>
            </a:br>
            <a:r>
              <a:rPr lang="vi-VN" sz="2000" b="1" dirty="0">
                <a:solidFill>
                  <a:srgbClr val="0F2D69"/>
                </a:solidFill>
              </a:rPr>
              <a:t>Có lời mẹ hát</a:t>
            </a:r>
            <a:br>
              <a:rPr lang="vi-VN" sz="2000" b="1" dirty="0">
                <a:solidFill>
                  <a:srgbClr val="0F2D69"/>
                </a:solidFill>
              </a:rPr>
            </a:br>
            <a:r>
              <a:rPr lang="vi-VN" sz="2000" b="1" dirty="0">
                <a:solidFill>
                  <a:srgbClr val="0F2D69"/>
                </a:solidFill>
              </a:rPr>
              <a:t>Ngọt bùi đắng cay…</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bão tháng bảy</a:t>
            </a:r>
            <a:br>
              <a:rPr lang="vi-VN" sz="2000" b="1" dirty="0">
                <a:solidFill>
                  <a:srgbClr val="0F2D69"/>
                </a:solidFill>
              </a:rPr>
            </a:br>
            <a:r>
              <a:rPr lang="vi-VN" sz="2000" b="1" dirty="0">
                <a:solidFill>
                  <a:srgbClr val="0F2D69"/>
                </a:solidFill>
              </a:rPr>
              <a:t>Có mưa tháng ba</a:t>
            </a:r>
            <a:br>
              <a:rPr lang="vi-VN" sz="2000" b="1" dirty="0">
                <a:solidFill>
                  <a:srgbClr val="0F2D69"/>
                </a:solidFill>
              </a:rPr>
            </a:br>
            <a:r>
              <a:rPr lang="vi-VN" sz="2000" b="1" dirty="0">
                <a:solidFill>
                  <a:srgbClr val="0F2D69"/>
                </a:solidFill>
              </a:rPr>
              <a:t>Giọt mồ hôi sa</a:t>
            </a:r>
            <a:br>
              <a:rPr lang="vi-VN" sz="2000" b="1" dirty="0">
                <a:solidFill>
                  <a:srgbClr val="0F2D69"/>
                </a:solidFill>
              </a:rPr>
            </a:br>
            <a:r>
              <a:rPr lang="vi-VN" sz="2000" b="1" dirty="0">
                <a:solidFill>
                  <a:srgbClr val="0F2D69"/>
                </a:solidFill>
              </a:rPr>
              <a:t>Những trưa tháng sáu</a:t>
            </a:r>
            <a:br>
              <a:rPr lang="vi-VN" sz="2000" b="1" dirty="0">
                <a:solidFill>
                  <a:srgbClr val="0F2D69"/>
                </a:solidFill>
              </a:rPr>
            </a:br>
            <a:r>
              <a:rPr lang="vi-VN" sz="2000" b="1" dirty="0">
                <a:solidFill>
                  <a:srgbClr val="0F2D69"/>
                </a:solidFill>
              </a:rPr>
              <a:t>Nước như ai nấu</a:t>
            </a:r>
            <a:br>
              <a:rPr lang="vi-VN" sz="2000" b="1" dirty="0">
                <a:solidFill>
                  <a:srgbClr val="0F2D69"/>
                </a:solidFill>
              </a:rPr>
            </a:br>
            <a:r>
              <a:rPr lang="vi-VN" sz="2000" b="1" dirty="0">
                <a:solidFill>
                  <a:srgbClr val="0F2D69"/>
                </a:solidFill>
              </a:rPr>
              <a:t>Chết cả cá cờ</a:t>
            </a:r>
            <a:br>
              <a:rPr lang="vi-VN" sz="2000" b="1" dirty="0">
                <a:solidFill>
                  <a:srgbClr val="0F2D69"/>
                </a:solidFill>
              </a:rPr>
            </a:br>
            <a:r>
              <a:rPr lang="vi-VN" sz="2000" b="1" dirty="0">
                <a:solidFill>
                  <a:srgbClr val="0F2D69"/>
                </a:solidFill>
              </a:rPr>
              <a:t>Cua ngoi lên bờ</a:t>
            </a:r>
            <a:br>
              <a:rPr lang="vi-VN" sz="2000" b="1" dirty="0">
                <a:solidFill>
                  <a:srgbClr val="0F2D69"/>
                </a:solidFill>
              </a:rPr>
            </a:br>
            <a:r>
              <a:rPr lang="vi-VN" sz="2000" b="1" dirty="0">
                <a:solidFill>
                  <a:srgbClr val="0F2D69"/>
                </a:solidFill>
              </a:rPr>
              <a:t>Mẹ em xuống cấy…</a:t>
            </a:r>
            <a:endParaRPr lang="en-US" sz="2000" b="1" dirty="0">
              <a:solidFill>
                <a:srgbClr val="0F2D69"/>
              </a:solidFill>
            </a:endParaRPr>
          </a:p>
        </p:txBody>
      </p:sp>
      <p:sp>
        <p:nvSpPr>
          <p:cNvPr id="6" name="Rectangle 5">
            <a:extLst>
              <a:ext uri="{FF2B5EF4-FFF2-40B4-BE49-F238E27FC236}">
                <a16:creationId xmlns:a16="http://schemas.microsoft.com/office/drawing/2014/main" id="{6CCEF3E5-756F-45E3-A4A0-018994BBDA0E}"/>
              </a:ext>
            </a:extLst>
          </p:cNvPr>
          <p:cNvSpPr/>
          <p:nvPr/>
        </p:nvSpPr>
        <p:spPr>
          <a:xfrm>
            <a:off x="8595519" y="368833"/>
            <a:ext cx="3703933" cy="2862322"/>
          </a:xfrm>
          <a:prstGeom prst="rect">
            <a:avLst/>
          </a:prstGeom>
        </p:spPr>
        <p:txBody>
          <a:bodyPr wrap="square">
            <a:spAutoFit/>
          </a:bodyPr>
          <a:lstStyle/>
          <a:p>
            <a:endParaRPr lang="vi-VN" sz="2000" dirty="0">
              <a:solidFill>
                <a:schemeClr val="tx1">
                  <a:lumMod val="95000"/>
                  <a:lumOff val="5000"/>
                </a:schemeClr>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Gửi ra tiền tuyến</a:t>
            </a:r>
            <a:br>
              <a:rPr lang="vi-VN" sz="2000" b="1" dirty="0">
                <a:solidFill>
                  <a:srgbClr val="0F2D69"/>
                </a:solidFill>
              </a:rPr>
            </a:br>
            <a:r>
              <a:rPr lang="vi-VN" sz="2000" b="1" dirty="0">
                <a:solidFill>
                  <a:srgbClr val="0F2D69"/>
                </a:solidFill>
              </a:rPr>
              <a:t>Gửi về phương xa</a:t>
            </a:r>
            <a:br>
              <a:rPr lang="vi-VN" sz="2000" b="1" dirty="0">
                <a:solidFill>
                  <a:srgbClr val="0F2D69"/>
                </a:solidFill>
              </a:rPr>
            </a:br>
            <a:r>
              <a:rPr lang="vi-VN" sz="2000" b="1" dirty="0">
                <a:solidFill>
                  <a:srgbClr val="0F2D69"/>
                </a:solidFill>
              </a:rPr>
              <a:t>Em vui em hát</a:t>
            </a:r>
            <a:br>
              <a:rPr lang="vi-VN" sz="2000" b="1" dirty="0">
                <a:solidFill>
                  <a:srgbClr val="0F2D69"/>
                </a:solidFill>
              </a:rPr>
            </a:br>
            <a:r>
              <a:rPr lang="vi-VN" sz="2000" b="1" dirty="0">
                <a:solidFill>
                  <a:srgbClr val="0F2D69"/>
                </a:solidFill>
              </a:rPr>
              <a:t>Hạt vàng làng ta…</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         </a:t>
            </a:r>
            <a:r>
              <a:rPr lang="vi-VN" sz="2000" b="1" dirty="0">
                <a:solidFill>
                  <a:srgbClr val="0F2D69"/>
                </a:solidFill>
                <a:hlinkClick r:id="rId3" tooltip="Trần Đăng Khoa">
                  <a:extLst>
                    <a:ext uri="{A12FA001-AC4F-418D-AE19-62706E023703}">
                      <ahyp:hlinkClr xmlns:ahyp="http://schemas.microsoft.com/office/drawing/2018/hyperlinkcolor" val="tx"/>
                    </a:ext>
                  </a:extLst>
                </a:hlinkClick>
              </a:rPr>
              <a:t>Trần Đăng Khoa</a:t>
            </a:r>
            <a:r>
              <a:rPr lang="vi-VN" sz="2000" b="1" dirty="0">
                <a:solidFill>
                  <a:srgbClr val="0F2D69"/>
                </a:solidFill>
              </a:rPr>
              <a:t>.</a:t>
            </a:r>
          </a:p>
        </p:txBody>
      </p:sp>
      <p:sp>
        <p:nvSpPr>
          <p:cNvPr id="7" name="Oval 6">
            <a:extLst>
              <a:ext uri="{FF2B5EF4-FFF2-40B4-BE49-F238E27FC236}">
                <a16:creationId xmlns:a16="http://schemas.microsoft.com/office/drawing/2014/main" id="{9CDDE317-0A76-46C7-AF6E-CEA0634F19D4}"/>
              </a:ext>
            </a:extLst>
          </p:cNvPr>
          <p:cNvSpPr/>
          <p:nvPr/>
        </p:nvSpPr>
        <p:spPr>
          <a:xfrm>
            <a:off x="3718719" y="152400"/>
            <a:ext cx="3864334" cy="694637"/>
          </a:xfrm>
          <a:prstGeom prst="ellipse">
            <a:avLst/>
          </a:prstGeom>
          <a:gradFill flip="none" rotWithShape="1">
            <a:gsLst>
              <a:gs pos="0">
                <a:schemeClr val="accent1">
                  <a:tint val="66000"/>
                  <a:satMod val="160000"/>
                </a:schemeClr>
              </a:gs>
              <a:gs pos="0">
                <a:schemeClr val="accent1">
                  <a:tint val="44500"/>
                  <a:satMod val="160000"/>
                </a:schemeClr>
              </a:gs>
            </a:gsLst>
            <a:path path="circle">
              <a:fillToRect l="50000" t="50000" r="50000" b="50000"/>
            </a:path>
            <a:tileRect/>
          </a:gradFill>
        </p:spPr>
        <p:style>
          <a:lnRef idx="3">
            <a:schemeClr val="lt1"/>
          </a:lnRef>
          <a:fillRef idx="1003">
            <a:schemeClr val="lt1"/>
          </a:fillRef>
          <a:effectRef idx="1">
            <a:schemeClr val="accent3"/>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HẠT GẠO LÀNG TA</a:t>
            </a:r>
          </a:p>
        </p:txBody>
      </p:sp>
      <p:sp>
        <p:nvSpPr>
          <p:cNvPr id="8" name="TextBox 7">
            <a:extLst>
              <a:ext uri="{FF2B5EF4-FFF2-40B4-BE49-F238E27FC236}">
                <a16:creationId xmlns:a16="http://schemas.microsoft.com/office/drawing/2014/main" id="{A3F57ED5-2280-4550-98EC-C5917F9DA18A}"/>
              </a:ext>
            </a:extLst>
          </p:cNvPr>
          <p:cNvSpPr txBox="1"/>
          <p:nvPr/>
        </p:nvSpPr>
        <p:spPr>
          <a:xfrm>
            <a:off x="4793652" y="990600"/>
            <a:ext cx="3503503" cy="6247864"/>
          </a:xfrm>
          <a:prstGeom prst="rect">
            <a:avLst/>
          </a:prstGeom>
          <a:noFill/>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Những năm bom Mỹ</a:t>
            </a:r>
            <a:br>
              <a:rPr lang="vi-VN" sz="2000" b="1" dirty="0">
                <a:solidFill>
                  <a:srgbClr val="0F2D69"/>
                </a:solidFill>
              </a:rPr>
            </a:br>
            <a:r>
              <a:rPr lang="vi-VN" sz="2000" b="1" dirty="0">
                <a:solidFill>
                  <a:srgbClr val="0F2D69"/>
                </a:solidFill>
              </a:rPr>
              <a:t>Trút trên mái nhà</a:t>
            </a:r>
          </a:p>
          <a:p>
            <a:r>
              <a:rPr lang="vi-VN" sz="2000" b="1" dirty="0">
                <a:solidFill>
                  <a:srgbClr val="0F2D69"/>
                </a:solidFill>
              </a:rPr>
              <a:t>Những năm cây súng</a:t>
            </a:r>
            <a:br>
              <a:rPr lang="vi-VN" sz="2000" b="1" dirty="0">
                <a:solidFill>
                  <a:srgbClr val="0F2D69"/>
                </a:solidFill>
              </a:rPr>
            </a:br>
            <a:r>
              <a:rPr lang="vi-VN" sz="2000" b="1" dirty="0">
                <a:solidFill>
                  <a:srgbClr val="0F2D69"/>
                </a:solidFill>
              </a:rPr>
              <a:t>Theo người đi xa</a:t>
            </a:r>
            <a:br>
              <a:rPr lang="vi-VN" sz="2000" b="1" dirty="0">
                <a:solidFill>
                  <a:srgbClr val="0F2D69"/>
                </a:solidFill>
              </a:rPr>
            </a:br>
            <a:r>
              <a:rPr lang="vi-VN" sz="2000" b="1" dirty="0">
                <a:solidFill>
                  <a:srgbClr val="0F2D69"/>
                </a:solidFill>
              </a:rPr>
              <a:t>Những năm băng đạn</a:t>
            </a:r>
            <a:br>
              <a:rPr lang="vi-VN" sz="2000" b="1" dirty="0">
                <a:solidFill>
                  <a:srgbClr val="0F2D69"/>
                </a:solidFill>
              </a:rPr>
            </a:br>
            <a:r>
              <a:rPr lang="vi-VN" sz="2000" b="1" dirty="0">
                <a:solidFill>
                  <a:srgbClr val="0F2D69"/>
                </a:solidFill>
              </a:rPr>
              <a:t>Vàng như lúa đồng</a:t>
            </a:r>
            <a:br>
              <a:rPr lang="vi-VN" sz="2000" b="1" dirty="0">
                <a:solidFill>
                  <a:srgbClr val="0F2D69"/>
                </a:solidFill>
              </a:rPr>
            </a:br>
            <a:r>
              <a:rPr lang="vi-VN" sz="2000" b="1" dirty="0">
                <a:solidFill>
                  <a:srgbClr val="0F2D69"/>
                </a:solidFill>
              </a:rPr>
              <a:t>Bát cơm mùa gặt</a:t>
            </a:r>
            <a:br>
              <a:rPr lang="vi-VN" sz="2000" b="1" dirty="0">
                <a:solidFill>
                  <a:srgbClr val="0F2D69"/>
                </a:solidFill>
              </a:rPr>
            </a:br>
            <a:r>
              <a:rPr lang="vi-VN" sz="2000" b="1" dirty="0">
                <a:solidFill>
                  <a:srgbClr val="0F2D69"/>
                </a:solidFill>
              </a:rPr>
              <a:t>Thơm hào giao thông…</a:t>
            </a: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công các bạn</a:t>
            </a:r>
            <a:br>
              <a:rPr lang="vi-VN" sz="2000" b="1" dirty="0">
                <a:solidFill>
                  <a:srgbClr val="0F2D69"/>
                </a:solidFill>
              </a:rPr>
            </a:br>
            <a:r>
              <a:rPr lang="vi-VN" sz="2000" b="1" dirty="0">
                <a:solidFill>
                  <a:srgbClr val="0F2D69"/>
                </a:solidFill>
              </a:rPr>
              <a:t>Sớm nào chống hạn</a:t>
            </a:r>
            <a:br>
              <a:rPr lang="vi-VN" sz="2000" b="1" dirty="0">
                <a:solidFill>
                  <a:srgbClr val="0F2D69"/>
                </a:solidFill>
              </a:rPr>
            </a:br>
            <a:r>
              <a:rPr lang="vi-VN" sz="2000" b="1" dirty="0">
                <a:solidFill>
                  <a:srgbClr val="0F2D69"/>
                </a:solidFill>
              </a:rPr>
              <a:t>Vục mẻ miệng gàu</a:t>
            </a:r>
            <a:br>
              <a:rPr lang="vi-VN" sz="2000" b="1" dirty="0">
                <a:solidFill>
                  <a:srgbClr val="0F2D69"/>
                </a:solidFill>
              </a:rPr>
            </a:br>
            <a:r>
              <a:rPr lang="vi-VN" sz="2000" b="1" dirty="0">
                <a:solidFill>
                  <a:srgbClr val="0F2D69"/>
                </a:solidFill>
              </a:rPr>
              <a:t>Trưa nào bắt sâu</a:t>
            </a:r>
            <a:br>
              <a:rPr lang="vi-VN" sz="2000" b="1" dirty="0">
                <a:solidFill>
                  <a:srgbClr val="0F2D69"/>
                </a:solidFill>
              </a:rPr>
            </a:br>
            <a:r>
              <a:rPr lang="vi-VN" sz="2000" b="1" dirty="0">
                <a:solidFill>
                  <a:srgbClr val="0F2D69"/>
                </a:solidFill>
              </a:rPr>
              <a:t>Lúa cao rát mặt</a:t>
            </a:r>
            <a:br>
              <a:rPr lang="vi-VN" sz="2000" b="1" dirty="0">
                <a:solidFill>
                  <a:srgbClr val="0F2D69"/>
                </a:solidFill>
              </a:rPr>
            </a:br>
            <a:r>
              <a:rPr lang="vi-VN" sz="2000" b="1" dirty="0">
                <a:solidFill>
                  <a:srgbClr val="0F2D69"/>
                </a:solidFill>
              </a:rPr>
              <a:t>Chiều nào gánh phân</a:t>
            </a:r>
            <a:br>
              <a:rPr lang="vi-VN" sz="2000" b="1" dirty="0">
                <a:solidFill>
                  <a:srgbClr val="0F2D69"/>
                </a:solidFill>
              </a:rPr>
            </a:br>
            <a:r>
              <a:rPr lang="vi-VN" sz="2000" b="1" dirty="0">
                <a:solidFill>
                  <a:srgbClr val="0F2D69"/>
                </a:solidFill>
              </a:rPr>
              <a:t>Quang trành quết đất…</a:t>
            </a:r>
            <a:endParaRPr lang="en-US" sz="2000" b="1" dirty="0">
              <a:solidFill>
                <a:srgbClr val="0F2D69"/>
              </a:solidFill>
            </a:endParaRPr>
          </a:p>
          <a:p>
            <a:endParaRPr lang="en-US" sz="2000" b="1" dirty="0">
              <a:solidFill>
                <a:srgbClr val="0F2D69"/>
              </a:solidFill>
            </a:endParaRPr>
          </a:p>
          <a:p>
            <a:endParaRPr lang="vi-VN" sz="2000" b="0" i="0" dirty="0">
              <a:solidFill>
                <a:schemeClr val="tx1">
                  <a:lumMod val="95000"/>
                  <a:lumOff val="5000"/>
                </a:schemeClr>
              </a:solidFill>
              <a:effectLst/>
            </a:endParaRPr>
          </a:p>
        </p:txBody>
      </p:sp>
    </p:spTree>
    <p:extLst>
      <p:ext uri="{BB962C8B-B14F-4D97-AF65-F5344CB8AC3E}">
        <p14:creationId xmlns:p14="http://schemas.microsoft.com/office/powerpoint/2010/main" val="2314084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Google Shape;430;p41">
            <a:extLst>
              <a:ext uri="{FF2B5EF4-FFF2-40B4-BE49-F238E27FC236}">
                <a16:creationId xmlns:a16="http://schemas.microsoft.com/office/drawing/2014/main" id="{A6916FE5-29F7-44A4-B0F1-B3F061152C28}"/>
              </a:ext>
            </a:extLst>
          </p:cNvPr>
          <p:cNvSpPr txBox="1">
            <a:spLocks/>
          </p:cNvSpPr>
          <p:nvPr/>
        </p:nvSpPr>
        <p:spPr>
          <a:xfrm>
            <a:off x="228918" y="971573"/>
            <a:ext cx="1657357" cy="371400"/>
          </a:xfrm>
          <a:prstGeom prst="rect">
            <a:avLst/>
          </a:prstGeom>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vi-VN" sz="3600" b="1" dirty="0">
                <a:solidFill>
                  <a:srgbClr val="C00000"/>
                </a:solidFill>
              </a:rPr>
              <a:t>* Câu</a:t>
            </a:r>
            <a:r>
              <a:rPr lang="en-US" sz="3600" dirty="0">
                <a:solidFill>
                  <a:srgbClr val="C00000"/>
                </a:solidFill>
              </a:rPr>
              <a:t>:</a:t>
            </a:r>
          </a:p>
        </p:txBody>
      </p:sp>
      <p:sp>
        <p:nvSpPr>
          <p:cNvPr id="19" name="Flowchart: Alternate Process 18">
            <a:extLst>
              <a:ext uri="{FF2B5EF4-FFF2-40B4-BE49-F238E27FC236}">
                <a16:creationId xmlns:a16="http://schemas.microsoft.com/office/drawing/2014/main" id="{65956472-9210-4874-93B3-B39429D1C6E1}"/>
              </a:ext>
            </a:extLst>
          </p:cNvPr>
          <p:cNvSpPr/>
          <p:nvPr/>
        </p:nvSpPr>
        <p:spPr>
          <a:xfrm>
            <a:off x="903347" y="1466558"/>
            <a:ext cx="10363200" cy="5086642"/>
          </a:xfrm>
          <a:prstGeom prst="flowChartAlternateProcess">
            <a:avLst/>
          </a:prstGeom>
          <a:no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9E869CE-B70D-4AD5-8901-212C16E156B4}"/>
              </a:ext>
            </a:extLst>
          </p:cNvPr>
          <p:cNvSpPr txBox="1">
            <a:spLocks noChangeArrowheads="1"/>
          </p:cNvSpPr>
          <p:nvPr/>
        </p:nvSpPr>
        <p:spPr bwMode="auto">
          <a:xfrm>
            <a:off x="1242323" y="1557416"/>
            <a:ext cx="97917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50000"/>
              </a:spcBef>
              <a:buNone/>
            </a:pPr>
            <a:r>
              <a:rPr lang="en-US" altLang="en-US" sz="2800" b="1" dirty="0" err="1">
                <a:solidFill>
                  <a:srgbClr val="C00000"/>
                </a:solidFill>
                <a:latin typeface="Arial" panose="020B0604020202020204" pitchFamily="34" charset="0"/>
                <a:cs typeface="Arial" panose="020B0604020202020204" pitchFamily="34" charset="0"/>
              </a:rPr>
              <a:t>Khổ</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thơ</a:t>
            </a:r>
            <a:r>
              <a:rPr lang="en-US" altLang="en-US" sz="2800" b="1" dirty="0">
                <a:solidFill>
                  <a:srgbClr val="C00000"/>
                </a:solidFill>
                <a:latin typeface="Arial" panose="020B0604020202020204" pitchFamily="34" charset="0"/>
                <a:cs typeface="Arial" panose="020B0604020202020204" pitchFamily="34" charset="0"/>
              </a:rPr>
              <a:t> 1</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Cần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đọc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vắt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dòng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giữa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các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dòng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thơ</a:t>
            </a:r>
            <a:r>
              <a:rPr lang="en-US" altLang="en-US" sz="2800" b="1" dirty="0">
                <a:latin typeface="Arial" panose="020B0604020202020204" pitchFamily="34" charset="0"/>
                <a:cs typeface="Arial" panose="020B0604020202020204" pitchFamily="34" charset="0"/>
              </a:rPr>
              <a:t>:</a:t>
            </a:r>
          </a:p>
          <a:p>
            <a:pPr>
              <a:spcBef>
                <a:spcPct val="50000"/>
              </a:spcBef>
              <a:buNone/>
            </a:pPr>
            <a:r>
              <a:rPr lang="vi-VN"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Có</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vị</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phù</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sa</a:t>
            </a:r>
            <a:endParaRPr lang="vi-VN" altLang="en-US" sz="2800" b="1" dirty="0">
              <a:latin typeface="Arial" panose="020B0604020202020204" pitchFamily="34" charset="0"/>
              <a:cs typeface="Arial" panose="020B0604020202020204" pitchFamily="34" charset="0"/>
            </a:endParaRPr>
          </a:p>
          <a:p>
            <a:pPr>
              <a:spcBef>
                <a:spcPct val="50000"/>
              </a:spcBef>
              <a:buNone/>
            </a:pPr>
            <a:r>
              <a:rPr lang="vi-VN"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sông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Kinh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Thầy</a:t>
            </a:r>
            <a:endParaRPr lang="en-US" altLang="en-US" sz="28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8CF974E-776B-4C0A-A065-19D123DCE23C}"/>
              </a:ext>
            </a:extLst>
          </p:cNvPr>
          <p:cNvSpPr txBox="1"/>
          <p:nvPr/>
        </p:nvSpPr>
        <p:spPr>
          <a:xfrm>
            <a:off x="1090028" y="3430793"/>
            <a:ext cx="10096291" cy="3108543"/>
          </a:xfrm>
          <a:prstGeom prst="rect">
            <a:avLst/>
          </a:prstGeom>
          <a:noFill/>
        </p:spPr>
        <p:txBody>
          <a:bodyPr wrap="square">
            <a:spAutoFit/>
          </a:bodyPr>
          <a:lstStyle/>
          <a:p>
            <a:pPr>
              <a:spcBef>
                <a:spcPct val="50000"/>
              </a:spcBef>
            </a:pPr>
            <a:r>
              <a:rPr lang="en-US" altLang="en-US" sz="2800" b="1" dirty="0" err="1">
                <a:solidFill>
                  <a:srgbClr val="C00000"/>
                </a:solidFill>
                <a:latin typeface="Arial" panose="020B0604020202020204" pitchFamily="34" charset="0"/>
                <a:cs typeface="Arial" panose="020B0604020202020204" pitchFamily="34" charset="0"/>
              </a:rPr>
              <a:t>Khổ</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thơ</a:t>
            </a:r>
            <a:r>
              <a:rPr lang="en-US" altLang="en-US" sz="2800" b="1" dirty="0">
                <a:solidFill>
                  <a:srgbClr val="C00000"/>
                </a:solidFill>
                <a:latin typeface="Arial" panose="020B0604020202020204" pitchFamily="34" charset="0"/>
                <a:cs typeface="Arial" panose="020B0604020202020204" pitchFamily="34" charset="0"/>
              </a:rPr>
              <a:t> 2</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Cần</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chú</a:t>
            </a:r>
            <a:r>
              <a:rPr lang="en-US" altLang="en-US" sz="2800" b="1" dirty="0">
                <a:solidFill>
                  <a:schemeClr val="tx2"/>
                </a:solidFill>
                <a:latin typeface="Arial" panose="020B0604020202020204" pitchFamily="34" charset="0"/>
                <a:cs typeface="Arial" panose="020B0604020202020204" pitchFamily="34" charset="0"/>
              </a:rPr>
              <a:t> ý </a:t>
            </a:r>
            <a:r>
              <a:rPr lang="en-US" altLang="en-US" sz="2800" b="1" dirty="0" err="1">
                <a:solidFill>
                  <a:schemeClr val="tx2"/>
                </a:solidFill>
                <a:latin typeface="Arial" panose="020B0604020202020204" pitchFamily="34" charset="0"/>
                <a:cs typeface="Arial" panose="020B0604020202020204" pitchFamily="34" charset="0"/>
              </a:rPr>
              <a:t>đọc</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vắt</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dòng</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giữa</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các</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dòng</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thơ</a:t>
            </a:r>
            <a:r>
              <a:rPr lang="en-US" altLang="en-US" sz="2800" b="1" dirty="0">
                <a:solidFill>
                  <a:schemeClr val="tx2"/>
                </a:solidFill>
                <a:latin typeface="Arial" panose="020B0604020202020204" pitchFamily="34" charset="0"/>
                <a:cs typeface="Arial" panose="020B0604020202020204" pitchFamily="34" charset="0"/>
              </a:rPr>
              <a:t>:</a:t>
            </a:r>
          </a:p>
          <a:p>
            <a:pPr>
              <a:spcBef>
                <a:spcPct val="50000"/>
              </a:spcBef>
            </a:pPr>
            <a:r>
              <a:rPr lang="vi-VN" alt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Giọt</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mồ</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hôi</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sa</a:t>
            </a:r>
            <a:endParaRPr lang="en-US" sz="2800" b="1" dirty="0">
              <a:solidFill>
                <a:schemeClr val="tx2"/>
              </a:solidFill>
              <a:latin typeface="Arial" panose="020B0604020202020204" pitchFamily="34" charset="0"/>
              <a:cs typeface="Arial" panose="020B0604020202020204" pitchFamily="34" charset="0"/>
            </a:endParaRPr>
          </a:p>
          <a:p>
            <a:pPr>
              <a:spcBef>
                <a:spcPct val="50000"/>
              </a:spcBef>
            </a:pPr>
            <a:r>
              <a:rPr lang="vi-VN"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Những</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trưa</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tháng</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sáu</a:t>
            </a:r>
            <a:endParaRPr lang="en-US" altLang="en-US" sz="2800" b="1" dirty="0">
              <a:solidFill>
                <a:schemeClr val="tx2"/>
              </a:solidFill>
              <a:latin typeface="Arial" panose="020B0604020202020204" pitchFamily="34" charset="0"/>
              <a:cs typeface="Arial" panose="020B0604020202020204" pitchFamily="34" charset="0"/>
            </a:endParaRPr>
          </a:p>
          <a:p>
            <a:pPr>
              <a:spcBef>
                <a:spcPct val="50000"/>
              </a:spcBef>
            </a:pPr>
            <a:r>
              <a:rPr lang="vi-VN"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Nước</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như</a:t>
            </a:r>
            <a:r>
              <a:rPr lang="en-US" altLang="en-US" sz="2800" b="1" dirty="0">
                <a:solidFill>
                  <a:schemeClr val="tx2"/>
                </a:solidFill>
                <a:latin typeface="Arial" panose="020B0604020202020204" pitchFamily="34" charset="0"/>
                <a:cs typeface="Arial" panose="020B0604020202020204" pitchFamily="34" charset="0"/>
              </a:rPr>
              <a:t> ai </a:t>
            </a:r>
            <a:r>
              <a:rPr lang="en-US" altLang="en-US" sz="2800" b="1" dirty="0" err="1">
                <a:solidFill>
                  <a:schemeClr val="tx2"/>
                </a:solidFill>
                <a:latin typeface="Arial" panose="020B0604020202020204" pitchFamily="34" charset="0"/>
                <a:cs typeface="Arial" panose="020B0604020202020204" pitchFamily="34" charset="0"/>
              </a:rPr>
              <a:t>nấu</a:t>
            </a:r>
            <a:endParaRPr lang="en-US" altLang="en-US" sz="2800" b="1" dirty="0">
              <a:solidFill>
                <a:schemeClr val="tx2"/>
              </a:solidFill>
              <a:latin typeface="Arial" panose="020B0604020202020204" pitchFamily="34" charset="0"/>
              <a:cs typeface="Arial" panose="020B0604020202020204" pitchFamily="34" charset="0"/>
            </a:endParaRPr>
          </a:p>
          <a:p>
            <a:pPr>
              <a:spcBef>
                <a:spcPct val="50000"/>
              </a:spcBef>
            </a:pPr>
            <a:r>
              <a:rPr lang="vi-VN"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Chết</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cả</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cá</a:t>
            </a:r>
            <a:r>
              <a:rPr lang="en-US" altLang="en-US" sz="2800" b="1" dirty="0">
                <a:solidFill>
                  <a:schemeClr val="tx2"/>
                </a:solidFill>
                <a:latin typeface="Arial" panose="020B0604020202020204" pitchFamily="34" charset="0"/>
                <a:cs typeface="Arial" panose="020B0604020202020204" pitchFamily="34" charset="0"/>
              </a:rPr>
              <a:t> </a:t>
            </a:r>
            <a:r>
              <a:rPr lang="en-US" altLang="en-US" sz="2800" b="1" dirty="0" err="1">
                <a:solidFill>
                  <a:schemeClr val="tx2"/>
                </a:solidFill>
                <a:latin typeface="Arial" panose="020B0604020202020204" pitchFamily="34" charset="0"/>
                <a:cs typeface="Arial" panose="020B0604020202020204" pitchFamily="34" charset="0"/>
              </a:rPr>
              <a:t>cờ</a:t>
            </a:r>
            <a:endParaRPr lang="en-US" sz="2800" b="1" dirty="0">
              <a:solidFill>
                <a:schemeClr val="tx2"/>
              </a:solidFill>
              <a:latin typeface="Arial" panose="020B0604020202020204" pitchFamily="34" charset="0"/>
              <a:cs typeface="Arial" panose="020B0604020202020204" pitchFamily="34" charset="0"/>
            </a:endParaRPr>
          </a:p>
        </p:txBody>
      </p:sp>
      <p:sp>
        <p:nvSpPr>
          <p:cNvPr id="15" name="AutoShape 23">
            <a:extLst>
              <a:ext uri="{FF2B5EF4-FFF2-40B4-BE49-F238E27FC236}">
                <a16:creationId xmlns:a16="http://schemas.microsoft.com/office/drawing/2014/main" id="{9C98F0DF-9394-4E81-B37A-D596B9EEB391}"/>
              </a:ext>
            </a:extLst>
          </p:cNvPr>
          <p:cNvSpPr>
            <a:spLocks noChangeArrowheads="1"/>
          </p:cNvSpPr>
          <p:nvPr/>
        </p:nvSpPr>
        <p:spPr bwMode="auto">
          <a:xfrm>
            <a:off x="1864302" y="2465357"/>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6" name="AutoShape 27">
            <a:extLst>
              <a:ext uri="{FF2B5EF4-FFF2-40B4-BE49-F238E27FC236}">
                <a16:creationId xmlns:a16="http://schemas.microsoft.com/office/drawing/2014/main" id="{C425237E-0B1B-4856-AB07-9F05F203CFE0}"/>
              </a:ext>
            </a:extLst>
          </p:cNvPr>
          <p:cNvSpPr>
            <a:spLocks noChangeArrowheads="1"/>
          </p:cNvSpPr>
          <p:nvPr/>
        </p:nvSpPr>
        <p:spPr bwMode="auto">
          <a:xfrm>
            <a:off x="1771975" y="5604851"/>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8" name="AutoShape 27">
            <a:extLst>
              <a:ext uri="{FF2B5EF4-FFF2-40B4-BE49-F238E27FC236}">
                <a16:creationId xmlns:a16="http://schemas.microsoft.com/office/drawing/2014/main" id="{60C53CD0-D190-4B98-83C3-12BC4AB09001}"/>
              </a:ext>
            </a:extLst>
          </p:cNvPr>
          <p:cNvSpPr>
            <a:spLocks noChangeArrowheads="1"/>
          </p:cNvSpPr>
          <p:nvPr/>
        </p:nvSpPr>
        <p:spPr bwMode="auto">
          <a:xfrm>
            <a:off x="1750002" y="4327322"/>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Tree>
    <p:extLst>
      <p:ext uri="{BB962C8B-B14F-4D97-AF65-F5344CB8AC3E}">
        <p14:creationId xmlns:p14="http://schemas.microsoft.com/office/powerpoint/2010/main" val="8870233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1000" fill="hold"/>
                                        <p:tgtEl>
                                          <p:spTgt spid="1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down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1"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500"/>
                                        <p:tgtEl>
                                          <p:spTgt spid="20"/>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trips(down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animBg="1"/>
      <p:bldP spid="10" grpId="0"/>
      <p:bldP spid="20" grpId="0"/>
      <p:bldP spid="20" grpId="1"/>
      <p:bldP spid="15"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430;p41">
            <a:extLst>
              <a:ext uri="{FF2B5EF4-FFF2-40B4-BE49-F238E27FC236}">
                <a16:creationId xmlns:a16="http://schemas.microsoft.com/office/drawing/2014/main" id="{82794E58-510A-4C28-B312-CBAE3772BADC}"/>
              </a:ext>
            </a:extLst>
          </p:cNvPr>
          <p:cNvSpPr txBox="1">
            <a:spLocks/>
          </p:cNvSpPr>
          <p:nvPr/>
        </p:nvSpPr>
        <p:spPr>
          <a:xfrm>
            <a:off x="213519" y="937001"/>
            <a:ext cx="3353400" cy="371400"/>
          </a:xfrm>
          <a:prstGeom prst="rect">
            <a:avLst/>
          </a:prstGeom>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vi-VN" sz="4000" b="1">
                <a:solidFill>
                  <a:srgbClr val="C00000"/>
                </a:solidFill>
              </a:rPr>
              <a:t>* Chú giải</a:t>
            </a:r>
            <a:r>
              <a:rPr lang="en-US" sz="4000" dirty="0">
                <a:solidFill>
                  <a:srgbClr val="C00000"/>
                </a:solidFill>
              </a:rPr>
              <a:t>:</a:t>
            </a:r>
          </a:p>
        </p:txBody>
      </p:sp>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Content Placeholder 2">
            <a:extLst>
              <a:ext uri="{FF2B5EF4-FFF2-40B4-BE49-F238E27FC236}">
                <a16:creationId xmlns:a16="http://schemas.microsoft.com/office/drawing/2014/main" id="{0735F181-62CA-40CF-91D8-904516F1E5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80519" y="939690"/>
            <a:ext cx="7874235" cy="4838436"/>
          </a:xfrm>
          <a:prstGeom prst="rect">
            <a:avLst/>
          </a:prstGeom>
        </p:spPr>
      </p:pic>
      <p:sp>
        <p:nvSpPr>
          <p:cNvPr id="19" name="Text Box 7">
            <a:extLst>
              <a:ext uri="{FF2B5EF4-FFF2-40B4-BE49-F238E27FC236}">
                <a16:creationId xmlns:a16="http://schemas.microsoft.com/office/drawing/2014/main" id="{88AD5CFE-210F-47B7-86C5-2A8B7D393703}"/>
              </a:ext>
            </a:extLst>
          </p:cNvPr>
          <p:cNvSpPr txBox="1">
            <a:spLocks noChangeArrowheads="1"/>
          </p:cNvSpPr>
          <p:nvPr/>
        </p:nvSpPr>
        <p:spPr bwMode="auto">
          <a:xfrm>
            <a:off x="2880519" y="5762808"/>
            <a:ext cx="787423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a:cs typeface="Arial" panose="020B0604020202020204" pitchFamily="34" charset="0"/>
              </a:rPr>
              <a:t> </a:t>
            </a:r>
            <a:r>
              <a:rPr lang="vi-VN" altLang="en-US" sz="2400" b="1" dirty="0">
                <a:solidFill>
                  <a:srgbClr val="FF0000"/>
                </a:solidFill>
                <a:cs typeface="Arial" panose="020B0604020202020204" pitchFamily="34" charset="0"/>
              </a:rPr>
              <a:t>s</a:t>
            </a:r>
            <a:r>
              <a:rPr lang="en-US" altLang="en-US" sz="2400" b="1" dirty="0" err="1">
                <a:solidFill>
                  <a:srgbClr val="FF0000"/>
                </a:solidFill>
                <a:cs typeface="Arial" panose="020B0604020202020204" pitchFamily="34" charset="0"/>
              </a:rPr>
              <a:t>ông</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Kinh</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Thầy</a:t>
            </a:r>
            <a:r>
              <a:rPr lang="en-US" altLang="en-US" sz="2400" dirty="0">
                <a:cs typeface="Arial" panose="020B0604020202020204" pitchFamily="34" charset="0"/>
              </a:rPr>
              <a:t>: </a:t>
            </a:r>
            <a:r>
              <a:rPr lang="vi-VN" altLang="en-US" sz="2400" dirty="0">
                <a:solidFill>
                  <a:srgbClr val="002060"/>
                </a:solidFill>
                <a:cs typeface="Arial" panose="020B0604020202020204" pitchFamily="34" charset="0"/>
              </a:rPr>
              <a:t>s</a:t>
            </a:r>
            <a:r>
              <a:rPr lang="en-US" altLang="en-US" sz="2400" dirty="0" err="1">
                <a:solidFill>
                  <a:srgbClr val="002060"/>
                </a:solidFill>
                <a:cs typeface="Arial" panose="020B0604020202020204" pitchFamily="34" charset="0"/>
              </a:rPr>
              <a:t>ông</a:t>
            </a:r>
            <a:r>
              <a:rPr lang="en-US" altLang="en-US" sz="2400" dirty="0">
                <a:solidFill>
                  <a:srgbClr val="002060"/>
                </a:solidFill>
                <a:cs typeface="Arial" panose="020B0604020202020204" pitchFamily="34" charset="0"/>
              </a:rPr>
              <a:t> chia </a:t>
            </a:r>
            <a:r>
              <a:rPr lang="en-US" altLang="en-US" sz="2400" dirty="0" err="1">
                <a:solidFill>
                  <a:srgbClr val="002060"/>
                </a:solidFill>
                <a:cs typeface="Arial" panose="020B0604020202020204" pitchFamily="34" charset="0"/>
              </a:rPr>
              <a:t>nước</a:t>
            </a:r>
            <a:r>
              <a:rPr lang="en-US" altLang="en-US" sz="2400" dirty="0">
                <a:solidFill>
                  <a:srgbClr val="002060"/>
                </a:solidFill>
                <a:cs typeface="Arial" panose="020B0604020202020204" pitchFamily="34" charset="0"/>
              </a:rPr>
              <a:t> </a:t>
            </a:r>
            <a:r>
              <a:rPr lang="en-US" altLang="en-US" sz="2400" dirty="0" err="1">
                <a:solidFill>
                  <a:srgbClr val="002060"/>
                </a:solidFill>
                <a:cs typeface="Arial" panose="020B0604020202020204" pitchFamily="34" charset="0"/>
              </a:rPr>
              <a:t>của</a:t>
            </a:r>
            <a:r>
              <a:rPr lang="en-US" altLang="en-US" sz="2400" dirty="0">
                <a:solidFill>
                  <a:srgbClr val="002060"/>
                </a:solidFill>
                <a:cs typeface="Arial" panose="020B0604020202020204" pitchFamily="34" charset="0"/>
              </a:rPr>
              <a:t> </a:t>
            </a:r>
            <a:r>
              <a:rPr lang="en-US" altLang="en-US" sz="2400" dirty="0" err="1">
                <a:solidFill>
                  <a:srgbClr val="002060"/>
                </a:solidFill>
                <a:cs typeface="Arial" panose="020B0604020202020204" pitchFamily="34" charset="0"/>
              </a:rPr>
              <a:t>sông</a:t>
            </a:r>
            <a:r>
              <a:rPr lang="en-US" altLang="en-US" sz="2400" dirty="0">
                <a:solidFill>
                  <a:srgbClr val="002060"/>
                </a:solidFill>
                <a:cs typeface="Arial" panose="020B0604020202020204" pitchFamily="34" charset="0"/>
              </a:rPr>
              <a:t> </a:t>
            </a:r>
            <a:r>
              <a:rPr lang="en-US" altLang="en-US" sz="2400" dirty="0" err="1">
                <a:solidFill>
                  <a:srgbClr val="002060"/>
                </a:solidFill>
                <a:cs typeface="Arial" panose="020B0604020202020204" pitchFamily="34" charset="0"/>
              </a:rPr>
              <a:t>Thái</a:t>
            </a:r>
            <a:r>
              <a:rPr lang="en-US" altLang="en-US" sz="2400" dirty="0">
                <a:solidFill>
                  <a:srgbClr val="002060"/>
                </a:solidFill>
                <a:cs typeface="Arial" panose="020B0604020202020204" pitchFamily="34" charset="0"/>
              </a:rPr>
              <a:t> </a:t>
            </a:r>
            <a:r>
              <a:rPr lang="en-US" altLang="en-US" sz="2400" dirty="0" err="1">
                <a:solidFill>
                  <a:srgbClr val="002060"/>
                </a:solidFill>
                <a:cs typeface="Arial" panose="020B0604020202020204" pitchFamily="34" charset="0"/>
              </a:rPr>
              <a:t>Bình</a:t>
            </a:r>
            <a:r>
              <a:rPr lang="en-US" altLang="en-US" sz="2400" dirty="0">
                <a:solidFill>
                  <a:srgbClr val="002060"/>
                </a:solidFill>
                <a:cs typeface="Arial" panose="020B0604020202020204" pitchFamily="34" charset="0"/>
              </a:rPr>
              <a:t>, </a:t>
            </a:r>
            <a:r>
              <a:rPr lang="en-US" altLang="en-US" sz="2400" dirty="0" err="1">
                <a:solidFill>
                  <a:srgbClr val="002060"/>
                </a:solidFill>
                <a:cs typeface="Arial" panose="020B0604020202020204" pitchFamily="34" charset="0"/>
              </a:rPr>
              <a:t>chảy</a:t>
            </a:r>
            <a:r>
              <a:rPr lang="en-US" altLang="en-US" sz="2400" dirty="0">
                <a:solidFill>
                  <a:srgbClr val="002060"/>
                </a:solidFill>
                <a:cs typeface="Arial" panose="020B0604020202020204" pitchFamily="34" charset="0"/>
              </a:rPr>
              <a:t> qua </a:t>
            </a:r>
            <a:r>
              <a:rPr lang="en-US" altLang="en-US" sz="2400" dirty="0" err="1">
                <a:solidFill>
                  <a:srgbClr val="002060"/>
                </a:solidFill>
                <a:cs typeface="Arial" panose="020B0604020202020204" pitchFamily="34" charset="0"/>
              </a:rPr>
              <a:t>tỉnh</a:t>
            </a:r>
            <a:r>
              <a:rPr lang="en-US" altLang="en-US" sz="2400" dirty="0">
                <a:solidFill>
                  <a:srgbClr val="002060"/>
                </a:solidFill>
                <a:cs typeface="Arial" panose="020B0604020202020204" pitchFamily="34" charset="0"/>
              </a:rPr>
              <a:t> </a:t>
            </a:r>
            <a:r>
              <a:rPr lang="en-US" altLang="en-US" sz="2400" dirty="0" err="1">
                <a:solidFill>
                  <a:srgbClr val="002060"/>
                </a:solidFill>
                <a:cs typeface="Arial" panose="020B0604020202020204" pitchFamily="34" charset="0"/>
              </a:rPr>
              <a:t>Hải</a:t>
            </a:r>
            <a:r>
              <a:rPr lang="en-US" altLang="en-US" sz="2400" dirty="0">
                <a:solidFill>
                  <a:srgbClr val="002060"/>
                </a:solidFill>
                <a:cs typeface="Arial" panose="020B0604020202020204" pitchFamily="34" charset="0"/>
              </a:rPr>
              <a:t> </a:t>
            </a:r>
            <a:r>
              <a:rPr lang="en-US" altLang="en-US" sz="2400" dirty="0" err="1">
                <a:solidFill>
                  <a:srgbClr val="002060"/>
                </a:solidFill>
                <a:cs typeface="Arial" panose="020B0604020202020204" pitchFamily="34" charset="0"/>
              </a:rPr>
              <a:t>Dương</a:t>
            </a:r>
            <a:r>
              <a:rPr lang="en-US" altLang="en-US" sz="2400" dirty="0">
                <a:solidFill>
                  <a:srgbClr val="002060"/>
                </a:solidFill>
                <a:cs typeface="Arial" panose="020B0604020202020204" pitchFamily="34" charset="0"/>
              </a:rPr>
              <a:t>.</a:t>
            </a:r>
          </a:p>
        </p:txBody>
      </p:sp>
    </p:spTree>
    <p:extLst>
      <p:ext uri="{BB962C8B-B14F-4D97-AF65-F5344CB8AC3E}">
        <p14:creationId xmlns:p14="http://schemas.microsoft.com/office/powerpoint/2010/main" val="1869238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9"/>
                                        </p:tgtEl>
                                        <p:attrNameLst>
                                          <p:attrName>style.visibility</p:attrName>
                                        </p:attrNameLst>
                                      </p:cBhvr>
                                      <p:to>
                                        <p:strVal val="visible"/>
                                      </p:to>
                                    </p:set>
                                    <p:anim calcmode="discrete" valueType="clr">
                                      <p:cBhvr override="childStyle">
                                        <p:cTn id="19"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9"/>
                                        </p:tgtEl>
                                        <p:attrNameLst>
                                          <p:attrName>fillcolor</p:attrName>
                                        </p:attrNameLst>
                                      </p:cBhvr>
                                      <p:tavLst>
                                        <p:tav tm="0">
                                          <p:val>
                                            <p:clrVal>
                                              <a:schemeClr val="accent2"/>
                                            </p:clrVal>
                                          </p:val>
                                        </p:tav>
                                        <p:tav tm="50000">
                                          <p:val>
                                            <p:clrVal>
                                              <a:schemeClr val="hlink"/>
                                            </p:clrVal>
                                          </p:val>
                                        </p:tav>
                                      </p:tavLst>
                                    </p:anim>
                                    <p:set>
                                      <p:cBhvr>
                                        <p:cTn id="21"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F25952-6CA9-4988-B3E9-EB68432991FB}"/>
              </a:ext>
            </a:extLst>
          </p:cNvPr>
          <p:cNvSpPr txBox="1">
            <a:spLocks noChangeArrowheads="1"/>
          </p:cNvSpPr>
          <p:nvPr/>
        </p:nvSpPr>
        <p:spPr bwMode="auto">
          <a:xfrm>
            <a:off x="2118519" y="5562632"/>
            <a:ext cx="82373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FF0000"/>
                </a:solidFill>
                <a:cs typeface="Arial" panose="020B0604020202020204" pitchFamily="34" charset="0"/>
              </a:rPr>
              <a:t>h</a:t>
            </a:r>
            <a:r>
              <a:rPr lang="en-US" altLang="en-US" sz="2800" b="1" dirty="0" err="1">
                <a:solidFill>
                  <a:srgbClr val="FF0000"/>
                </a:solidFill>
                <a:cs typeface="Arial" panose="020B0604020202020204" pitchFamily="34" charset="0"/>
              </a:rPr>
              <a:t>ào</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giao</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thông</a:t>
            </a:r>
            <a:r>
              <a:rPr lang="en-US" altLang="en-US" sz="2800" b="1" dirty="0">
                <a:solidFill>
                  <a:srgbClr val="FF0000"/>
                </a:solidFill>
                <a:cs typeface="Arial" panose="020B0604020202020204" pitchFamily="34" charset="0"/>
              </a:rPr>
              <a:t>: </a:t>
            </a:r>
            <a:r>
              <a:rPr lang="en-US" altLang="en-US" sz="2800" dirty="0" err="1">
                <a:solidFill>
                  <a:srgbClr val="002060"/>
                </a:solidFill>
                <a:cs typeface="Arial" panose="020B0604020202020204" pitchFamily="34" charset="0"/>
              </a:rPr>
              <a:t>đường</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đào</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sâu</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dưới</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đất</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để</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đi</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lại</a:t>
            </a:r>
            <a:r>
              <a:rPr lang="en-US" altLang="en-US" sz="2800" dirty="0">
                <a:solidFill>
                  <a:srgbClr val="002060"/>
                </a:solidFill>
                <a:cs typeface="Arial" panose="020B0604020202020204" pitchFamily="34" charset="0"/>
              </a:rPr>
              <a:t> an </a:t>
            </a:r>
            <a:r>
              <a:rPr lang="en-US" altLang="en-US" sz="2800" dirty="0" err="1">
                <a:solidFill>
                  <a:srgbClr val="002060"/>
                </a:solidFill>
                <a:cs typeface="Arial" panose="020B0604020202020204" pitchFamily="34" charset="0"/>
              </a:rPr>
              <a:t>toàn</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trong</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chiến</a:t>
            </a:r>
            <a:r>
              <a:rPr lang="en-US" altLang="en-US" sz="2800" dirty="0">
                <a:solidFill>
                  <a:srgbClr val="002060"/>
                </a:solidFill>
                <a:cs typeface="Arial" panose="020B0604020202020204" pitchFamily="34" charset="0"/>
              </a:rPr>
              <a:t> </a:t>
            </a:r>
            <a:r>
              <a:rPr lang="en-US" altLang="en-US" sz="2800" dirty="0" err="1">
                <a:solidFill>
                  <a:srgbClr val="002060"/>
                </a:solidFill>
                <a:cs typeface="Arial" panose="020B0604020202020204" pitchFamily="34" charset="0"/>
              </a:rPr>
              <a:t>đấu</a:t>
            </a:r>
            <a:r>
              <a:rPr lang="en-US" altLang="en-US" sz="2800" dirty="0">
                <a:solidFill>
                  <a:srgbClr val="002060"/>
                </a:solidFill>
                <a:cs typeface="Arial" panose="020B0604020202020204" pitchFamily="34" charset="0"/>
              </a:rPr>
              <a:t>.</a:t>
            </a:r>
          </a:p>
        </p:txBody>
      </p:sp>
      <p:pic>
        <p:nvPicPr>
          <p:cNvPr id="10" name="Content Placeholder 2">
            <a:extLst>
              <a:ext uri="{FF2B5EF4-FFF2-40B4-BE49-F238E27FC236}">
                <a16:creationId xmlns:a16="http://schemas.microsoft.com/office/drawing/2014/main" id="{B04FD993-A630-437F-A9ED-187D09130D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7669" y="886989"/>
            <a:ext cx="3749279" cy="4561623"/>
          </a:xfrm>
          <a:prstGeom prst="rect">
            <a:avLst/>
          </a:prstGeom>
        </p:spPr>
      </p:pic>
      <p:pic>
        <p:nvPicPr>
          <p:cNvPr id="15" name="Picture 2" descr="h2+">
            <a:extLst>
              <a:ext uri="{FF2B5EF4-FFF2-40B4-BE49-F238E27FC236}">
                <a16:creationId xmlns:a16="http://schemas.microsoft.com/office/drawing/2014/main" id="{96D18CE6-392A-4EA9-AA18-C9DAB4D89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030" y="906428"/>
            <a:ext cx="3749279" cy="4561623"/>
          </a:xfrm>
          <a:prstGeom prst="rect">
            <a:avLst/>
          </a:prstGeom>
          <a:solidFill>
            <a:srgbClr val="FF0000"/>
          </a:solidFill>
          <a:ln w="38100">
            <a:solidFill>
              <a:schemeClr val="bg1"/>
            </a:solidFill>
            <a:miter lim="800000"/>
            <a:headEnd/>
            <a:tailEnd/>
          </a:ln>
        </p:spPr>
      </p:pic>
      <p:pic>
        <p:nvPicPr>
          <p:cNvPr id="16" name="Picture 15">
            <a:extLst>
              <a:ext uri="{FF2B5EF4-FFF2-40B4-BE49-F238E27FC236}">
                <a16:creationId xmlns:a16="http://schemas.microsoft.com/office/drawing/2014/main" id="{E3D54D22-3C94-419E-8B01-9AD6E0C0B20D}"/>
              </a:ext>
            </a:extLst>
          </p:cNvPr>
          <p:cNvPicPr>
            <a:picLocks noChangeAspect="1"/>
          </p:cNvPicPr>
          <p:nvPr/>
        </p:nvPicPr>
        <p:blipFill>
          <a:blip r:embed="rId5"/>
          <a:stretch>
            <a:fillRect/>
          </a:stretch>
        </p:blipFill>
        <p:spPr>
          <a:xfrm>
            <a:off x="7811109" y="925869"/>
            <a:ext cx="4004296" cy="4522743"/>
          </a:xfrm>
          <a:prstGeom prst="rect">
            <a:avLst/>
          </a:prstGeom>
        </p:spPr>
      </p:pic>
    </p:spTree>
    <p:extLst>
      <p:ext uri="{BB962C8B-B14F-4D97-AF65-F5344CB8AC3E}">
        <p14:creationId xmlns:p14="http://schemas.microsoft.com/office/powerpoint/2010/main" val="2538814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9"/>
                                        </p:tgtEl>
                                        <p:attrNameLst>
                                          <p:attrName>style.visibility</p:attrName>
                                        </p:attrNameLst>
                                      </p:cBhvr>
                                      <p:to>
                                        <p:strVal val="visible"/>
                                      </p:to>
                                    </p:set>
                                    <p:anim calcmode="discrete" valueType="clr">
                                      <p:cBhvr override="childStyle">
                                        <p:cTn id="20"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9"/>
                                        </p:tgtEl>
                                        <p:attrNameLst>
                                          <p:attrName>fillcolor</p:attrName>
                                        </p:attrNameLst>
                                      </p:cBhvr>
                                      <p:tavLst>
                                        <p:tav tm="0">
                                          <p:val>
                                            <p:clrVal>
                                              <a:schemeClr val="accent2"/>
                                            </p:clrVal>
                                          </p:val>
                                        </p:tav>
                                        <p:tav tm="50000">
                                          <p:val>
                                            <p:clrVal>
                                              <a:schemeClr val="hlink"/>
                                            </p:clrVal>
                                          </p:val>
                                        </p:tav>
                                      </p:tavLst>
                                    </p:anim>
                                    <p:set>
                                      <p:cBhvr>
                                        <p:cTn id="22"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21" descr="h1">
            <a:extLst>
              <a:ext uri="{FF2B5EF4-FFF2-40B4-BE49-F238E27FC236}">
                <a16:creationId xmlns:a16="http://schemas.microsoft.com/office/drawing/2014/main" id="{44E8AEF5-86A1-4BEE-B08B-17DE5634B9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18319" y="913447"/>
            <a:ext cx="6172199" cy="4820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FBAD0CF-5E71-40CE-8D63-139874ED9B39}"/>
              </a:ext>
            </a:extLst>
          </p:cNvPr>
          <p:cNvSpPr txBox="1"/>
          <p:nvPr/>
        </p:nvSpPr>
        <p:spPr>
          <a:xfrm>
            <a:off x="2194718" y="5800402"/>
            <a:ext cx="7772401" cy="892552"/>
          </a:xfrm>
          <a:prstGeom prst="rect">
            <a:avLst/>
          </a:prstGeom>
          <a:noFill/>
        </p:spPr>
        <p:txBody>
          <a:bodyPr wrap="square">
            <a:spAutoFit/>
          </a:bodyPr>
          <a:lstStyle/>
          <a:p>
            <a:pPr algn="just" eaLnBrk="1" hangingPunct="1"/>
            <a:r>
              <a:rPr lang="vi-VN" altLang="en-US" sz="2600" b="1" dirty="0">
                <a:solidFill>
                  <a:srgbClr val="FF0000"/>
                </a:solidFill>
                <a:latin typeface="Arial" panose="020B0604020202020204" pitchFamily="34" charset="0"/>
                <a:cs typeface="Arial" panose="020B0604020202020204" pitchFamily="34" charset="0"/>
              </a:rPr>
              <a:t>quang trành</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dụng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cụ</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đan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bằng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tre</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nứa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đáy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phẳng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có</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thành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dùng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để</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chuyển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đất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đá</a:t>
            </a:r>
            <a:r>
              <a:rPr lang="en-US" altLang="en-US" sz="2600" dirty="0">
                <a:solidFill>
                  <a:srgbClr val="002060"/>
                </a:solidFill>
                <a:latin typeface="Arial" panose="020B0604020202020204" pitchFamily="34" charset="0"/>
                <a:cs typeface="Arial" panose="020B0604020202020204" pitchFamily="34" charset="0"/>
              </a:rPr>
              <a:t>, </a:t>
            </a:r>
            <a:r>
              <a:rPr lang="vi-VN" altLang="en-US" sz="2600" dirty="0">
                <a:solidFill>
                  <a:srgbClr val="002060"/>
                </a:solidFill>
                <a:latin typeface="Arial" panose="020B0604020202020204" pitchFamily="34" charset="0"/>
                <a:cs typeface="Arial" panose="020B0604020202020204" pitchFamily="34" charset="0"/>
              </a:rPr>
              <a:t>....</a:t>
            </a:r>
            <a:endParaRPr lang="en-US" altLang="en-US" sz="2600" dirty="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6C7B46A-F32D-45E2-98E2-3A3498FE3D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919" y="916906"/>
            <a:ext cx="4343400" cy="472575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4512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07E540F-9379-4838-86E6-776CAFCF4C0C}"/>
              </a:ext>
            </a:extLst>
          </p:cNvPr>
          <p:cNvSpPr/>
          <p:nvPr/>
        </p:nvSpPr>
        <p:spPr>
          <a:xfrm>
            <a:off x="775745" y="2515900"/>
            <a:ext cx="1947936" cy="2596185"/>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0;p41">
            <a:extLst>
              <a:ext uri="{FF2B5EF4-FFF2-40B4-BE49-F238E27FC236}">
                <a16:creationId xmlns:a16="http://schemas.microsoft.com/office/drawing/2014/main" id="{2A59DE9B-0487-472D-B113-2A93BC2E9C9A}"/>
              </a:ext>
            </a:extLst>
          </p:cNvPr>
          <p:cNvSpPr txBox="1">
            <a:spLocks/>
          </p:cNvSpPr>
          <p:nvPr/>
        </p:nvSpPr>
        <p:spPr>
          <a:xfrm>
            <a:off x="743279" y="1087210"/>
            <a:ext cx="11271671" cy="825759"/>
          </a:xfrm>
          <a:prstGeom prst="rect">
            <a:avLst/>
          </a:prstGeom>
        </p:spPr>
        <p:txBody>
          <a:bodyPr spcFirstLastPara="1" wrap="square" lIns="91425" tIns="91425" rIns="91425" bIns="91425"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eaLnBrk="0" hangingPunct="0">
              <a:spcBef>
                <a:spcPct val="50000"/>
              </a:spcBef>
              <a:buNone/>
            </a:pPr>
            <a:r>
              <a:rPr lang="vi-VN" sz="2800" b="1" dirty="0">
                <a:solidFill>
                  <a:schemeClr val="accent2">
                    <a:lumMod val="75000"/>
                  </a:schemeClr>
                </a:solidFill>
                <a:latin typeface="Arial" panose="020B0604020202020204" pitchFamily="34" charset="0"/>
                <a:ea typeface="Vibur"/>
                <a:cs typeface="Arial" panose="020B0604020202020204" pitchFamily="34" charset="0"/>
              </a:rPr>
              <a:t>Em hiểu hạt gạo được làm nên từ những gì</a:t>
            </a:r>
            <a:r>
              <a:rPr lang="en-US" sz="2800" b="1" dirty="0">
                <a:solidFill>
                  <a:schemeClr val="accent2">
                    <a:lumMod val="75000"/>
                  </a:schemeClr>
                </a:solidFill>
                <a:latin typeface="Arial" panose="020B0604020202020204" pitchFamily="34" charset="0"/>
                <a:ea typeface="Vibur"/>
                <a:cs typeface="Arial" panose="020B0604020202020204" pitchFamily="34" charset="0"/>
              </a:rPr>
              <a:t>? </a:t>
            </a:r>
          </a:p>
        </p:txBody>
      </p:sp>
      <p:sp>
        <p:nvSpPr>
          <p:cNvPr id="7" name="Rectangle 6">
            <a:extLst>
              <a:ext uri="{FF2B5EF4-FFF2-40B4-BE49-F238E27FC236}">
                <a16:creationId xmlns:a16="http://schemas.microsoft.com/office/drawing/2014/main" id="{3D51A306-DBBB-4746-9AFF-405E47372B2E}"/>
              </a:ext>
            </a:extLst>
          </p:cNvPr>
          <p:cNvSpPr/>
          <p:nvPr/>
        </p:nvSpPr>
        <p:spPr>
          <a:xfrm>
            <a:off x="1055996" y="814865"/>
            <a:ext cx="6492145" cy="492443"/>
          </a:xfrm>
          <a:prstGeom prst="rect">
            <a:avLst/>
          </a:prstGeom>
        </p:spPr>
        <p:txBody>
          <a:bodyPr wrap="square">
            <a:spAutoFit/>
          </a:bodyPr>
          <a:lstStyle/>
          <a:p>
            <a:pPr>
              <a:defRPr/>
            </a:pPr>
            <a:r>
              <a:rPr lang="en-GB" altLang="en-US" sz="2600" b="1" noProof="1">
                <a:solidFill>
                  <a:srgbClr val="42426C"/>
                </a:solidFill>
                <a:latin typeface="Arial" panose="020B0604020202020204" pitchFamily="34" charset="0"/>
                <a:cs typeface="Arial" panose="020B0604020202020204" pitchFamily="34" charset="0"/>
                <a:sym typeface="+mn-ea"/>
              </a:rPr>
              <a:t>Đọc </a:t>
            </a:r>
            <a:r>
              <a:rPr lang="vi-VN" altLang="en-US" sz="2600" b="1" noProof="1">
                <a:solidFill>
                  <a:srgbClr val="42426C"/>
                </a:solidFill>
                <a:latin typeface="Arial" panose="020B0604020202020204" pitchFamily="34" charset="0"/>
                <a:cs typeface="Arial" panose="020B0604020202020204" pitchFamily="34" charset="0"/>
                <a:sym typeface="+mn-ea"/>
              </a:rPr>
              <a:t>khổ thơ 1 và trả lời câu hỏi</a:t>
            </a:r>
            <a:r>
              <a:rPr lang="en-GB" altLang="en-US" sz="2600" b="1" noProof="1">
                <a:solidFill>
                  <a:srgbClr val="42426C"/>
                </a:solidFill>
                <a:latin typeface="Arial" panose="020B0604020202020204" pitchFamily="34" charset="0"/>
                <a:cs typeface="Arial" panose="020B0604020202020204" pitchFamily="34" charset="0"/>
                <a:sym typeface="+mn-ea"/>
              </a:rPr>
              <a:t>: </a:t>
            </a:r>
            <a:r>
              <a:rPr lang="vi-VN" altLang="en-US" sz="2600" b="1" noProof="1">
                <a:solidFill>
                  <a:srgbClr val="42426C"/>
                </a:solidFill>
                <a:latin typeface="Arial" panose="020B0604020202020204" pitchFamily="34" charset="0"/>
                <a:cs typeface="Arial" panose="020B0604020202020204" pitchFamily="34" charset="0"/>
                <a:sym typeface="+mn-ea"/>
              </a:rPr>
              <a:t> </a:t>
            </a:r>
          </a:p>
        </p:txBody>
      </p:sp>
      <p:sp>
        <p:nvSpPr>
          <p:cNvPr id="16" name="Rectangle 15">
            <a:extLst>
              <a:ext uri="{FF2B5EF4-FFF2-40B4-BE49-F238E27FC236}">
                <a16:creationId xmlns:a16="http://schemas.microsoft.com/office/drawing/2014/main" id="{817201B9-1B5E-46BC-839B-FEBC3CBDA301}"/>
              </a:ext>
            </a:extLst>
          </p:cNvPr>
          <p:cNvSpPr/>
          <p:nvPr/>
        </p:nvSpPr>
        <p:spPr>
          <a:xfrm>
            <a:off x="1038804" y="216551"/>
            <a:ext cx="3071800" cy="483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F6B4A33-0B02-43C9-9F4E-CB9DA70EEAD1}"/>
              </a:ext>
            </a:extLst>
          </p:cNvPr>
          <p:cNvSpPr/>
          <p:nvPr/>
        </p:nvSpPr>
        <p:spPr>
          <a:xfrm>
            <a:off x="4155823" y="219967"/>
            <a:ext cx="3497020" cy="4830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7B629BC-05F7-411C-9D8C-C7D1BD99F9FE}"/>
              </a:ext>
            </a:extLst>
          </p:cNvPr>
          <p:cNvSpPr/>
          <p:nvPr/>
        </p:nvSpPr>
        <p:spPr>
          <a:xfrm>
            <a:off x="7696264" y="216551"/>
            <a:ext cx="3421452" cy="48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1B15A7D5-F83C-44D1-B993-7653D49948F9}"/>
              </a:ext>
            </a:extLst>
          </p:cNvPr>
          <p:cNvCxnSpPr>
            <a:cxnSpLocks/>
          </p:cNvCxnSpPr>
          <p:nvPr/>
        </p:nvCxnSpPr>
        <p:spPr>
          <a:xfrm>
            <a:off x="213519" y="77623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Google Shape;429;p41">
            <a:extLst>
              <a:ext uri="{FF2B5EF4-FFF2-40B4-BE49-F238E27FC236}">
                <a16:creationId xmlns:a16="http://schemas.microsoft.com/office/drawing/2014/main" id="{AA6C2FB2-6DCD-42CE-B8E2-B3CD349724BC}"/>
              </a:ext>
            </a:extLst>
          </p:cNvPr>
          <p:cNvSpPr txBox="1">
            <a:spLocks/>
          </p:cNvSpPr>
          <p:nvPr/>
        </p:nvSpPr>
        <p:spPr>
          <a:xfrm>
            <a:off x="146888" y="1381885"/>
            <a:ext cx="566650" cy="455290"/>
          </a:xfrm>
          <a:prstGeom prst="rect">
            <a:avLst/>
          </a:prstGeom>
          <a:solidFill>
            <a:srgbClr val="FFFF00"/>
          </a:solid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2800" dirty="0">
                <a:latin typeface="Arial" panose="020B0604020202020204" pitchFamily="34" charset="0"/>
                <a:cs typeface="Arial" panose="020B0604020202020204" pitchFamily="34" charset="0"/>
              </a:rPr>
              <a:t>1</a:t>
            </a:r>
          </a:p>
        </p:txBody>
      </p:sp>
      <p:sp>
        <p:nvSpPr>
          <p:cNvPr id="12" name="Text Box 17">
            <a:extLst>
              <a:ext uri="{FF2B5EF4-FFF2-40B4-BE49-F238E27FC236}">
                <a16:creationId xmlns:a16="http://schemas.microsoft.com/office/drawing/2014/main" id="{7669A880-1CE9-4523-9B37-F73939319CB4}"/>
              </a:ext>
            </a:extLst>
          </p:cNvPr>
          <p:cNvSpPr txBox="1">
            <a:spLocks noChangeArrowheads="1"/>
          </p:cNvSpPr>
          <p:nvPr/>
        </p:nvSpPr>
        <p:spPr bwMode="auto">
          <a:xfrm>
            <a:off x="857292" y="3048857"/>
            <a:ext cx="1853439" cy="1384995"/>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defRPr/>
            </a:pPr>
            <a:r>
              <a:rPr lang="vi-VN" sz="2800" b="1" dirty="0">
                <a:solidFill>
                  <a:srgbClr val="002060"/>
                </a:solidFill>
                <a:cs typeface="Times New Roman" panose="02020603050405020304" pitchFamily="18" charset="0"/>
              </a:rPr>
              <a:t>Hạt gạo được làm nên từ:</a:t>
            </a:r>
            <a:endParaRPr lang="en-US" altLang="en-US" sz="2800" b="1" dirty="0">
              <a:solidFill>
                <a:srgbClr val="002060"/>
              </a:solidFill>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41AB8A1A-D7A8-463C-AD06-C8E284D7C99A}"/>
              </a:ext>
            </a:extLst>
          </p:cNvPr>
          <p:cNvCxnSpPr>
            <a:cxnSpLocks/>
            <a:endCxn id="8" idx="1"/>
          </p:cNvCxnSpPr>
          <p:nvPr/>
        </p:nvCxnSpPr>
        <p:spPr>
          <a:xfrm flipV="1">
            <a:off x="2717036" y="2371814"/>
            <a:ext cx="1622048" cy="140973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983943-D5D7-4446-8C08-0684A134864A}"/>
              </a:ext>
            </a:extLst>
          </p:cNvPr>
          <p:cNvSpPr txBox="1"/>
          <p:nvPr/>
        </p:nvSpPr>
        <p:spPr>
          <a:xfrm>
            <a:off x="4339084" y="2110204"/>
            <a:ext cx="6789397" cy="523220"/>
          </a:xfrm>
          <a:prstGeom prst="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2800" dirty="0"/>
              <a:t>tinh túy của đất  </a:t>
            </a:r>
            <a:r>
              <a:rPr lang="vi-VN" sz="2400" i="1" dirty="0"/>
              <a:t>(có vị phù sa)</a:t>
            </a:r>
            <a:endParaRPr lang="en-US" sz="2400" dirty="0"/>
          </a:p>
        </p:txBody>
      </p:sp>
      <p:cxnSp>
        <p:nvCxnSpPr>
          <p:cNvPr id="29" name="Straight Arrow Connector 28">
            <a:extLst>
              <a:ext uri="{FF2B5EF4-FFF2-40B4-BE49-F238E27FC236}">
                <a16:creationId xmlns:a16="http://schemas.microsoft.com/office/drawing/2014/main" id="{AF6BFEC4-9D47-4B92-A696-DD3510A3F0DC}"/>
              </a:ext>
            </a:extLst>
          </p:cNvPr>
          <p:cNvCxnSpPr>
            <a:cxnSpLocks/>
            <a:endCxn id="30" idx="1"/>
          </p:cNvCxnSpPr>
          <p:nvPr/>
        </p:nvCxnSpPr>
        <p:spPr>
          <a:xfrm flipV="1">
            <a:off x="2723681" y="3596882"/>
            <a:ext cx="1615403" cy="18466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D81A713-E58D-4457-BAFC-3DC047033ECC}"/>
              </a:ext>
            </a:extLst>
          </p:cNvPr>
          <p:cNvSpPr txBox="1"/>
          <p:nvPr/>
        </p:nvSpPr>
        <p:spPr>
          <a:xfrm>
            <a:off x="4339084" y="3150606"/>
            <a:ext cx="6802685" cy="892552"/>
          </a:xfrm>
          <a:prstGeom prst="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2800" dirty="0"/>
              <a:t>tinh túy của nước </a:t>
            </a:r>
            <a:r>
              <a:rPr lang="vi-VN" sz="2400" i="1" dirty="0"/>
              <a:t>(có hương sen thơm trong hồ nước đầy)</a:t>
            </a:r>
            <a:endParaRPr lang="en-US" sz="2400" dirty="0"/>
          </a:p>
        </p:txBody>
      </p:sp>
      <p:cxnSp>
        <p:nvCxnSpPr>
          <p:cNvPr id="31" name="Straight Arrow Connector 30">
            <a:extLst>
              <a:ext uri="{FF2B5EF4-FFF2-40B4-BE49-F238E27FC236}">
                <a16:creationId xmlns:a16="http://schemas.microsoft.com/office/drawing/2014/main" id="{FF662E22-15C6-494C-98CC-77EEAC78896B}"/>
              </a:ext>
            </a:extLst>
          </p:cNvPr>
          <p:cNvCxnSpPr>
            <a:cxnSpLocks/>
            <a:endCxn id="32" idx="1"/>
          </p:cNvCxnSpPr>
          <p:nvPr/>
        </p:nvCxnSpPr>
        <p:spPr>
          <a:xfrm>
            <a:off x="2717036" y="3781548"/>
            <a:ext cx="1611283" cy="12392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B5FFF0C-F7C7-4201-9C81-3AD647542998}"/>
              </a:ext>
            </a:extLst>
          </p:cNvPr>
          <p:cNvSpPr txBox="1"/>
          <p:nvPr/>
        </p:nvSpPr>
        <p:spPr>
          <a:xfrm>
            <a:off x="4328319" y="4543772"/>
            <a:ext cx="6789397" cy="954107"/>
          </a:xfrm>
          <a:prstGeom prst="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vi-VN" sz="2800" dirty="0"/>
              <a:t>công lao, sự nhọc nhằn của con người, của cha mẹ </a:t>
            </a:r>
            <a:r>
              <a:rPr lang="vi-VN" sz="2400" i="1" dirty="0"/>
              <a:t>(có lời mẹ hát ngọt bùi đắng cay)</a:t>
            </a:r>
            <a:endParaRPr lang="en-US" sz="2400" dirty="0"/>
          </a:p>
        </p:txBody>
      </p:sp>
      <p:sp>
        <p:nvSpPr>
          <p:cNvPr id="40" name="Google Shape;430;p41">
            <a:extLst>
              <a:ext uri="{FF2B5EF4-FFF2-40B4-BE49-F238E27FC236}">
                <a16:creationId xmlns:a16="http://schemas.microsoft.com/office/drawing/2014/main" id="{A77EEBBA-E78C-42F3-8C02-4E36BDDED259}"/>
              </a:ext>
            </a:extLst>
          </p:cNvPr>
          <p:cNvSpPr txBox="1">
            <a:spLocks/>
          </p:cNvSpPr>
          <p:nvPr/>
        </p:nvSpPr>
        <p:spPr>
          <a:xfrm>
            <a:off x="1038804" y="5418294"/>
            <a:ext cx="6897190" cy="6310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Open Sans"/>
              <a:buNone/>
              <a:defRPr sz="2800" b="0" i="0" u="none" strike="noStrike" cap="none">
                <a:solidFill>
                  <a:schemeClr val="accent2"/>
                </a:solidFill>
                <a:latin typeface="Vibur"/>
                <a:ea typeface="Vibur"/>
                <a:cs typeface="Vibur"/>
                <a:sym typeface="Vibur"/>
              </a:defRPr>
            </a:lvl1pPr>
            <a:lvl2pPr marL="914400" marR="0" lvl="1"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2pPr>
            <a:lvl3pPr marL="1371600" marR="0" lvl="2"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3pPr>
            <a:lvl4pPr marL="1828800" marR="0" lvl="3"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4pPr>
            <a:lvl5pPr marL="2286000" marR="0" lvl="4"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5pPr>
            <a:lvl6pPr marL="2743200" marR="0" lvl="5"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6pPr>
            <a:lvl7pPr marL="3200400" marR="0" lvl="6"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7pPr>
            <a:lvl8pPr marL="3657600" marR="0" lvl="7"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8pPr>
            <a:lvl9pPr marL="4114800" marR="0" lvl="8"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9pPr>
          </a:lstStyle>
          <a:p>
            <a:pPr marL="0" indent="0"/>
            <a:r>
              <a:rPr lang="vi-VN" b="1" dirty="0">
                <a:solidFill>
                  <a:srgbClr val="C00000"/>
                </a:solidFill>
                <a:latin typeface="+mn-lt"/>
              </a:rPr>
              <a:t>* Khổ thơ 1 nói lên điều gì?</a:t>
            </a:r>
          </a:p>
        </p:txBody>
      </p:sp>
      <p:sp>
        <p:nvSpPr>
          <p:cNvPr id="41" name="TextBox 40">
            <a:extLst>
              <a:ext uri="{FF2B5EF4-FFF2-40B4-BE49-F238E27FC236}">
                <a16:creationId xmlns:a16="http://schemas.microsoft.com/office/drawing/2014/main" id="{760C44A7-184F-4BBF-87F1-ABC7D43CA66B}"/>
              </a:ext>
            </a:extLst>
          </p:cNvPr>
          <p:cNvSpPr txBox="1"/>
          <p:nvPr/>
        </p:nvSpPr>
        <p:spPr>
          <a:xfrm>
            <a:off x="1198660" y="6081768"/>
            <a:ext cx="7157504" cy="523220"/>
          </a:xfrm>
          <a:prstGeom prst="rect">
            <a:avLst/>
          </a:prstGeom>
          <a:solidFill>
            <a:srgbClr val="99FF66"/>
          </a:solidFill>
        </p:spPr>
        <p:txBody>
          <a:bodyPr wrap="square" rtlCol="0">
            <a:spAutoFit/>
          </a:bodyPr>
          <a:lstStyle/>
          <a:p>
            <a:r>
              <a:rPr lang="vi-VN" sz="2800" b="1" dirty="0"/>
              <a:t>Ý1</a:t>
            </a:r>
            <a:r>
              <a:rPr lang="vi-VN" sz="2800" b="1"/>
              <a:t>: Hạt gạo có hương vị của quê hương</a:t>
            </a:r>
            <a:endParaRPr lang="en-US" altLang="en-US" sz="2800" b="1" dirty="0"/>
          </a:p>
        </p:txBody>
      </p:sp>
      <p:sp>
        <p:nvSpPr>
          <p:cNvPr id="42" name="Arrow: Chevron 41">
            <a:extLst>
              <a:ext uri="{FF2B5EF4-FFF2-40B4-BE49-F238E27FC236}">
                <a16:creationId xmlns:a16="http://schemas.microsoft.com/office/drawing/2014/main" id="{C25D5A86-817C-4038-B338-08377FAB0285}"/>
              </a:ext>
            </a:extLst>
          </p:cNvPr>
          <p:cNvSpPr/>
          <p:nvPr/>
        </p:nvSpPr>
        <p:spPr>
          <a:xfrm>
            <a:off x="732523" y="6209140"/>
            <a:ext cx="274323" cy="268475"/>
          </a:xfrm>
          <a:prstGeom prst="chevron">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36461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ox(in)">
                                      <p:cBhvr>
                                        <p:cTn id="20" dur="2000"/>
                                        <p:tgtEl>
                                          <p:spTgt spid="12"/>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ox(in)">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checkerboard(across)">
                                      <p:cBhvr>
                                        <p:cTn id="36" dur="500"/>
                                        <p:tgtEl>
                                          <p:spTgt spid="29"/>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checkerboard(across)">
                                      <p:cBhvr>
                                        <p:cTn id="44" dur="500"/>
                                        <p:tgtEl>
                                          <p:spTgt spid="3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checkerboard(across)">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0-#ppt_w/2"/>
                                          </p:val>
                                        </p:tav>
                                        <p:tav tm="100000">
                                          <p:val>
                                            <p:strVal val="#ppt_x"/>
                                          </p:val>
                                        </p:tav>
                                      </p:tavLst>
                                    </p:anim>
                                    <p:anim calcmode="lin" valueType="num">
                                      <p:cBhvr additive="base">
                                        <p:cTn id="5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additive="base">
                                        <p:cTn id="58" dur="500" fill="hold"/>
                                        <p:tgtEl>
                                          <p:spTgt spid="41"/>
                                        </p:tgtEl>
                                        <p:attrNameLst>
                                          <p:attrName>ppt_x</p:attrName>
                                        </p:attrNameLst>
                                      </p:cBhvr>
                                      <p:tavLst>
                                        <p:tav tm="0">
                                          <p:val>
                                            <p:strVal val="0-#ppt_w/2"/>
                                          </p:val>
                                        </p:tav>
                                        <p:tav tm="100000">
                                          <p:val>
                                            <p:strVal val="#ppt_x"/>
                                          </p:val>
                                        </p:tav>
                                      </p:tavLst>
                                    </p:anim>
                                    <p:anim calcmode="lin" valueType="num">
                                      <p:cBhvr additive="base">
                                        <p:cTn id="59" dur="500" fill="hold"/>
                                        <p:tgtEl>
                                          <p:spTgt spid="41"/>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fill="hold"/>
                                        <p:tgtEl>
                                          <p:spTgt spid="42"/>
                                        </p:tgtEl>
                                        <p:attrNameLst>
                                          <p:attrName>ppt_x</p:attrName>
                                        </p:attrNameLst>
                                      </p:cBhvr>
                                      <p:tavLst>
                                        <p:tav tm="0">
                                          <p:val>
                                            <p:strVal val="0-#ppt_w/2"/>
                                          </p:val>
                                        </p:tav>
                                        <p:tav tm="100000">
                                          <p:val>
                                            <p:strVal val="#ppt_x"/>
                                          </p:val>
                                        </p:tav>
                                      </p:tavLst>
                                    </p:anim>
                                    <p:anim calcmode="lin" valueType="num">
                                      <p:cBhvr additive="base">
                                        <p:cTn id="63"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23" grpId="0" animBg="1"/>
      <p:bldP spid="12" grpId="0"/>
      <p:bldP spid="8" grpId="0" animBg="1"/>
      <p:bldP spid="30" grpId="0" animBg="1"/>
      <p:bldP spid="32" grpId="0" animBg="1"/>
      <p:bldP spid="40" grpId="0"/>
      <p:bldP spid="41"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E5847-91B0-4B8A-9B48-F6C1622A93BE}"/>
              </a:ext>
            </a:extLst>
          </p:cNvPr>
          <p:cNvSpPr txBox="1"/>
          <p:nvPr/>
        </p:nvSpPr>
        <p:spPr>
          <a:xfrm>
            <a:off x="857131" y="762744"/>
            <a:ext cx="10920552" cy="954107"/>
          </a:xfrm>
          <a:prstGeom prst="rect">
            <a:avLst/>
          </a:prstGeom>
          <a:noFill/>
        </p:spPr>
        <p:txBody>
          <a:bodyPr wrap="square">
            <a:spAutoFit/>
          </a:bodyPr>
          <a:lstStyle/>
          <a:p>
            <a:pPr algn="just"/>
            <a:r>
              <a:rPr lang="vi-VN" sz="2800" b="1" dirty="0">
                <a:solidFill>
                  <a:srgbClr val="C00000"/>
                </a:solidFill>
                <a:latin typeface="Arial" pitchFamily="34" charset="0"/>
                <a:cs typeface="Times New Roman" panose="02020603050405020304" pitchFamily="18" charset="0"/>
              </a:rPr>
              <a:t>Những hình ảnh nào nói lên sự</a:t>
            </a:r>
            <a:r>
              <a:rPr lang="en-US" sz="2800" b="1" dirty="0">
                <a:solidFill>
                  <a:srgbClr val="C00000"/>
                </a:solidFill>
                <a:latin typeface="Arial" pitchFamily="34" charset="0"/>
                <a:cs typeface="Times New Roman" panose="02020603050405020304" pitchFamily="18" charset="0"/>
              </a:rPr>
              <a:t> </a:t>
            </a:r>
            <a:r>
              <a:rPr lang="en-US" sz="2800" b="1" dirty="0" err="1">
                <a:solidFill>
                  <a:srgbClr val="C00000"/>
                </a:solidFill>
                <a:latin typeface="Arial" pitchFamily="34" charset="0"/>
                <a:cs typeface="Times New Roman" panose="02020603050405020304" pitchFamily="18" charset="0"/>
              </a:rPr>
              <a:t>gian</a:t>
            </a:r>
            <a:r>
              <a:rPr lang="en-US" sz="2800" b="1" dirty="0">
                <a:solidFill>
                  <a:srgbClr val="C00000"/>
                </a:solidFill>
                <a:latin typeface="Arial" pitchFamily="34" charset="0"/>
                <a:cs typeface="Times New Roman" panose="02020603050405020304" pitchFamily="18" charset="0"/>
              </a:rPr>
              <a:t> nan </a:t>
            </a:r>
            <a:r>
              <a:rPr lang="en-US" sz="2800" b="1" dirty="0" err="1">
                <a:solidFill>
                  <a:srgbClr val="C00000"/>
                </a:solidFill>
                <a:latin typeface="Arial" pitchFamily="34" charset="0"/>
                <a:cs typeface="Times New Roman" panose="02020603050405020304" pitchFamily="18" charset="0"/>
              </a:rPr>
              <a:t>khó</a:t>
            </a:r>
            <a:r>
              <a:rPr lang="en-US" sz="2800" b="1" dirty="0">
                <a:solidFill>
                  <a:srgbClr val="C00000"/>
                </a:solidFill>
                <a:latin typeface="Arial" pitchFamily="34" charset="0"/>
                <a:cs typeface="Times New Roman" panose="02020603050405020304" pitchFamily="18" charset="0"/>
              </a:rPr>
              <a:t> </a:t>
            </a:r>
            <a:r>
              <a:rPr lang="en-US" sz="2800" b="1" dirty="0" err="1">
                <a:solidFill>
                  <a:srgbClr val="C00000"/>
                </a:solidFill>
                <a:latin typeface="Arial" pitchFamily="34" charset="0"/>
                <a:cs typeface="Times New Roman" panose="02020603050405020304" pitchFamily="18" charset="0"/>
              </a:rPr>
              <a:t>nhọc</a:t>
            </a:r>
            <a:r>
              <a:rPr lang="en-US" sz="2800" b="1" dirty="0">
                <a:solidFill>
                  <a:srgbClr val="C00000"/>
                </a:solidFill>
                <a:latin typeface="Arial" pitchFamily="34" charset="0"/>
                <a:cs typeface="Times New Roman" panose="02020603050405020304" pitchFamily="18" charset="0"/>
              </a:rPr>
              <a:t> </a:t>
            </a:r>
            <a:r>
              <a:rPr lang="en-US" sz="2800" b="1" dirty="0" err="1">
                <a:solidFill>
                  <a:srgbClr val="C00000"/>
                </a:solidFill>
                <a:latin typeface="Arial" pitchFamily="34" charset="0"/>
                <a:cs typeface="Times New Roman" panose="02020603050405020304" pitchFamily="18" charset="0"/>
              </a:rPr>
              <a:t>khi</a:t>
            </a:r>
            <a:r>
              <a:rPr lang="en-US" sz="2800" b="1" dirty="0">
                <a:solidFill>
                  <a:srgbClr val="C00000"/>
                </a:solidFill>
                <a:latin typeface="Arial" pitchFamily="34" charset="0"/>
                <a:cs typeface="Times New Roman" panose="02020603050405020304" pitchFamily="18" charset="0"/>
              </a:rPr>
              <a:t> </a:t>
            </a:r>
            <a:r>
              <a:rPr lang="en-US" sz="2800" b="1" dirty="0" err="1">
                <a:solidFill>
                  <a:srgbClr val="C00000"/>
                </a:solidFill>
                <a:latin typeface="Arial" pitchFamily="34" charset="0"/>
                <a:cs typeface="Times New Roman" panose="02020603050405020304" pitchFamily="18" charset="0"/>
              </a:rPr>
              <a:t>làm</a:t>
            </a:r>
            <a:r>
              <a:rPr lang="en-US" sz="2800" b="1" dirty="0">
                <a:solidFill>
                  <a:srgbClr val="C00000"/>
                </a:solidFill>
                <a:latin typeface="Arial" pitchFamily="34" charset="0"/>
                <a:cs typeface="Times New Roman" panose="02020603050405020304" pitchFamily="18" charset="0"/>
              </a:rPr>
              <a:t> </a:t>
            </a:r>
            <a:r>
              <a:rPr lang="en-US" sz="2800" b="1" dirty="0" err="1">
                <a:solidFill>
                  <a:srgbClr val="C00000"/>
                </a:solidFill>
                <a:latin typeface="Arial" pitchFamily="34" charset="0"/>
                <a:cs typeface="Times New Roman" panose="02020603050405020304" pitchFamily="18" charset="0"/>
              </a:rPr>
              <a:t>nên</a:t>
            </a:r>
            <a:r>
              <a:rPr lang="en-US" sz="2800" b="1" dirty="0">
                <a:solidFill>
                  <a:srgbClr val="C00000"/>
                </a:solidFill>
                <a:latin typeface="Arial" pitchFamily="34" charset="0"/>
                <a:cs typeface="Times New Roman" panose="02020603050405020304" pitchFamily="18" charset="0"/>
              </a:rPr>
              <a:t> </a:t>
            </a:r>
            <a:r>
              <a:rPr lang="en-US" sz="2800" b="1" dirty="0" err="1">
                <a:solidFill>
                  <a:srgbClr val="C00000"/>
                </a:solidFill>
                <a:latin typeface="Arial" pitchFamily="34" charset="0"/>
                <a:cs typeface="Times New Roman" panose="02020603050405020304" pitchFamily="18" charset="0"/>
              </a:rPr>
              <a:t>hạt</a:t>
            </a:r>
            <a:r>
              <a:rPr lang="en-US" sz="2800" b="1" dirty="0">
                <a:solidFill>
                  <a:srgbClr val="C00000"/>
                </a:solidFill>
                <a:latin typeface="Arial" pitchFamily="34" charset="0"/>
                <a:cs typeface="Times New Roman" panose="02020603050405020304" pitchFamily="18" charset="0"/>
              </a:rPr>
              <a:t> </a:t>
            </a:r>
            <a:r>
              <a:rPr lang="vi-VN" sz="2800" b="1" dirty="0">
                <a:solidFill>
                  <a:srgbClr val="C00000"/>
                </a:solidFill>
                <a:latin typeface="Arial" pitchFamily="34" charset="0"/>
                <a:cs typeface="Times New Roman" panose="02020603050405020304" pitchFamily="18" charset="0"/>
              </a:rPr>
              <a:t>gạo?</a:t>
            </a:r>
            <a:endParaRPr lang="en-US" sz="2800" b="1" dirty="0">
              <a:solidFill>
                <a:srgbClr val="C00000"/>
              </a:solidFill>
              <a:latin typeface="Arial" pitchFamily="34"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7B12F433-C118-4F56-9090-812BF4C23D6C}"/>
              </a:ext>
            </a:extLst>
          </p:cNvPr>
          <p:cNvSpPr txBox="1">
            <a:spLocks/>
          </p:cNvSpPr>
          <p:nvPr/>
        </p:nvSpPr>
        <p:spPr>
          <a:xfrm>
            <a:off x="406343" y="2124071"/>
            <a:ext cx="5547519" cy="501507"/>
          </a:xfrm>
          <a:prstGeom prst="rect">
            <a:avLst/>
          </a:prstGeom>
          <a:solidFill>
            <a:srgbClr val="FFFF99"/>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b="1" dirty="0" err="1">
                <a:solidFill>
                  <a:srgbClr val="002060"/>
                </a:solidFill>
                <a:latin typeface="Arial" pitchFamily="34" charset="0"/>
                <a:cs typeface="Times New Roman" panose="02020603050405020304" pitchFamily="18" charset="0"/>
              </a:rPr>
              <a:t>Nỗi</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vất</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vả</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của</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người</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nông</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dân</a:t>
            </a:r>
            <a:endParaRPr lang="en-US" sz="2800" b="1" dirty="0">
              <a:solidFill>
                <a:srgbClr val="002060"/>
              </a:solidFill>
              <a:latin typeface="Arial"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8040E04B-A82F-4EF9-ADBE-ABB23AE6EAB0}"/>
              </a:ext>
            </a:extLst>
          </p:cNvPr>
          <p:cNvSpPr/>
          <p:nvPr/>
        </p:nvSpPr>
        <p:spPr>
          <a:xfrm>
            <a:off x="6842919" y="2971800"/>
            <a:ext cx="5087164" cy="2677656"/>
          </a:xfrm>
          <a:prstGeom prst="rect">
            <a:avLst/>
          </a:prstGeom>
          <a:solidFill>
            <a:schemeClr val="accent4">
              <a:lumMod val="20000"/>
              <a:lumOff val="80000"/>
            </a:schemeClr>
          </a:solidFill>
        </p:spPr>
        <p:txBody>
          <a:bodyPr wrap="square">
            <a:spAutoFit/>
          </a:bodyPr>
          <a:lstStyle/>
          <a:p>
            <a:pPr marL="285750" indent="-285750" algn="just">
              <a:buFontTx/>
              <a:buChar char="-"/>
            </a:pPr>
            <a:r>
              <a:rPr lang="en-US" sz="2800" dirty="0" err="1">
                <a:solidFill>
                  <a:srgbClr val="002060"/>
                </a:solidFill>
                <a:latin typeface="Arial" pitchFamily="34" charset="0"/>
                <a:cs typeface="Times New Roman" panose="02020603050405020304" pitchFamily="18" charset="0"/>
              </a:rPr>
              <a:t>Bom</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Mĩ</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trút</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trên</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mái</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nhà</a:t>
            </a:r>
            <a:endParaRPr lang="en-US" sz="2800" dirty="0">
              <a:solidFill>
                <a:srgbClr val="002060"/>
              </a:solidFill>
              <a:latin typeface="Arial" pitchFamily="34" charset="0"/>
              <a:cs typeface="Times New Roman" panose="02020603050405020304" pitchFamily="18" charset="0"/>
            </a:endParaRPr>
          </a:p>
          <a:p>
            <a:pPr marL="285750" indent="-285750" algn="just">
              <a:buFontTx/>
              <a:buChar char="-"/>
            </a:pPr>
            <a:r>
              <a:rPr lang="en-US" sz="2800" dirty="0" err="1">
                <a:solidFill>
                  <a:srgbClr val="002060"/>
                </a:solidFill>
                <a:latin typeface="Arial" pitchFamily="34" charset="0"/>
                <a:cs typeface="Times New Roman" panose="02020603050405020304" pitchFamily="18" charset="0"/>
              </a:rPr>
              <a:t>Băng</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đạn</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vàng</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như</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lúa</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đồng</a:t>
            </a:r>
            <a:endParaRPr lang="en-US" sz="2800" dirty="0">
              <a:solidFill>
                <a:srgbClr val="002060"/>
              </a:solidFill>
              <a:latin typeface="Arial" pitchFamily="34" charset="0"/>
              <a:cs typeface="Times New Roman" panose="02020603050405020304" pitchFamily="18" charset="0"/>
            </a:endParaRPr>
          </a:p>
          <a:p>
            <a:pPr marL="285750" indent="-285750" algn="just">
              <a:buFontTx/>
              <a:buChar char="-"/>
            </a:pPr>
            <a:r>
              <a:rPr lang="en-US" sz="2800" dirty="0" err="1">
                <a:solidFill>
                  <a:srgbClr val="002060"/>
                </a:solidFill>
                <a:latin typeface="Arial" pitchFamily="34" charset="0"/>
                <a:cs typeface="Times New Roman" panose="02020603050405020304" pitchFamily="18" charset="0"/>
              </a:rPr>
              <a:t>Bát</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cơm</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mùa</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gặt</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thơm</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hào</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giao</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thông</a:t>
            </a:r>
            <a:endParaRPr lang="vi-VN" sz="2800" dirty="0">
              <a:solidFill>
                <a:srgbClr val="002060"/>
              </a:solidFill>
              <a:latin typeface="Arial" pitchFamily="34" charset="0"/>
              <a:cs typeface="Times New Roman" panose="02020603050405020304" pitchFamily="18" charset="0"/>
            </a:endParaRPr>
          </a:p>
          <a:p>
            <a:pPr marL="285750" indent="-285750" algn="just">
              <a:buFontTx/>
              <a:buChar char="-"/>
            </a:pPr>
            <a:endParaRPr lang="vi-VN" sz="2800" dirty="0">
              <a:solidFill>
                <a:srgbClr val="002060"/>
              </a:solidFill>
              <a:latin typeface="Arial" pitchFamily="34" charset="0"/>
              <a:cs typeface="Times New Roman" panose="02020603050405020304" pitchFamily="18" charset="0"/>
            </a:endParaRPr>
          </a:p>
          <a:p>
            <a:pPr algn="just"/>
            <a:endParaRPr lang="vi-VN" sz="2800" dirty="0">
              <a:solidFill>
                <a:srgbClr val="002060"/>
              </a:solidFill>
              <a:latin typeface="Arial"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6A9359E-E87F-405C-A59A-F1E354D07EBD}"/>
              </a:ext>
            </a:extLst>
          </p:cNvPr>
          <p:cNvSpPr/>
          <p:nvPr/>
        </p:nvSpPr>
        <p:spPr>
          <a:xfrm>
            <a:off x="6832213" y="2102358"/>
            <a:ext cx="5097870" cy="523220"/>
          </a:xfrm>
          <a:prstGeom prst="rect">
            <a:avLst/>
          </a:prstGeom>
          <a:solidFill>
            <a:srgbClr val="FFFF99"/>
          </a:solidFill>
        </p:spPr>
        <p:txBody>
          <a:bodyPr wrap="none">
            <a:spAutoFit/>
          </a:bodyPr>
          <a:lstStyle/>
          <a:p>
            <a:r>
              <a:rPr lang="vi-VN" sz="2800" b="1" dirty="0">
                <a:solidFill>
                  <a:srgbClr val="C0000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Sự</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khốc</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liệt</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của</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chiến</a:t>
            </a:r>
            <a:r>
              <a:rPr lang="en-US" sz="2800" b="1" dirty="0">
                <a:solidFill>
                  <a:srgbClr val="002060"/>
                </a:solidFill>
                <a:latin typeface="Arial" pitchFamily="34" charset="0"/>
                <a:cs typeface="Times New Roman" panose="02020603050405020304" pitchFamily="18" charset="0"/>
              </a:rPr>
              <a:t> </a:t>
            </a:r>
            <a:r>
              <a:rPr lang="en-US" sz="2800" b="1" dirty="0" err="1">
                <a:solidFill>
                  <a:srgbClr val="002060"/>
                </a:solidFill>
                <a:latin typeface="Arial" pitchFamily="34" charset="0"/>
                <a:cs typeface="Times New Roman" panose="02020603050405020304" pitchFamily="18" charset="0"/>
              </a:rPr>
              <a:t>tranh</a:t>
            </a:r>
            <a:endParaRPr lang="en-US" sz="2800" b="1" dirty="0">
              <a:solidFill>
                <a:srgbClr val="002060"/>
              </a:solidFill>
              <a:latin typeface="Arial"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5B26173-2CF4-4D6A-85CE-883E78939AB9}"/>
              </a:ext>
            </a:extLst>
          </p:cNvPr>
          <p:cNvSpPr/>
          <p:nvPr/>
        </p:nvSpPr>
        <p:spPr>
          <a:xfrm>
            <a:off x="406343" y="2926436"/>
            <a:ext cx="5547519" cy="2677656"/>
          </a:xfrm>
          <a:prstGeom prst="rect">
            <a:avLst/>
          </a:prstGeom>
          <a:solidFill>
            <a:schemeClr val="accent6">
              <a:lumMod val="20000"/>
              <a:lumOff val="80000"/>
            </a:schemeClr>
          </a:solidFill>
        </p:spPr>
        <p:txBody>
          <a:bodyPr wrap="square">
            <a:spAutoFit/>
          </a:bodyPr>
          <a:lstStyle/>
          <a:p>
            <a:pPr algn="just"/>
            <a:r>
              <a:rPr lang="vi-VN"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Bão</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tháng</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bảy</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mưa</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tháng</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ba</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sự</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khắc</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nghiệt</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của</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thiên</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nhiên</a:t>
            </a:r>
            <a:r>
              <a:rPr lang="en-US" sz="2800" dirty="0">
                <a:solidFill>
                  <a:srgbClr val="002060"/>
                </a:solidFill>
                <a:latin typeface="Arial" pitchFamily="34" charset="0"/>
                <a:cs typeface="Times New Roman" panose="02020603050405020304" pitchFamily="18" charset="0"/>
              </a:rPr>
              <a:t>)</a:t>
            </a:r>
          </a:p>
          <a:p>
            <a:pPr marL="285750" indent="-285750" algn="just">
              <a:buFontTx/>
              <a:buChar char="-"/>
            </a:pPr>
            <a:r>
              <a:rPr lang="en-US" sz="2800" dirty="0" err="1">
                <a:solidFill>
                  <a:srgbClr val="002060"/>
                </a:solidFill>
                <a:latin typeface="Arial" pitchFamily="34" charset="0"/>
                <a:cs typeface="Times New Roman" panose="02020603050405020304" pitchFamily="18" charset="0"/>
              </a:rPr>
              <a:t>Giọt</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mồ</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hôi</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sa</a:t>
            </a:r>
            <a:endParaRPr lang="en-US" sz="2800" dirty="0">
              <a:solidFill>
                <a:srgbClr val="002060"/>
              </a:solidFill>
              <a:latin typeface="Arial" pitchFamily="34" charset="0"/>
              <a:cs typeface="Times New Roman" panose="02020603050405020304" pitchFamily="18" charset="0"/>
            </a:endParaRPr>
          </a:p>
          <a:p>
            <a:pPr algn="just"/>
            <a:r>
              <a:rPr lang="vi-VN"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Những</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trưa</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tháng</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sáu</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nước</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như</a:t>
            </a:r>
            <a:r>
              <a:rPr lang="en-US" sz="2800" dirty="0">
                <a:solidFill>
                  <a:srgbClr val="002060"/>
                </a:solidFill>
                <a:latin typeface="Arial" pitchFamily="34" charset="0"/>
                <a:cs typeface="Times New Roman" panose="02020603050405020304" pitchFamily="18" charset="0"/>
              </a:rPr>
              <a:t> ai </a:t>
            </a:r>
            <a:r>
              <a:rPr lang="en-US" sz="2800" dirty="0" err="1">
                <a:solidFill>
                  <a:srgbClr val="002060"/>
                </a:solidFill>
                <a:latin typeface="Arial" pitchFamily="34" charset="0"/>
                <a:cs typeface="Times New Roman" panose="02020603050405020304" pitchFamily="18" charset="0"/>
              </a:rPr>
              <a:t>nấu</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chết</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cả</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cá</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cờ</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cua</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ngoi</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lên</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bờ</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mẹ</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em</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xuống</a:t>
            </a:r>
            <a:r>
              <a:rPr lang="en-US" sz="2800" dirty="0">
                <a:solidFill>
                  <a:srgbClr val="002060"/>
                </a:solidFill>
                <a:latin typeface="Arial" pitchFamily="34" charset="0"/>
                <a:cs typeface="Times New Roman" panose="02020603050405020304" pitchFamily="18" charset="0"/>
              </a:rPr>
              <a:t> </a:t>
            </a:r>
            <a:r>
              <a:rPr lang="en-US" sz="2800" dirty="0" err="1">
                <a:solidFill>
                  <a:srgbClr val="002060"/>
                </a:solidFill>
                <a:latin typeface="Arial" pitchFamily="34" charset="0"/>
                <a:cs typeface="Times New Roman" panose="02020603050405020304" pitchFamily="18" charset="0"/>
              </a:rPr>
              <a:t>cấy</a:t>
            </a:r>
            <a:r>
              <a:rPr lang="en-US" sz="2800" dirty="0">
                <a:solidFill>
                  <a:srgbClr val="002060"/>
                </a:solidFill>
                <a:latin typeface="Arial" pitchFamily="34" charset="0"/>
                <a:cs typeface="Times New Roman" panose="02020603050405020304" pitchFamily="18" charset="0"/>
              </a:rPr>
              <a:t>. </a:t>
            </a:r>
          </a:p>
        </p:txBody>
      </p:sp>
      <p:sp>
        <p:nvSpPr>
          <p:cNvPr id="15" name="Rectangle 14">
            <a:extLst>
              <a:ext uri="{FF2B5EF4-FFF2-40B4-BE49-F238E27FC236}">
                <a16:creationId xmlns:a16="http://schemas.microsoft.com/office/drawing/2014/main" id="{7E7A3896-C7F9-4D57-8BE4-77812C93B7AE}"/>
              </a:ext>
            </a:extLst>
          </p:cNvPr>
          <p:cNvSpPr/>
          <p:nvPr/>
        </p:nvSpPr>
        <p:spPr>
          <a:xfrm>
            <a:off x="877909" y="209469"/>
            <a:ext cx="6492145" cy="492443"/>
          </a:xfrm>
          <a:prstGeom prst="rect">
            <a:avLst/>
          </a:prstGeom>
        </p:spPr>
        <p:txBody>
          <a:bodyPr wrap="square">
            <a:spAutoFit/>
          </a:bodyPr>
          <a:lstStyle/>
          <a:p>
            <a:pPr>
              <a:defRPr/>
            </a:pPr>
            <a:r>
              <a:rPr lang="en-GB" altLang="en-US" sz="2600" b="1" noProof="1">
                <a:solidFill>
                  <a:srgbClr val="42426C"/>
                </a:solidFill>
                <a:latin typeface="Arial" panose="020B0604020202020204" pitchFamily="34" charset="0"/>
                <a:cs typeface="Arial" panose="020B0604020202020204" pitchFamily="34" charset="0"/>
                <a:sym typeface="+mn-ea"/>
              </a:rPr>
              <a:t>Đọc </a:t>
            </a:r>
            <a:r>
              <a:rPr lang="vi-VN" altLang="en-US" sz="2600" b="1" noProof="1">
                <a:solidFill>
                  <a:srgbClr val="42426C"/>
                </a:solidFill>
                <a:latin typeface="Arial" panose="020B0604020202020204" pitchFamily="34" charset="0"/>
                <a:cs typeface="Arial" panose="020B0604020202020204" pitchFamily="34" charset="0"/>
                <a:sym typeface="+mn-ea"/>
              </a:rPr>
              <a:t>thầm khổ thơ 2,3 và trả lời câu hỏi</a:t>
            </a:r>
            <a:r>
              <a:rPr lang="en-GB" altLang="en-US" sz="2600" b="1" noProof="1">
                <a:solidFill>
                  <a:srgbClr val="42426C"/>
                </a:solidFill>
                <a:latin typeface="Arial" panose="020B0604020202020204" pitchFamily="34" charset="0"/>
                <a:cs typeface="Arial" panose="020B0604020202020204" pitchFamily="34" charset="0"/>
                <a:sym typeface="+mn-ea"/>
              </a:rPr>
              <a:t>: </a:t>
            </a:r>
            <a:r>
              <a:rPr lang="vi-VN" altLang="en-US" sz="2600" b="1" noProof="1">
                <a:solidFill>
                  <a:srgbClr val="42426C"/>
                </a:solidFill>
                <a:latin typeface="Arial" panose="020B0604020202020204" pitchFamily="34" charset="0"/>
                <a:cs typeface="Arial" panose="020B0604020202020204" pitchFamily="34" charset="0"/>
                <a:sym typeface="+mn-ea"/>
              </a:rPr>
              <a:t> </a:t>
            </a:r>
          </a:p>
        </p:txBody>
      </p:sp>
      <p:sp>
        <p:nvSpPr>
          <p:cNvPr id="16" name="Google Shape;429;p41">
            <a:extLst>
              <a:ext uri="{FF2B5EF4-FFF2-40B4-BE49-F238E27FC236}">
                <a16:creationId xmlns:a16="http://schemas.microsoft.com/office/drawing/2014/main" id="{7F9F58E6-BB45-428B-A879-0EBEE6C20117}"/>
              </a:ext>
            </a:extLst>
          </p:cNvPr>
          <p:cNvSpPr txBox="1">
            <a:spLocks/>
          </p:cNvSpPr>
          <p:nvPr/>
        </p:nvSpPr>
        <p:spPr>
          <a:xfrm>
            <a:off x="235276" y="953050"/>
            <a:ext cx="566650" cy="455290"/>
          </a:xfrm>
          <a:prstGeom prst="rect">
            <a:avLst/>
          </a:prstGeom>
          <a:solidFill>
            <a:srgbClr val="FFFF00"/>
          </a:solid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2800" dirty="0">
                <a:latin typeface="Arial" panose="020B0604020202020204" pitchFamily="34" charset="0"/>
                <a:cs typeface="Arial" panose="020B0604020202020204" pitchFamily="34" charset="0"/>
              </a:rPr>
              <a:t>2</a:t>
            </a:r>
            <a:endParaRPr lang="en" sz="28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63B55FB-956A-43D8-9DBA-D2FCAE5ED40D}"/>
              </a:ext>
            </a:extLst>
          </p:cNvPr>
          <p:cNvSpPr txBox="1"/>
          <p:nvPr/>
        </p:nvSpPr>
        <p:spPr>
          <a:xfrm>
            <a:off x="235276" y="5904950"/>
            <a:ext cx="11694807" cy="492443"/>
          </a:xfrm>
          <a:prstGeom prst="rect">
            <a:avLst/>
          </a:prstGeom>
          <a:noFill/>
        </p:spPr>
        <p:txBody>
          <a:bodyPr wrap="square">
            <a:spAutoFit/>
          </a:bodyPr>
          <a:lstStyle/>
          <a:p>
            <a:pPr algn="l"/>
            <a:r>
              <a:rPr lang="vi-VN" sz="2600" b="1" dirty="0">
                <a:solidFill>
                  <a:srgbClr val="42426C"/>
                </a:solidFill>
                <a:latin typeface="Arial" panose="020B0604020202020204" pitchFamily="34" charset="0"/>
                <a:cs typeface="Arial" panose="020B0604020202020204" pitchFamily="34" charset="0"/>
              </a:rPr>
              <a:t>* </a:t>
            </a:r>
            <a:r>
              <a:rPr lang="vi-VN" sz="2600" b="1" dirty="0">
                <a:solidFill>
                  <a:srgbClr val="FF0000"/>
                </a:solidFill>
                <a:latin typeface="Arial" panose="020B0604020202020204" pitchFamily="34" charset="0"/>
                <a:cs typeface="Arial" panose="020B0604020202020204" pitchFamily="34" charset="0"/>
              </a:rPr>
              <a:t>Mồ hôi sa: </a:t>
            </a:r>
            <a:r>
              <a:rPr lang="vi-VN" sz="2600" b="1" dirty="0">
                <a:solidFill>
                  <a:srgbClr val="42426C"/>
                </a:solidFill>
                <a:latin typeface="Arial" panose="020B0604020202020204" pitchFamily="34" charset="0"/>
                <a:cs typeface="Arial" panose="020B0604020202020204" pitchFamily="34" charset="0"/>
              </a:rPr>
              <a:t>có nghĩa là mồi hôi ra nhiều đến mức rơi thẳng xuống ruộng </a:t>
            </a:r>
          </a:p>
        </p:txBody>
      </p:sp>
    </p:spTree>
    <p:extLst>
      <p:ext uri="{BB962C8B-B14F-4D97-AF65-F5344CB8AC3E}">
        <p14:creationId xmlns:p14="http://schemas.microsoft.com/office/powerpoint/2010/main" val="39849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barn(inVertical)">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barn(inVertical)">
                                      <p:cBhvr>
                                        <p:cTn id="34" dur="5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barn(inVertical)">
                                      <p:cBhvr>
                                        <p:cTn id="39" dur="500"/>
                                        <p:tgtEl>
                                          <p:spTgt spid="1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 calcmode="lin" valueType="num">
                                      <p:cBhvr additive="base">
                                        <p:cTn id="4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 calcmode="lin" valueType="num">
                                      <p:cBhvr additive="base">
                                        <p:cTn id="5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 calcmode="lin" valueType="num">
                                      <p:cBhvr additive="base">
                                        <p:cTn id="5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xit" presetSubtype="32" fill="hold" grpId="1" nodeType="clickEffect">
                                  <p:stCondLst>
                                    <p:cond delay="0"/>
                                  </p:stCondLst>
                                  <p:childTnLst>
                                    <p:animEffect transition="out" filter="circle(out)">
                                      <p:cBhvr>
                                        <p:cTn id="68" dur="2000"/>
                                        <p:tgtEl>
                                          <p:spTgt spid="17"/>
                                        </p:tgtEl>
                                      </p:cBhvr>
                                    </p:animEffect>
                                    <p:set>
                                      <p:cBhvr>
                                        <p:cTn id="69"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5" grpId="0"/>
      <p:bldP spid="16" grpId="0"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77054-2CE2-445C-962D-CF404074CE9C}"/>
              </a:ext>
            </a:extLst>
          </p:cNvPr>
          <p:cNvSpPr/>
          <p:nvPr/>
        </p:nvSpPr>
        <p:spPr>
          <a:xfrm>
            <a:off x="1939605" y="2057400"/>
            <a:ext cx="8282627" cy="2178138"/>
          </a:xfrm>
          <a:prstGeom prst="rect">
            <a:avLst/>
          </a:prstGeom>
          <a:noFill/>
        </p:spPr>
        <p:txBody>
          <a:bodyPr wrap="none" lIns="91440" tIns="45720" rIns="91440" bIns="45720" numCol="1">
            <a:prstTxWarp prst="textChevron">
              <a:avLst/>
            </a:prstTxWarp>
            <a:spAutoFit/>
          </a:bodyPr>
          <a:lstStyle/>
          <a:p>
            <a:pPr algn="ctr"/>
            <a:r>
              <a:rPr lang="vi-VN" sz="6600" b="1" dirty="0">
                <a:ln w="22225">
                  <a:solidFill>
                    <a:schemeClr val="accent2"/>
                  </a:solidFill>
                  <a:prstDash val="solid"/>
                </a:ln>
                <a:solidFill>
                  <a:srgbClr val="009ED9"/>
                </a:solidFill>
              </a:rPr>
              <a:t>KHỞI ĐỘNG</a:t>
            </a:r>
            <a:endParaRPr lang="en-US" sz="6600" b="1" dirty="0">
              <a:ln w="22225">
                <a:solidFill>
                  <a:schemeClr val="accent2"/>
                </a:solidFill>
                <a:prstDash val="solid"/>
              </a:ln>
              <a:solidFill>
                <a:srgbClr val="009ED9"/>
              </a:solidFill>
            </a:endParaRPr>
          </a:p>
        </p:txBody>
      </p:sp>
    </p:spTree>
    <p:extLst>
      <p:ext uri="{BB962C8B-B14F-4D97-AF65-F5344CB8AC3E}">
        <p14:creationId xmlns:p14="http://schemas.microsoft.com/office/powerpoint/2010/main" val="10218884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BBC94F-8260-4126-9952-4ADE85FD05C6}"/>
              </a:ext>
            </a:extLst>
          </p:cNvPr>
          <p:cNvSpPr txBox="1"/>
          <p:nvPr/>
        </p:nvSpPr>
        <p:spPr>
          <a:xfrm>
            <a:off x="343594" y="791510"/>
            <a:ext cx="11541348" cy="1384995"/>
          </a:xfrm>
          <a:prstGeom prst="rect">
            <a:avLst/>
          </a:prstGeom>
          <a:noFill/>
        </p:spPr>
        <p:txBody>
          <a:bodyPr wrap="square">
            <a:spAutoFit/>
          </a:bodyPr>
          <a:lstStyle/>
          <a:p>
            <a:pPr algn="just"/>
            <a:r>
              <a:rPr lang="vi-VN" sz="2800" b="1" dirty="0">
                <a:solidFill>
                  <a:srgbClr val="C00000"/>
                </a:solidFill>
                <a:latin typeface="Arial" pitchFamily="34" charset="0"/>
                <a:cs typeface="Times New Roman" panose="02020603050405020304" pitchFamily="18" charset="0"/>
              </a:rPr>
              <a:t>* Em có cảm nhận gì về hình ảnh trong hai câu thơ:</a:t>
            </a:r>
          </a:p>
          <a:p>
            <a:pPr algn="just"/>
            <a:r>
              <a:rPr lang="vi-VN" sz="2800" b="1" dirty="0">
                <a:solidFill>
                  <a:srgbClr val="C00000"/>
                </a:solidFill>
                <a:latin typeface="Arial" pitchFamily="34" charset="0"/>
                <a:cs typeface="Times New Roman" panose="02020603050405020304" pitchFamily="18" charset="0"/>
              </a:rPr>
              <a:t>			</a:t>
            </a:r>
            <a:r>
              <a:rPr lang="vi-VN" sz="2800" b="1" dirty="0">
                <a:solidFill>
                  <a:srgbClr val="002060"/>
                </a:solidFill>
                <a:latin typeface="Arial" panose="020B0604020202020204" pitchFamily="34" charset="0"/>
                <a:cs typeface="Times New Roman" panose="02020603050405020304" pitchFamily="18" charset="0"/>
              </a:rPr>
              <a:t>Cua ngoi lên bở</a:t>
            </a:r>
          </a:p>
          <a:p>
            <a:pPr algn="just"/>
            <a:r>
              <a:rPr lang="vi-VN" sz="2800" b="1" dirty="0">
                <a:solidFill>
                  <a:srgbClr val="002060"/>
                </a:solidFill>
                <a:latin typeface="Arial" panose="020B0604020202020204" pitchFamily="34" charset="0"/>
                <a:cs typeface="Times New Roman" panose="02020603050405020304" pitchFamily="18" charset="0"/>
              </a:rPr>
              <a:t>			Mẹ em xuống cấy</a:t>
            </a:r>
            <a:endParaRPr lang="en-US" sz="2800" b="1" dirty="0">
              <a:solidFill>
                <a:srgbClr val="002060"/>
              </a:solidFill>
              <a:latin typeface="Arial" panose="020B0604020202020204" pitchFamily="34" charset="0"/>
              <a:cs typeface="Times New Roman" panose="02020603050405020304" pitchFamily="18" charset="0"/>
            </a:endParaRPr>
          </a:p>
        </p:txBody>
      </p:sp>
      <p:sp>
        <p:nvSpPr>
          <p:cNvPr id="10" name="Text Box 16">
            <a:extLst>
              <a:ext uri="{FF2B5EF4-FFF2-40B4-BE49-F238E27FC236}">
                <a16:creationId xmlns:a16="http://schemas.microsoft.com/office/drawing/2014/main" id="{521503D6-36DF-494B-9EAC-EF813F5499DF}"/>
              </a:ext>
            </a:extLst>
          </p:cNvPr>
          <p:cNvSpPr txBox="1">
            <a:spLocks noChangeArrowheads="1"/>
          </p:cNvSpPr>
          <p:nvPr/>
        </p:nvSpPr>
        <p:spPr bwMode="auto">
          <a:xfrm>
            <a:off x="343594" y="2234443"/>
            <a:ext cx="11491424"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b="1" dirty="0">
                <a:solidFill>
                  <a:srgbClr val="002060"/>
                </a:solidFill>
                <a:cs typeface="Times New Roman" panose="02020603050405020304" pitchFamily="18" charset="0"/>
              </a:rPr>
              <a:t>- </a:t>
            </a:r>
            <a:r>
              <a:rPr lang="vi-VN" altLang="en-US" sz="2800" b="1" dirty="0">
                <a:solidFill>
                  <a:srgbClr val="002060"/>
                </a:solidFill>
                <a:cs typeface="Times New Roman" panose="02020603050405020304" pitchFamily="18" charset="0"/>
              </a:rPr>
              <a:t>Đây là hai hình ảnh trái ngược nhau: cua sợ nước nóng phải ngoi lên bờ tìm chỗ mát còn mẹ thì lại bước chân xuống ruộng để cấy lúa. </a:t>
            </a:r>
          </a:p>
          <a:p>
            <a:pPr algn="just" eaLnBrk="1" hangingPunct="1">
              <a:spcBef>
                <a:spcPct val="50000"/>
              </a:spcBef>
            </a:pPr>
            <a:r>
              <a:rPr lang="vi-VN" altLang="en-US" sz="2800" b="1" dirty="0">
                <a:solidFill>
                  <a:srgbClr val="002060"/>
                </a:solidFill>
                <a:cs typeface="Times New Roman" panose="02020603050405020304" pitchFamily="18" charset="0"/>
                <a:sym typeface="Wingdings" panose="05000000000000000000" pitchFamily="2" charset="2"/>
              </a:rPr>
              <a:t> H</a:t>
            </a:r>
            <a:r>
              <a:rPr lang="vi-VN" altLang="en-US" sz="2800" b="1" dirty="0">
                <a:solidFill>
                  <a:srgbClr val="002060"/>
                </a:solidFill>
                <a:cs typeface="Times New Roman" panose="02020603050405020304" pitchFamily="18" charset="0"/>
              </a:rPr>
              <a:t>ai hình ảnh này đã nói lên nỗi vất vả, sự chăm chỉ của người nông dân không quản nắng mưa, lăn lộn trên đồng để làm nên hạt gạo.</a:t>
            </a:r>
            <a:endParaRPr lang="en-US" altLang="en-US" sz="2800" b="1" dirty="0">
              <a:solidFill>
                <a:srgbClr val="002060"/>
              </a:solidFill>
              <a:cs typeface="Times New Roman" panose="02020603050405020304" pitchFamily="18" charset="0"/>
            </a:endParaRPr>
          </a:p>
        </p:txBody>
      </p:sp>
      <p:sp>
        <p:nvSpPr>
          <p:cNvPr id="15" name="Flowchart: Alternate Process 14">
            <a:extLst>
              <a:ext uri="{FF2B5EF4-FFF2-40B4-BE49-F238E27FC236}">
                <a16:creationId xmlns:a16="http://schemas.microsoft.com/office/drawing/2014/main" id="{2093BC89-BD39-425F-BE96-962668245EDA}"/>
              </a:ext>
            </a:extLst>
          </p:cNvPr>
          <p:cNvSpPr/>
          <p:nvPr/>
        </p:nvSpPr>
        <p:spPr>
          <a:xfrm>
            <a:off x="226342" y="2176505"/>
            <a:ext cx="11697931" cy="2977911"/>
          </a:xfrm>
          <a:prstGeom prst="flowChartAlternateProcess">
            <a:avLst/>
          </a:prstGeom>
          <a:no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503FCB60-F40C-483B-90E0-BA2516C4BCF1}"/>
                  </a:ext>
                </a:extLst>
              </p:cNvPr>
              <p:cNvGraphicFramePr>
                <a:graphicFrameLocks noChangeAspect="1"/>
              </p:cNvGraphicFramePr>
              <p:nvPr>
                <p:extLst>
                  <p:ext uri="{D42A27DB-BD31-4B8C-83A1-F6EECF244321}">
                    <p14:modId xmlns:p14="http://schemas.microsoft.com/office/powerpoint/2010/main" val="419718750"/>
                  </p:ext>
                </p:extLst>
              </p:nvPr>
            </p:nvGraphicFramePr>
            <p:xfrm>
              <a:off x="1582192" y="5043653"/>
              <a:ext cx="3040460" cy="1714500"/>
            </p:xfrm>
            <a:graphic>
              <a:graphicData uri="http://schemas.microsoft.com/office/powerpoint/2016/slidezoom">
                <pslz:sldZm>
                  <pslz:sldZmObj sldId="538" cId="1698452426">
                    <pslz:zmPr id="{1E8BDABE-D17D-4337-8758-F7B36428DECD}" returnToParent="0" transitionDur="1000">
                      <p166:blipFill xmlns:p166="http://schemas.microsoft.com/office/powerpoint/2016/6/main">
                        <a:blip r:embed="rId3"/>
                        <a:stretch>
                          <a:fillRect/>
                        </a:stretch>
                      </p166:blipFill>
                      <p166:spPr xmlns:p166="http://schemas.microsoft.com/office/powerpoint/2016/6/main">
                        <a:xfrm>
                          <a:off x="0" y="0"/>
                          <a:ext cx="3040460" cy="1714500"/>
                        </a:xfrm>
                        <a:prstGeom prst="rect">
                          <a:avLst/>
                        </a:prstGeom>
                      </p166:spPr>
                    </pslz:zmPr>
                  </pslz:sldZmObj>
                </pslz:sldZm>
              </a:graphicData>
            </a:graphic>
          </p:graphicFrame>
        </mc:Choice>
        <mc:Fallback xmlns="">
          <p:pic>
            <p:nvPicPr>
              <p:cNvPr id="3" name="Slide Zoom 2">
                <a:hlinkClick r:id="rId4" action="ppaction://hlinksldjump"/>
                <a:extLst>
                  <a:ext uri="{FF2B5EF4-FFF2-40B4-BE49-F238E27FC236}">
                    <a16:creationId xmlns:a16="http://schemas.microsoft.com/office/drawing/2014/main" id="{503FCB60-F40C-483B-90E0-BA2516C4BCF1}"/>
                  </a:ext>
                </a:extLst>
              </p:cNvPr>
              <p:cNvPicPr>
                <a:picLocks noGrp="1" noRot="1" noChangeAspect="1" noMove="1" noResize="1" noEditPoints="1" noAdjustHandles="1" noChangeArrowheads="1" noChangeShapeType="1"/>
              </p:cNvPicPr>
              <p:nvPr/>
            </p:nvPicPr>
            <p:blipFill>
              <a:blip r:embed="rId5"/>
              <a:stretch>
                <a:fillRect/>
              </a:stretch>
            </p:blipFill>
            <p:spPr>
              <a:xfrm>
                <a:off x="1582192" y="5043653"/>
                <a:ext cx="3040460" cy="1714500"/>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AD7256C-CB84-44E4-950A-C598123BFBDB}"/>
                  </a:ext>
                </a:extLst>
              </p:cNvPr>
              <p:cNvGraphicFramePr>
                <a:graphicFrameLocks noChangeAspect="1"/>
              </p:cNvGraphicFramePr>
              <p:nvPr>
                <p:extLst>
                  <p:ext uri="{D42A27DB-BD31-4B8C-83A1-F6EECF244321}">
                    <p14:modId xmlns:p14="http://schemas.microsoft.com/office/powerpoint/2010/main" val="1470492950"/>
                  </p:ext>
                </p:extLst>
              </p:nvPr>
            </p:nvGraphicFramePr>
            <p:xfrm>
              <a:off x="4857254" y="4988580"/>
              <a:ext cx="3040460" cy="1714500"/>
            </p:xfrm>
            <a:graphic>
              <a:graphicData uri="http://schemas.microsoft.com/office/powerpoint/2016/slidezoom">
                <pslz:sldZm>
                  <pslz:sldZmObj sldId="539" cId="1508600864">
                    <pslz:zmPr id="{A128C310-FE96-45A5-B711-EC067FD59809}" returnToParent="0" transitionDur="1000">
                      <p166:blipFill xmlns:p166="http://schemas.microsoft.com/office/powerpoint/2016/6/main">
                        <a:blip r:embed="rId6"/>
                        <a:stretch>
                          <a:fillRect/>
                        </a:stretch>
                      </p166:blipFill>
                      <p166:spPr xmlns:p166="http://schemas.microsoft.com/office/powerpoint/2016/6/main">
                        <a:xfrm>
                          <a:off x="0" y="0"/>
                          <a:ext cx="3040460" cy="1714500"/>
                        </a:xfrm>
                        <a:prstGeom prst="rect">
                          <a:avLst/>
                        </a:prstGeom>
                      </p166:spPr>
                    </pslz:zmPr>
                  </pslz:sldZmObj>
                </pslz:sldZm>
              </a:graphicData>
            </a:graphic>
          </p:graphicFrame>
        </mc:Choice>
        <mc:Fallback xmlns="">
          <p:pic>
            <p:nvPicPr>
              <p:cNvPr id="5" name="Slide Zoom 4">
                <a:hlinkClick r:id="rId7" action="ppaction://hlinksldjump"/>
                <a:extLst>
                  <a:ext uri="{FF2B5EF4-FFF2-40B4-BE49-F238E27FC236}">
                    <a16:creationId xmlns:a16="http://schemas.microsoft.com/office/drawing/2014/main" id="{5AD7256C-CB84-44E4-950A-C598123BFBDB}"/>
                  </a:ext>
                </a:extLst>
              </p:cNvPr>
              <p:cNvPicPr>
                <a:picLocks noGrp="1" noRot="1" noChangeAspect="1" noMove="1" noResize="1" noEditPoints="1" noAdjustHandles="1" noChangeArrowheads="1" noChangeShapeType="1"/>
              </p:cNvPicPr>
              <p:nvPr/>
            </p:nvPicPr>
            <p:blipFill>
              <a:blip r:embed="rId8"/>
              <a:stretch>
                <a:fillRect/>
              </a:stretch>
            </p:blipFill>
            <p:spPr>
              <a:xfrm>
                <a:off x="4857254" y="4988580"/>
                <a:ext cx="3040460" cy="1714500"/>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1EB73528-1A12-4A87-8F4A-00DAEE6926A3}"/>
                  </a:ext>
                </a:extLst>
              </p:cNvPr>
              <p:cNvGraphicFramePr>
                <a:graphicFrameLocks noChangeAspect="1"/>
              </p:cNvGraphicFramePr>
              <p:nvPr>
                <p:extLst>
                  <p:ext uri="{D42A27DB-BD31-4B8C-83A1-F6EECF244321}">
                    <p14:modId xmlns:p14="http://schemas.microsoft.com/office/powerpoint/2010/main" val="1522410206"/>
                  </p:ext>
                </p:extLst>
              </p:nvPr>
            </p:nvGraphicFramePr>
            <p:xfrm>
              <a:off x="8366919" y="4988580"/>
              <a:ext cx="3040460" cy="1714500"/>
            </p:xfrm>
            <a:graphic>
              <a:graphicData uri="http://schemas.microsoft.com/office/powerpoint/2016/slidezoom">
                <pslz:sldZm>
                  <pslz:sldZmObj sldId="540" cId="1999115736">
                    <pslz:zmPr id="{D7CA320D-C995-417C-80D7-858D47259A9B}" returnToParent="0" transitionDur="1000">
                      <p166:blipFill xmlns:p166="http://schemas.microsoft.com/office/powerpoint/2016/6/main">
                        <a:blip r:embed="rId9"/>
                        <a:stretch>
                          <a:fillRect/>
                        </a:stretch>
                      </p166:blipFill>
                      <p166:spPr xmlns:p166="http://schemas.microsoft.com/office/powerpoint/2016/6/main">
                        <a:xfrm>
                          <a:off x="0" y="0"/>
                          <a:ext cx="3040460" cy="1714500"/>
                        </a:xfrm>
                        <a:prstGeom prst="rect">
                          <a:avLst/>
                        </a:prstGeom>
                      </p166:spPr>
                    </pslz:zmPr>
                  </pslz:sldZmObj>
                </pslz:sldZm>
              </a:graphicData>
            </a:graphic>
          </p:graphicFrame>
        </mc:Choice>
        <mc:Fallback xmlns="">
          <p:pic>
            <p:nvPicPr>
              <p:cNvPr id="7" name="Slide Zoom 6">
                <a:hlinkClick r:id="rId10" action="ppaction://hlinksldjump"/>
                <a:extLst>
                  <a:ext uri="{FF2B5EF4-FFF2-40B4-BE49-F238E27FC236}">
                    <a16:creationId xmlns:a16="http://schemas.microsoft.com/office/drawing/2014/main" id="{1EB73528-1A12-4A87-8F4A-00DAEE6926A3}"/>
                  </a:ext>
                </a:extLst>
              </p:cNvPr>
              <p:cNvPicPr>
                <a:picLocks noGrp="1" noRot="1" noChangeAspect="1" noMove="1" noResize="1" noEditPoints="1" noAdjustHandles="1" noChangeArrowheads="1" noChangeShapeType="1"/>
              </p:cNvPicPr>
              <p:nvPr/>
            </p:nvPicPr>
            <p:blipFill>
              <a:blip r:embed="rId11"/>
              <a:stretch>
                <a:fillRect/>
              </a:stretch>
            </p:blipFill>
            <p:spPr>
              <a:xfrm>
                <a:off x="8366919" y="4988580"/>
                <a:ext cx="3040460" cy="1714500"/>
              </a:xfrm>
              <a:prstGeom prst="rect">
                <a:avLst/>
              </a:prstGeom>
            </p:spPr>
          </p:pic>
        </mc:Fallback>
      </mc:AlternateContent>
    </p:spTree>
    <p:extLst>
      <p:ext uri="{BB962C8B-B14F-4D97-AF65-F5344CB8AC3E}">
        <p14:creationId xmlns:p14="http://schemas.microsoft.com/office/powerpoint/2010/main" val="31057007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amond(in)">
                                      <p:cBhvr>
                                        <p:cTn id="14" dur="500"/>
                                        <p:tgtEl>
                                          <p:spTgt spid="10"/>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6"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D2286C77-E9F5-4112-8A11-C76403ADE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63647" cy="6858000"/>
          </a:xfrm>
          <a:prstGeom prst="rect">
            <a:avLst/>
          </a:prstGeom>
        </p:spPr>
      </p:pic>
    </p:spTree>
    <p:extLst>
      <p:ext uri="{BB962C8B-B14F-4D97-AF65-F5344CB8AC3E}">
        <p14:creationId xmlns:p14="http://schemas.microsoft.com/office/powerpoint/2010/main" val="16984524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662CBF8-1495-4293-B1EA-EC36C50B2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86008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DC24ECC7-8D4B-4BB1-8F75-8705DD70BA2C}"/>
              </a:ext>
            </a:extLst>
          </p:cNvPr>
          <p:cNvPicPr>
            <a:picLocks noChangeAspect="1"/>
          </p:cNvPicPr>
          <p:nvPr/>
        </p:nvPicPr>
        <p:blipFill rotWithShape="1">
          <a:blip r:embed="rId4">
            <a:extLst>
              <a:ext uri="{28A0092B-C50C-407E-A947-70E740481C1C}">
                <a14:useLocalDpi xmlns:a14="http://schemas.microsoft.com/office/drawing/2010/main" val="0"/>
              </a:ext>
            </a:extLst>
          </a:blip>
          <a:srcRect l="12332" r="11990"/>
          <a:stretch/>
        </p:blipFill>
        <p:spPr>
          <a:xfrm>
            <a:off x="2848" y="0"/>
            <a:ext cx="12158990" cy="6909955"/>
          </a:xfrm>
          <a:prstGeom prst="rect">
            <a:avLst/>
          </a:prstGeom>
        </p:spPr>
      </p:pic>
    </p:spTree>
    <p:extLst>
      <p:ext uri="{BB962C8B-B14F-4D97-AF65-F5344CB8AC3E}">
        <p14:creationId xmlns:p14="http://schemas.microsoft.com/office/powerpoint/2010/main" val="19991157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Google Shape;430;p41">
            <a:extLst>
              <a:ext uri="{FF2B5EF4-FFF2-40B4-BE49-F238E27FC236}">
                <a16:creationId xmlns:a16="http://schemas.microsoft.com/office/drawing/2014/main" id="{440B8559-4982-4A7B-AECF-4D929700EE10}"/>
              </a:ext>
            </a:extLst>
          </p:cNvPr>
          <p:cNvSpPr txBox="1">
            <a:spLocks/>
          </p:cNvSpPr>
          <p:nvPr/>
        </p:nvSpPr>
        <p:spPr>
          <a:xfrm>
            <a:off x="564042" y="1447800"/>
            <a:ext cx="6897190" cy="6310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Open Sans"/>
              <a:buNone/>
              <a:defRPr sz="2800" b="0" i="0" u="none" strike="noStrike" cap="none">
                <a:solidFill>
                  <a:schemeClr val="accent2"/>
                </a:solidFill>
                <a:latin typeface="Vibur"/>
                <a:ea typeface="Vibur"/>
                <a:cs typeface="Vibur"/>
                <a:sym typeface="Vibur"/>
              </a:defRPr>
            </a:lvl1pPr>
            <a:lvl2pPr marL="914400" marR="0" lvl="1"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2pPr>
            <a:lvl3pPr marL="1371600" marR="0" lvl="2"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3pPr>
            <a:lvl4pPr marL="1828800" marR="0" lvl="3"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4pPr>
            <a:lvl5pPr marL="2286000" marR="0" lvl="4"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5pPr>
            <a:lvl6pPr marL="2743200" marR="0" lvl="5"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6pPr>
            <a:lvl7pPr marL="3200400" marR="0" lvl="6"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7pPr>
            <a:lvl8pPr marL="3657600" marR="0" lvl="7"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8pPr>
            <a:lvl9pPr marL="4114800" marR="0" lvl="8" indent="-330200" algn="l" rtl="0">
              <a:lnSpc>
                <a:spcPct val="100000"/>
              </a:lnSpc>
              <a:spcBef>
                <a:spcPts val="0"/>
              </a:spcBef>
              <a:spcAft>
                <a:spcPts val="0"/>
              </a:spcAft>
              <a:buClr>
                <a:schemeClr val="dk1"/>
              </a:buClr>
              <a:buSzPts val="1600"/>
              <a:buFont typeface="Open Sans"/>
              <a:buNone/>
              <a:defRPr sz="2800" b="0" i="0" u="none" strike="noStrike" cap="none">
                <a:solidFill>
                  <a:schemeClr val="accent2"/>
                </a:solidFill>
                <a:latin typeface="Vibur"/>
                <a:ea typeface="Vibur"/>
                <a:cs typeface="Vibur"/>
                <a:sym typeface="Vibur"/>
              </a:defRPr>
            </a:lvl9pPr>
          </a:lstStyle>
          <a:p>
            <a:pPr marL="0" indent="0"/>
            <a:r>
              <a:rPr lang="vi-VN" b="1" dirty="0">
                <a:solidFill>
                  <a:srgbClr val="C00000"/>
                </a:solidFill>
                <a:latin typeface="+mn-lt"/>
              </a:rPr>
              <a:t>* Khổ thơ 2,3 nói với chúng ta điều gì?</a:t>
            </a:r>
          </a:p>
        </p:txBody>
      </p:sp>
      <p:sp>
        <p:nvSpPr>
          <p:cNvPr id="7" name="TextBox 6">
            <a:extLst>
              <a:ext uri="{FF2B5EF4-FFF2-40B4-BE49-F238E27FC236}">
                <a16:creationId xmlns:a16="http://schemas.microsoft.com/office/drawing/2014/main" id="{B9C8C84C-8E9A-4DE0-9B99-76A39B801FDC}"/>
              </a:ext>
            </a:extLst>
          </p:cNvPr>
          <p:cNvSpPr txBox="1"/>
          <p:nvPr/>
        </p:nvSpPr>
        <p:spPr>
          <a:xfrm>
            <a:off x="670719" y="2329755"/>
            <a:ext cx="11277600" cy="954107"/>
          </a:xfrm>
          <a:prstGeom prst="rect">
            <a:avLst/>
          </a:prstGeom>
          <a:solidFill>
            <a:srgbClr val="99FF66"/>
          </a:solidFill>
        </p:spPr>
        <p:txBody>
          <a:bodyPr wrap="square" rtlCol="0">
            <a:spAutoFit/>
          </a:bodyPr>
          <a:lstStyle/>
          <a:p>
            <a:r>
              <a:rPr lang="vi-VN" sz="2800" b="1" dirty="0"/>
              <a:t>Ý2: Hạt gạo có những khó khăn của thiên nhiên, của chiến tranh và nỗi vất vả của người nông dân</a:t>
            </a:r>
            <a:endParaRPr lang="en-US" altLang="en-US" sz="2800" b="1" dirty="0"/>
          </a:p>
        </p:txBody>
      </p:sp>
      <p:sp>
        <p:nvSpPr>
          <p:cNvPr id="8" name="Arrow: Chevron 7">
            <a:extLst>
              <a:ext uri="{FF2B5EF4-FFF2-40B4-BE49-F238E27FC236}">
                <a16:creationId xmlns:a16="http://schemas.microsoft.com/office/drawing/2014/main" id="{98689848-DB94-4D57-B8FB-7A9342DE91C3}"/>
              </a:ext>
            </a:extLst>
          </p:cNvPr>
          <p:cNvSpPr/>
          <p:nvPr/>
        </p:nvSpPr>
        <p:spPr>
          <a:xfrm>
            <a:off x="289719" y="2393363"/>
            <a:ext cx="274323" cy="268475"/>
          </a:xfrm>
          <a:prstGeom prst="chevron">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89079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9746F4-7ED7-43EB-A577-1DDF04EAEE38}"/>
              </a:ext>
            </a:extLst>
          </p:cNvPr>
          <p:cNvSpPr txBox="1"/>
          <p:nvPr/>
        </p:nvSpPr>
        <p:spPr>
          <a:xfrm>
            <a:off x="746919" y="1600200"/>
            <a:ext cx="10920552" cy="523220"/>
          </a:xfrm>
          <a:prstGeom prst="rect">
            <a:avLst/>
          </a:prstGeom>
          <a:noFill/>
        </p:spPr>
        <p:txBody>
          <a:bodyPr wrap="square">
            <a:spAutoFit/>
          </a:bodyPr>
          <a:lstStyle/>
          <a:p>
            <a:pPr algn="just"/>
            <a:r>
              <a:rPr lang="vi-VN" sz="2800" b="1" dirty="0">
                <a:solidFill>
                  <a:srgbClr val="C00000"/>
                </a:solidFill>
                <a:latin typeface="Arial" pitchFamily="34" charset="0"/>
                <a:cs typeface="Times New Roman" panose="02020603050405020304" pitchFamily="18" charset="0"/>
              </a:rPr>
              <a:t>Tuổi nhỏ đã góp công sức như thế nào để làm ra hạt gạo?</a:t>
            </a:r>
            <a:endParaRPr lang="en-US" sz="2800" b="1" dirty="0">
              <a:solidFill>
                <a:srgbClr val="C00000"/>
              </a:solidFill>
              <a:latin typeface="Arial"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5D7D2CD-39D1-48EA-8606-0334A3C80A3C}"/>
              </a:ext>
            </a:extLst>
          </p:cNvPr>
          <p:cNvSpPr/>
          <p:nvPr/>
        </p:nvSpPr>
        <p:spPr>
          <a:xfrm>
            <a:off x="767697" y="1046925"/>
            <a:ext cx="6492145" cy="492443"/>
          </a:xfrm>
          <a:prstGeom prst="rect">
            <a:avLst/>
          </a:prstGeom>
        </p:spPr>
        <p:txBody>
          <a:bodyPr wrap="square">
            <a:spAutoFit/>
          </a:bodyPr>
          <a:lstStyle/>
          <a:p>
            <a:pPr>
              <a:defRPr/>
            </a:pPr>
            <a:r>
              <a:rPr lang="en-GB" altLang="en-US" sz="2600" b="1" noProof="1">
                <a:solidFill>
                  <a:srgbClr val="42426C"/>
                </a:solidFill>
                <a:latin typeface="Arial" panose="020B0604020202020204" pitchFamily="34" charset="0"/>
                <a:cs typeface="Arial" panose="020B0604020202020204" pitchFamily="34" charset="0"/>
                <a:sym typeface="+mn-ea"/>
              </a:rPr>
              <a:t>Đọc </a:t>
            </a:r>
            <a:r>
              <a:rPr lang="vi-VN" altLang="en-US" sz="2600" b="1" noProof="1">
                <a:solidFill>
                  <a:srgbClr val="42426C"/>
                </a:solidFill>
                <a:latin typeface="Arial" panose="020B0604020202020204" pitchFamily="34" charset="0"/>
                <a:cs typeface="Arial" panose="020B0604020202020204" pitchFamily="34" charset="0"/>
                <a:sym typeface="+mn-ea"/>
              </a:rPr>
              <a:t>thầm khổ thơ 4 và trả lời câu hỏi</a:t>
            </a:r>
            <a:r>
              <a:rPr lang="en-GB" altLang="en-US" sz="2600" b="1" noProof="1">
                <a:solidFill>
                  <a:srgbClr val="42426C"/>
                </a:solidFill>
                <a:latin typeface="Arial" panose="020B0604020202020204" pitchFamily="34" charset="0"/>
                <a:cs typeface="Arial" panose="020B0604020202020204" pitchFamily="34" charset="0"/>
                <a:sym typeface="+mn-ea"/>
              </a:rPr>
              <a:t>: </a:t>
            </a:r>
            <a:r>
              <a:rPr lang="vi-VN" altLang="en-US" sz="2600" b="1" noProof="1">
                <a:solidFill>
                  <a:srgbClr val="42426C"/>
                </a:solidFill>
                <a:latin typeface="Arial" panose="020B0604020202020204" pitchFamily="34" charset="0"/>
                <a:cs typeface="Arial" panose="020B0604020202020204" pitchFamily="34" charset="0"/>
                <a:sym typeface="+mn-ea"/>
              </a:rPr>
              <a:t> </a:t>
            </a:r>
          </a:p>
        </p:txBody>
      </p:sp>
      <p:sp>
        <p:nvSpPr>
          <p:cNvPr id="8" name="Google Shape;429;p41">
            <a:extLst>
              <a:ext uri="{FF2B5EF4-FFF2-40B4-BE49-F238E27FC236}">
                <a16:creationId xmlns:a16="http://schemas.microsoft.com/office/drawing/2014/main" id="{6C536199-4044-4BD6-8693-8E0282D6FE50}"/>
              </a:ext>
            </a:extLst>
          </p:cNvPr>
          <p:cNvSpPr txBox="1">
            <a:spLocks/>
          </p:cNvSpPr>
          <p:nvPr/>
        </p:nvSpPr>
        <p:spPr>
          <a:xfrm>
            <a:off x="158913" y="1608405"/>
            <a:ext cx="566650" cy="455290"/>
          </a:xfrm>
          <a:prstGeom prst="rect">
            <a:avLst/>
          </a:prstGeom>
          <a:solidFill>
            <a:srgbClr val="FFFF00"/>
          </a:solid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2800" dirty="0">
                <a:latin typeface="Arial" panose="020B0604020202020204" pitchFamily="34" charset="0"/>
                <a:cs typeface="Arial" panose="020B0604020202020204" pitchFamily="34" charset="0"/>
              </a:rPr>
              <a:t>3</a:t>
            </a:r>
            <a:endParaRPr lang="en" sz="28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DE35EC19-6014-46AD-81DA-7CF1A824DAFF}"/>
              </a:ext>
            </a:extLst>
          </p:cNvPr>
          <p:cNvSpPr txBox="1">
            <a:spLocks/>
          </p:cNvSpPr>
          <p:nvPr/>
        </p:nvSpPr>
        <p:spPr>
          <a:xfrm>
            <a:off x="2423319" y="2194113"/>
            <a:ext cx="6629400" cy="20427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0"/>
              </a:spcBef>
              <a:buFont typeface="Arial" pitchFamily="34" charset="0"/>
              <a:buNone/>
            </a:pP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Chống</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hạn</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vục</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mẻ</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miệng</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gầu</a:t>
            </a:r>
            <a:endParaRPr lang="en-US" sz="2800" b="1" dirty="0">
              <a:solidFill>
                <a:srgbClr val="002060"/>
              </a:solidFill>
              <a:latin typeface="Arial" panose="020B0604020202020204" pitchFamily="34" charset="0"/>
              <a:cs typeface="Times New Roman" panose="02020603050405020304" pitchFamily="18" charset="0"/>
            </a:endParaRPr>
          </a:p>
          <a:p>
            <a:pPr>
              <a:lnSpc>
                <a:spcPct val="150000"/>
              </a:lnSpc>
              <a:spcBef>
                <a:spcPts val="0"/>
              </a:spcBef>
              <a:buFontTx/>
              <a:buChar char="-"/>
            </a:pPr>
            <a:r>
              <a:rPr lang="en-US" sz="2800" b="1" dirty="0" err="1">
                <a:solidFill>
                  <a:srgbClr val="002060"/>
                </a:solidFill>
                <a:latin typeface="Arial" panose="020B0604020202020204" pitchFamily="34" charset="0"/>
                <a:cs typeface="Times New Roman" panose="02020603050405020304" pitchFamily="18" charset="0"/>
              </a:rPr>
              <a:t>Bắt</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sâu</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lúa</a:t>
            </a:r>
            <a:r>
              <a:rPr lang="en-US" sz="2800" b="1" dirty="0">
                <a:solidFill>
                  <a:srgbClr val="002060"/>
                </a:solidFill>
                <a:latin typeface="Arial" panose="020B0604020202020204" pitchFamily="34" charset="0"/>
                <a:cs typeface="Times New Roman" panose="02020603050405020304" pitchFamily="18" charset="0"/>
              </a:rPr>
              <a:t> </a:t>
            </a:r>
            <a:r>
              <a:rPr lang="vi-VN" sz="2800" b="1" dirty="0">
                <a:solidFill>
                  <a:srgbClr val="002060"/>
                </a:solidFill>
                <a:latin typeface="Arial" panose="020B0604020202020204" pitchFamily="34" charset="0"/>
                <a:cs typeface="Times New Roman" panose="02020603050405020304" pitchFamily="18" charset="0"/>
              </a:rPr>
              <a:t>ca</a:t>
            </a:r>
            <a:r>
              <a:rPr lang="en-US" sz="2800" b="1" dirty="0">
                <a:solidFill>
                  <a:srgbClr val="002060"/>
                </a:solidFill>
                <a:latin typeface="Arial" panose="020B0604020202020204" pitchFamily="34" charset="0"/>
                <a:cs typeface="Times New Roman" panose="02020603050405020304" pitchFamily="18" charset="0"/>
              </a:rPr>
              <a:t>o </a:t>
            </a:r>
            <a:r>
              <a:rPr lang="en-US" sz="2800" b="1" dirty="0" err="1">
                <a:solidFill>
                  <a:srgbClr val="002060"/>
                </a:solidFill>
                <a:latin typeface="Arial" panose="020B0604020202020204" pitchFamily="34" charset="0"/>
                <a:cs typeface="Times New Roman" panose="02020603050405020304" pitchFamily="18" charset="0"/>
              </a:rPr>
              <a:t>rát</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mặt</a:t>
            </a:r>
            <a:endParaRPr lang="en-US" sz="2800" b="1" dirty="0">
              <a:solidFill>
                <a:srgbClr val="002060"/>
              </a:solidFill>
              <a:latin typeface="Arial" panose="020B0604020202020204" pitchFamily="34" charset="0"/>
              <a:cs typeface="Times New Roman" panose="02020603050405020304" pitchFamily="18" charset="0"/>
            </a:endParaRPr>
          </a:p>
          <a:p>
            <a:pPr>
              <a:lnSpc>
                <a:spcPct val="150000"/>
              </a:lnSpc>
              <a:spcBef>
                <a:spcPts val="0"/>
              </a:spcBef>
              <a:buFontTx/>
              <a:buChar char="-"/>
            </a:pPr>
            <a:r>
              <a:rPr lang="en-US" sz="2800" b="1" dirty="0" err="1">
                <a:solidFill>
                  <a:srgbClr val="002060"/>
                </a:solidFill>
                <a:latin typeface="Arial" panose="020B0604020202020204" pitchFamily="34" charset="0"/>
                <a:cs typeface="Times New Roman" panose="02020603050405020304" pitchFamily="18" charset="0"/>
              </a:rPr>
              <a:t>Gánh</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phân</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quang</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trành</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quết</a:t>
            </a:r>
            <a:r>
              <a:rPr lang="en-US" sz="2800" b="1" dirty="0">
                <a:solidFill>
                  <a:srgbClr val="002060"/>
                </a:solidFill>
                <a:latin typeface="Arial" panose="020B0604020202020204" pitchFamily="34" charset="0"/>
                <a:cs typeface="Times New Roman" panose="02020603050405020304" pitchFamily="18" charset="0"/>
              </a:rPr>
              <a:t> </a:t>
            </a:r>
            <a:r>
              <a:rPr lang="en-US" sz="2800" b="1" dirty="0" err="1">
                <a:solidFill>
                  <a:srgbClr val="002060"/>
                </a:solidFill>
                <a:latin typeface="Arial" panose="020B0604020202020204" pitchFamily="34" charset="0"/>
                <a:cs typeface="Times New Roman" panose="02020603050405020304" pitchFamily="18" charset="0"/>
              </a:rPr>
              <a:t>đất</a:t>
            </a:r>
            <a:endParaRPr lang="en-US" sz="2800" b="1" dirty="0">
              <a:solidFill>
                <a:srgbClr val="002060"/>
              </a:solidFill>
              <a:latin typeface="Arial" panose="020B0604020202020204" pitchFamily="34" charset="0"/>
              <a:cs typeface="Times New Roman" panose="02020603050405020304" pitchFamily="18" charset="0"/>
            </a:endParaRPr>
          </a:p>
        </p:txBody>
      </p:sp>
      <p:sp>
        <p:nvSpPr>
          <p:cNvPr id="10" name="Flowchart: Alternate Process 9">
            <a:extLst>
              <a:ext uri="{FF2B5EF4-FFF2-40B4-BE49-F238E27FC236}">
                <a16:creationId xmlns:a16="http://schemas.microsoft.com/office/drawing/2014/main" id="{7CAED44A-5F3D-4484-A584-F3449870D4AD}"/>
              </a:ext>
            </a:extLst>
          </p:cNvPr>
          <p:cNvSpPr/>
          <p:nvPr/>
        </p:nvSpPr>
        <p:spPr>
          <a:xfrm>
            <a:off x="2118519" y="2229991"/>
            <a:ext cx="7315200" cy="2042700"/>
          </a:xfrm>
          <a:prstGeom prst="flowChartAlternateProcess">
            <a:avLst/>
          </a:prstGeom>
          <a:no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7" name="TextBox 16">
            <a:extLst>
              <a:ext uri="{FF2B5EF4-FFF2-40B4-BE49-F238E27FC236}">
                <a16:creationId xmlns:a16="http://schemas.microsoft.com/office/drawing/2014/main" id="{D39AE5ED-771E-48D9-AAE9-DB8CEC153EE6}"/>
              </a:ext>
            </a:extLst>
          </p:cNvPr>
          <p:cNvSpPr txBox="1"/>
          <p:nvPr/>
        </p:nvSpPr>
        <p:spPr>
          <a:xfrm>
            <a:off x="617534" y="5297724"/>
            <a:ext cx="11544304" cy="523220"/>
          </a:xfrm>
          <a:prstGeom prst="rect">
            <a:avLst/>
          </a:prstGeom>
          <a:noFill/>
        </p:spPr>
        <p:txBody>
          <a:bodyPr wrap="square">
            <a:spAutoFit/>
          </a:bodyPr>
          <a:lstStyle/>
          <a:p>
            <a:pPr algn="l"/>
            <a:r>
              <a:rPr lang="vi-VN" sz="2800" b="1" dirty="0">
                <a:solidFill>
                  <a:srgbClr val="002060"/>
                </a:solidFill>
                <a:latin typeface="Arial" panose="020B0604020202020204" pitchFamily="34" charset="0"/>
                <a:cs typeface="Times New Roman" panose="02020603050405020304" pitchFamily="18" charset="0"/>
              </a:rPr>
              <a:t>quệt đất </a:t>
            </a:r>
            <a:r>
              <a:rPr lang="vi-VN" sz="2800" b="1" i="1" dirty="0">
                <a:solidFill>
                  <a:srgbClr val="002060"/>
                </a:solidFill>
                <a:latin typeface="Arial" panose="020B0604020202020204" pitchFamily="34" charset="0"/>
                <a:cs typeface="Times New Roman" panose="02020603050405020304" pitchFamily="18" charset="0"/>
              </a:rPr>
              <a:t>(chạm đất): </a:t>
            </a:r>
            <a:r>
              <a:rPr lang="vi-VN" sz="2800" i="1" dirty="0">
                <a:solidFill>
                  <a:srgbClr val="002060"/>
                </a:solidFill>
                <a:latin typeface="Arial" panose="020B0604020202020204" pitchFamily="34" charset="0"/>
                <a:cs typeface="Times New Roman" panose="02020603050405020304" pitchFamily="18" charset="0"/>
              </a:rPr>
              <a:t>ý nói quang trành dài khi gánh bị quệt xuống đất</a:t>
            </a:r>
            <a:endParaRPr lang="en-US" sz="2800" b="1" dirty="0">
              <a:solidFill>
                <a:srgbClr val="002060"/>
              </a:solidFill>
              <a:latin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E2B76DD-C01A-407E-AA33-693A0FD7F55F}"/>
              </a:ext>
            </a:extLst>
          </p:cNvPr>
          <p:cNvSpPr txBox="1"/>
          <p:nvPr/>
        </p:nvSpPr>
        <p:spPr>
          <a:xfrm>
            <a:off x="442238" y="4759209"/>
            <a:ext cx="10920552" cy="523220"/>
          </a:xfrm>
          <a:prstGeom prst="rect">
            <a:avLst/>
          </a:prstGeom>
          <a:noFill/>
        </p:spPr>
        <p:txBody>
          <a:bodyPr wrap="square">
            <a:spAutoFit/>
          </a:bodyPr>
          <a:lstStyle/>
          <a:p>
            <a:pPr algn="just"/>
            <a:r>
              <a:rPr lang="vi-VN" sz="2800" b="1" dirty="0">
                <a:solidFill>
                  <a:srgbClr val="C00000"/>
                </a:solidFill>
                <a:latin typeface="Arial" pitchFamily="34" charset="0"/>
                <a:cs typeface="Times New Roman" panose="02020603050405020304" pitchFamily="18" charset="0"/>
              </a:rPr>
              <a:t>* Em hiểu quết đất nghĩa là gì?</a:t>
            </a:r>
          </a:p>
        </p:txBody>
      </p:sp>
    </p:spTree>
    <p:extLst>
      <p:ext uri="{BB962C8B-B14F-4D97-AF65-F5344CB8AC3E}">
        <p14:creationId xmlns:p14="http://schemas.microsoft.com/office/powerpoint/2010/main" val="8786410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1" nodeType="clickEffect">
                                  <p:stCondLst>
                                    <p:cond delay="0"/>
                                  </p:stCondLst>
                                  <p:childTnLst>
                                    <p:animEffect transition="out" filter="circle(out)">
                                      <p:cBhvr>
                                        <p:cTn id="40" dur="2000"/>
                                        <p:tgtEl>
                                          <p:spTgt spid="18"/>
                                        </p:tgtEl>
                                      </p:cBhvr>
                                    </p:animEffect>
                                    <p:set>
                                      <p:cBhvr>
                                        <p:cTn id="41" dur="1" fill="hold">
                                          <p:stCondLst>
                                            <p:cond delay="1999"/>
                                          </p:stCondLst>
                                        </p:cTn>
                                        <p:tgtEl>
                                          <p:spTgt spid="18"/>
                                        </p:tgtEl>
                                        <p:attrNameLst>
                                          <p:attrName>style.visibility</p:attrName>
                                        </p:attrNameLst>
                                      </p:cBhvr>
                                      <p:to>
                                        <p:strVal val="hidden"/>
                                      </p:to>
                                    </p:set>
                                  </p:childTnLst>
                                </p:cTn>
                              </p:par>
                              <p:par>
                                <p:cTn id="42" presetID="6" presetClass="exit" presetSubtype="32" fill="hold" grpId="1" nodeType="withEffect">
                                  <p:stCondLst>
                                    <p:cond delay="0"/>
                                  </p:stCondLst>
                                  <p:childTnLst>
                                    <p:animEffect transition="out" filter="circle(out)">
                                      <p:cBhvr>
                                        <p:cTn id="43" dur="2000"/>
                                        <p:tgtEl>
                                          <p:spTgt spid="17"/>
                                        </p:tgtEl>
                                      </p:cBhvr>
                                    </p:animEffect>
                                    <p:set>
                                      <p:cBhvr>
                                        <p:cTn id="44"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animBg="1"/>
      <p:bldP spid="17" grpId="0"/>
      <p:bldP spid="17" grpId="1"/>
      <p:bldP spid="18" grpId="0"/>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ỡi cô tát nước bên đàng, Lấy gì múc ánh trăng vàng đổ đi - Là gì? - Đố vui  - Đố vui dân gian đặc sắc - Những câu đố vui">
            <a:extLst>
              <a:ext uri="{FF2B5EF4-FFF2-40B4-BE49-F238E27FC236}">
                <a16:creationId xmlns:a16="http://schemas.microsoft.com/office/drawing/2014/main" id="{0289B190-09C7-48CD-8CC2-EDDF6E737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519" y="685800"/>
            <a:ext cx="5715000" cy="426343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30" name="Picture 6" descr="Gầu sòng đan đẹp | Shopee Việt Nam">
            <a:extLst>
              <a:ext uri="{FF2B5EF4-FFF2-40B4-BE49-F238E27FC236}">
                <a16:creationId xmlns:a16="http://schemas.microsoft.com/office/drawing/2014/main" id="{9FE6B2B5-268B-437E-9C58-7D4EC781D5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45" b="15555"/>
          <a:stretch/>
        </p:blipFill>
        <p:spPr bwMode="auto">
          <a:xfrm>
            <a:off x="137319" y="685800"/>
            <a:ext cx="6090621" cy="426343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2D3FB5C-1BA6-452C-849D-1988762AC854}"/>
              </a:ext>
            </a:extLst>
          </p:cNvPr>
          <p:cNvSpPr txBox="1"/>
          <p:nvPr/>
        </p:nvSpPr>
        <p:spPr>
          <a:xfrm>
            <a:off x="3109119" y="5410200"/>
            <a:ext cx="7543800" cy="892552"/>
          </a:xfrm>
          <a:prstGeom prst="rect">
            <a:avLst/>
          </a:prstGeom>
          <a:noFill/>
        </p:spPr>
        <p:txBody>
          <a:bodyPr wrap="square">
            <a:spAutoFit/>
          </a:bodyPr>
          <a:lstStyle/>
          <a:p>
            <a:pPr algn="just" eaLnBrk="1" hangingPunct="1"/>
            <a:r>
              <a:rPr lang="vi-VN" altLang="en-US" sz="2600" b="1" dirty="0">
                <a:solidFill>
                  <a:srgbClr val="FF0000"/>
                </a:solidFill>
                <a:latin typeface="Arial" panose="020B0604020202020204" pitchFamily="34" charset="0"/>
                <a:cs typeface="Arial" panose="020B0604020202020204" pitchFamily="34" charset="0"/>
              </a:rPr>
              <a:t> gầu sòng  </a:t>
            </a:r>
            <a:r>
              <a:rPr lang="en-US" altLang="en-US" sz="2600" b="1" dirty="0">
                <a:solidFill>
                  <a:srgbClr val="FF0000"/>
                </a:solidFill>
                <a:latin typeface="Arial" panose="020B0604020202020204" pitchFamily="34" charset="0"/>
                <a:cs typeface="Arial" panose="020B0604020202020204" pitchFamily="34" charset="0"/>
              </a:rPr>
              <a:t>: </a:t>
            </a:r>
            <a:r>
              <a:rPr lang="vi-VN" sz="2600" b="1" dirty="0">
                <a:solidFill>
                  <a:srgbClr val="002060"/>
                </a:solidFill>
                <a:latin typeface="Arial" panose="020B0604020202020204" pitchFamily="34" charset="0"/>
                <a:cs typeface="Arial" panose="020B0604020202020204" pitchFamily="34" charset="0"/>
              </a:rPr>
              <a:t>gầu đan bằng tre</a:t>
            </a:r>
          </a:p>
          <a:p>
            <a:pPr algn="just" eaLnBrk="1" hangingPunct="1"/>
            <a:r>
              <a:rPr lang="vi-VN" altLang="en-US" sz="2600" b="1" dirty="0">
                <a:solidFill>
                  <a:srgbClr val="FF0000"/>
                </a:solidFill>
                <a:latin typeface="Arial" panose="020B0604020202020204" pitchFamily="34" charset="0"/>
                <a:cs typeface="Arial" panose="020B0604020202020204" pitchFamily="34" charset="0"/>
              </a:rPr>
              <a:t> công dụng: </a:t>
            </a:r>
            <a:r>
              <a:rPr lang="vi-VN" altLang="en-US" sz="2600" b="1" dirty="0">
                <a:solidFill>
                  <a:srgbClr val="002060"/>
                </a:solidFill>
                <a:latin typeface="Arial" panose="020B0604020202020204" pitchFamily="34" charset="0"/>
                <a:cs typeface="Arial" panose="020B0604020202020204" pitchFamily="34" charset="0"/>
              </a:rPr>
              <a:t>dùng để tát nước vào mùa hạn  </a:t>
            </a:r>
            <a:endParaRPr lang="en-US" altLang="en-US" sz="2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0420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4" descr="Cái gầu tát nước trang trí decor | Shopee Việt Nam">
            <a:extLst>
              <a:ext uri="{FF2B5EF4-FFF2-40B4-BE49-F238E27FC236}">
                <a16:creationId xmlns:a16="http://schemas.microsoft.com/office/drawing/2014/main" id="{BF9BA29F-63EF-405D-82EC-3242EFC371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37" b="9137"/>
          <a:stretch/>
        </p:blipFill>
        <p:spPr bwMode="auto">
          <a:xfrm>
            <a:off x="1377393" y="1261241"/>
            <a:ext cx="3908016" cy="3193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E8122E46-A344-42B6-9A94-55C719C0C270}"/>
              </a:ext>
            </a:extLst>
          </p:cNvPr>
          <p:cNvGrpSpPr/>
          <p:nvPr/>
        </p:nvGrpSpPr>
        <p:grpSpPr>
          <a:xfrm>
            <a:off x="5606727" y="1261241"/>
            <a:ext cx="5117633" cy="3262384"/>
            <a:chOff x="5471319" y="1142999"/>
            <a:chExt cx="6386278" cy="3940337"/>
          </a:xfrm>
        </p:grpSpPr>
        <p:pic>
          <p:nvPicPr>
            <p:cNvPr id="2052" name="Picture 4" descr="Nhiều trường hợp dùng sai cả tiếng mẹ đẻ (kỳ 2)">
              <a:extLst>
                <a:ext uri="{FF2B5EF4-FFF2-40B4-BE49-F238E27FC236}">
                  <a16:creationId xmlns:a16="http://schemas.microsoft.com/office/drawing/2014/main" id="{29F1974C-E174-4855-8CD0-28D9A9D33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1319" y="1142999"/>
              <a:ext cx="6386278" cy="3940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7AC46432-4762-4947-949C-12169A85FDA8}"/>
                </a:ext>
              </a:extLst>
            </p:cNvPr>
            <p:cNvSpPr/>
            <p:nvPr/>
          </p:nvSpPr>
          <p:spPr>
            <a:xfrm>
              <a:off x="5776119" y="4038600"/>
              <a:ext cx="2155384" cy="685800"/>
            </a:xfrm>
            <a:prstGeom prst="rect">
              <a:avLst/>
            </a:prstGeom>
            <a:solidFill>
              <a:srgbClr val="316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3F796C8-006B-4823-BA2D-12779C947A70}"/>
              </a:ext>
            </a:extLst>
          </p:cNvPr>
          <p:cNvSpPr txBox="1"/>
          <p:nvPr/>
        </p:nvSpPr>
        <p:spPr>
          <a:xfrm>
            <a:off x="1753273" y="4640777"/>
            <a:ext cx="9220200" cy="492443"/>
          </a:xfrm>
          <a:prstGeom prst="rect">
            <a:avLst/>
          </a:prstGeom>
          <a:noFill/>
        </p:spPr>
        <p:txBody>
          <a:bodyPr wrap="square">
            <a:spAutoFit/>
          </a:bodyPr>
          <a:lstStyle/>
          <a:p>
            <a:pPr algn="just" eaLnBrk="1" hangingPunct="1"/>
            <a:r>
              <a:rPr lang="vi-VN" altLang="en-US" sz="2600" b="1" dirty="0">
                <a:solidFill>
                  <a:srgbClr val="FF0000"/>
                </a:solidFill>
                <a:latin typeface="Arial" panose="020B0604020202020204" pitchFamily="34" charset="0"/>
                <a:cs typeface="Arial" panose="020B0604020202020204" pitchFamily="34" charset="0"/>
              </a:rPr>
              <a:t> </a:t>
            </a:r>
            <a:r>
              <a:rPr lang="vi-VN" altLang="en-US" sz="2400" b="1" dirty="0">
                <a:solidFill>
                  <a:srgbClr val="FF0000"/>
                </a:solidFill>
                <a:latin typeface="Arial" panose="020B0604020202020204" pitchFamily="34" charset="0"/>
                <a:cs typeface="Arial" panose="020B0604020202020204" pitchFamily="34" charset="0"/>
              </a:rPr>
              <a:t>gầu dai</a:t>
            </a:r>
            <a:r>
              <a:rPr lang="en-US" altLang="en-US" sz="2400" b="1" dirty="0">
                <a:solidFill>
                  <a:srgbClr val="FF000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gầu đan bằng tre,</a:t>
            </a:r>
            <a:r>
              <a:rPr lang="vi-VN" altLang="en-US" sz="2400" b="1" dirty="0">
                <a:solidFill>
                  <a:srgbClr val="FF0000"/>
                </a:solidFill>
                <a:latin typeface="Arial" panose="020B0604020202020204" pitchFamily="34" charset="0"/>
                <a:cs typeface="Arial" panose="020B0604020202020204" pitchFamily="34" charset="0"/>
              </a:rPr>
              <a:t> </a:t>
            </a:r>
            <a:r>
              <a:rPr lang="vi-VN" altLang="en-US" sz="2400" b="1" dirty="0">
                <a:solidFill>
                  <a:srgbClr val="002060"/>
                </a:solidFill>
                <a:latin typeface="Arial" panose="020B0604020202020204" pitchFamily="34" charset="0"/>
                <a:cs typeface="Arial" panose="020B0604020202020204" pitchFamily="34" charset="0"/>
              </a:rPr>
              <a:t>dùng để tát nước vào mùa hạn  </a:t>
            </a:r>
            <a:endParaRPr lang="en-US" altLang="en-US" sz="2400"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BE3A4AF-AA25-4234-B016-09FE8FA784D9}"/>
              </a:ext>
            </a:extLst>
          </p:cNvPr>
          <p:cNvSpPr txBox="1"/>
          <p:nvPr/>
        </p:nvSpPr>
        <p:spPr>
          <a:xfrm>
            <a:off x="4630416" y="5400483"/>
            <a:ext cx="6044473" cy="461665"/>
          </a:xfrm>
          <a:prstGeom prst="rect">
            <a:avLst/>
          </a:prstGeom>
          <a:noFill/>
        </p:spPr>
        <p:txBody>
          <a:bodyPr wrap="square">
            <a:spAutoFit/>
          </a:bodyPr>
          <a:lstStyle/>
          <a:p>
            <a:pPr algn="l"/>
            <a:r>
              <a:rPr lang="vi-VN" sz="2400" b="1" i="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bị</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mất</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đi</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một</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mảnh</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nhỏ</a:t>
            </a:r>
            <a:r>
              <a:rPr lang="en-US" sz="2400" b="1" i="1" dirty="0">
                <a:solidFill>
                  <a:srgbClr val="002060"/>
                </a:solidFill>
                <a:latin typeface="Arial" panose="020B0604020202020204" pitchFamily="34" charset="0"/>
                <a:cs typeface="Arial" panose="020B0604020202020204" pitchFamily="34" charset="0"/>
              </a:rPr>
              <a:t> ở </a:t>
            </a:r>
            <a:r>
              <a:rPr lang="en-US" sz="2400" b="1" i="1" dirty="0" err="1">
                <a:solidFill>
                  <a:srgbClr val="002060"/>
                </a:solidFill>
                <a:latin typeface="Arial" panose="020B0604020202020204" pitchFamily="34" charset="0"/>
                <a:cs typeface="Arial" panose="020B0604020202020204" pitchFamily="34" charset="0"/>
              </a:rPr>
              <a:t>rìa</a:t>
            </a:r>
            <a:r>
              <a:rPr lang="en-US" sz="2400" b="1" i="1" dirty="0">
                <a:solidFill>
                  <a:srgbClr val="002060"/>
                </a:solidFill>
                <a:latin typeface="Arial" panose="020B0604020202020204" pitchFamily="34" charset="0"/>
                <a:cs typeface="Arial" panose="020B0604020202020204" pitchFamily="34" charset="0"/>
              </a:rPr>
              <a:t>, ở </a:t>
            </a:r>
            <a:r>
              <a:rPr lang="vi-VN" sz="2400" b="1" i="1" dirty="0">
                <a:solidFill>
                  <a:srgbClr val="002060"/>
                </a:solidFill>
                <a:latin typeface="Arial" panose="020B0604020202020204" pitchFamily="34" charset="0"/>
                <a:cs typeface="Arial" panose="020B0604020202020204" pitchFamily="34" charset="0"/>
              </a:rPr>
              <a:t>cạnh)</a:t>
            </a:r>
            <a:endParaRPr lang="en-US" sz="2400" b="1" i="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DD1FC88-99DD-472B-B45F-95117FBD8354}"/>
              </a:ext>
            </a:extLst>
          </p:cNvPr>
          <p:cNvSpPr txBox="1"/>
          <p:nvPr/>
        </p:nvSpPr>
        <p:spPr>
          <a:xfrm>
            <a:off x="326770" y="5386455"/>
            <a:ext cx="4313238" cy="492443"/>
          </a:xfrm>
          <a:prstGeom prst="rect">
            <a:avLst/>
          </a:prstGeom>
          <a:noFill/>
        </p:spPr>
        <p:txBody>
          <a:bodyPr wrap="square">
            <a:spAutoFit/>
          </a:bodyPr>
          <a:lstStyle/>
          <a:p>
            <a:pPr algn="just"/>
            <a:r>
              <a:rPr lang="vi-VN" sz="2600" b="1" dirty="0">
                <a:solidFill>
                  <a:srgbClr val="C00000"/>
                </a:solidFill>
                <a:latin typeface="Arial" pitchFamily="34" charset="0"/>
                <a:cs typeface="Times New Roman" panose="02020603050405020304" pitchFamily="18" charset="0"/>
              </a:rPr>
              <a:t>* Em hiểu mẻ nghĩa là gì?</a:t>
            </a:r>
          </a:p>
        </p:txBody>
      </p:sp>
      <p:sp>
        <p:nvSpPr>
          <p:cNvPr id="21" name="TextBox 20">
            <a:extLst>
              <a:ext uri="{FF2B5EF4-FFF2-40B4-BE49-F238E27FC236}">
                <a16:creationId xmlns:a16="http://schemas.microsoft.com/office/drawing/2014/main" id="{FE5DF3F3-0A11-48F3-AE09-554A0725D3FE}"/>
              </a:ext>
            </a:extLst>
          </p:cNvPr>
          <p:cNvSpPr txBox="1"/>
          <p:nvPr/>
        </p:nvSpPr>
        <p:spPr>
          <a:xfrm>
            <a:off x="483603" y="6019579"/>
            <a:ext cx="11848171" cy="523220"/>
          </a:xfrm>
          <a:prstGeom prst="rect">
            <a:avLst/>
          </a:prstGeom>
          <a:noFill/>
        </p:spPr>
        <p:txBody>
          <a:bodyPr wrap="square">
            <a:spAutoFit/>
          </a:bodyPr>
          <a:lstStyle/>
          <a:p>
            <a:pPr algn="just"/>
            <a:r>
              <a:rPr lang="vi-VN" sz="2600" b="1" dirty="0">
                <a:solidFill>
                  <a:srgbClr val="C00000"/>
                </a:solidFill>
                <a:latin typeface="Arial" pitchFamily="34" charset="0"/>
                <a:cs typeface="Times New Roman" panose="02020603050405020304" pitchFamily="18" charset="0"/>
              </a:rPr>
              <a:t>* mẻ miệng gầu:</a:t>
            </a:r>
            <a:r>
              <a:rPr lang="en-US" sz="2800" b="1" i="1" dirty="0">
                <a:solidFill>
                  <a:srgbClr val="002060"/>
                </a:solidFill>
                <a:latin typeface="Arial" panose="020B0604020202020204" pitchFamily="34" charset="0"/>
                <a:cs typeface="Arial" panose="020B0604020202020204" pitchFamily="34" charset="0"/>
              </a:rPr>
              <a:t> </a:t>
            </a:r>
            <a:r>
              <a:rPr lang="vi-VN" sz="2800" b="1" i="1" dirty="0">
                <a:solidFill>
                  <a:srgbClr val="002060"/>
                </a:solidFill>
                <a:latin typeface="Arial" panose="020B0604020202020204" pitchFamily="34" charset="0"/>
                <a:cs typeface="Arial" panose="020B0604020202020204" pitchFamily="34" charset="0"/>
              </a:rPr>
              <a:t>miệng của chiếc gầu </a:t>
            </a:r>
            <a:r>
              <a:rPr lang="en-US" sz="2800" b="1" i="1" dirty="0" err="1">
                <a:solidFill>
                  <a:srgbClr val="002060"/>
                </a:solidFill>
                <a:latin typeface="Arial" panose="020B0604020202020204" pitchFamily="34" charset="0"/>
                <a:cs typeface="Arial" panose="020B0604020202020204" pitchFamily="34" charset="0"/>
              </a:rPr>
              <a:t>bị</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mất</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đi</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một</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mảnh</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nhỏ</a:t>
            </a:r>
            <a:r>
              <a:rPr lang="en-US" sz="2800" b="1" i="1" dirty="0">
                <a:solidFill>
                  <a:srgbClr val="002060"/>
                </a:solidFill>
                <a:latin typeface="Arial" panose="020B0604020202020204" pitchFamily="34" charset="0"/>
                <a:cs typeface="Arial" panose="020B0604020202020204" pitchFamily="34" charset="0"/>
              </a:rPr>
              <a:t> ở </a:t>
            </a:r>
            <a:r>
              <a:rPr lang="en-US" sz="2800" b="1" i="1" dirty="0" err="1">
                <a:solidFill>
                  <a:srgbClr val="002060"/>
                </a:solidFill>
                <a:latin typeface="Arial" panose="020B0604020202020204" pitchFamily="34" charset="0"/>
                <a:cs typeface="Arial" panose="020B0604020202020204" pitchFamily="34" charset="0"/>
              </a:rPr>
              <a:t>rìa</a:t>
            </a:r>
            <a:endParaRPr lang="vi-VN" sz="2600" b="1" dirty="0">
              <a:solidFill>
                <a:srgbClr val="C00000"/>
              </a:solidFill>
              <a:latin typeface="Arial" pitchFamily="34" charset="0"/>
              <a:cs typeface="Times New Roman" panose="02020603050405020304" pitchFamily="18" charset="0"/>
            </a:endParaRPr>
          </a:p>
        </p:txBody>
      </p:sp>
    </p:spTree>
    <p:extLst>
      <p:ext uri="{BB962C8B-B14F-4D97-AF65-F5344CB8AC3E}">
        <p14:creationId xmlns:p14="http://schemas.microsoft.com/office/powerpoint/2010/main" val="459583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grpId="1" nodeType="clickEffect">
                                  <p:stCondLst>
                                    <p:cond delay="0"/>
                                  </p:stCondLst>
                                  <p:childTnLst>
                                    <p:animEffect transition="out" filter="checkerboard(across)">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5" presetClass="exit" presetSubtype="10" fill="hold" grpId="1" nodeType="withEffect">
                                  <p:stCondLst>
                                    <p:cond delay="0"/>
                                  </p:stCondLst>
                                  <p:childTnLst>
                                    <p:animEffect transition="out" filter="checkerboard(across)">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19" grpId="1"/>
      <p:bldP spid="20" grpId="0"/>
      <p:bldP spid="20" grpId="1"/>
      <p:bldP spid="21" grpId="0"/>
      <p:bldP spid="21"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 Box 4">
            <a:extLst>
              <a:ext uri="{FF2B5EF4-FFF2-40B4-BE49-F238E27FC236}">
                <a16:creationId xmlns:a16="http://schemas.microsoft.com/office/drawing/2014/main" id="{9172BEF3-E3C1-4848-A8F9-C16732984430}"/>
              </a:ext>
            </a:extLst>
          </p:cNvPr>
          <p:cNvSpPr txBox="1">
            <a:spLocks noChangeArrowheads="1"/>
          </p:cNvSpPr>
          <p:nvPr/>
        </p:nvSpPr>
        <p:spPr bwMode="auto">
          <a:xfrm>
            <a:off x="228918" y="1395784"/>
            <a:ext cx="1173479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just">
              <a:spcBef>
                <a:spcPct val="50000"/>
              </a:spcBef>
              <a:buClrTx/>
              <a:buSzTx/>
              <a:buFontTx/>
              <a:buNone/>
            </a:pPr>
            <a:r>
              <a:rPr lang="vi-VN" altLang="en-US" sz="2800" b="1" dirty="0">
                <a:solidFill>
                  <a:srgbClr val="C00000"/>
                </a:solidFill>
                <a:latin typeface="+mn-lt"/>
              </a:rPr>
              <a:t>* </a:t>
            </a:r>
            <a:r>
              <a:rPr lang="vi-VN" altLang="en-US" b="1" dirty="0">
                <a:solidFill>
                  <a:srgbClr val="C00000"/>
                </a:solidFill>
                <a:latin typeface="+mn-lt"/>
              </a:rPr>
              <a:t>Qua tìm hiểu khổ thơ 4, các con thấy hạt gạo làm ra còn có công sức của ai nữa?</a:t>
            </a:r>
            <a:endParaRPr lang="en-US" altLang="en-US" b="1" dirty="0">
              <a:solidFill>
                <a:srgbClr val="C00000"/>
              </a:solidFill>
              <a:latin typeface="+mn-lt"/>
            </a:endParaRPr>
          </a:p>
        </p:txBody>
      </p:sp>
      <p:sp>
        <p:nvSpPr>
          <p:cNvPr id="19" name="TextBox 18">
            <a:extLst>
              <a:ext uri="{FF2B5EF4-FFF2-40B4-BE49-F238E27FC236}">
                <a16:creationId xmlns:a16="http://schemas.microsoft.com/office/drawing/2014/main" id="{B726930A-035B-4504-A4A9-20792FD859F4}"/>
              </a:ext>
            </a:extLst>
          </p:cNvPr>
          <p:cNvSpPr txBox="1"/>
          <p:nvPr/>
        </p:nvSpPr>
        <p:spPr>
          <a:xfrm>
            <a:off x="609918" y="2844836"/>
            <a:ext cx="11277600" cy="523220"/>
          </a:xfrm>
          <a:prstGeom prst="rect">
            <a:avLst/>
          </a:prstGeom>
          <a:solidFill>
            <a:srgbClr val="99FF66"/>
          </a:solidFill>
        </p:spPr>
        <p:txBody>
          <a:bodyPr wrap="square" rtlCol="0">
            <a:spAutoFit/>
          </a:bodyPr>
          <a:lstStyle/>
          <a:p>
            <a:r>
              <a:rPr lang="vi-VN" sz="2800" b="1" dirty="0"/>
              <a:t>Ý3: Hạt gạo còn có công sức của các bạn thiếu nhi.</a:t>
            </a:r>
            <a:endParaRPr lang="en-US" altLang="en-US" sz="2800" b="1" dirty="0"/>
          </a:p>
        </p:txBody>
      </p:sp>
      <p:sp>
        <p:nvSpPr>
          <p:cNvPr id="20" name="Arrow: Chevron 19">
            <a:extLst>
              <a:ext uri="{FF2B5EF4-FFF2-40B4-BE49-F238E27FC236}">
                <a16:creationId xmlns:a16="http://schemas.microsoft.com/office/drawing/2014/main" id="{FAC793D8-B5CB-4E83-87E5-03442F07E762}"/>
              </a:ext>
            </a:extLst>
          </p:cNvPr>
          <p:cNvSpPr/>
          <p:nvPr/>
        </p:nvSpPr>
        <p:spPr>
          <a:xfrm>
            <a:off x="274320" y="2972208"/>
            <a:ext cx="274323" cy="268475"/>
          </a:xfrm>
          <a:prstGeom prst="chevron">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37606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9746F4-7ED7-43EB-A577-1DDF04EAEE38}"/>
              </a:ext>
            </a:extLst>
          </p:cNvPr>
          <p:cNvSpPr txBox="1"/>
          <p:nvPr/>
        </p:nvSpPr>
        <p:spPr>
          <a:xfrm>
            <a:off x="829475" y="1235298"/>
            <a:ext cx="10920552" cy="523220"/>
          </a:xfrm>
          <a:prstGeom prst="rect">
            <a:avLst/>
          </a:prstGeom>
          <a:noFill/>
        </p:spPr>
        <p:txBody>
          <a:bodyPr wrap="square">
            <a:spAutoFit/>
          </a:bodyPr>
          <a:lstStyle/>
          <a:p>
            <a:pPr algn="just"/>
            <a:r>
              <a:rPr lang="vi-VN" sz="2800" b="1" dirty="0">
                <a:solidFill>
                  <a:srgbClr val="C00000"/>
                </a:solidFill>
                <a:latin typeface="Arial" pitchFamily="34" charset="0"/>
                <a:cs typeface="Times New Roman" panose="02020603050405020304" pitchFamily="18" charset="0"/>
              </a:rPr>
              <a:t>Vì sao tác giả gọi hạt gạo là “hạt vàng”?</a:t>
            </a:r>
            <a:endParaRPr lang="en-US" sz="2800" b="1" dirty="0">
              <a:solidFill>
                <a:srgbClr val="C00000"/>
              </a:solidFill>
              <a:latin typeface="Arial"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5D7D2CD-39D1-48EA-8606-0334A3C80A3C}"/>
              </a:ext>
            </a:extLst>
          </p:cNvPr>
          <p:cNvSpPr/>
          <p:nvPr/>
        </p:nvSpPr>
        <p:spPr>
          <a:xfrm>
            <a:off x="850253" y="810575"/>
            <a:ext cx="6492145" cy="492443"/>
          </a:xfrm>
          <a:prstGeom prst="rect">
            <a:avLst/>
          </a:prstGeom>
        </p:spPr>
        <p:txBody>
          <a:bodyPr wrap="square">
            <a:spAutoFit/>
          </a:bodyPr>
          <a:lstStyle/>
          <a:p>
            <a:pPr>
              <a:defRPr/>
            </a:pPr>
            <a:r>
              <a:rPr lang="en-GB" altLang="en-US" sz="2600" b="1" noProof="1">
                <a:solidFill>
                  <a:srgbClr val="42426C"/>
                </a:solidFill>
                <a:latin typeface="Arial" panose="020B0604020202020204" pitchFamily="34" charset="0"/>
                <a:cs typeface="Arial" panose="020B0604020202020204" pitchFamily="34" charset="0"/>
                <a:sym typeface="+mn-ea"/>
              </a:rPr>
              <a:t>Đọc </a:t>
            </a:r>
            <a:r>
              <a:rPr lang="vi-VN" altLang="en-US" sz="2600" b="1" noProof="1">
                <a:solidFill>
                  <a:srgbClr val="42426C"/>
                </a:solidFill>
                <a:latin typeface="Arial" panose="020B0604020202020204" pitchFamily="34" charset="0"/>
                <a:cs typeface="Arial" panose="020B0604020202020204" pitchFamily="34" charset="0"/>
                <a:sym typeface="+mn-ea"/>
              </a:rPr>
              <a:t>thầm khổ thơ 5 và trả lời câu hỏi</a:t>
            </a:r>
            <a:r>
              <a:rPr lang="en-GB" altLang="en-US" sz="2600" b="1" noProof="1">
                <a:solidFill>
                  <a:srgbClr val="42426C"/>
                </a:solidFill>
                <a:latin typeface="Arial" panose="020B0604020202020204" pitchFamily="34" charset="0"/>
                <a:cs typeface="Arial" panose="020B0604020202020204" pitchFamily="34" charset="0"/>
                <a:sym typeface="+mn-ea"/>
              </a:rPr>
              <a:t>: </a:t>
            </a:r>
            <a:r>
              <a:rPr lang="vi-VN" altLang="en-US" sz="2600" b="1" noProof="1">
                <a:solidFill>
                  <a:srgbClr val="42426C"/>
                </a:solidFill>
                <a:latin typeface="Arial" panose="020B0604020202020204" pitchFamily="34" charset="0"/>
                <a:cs typeface="Arial" panose="020B0604020202020204" pitchFamily="34" charset="0"/>
                <a:sym typeface="+mn-ea"/>
              </a:rPr>
              <a:t> </a:t>
            </a:r>
          </a:p>
        </p:txBody>
      </p:sp>
      <p:sp>
        <p:nvSpPr>
          <p:cNvPr id="8" name="Google Shape;429;p41">
            <a:extLst>
              <a:ext uri="{FF2B5EF4-FFF2-40B4-BE49-F238E27FC236}">
                <a16:creationId xmlns:a16="http://schemas.microsoft.com/office/drawing/2014/main" id="{6C536199-4044-4BD6-8693-8E0282D6FE50}"/>
              </a:ext>
            </a:extLst>
          </p:cNvPr>
          <p:cNvSpPr txBox="1">
            <a:spLocks/>
          </p:cNvSpPr>
          <p:nvPr/>
        </p:nvSpPr>
        <p:spPr>
          <a:xfrm>
            <a:off x="241469" y="1243503"/>
            <a:ext cx="566650" cy="455290"/>
          </a:xfrm>
          <a:prstGeom prst="rect">
            <a:avLst/>
          </a:prstGeom>
          <a:solidFill>
            <a:srgbClr val="FFFF00"/>
          </a:solidFill>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2800" dirty="0">
                <a:latin typeface="Arial" panose="020B0604020202020204" pitchFamily="34" charset="0"/>
                <a:cs typeface="Arial" panose="020B0604020202020204" pitchFamily="34" charset="0"/>
              </a:rPr>
              <a:t>4</a:t>
            </a:r>
            <a:endParaRPr lang="en" sz="28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DE35EC19-6014-46AD-81DA-7CF1A824DAFF}"/>
              </a:ext>
            </a:extLst>
          </p:cNvPr>
          <p:cNvSpPr txBox="1">
            <a:spLocks/>
          </p:cNvSpPr>
          <p:nvPr/>
        </p:nvSpPr>
        <p:spPr>
          <a:xfrm>
            <a:off x="993892" y="3570261"/>
            <a:ext cx="11049937" cy="25812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ct val="50000"/>
              </a:spcBef>
              <a:buClrTx/>
              <a:buSzTx/>
              <a:buFontTx/>
              <a:buNone/>
            </a:pPr>
            <a:endParaRPr lang="en-US" altLang="en-US" sz="2600" b="1" dirty="0">
              <a:solidFill>
                <a:srgbClr val="42426C"/>
              </a:solidFill>
              <a:latin typeface="Arial" panose="020B0604020202020204" pitchFamily="34" charset="0"/>
              <a:cs typeface="Arial" panose="020B0604020202020204" pitchFamily="34" charset="0"/>
            </a:endParaRPr>
          </a:p>
        </p:txBody>
      </p:sp>
      <p:sp>
        <p:nvSpPr>
          <p:cNvPr id="10" name="Flowchart: Alternate Process 9">
            <a:extLst>
              <a:ext uri="{FF2B5EF4-FFF2-40B4-BE49-F238E27FC236}">
                <a16:creationId xmlns:a16="http://schemas.microsoft.com/office/drawing/2014/main" id="{7CAED44A-5F3D-4484-A584-F3449870D4AD}"/>
              </a:ext>
            </a:extLst>
          </p:cNvPr>
          <p:cNvSpPr/>
          <p:nvPr/>
        </p:nvSpPr>
        <p:spPr>
          <a:xfrm>
            <a:off x="706369" y="1756709"/>
            <a:ext cx="11049937" cy="2042700"/>
          </a:xfrm>
          <a:prstGeom prst="flowChartAlternateProcess">
            <a:avLst/>
          </a:prstGeom>
          <a:no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8" name="TextBox 17">
            <a:extLst>
              <a:ext uri="{FF2B5EF4-FFF2-40B4-BE49-F238E27FC236}">
                <a16:creationId xmlns:a16="http://schemas.microsoft.com/office/drawing/2014/main" id="{DE2B76DD-C01A-407E-AA33-693A0FD7F55F}"/>
              </a:ext>
            </a:extLst>
          </p:cNvPr>
          <p:cNvSpPr txBox="1"/>
          <p:nvPr/>
        </p:nvSpPr>
        <p:spPr>
          <a:xfrm>
            <a:off x="497162" y="3897249"/>
            <a:ext cx="10920552" cy="523220"/>
          </a:xfrm>
          <a:prstGeom prst="rect">
            <a:avLst/>
          </a:prstGeom>
          <a:noFill/>
        </p:spPr>
        <p:txBody>
          <a:bodyPr wrap="square">
            <a:spAutoFit/>
          </a:bodyPr>
          <a:lstStyle/>
          <a:p>
            <a:pPr algn="just"/>
            <a:r>
              <a:rPr lang="vi-VN" sz="2800" b="1" dirty="0">
                <a:solidFill>
                  <a:srgbClr val="C00000"/>
                </a:solidFill>
                <a:latin typeface="Arial" pitchFamily="34" charset="0"/>
                <a:cs typeface="Times New Roman" panose="02020603050405020304" pitchFamily="18" charset="0"/>
              </a:rPr>
              <a:t>* Ý của khổ thơ 5 là gì?</a:t>
            </a:r>
          </a:p>
        </p:txBody>
      </p:sp>
      <p:sp>
        <p:nvSpPr>
          <p:cNvPr id="2" name="TextBox 1">
            <a:extLst>
              <a:ext uri="{FF2B5EF4-FFF2-40B4-BE49-F238E27FC236}">
                <a16:creationId xmlns:a16="http://schemas.microsoft.com/office/drawing/2014/main" id="{5BD4B85C-5D0B-4D7E-8F46-CAB26D88D4FD}"/>
              </a:ext>
            </a:extLst>
          </p:cNvPr>
          <p:cNvSpPr txBox="1"/>
          <p:nvPr/>
        </p:nvSpPr>
        <p:spPr>
          <a:xfrm>
            <a:off x="891055" y="1892930"/>
            <a:ext cx="10680563" cy="1815882"/>
          </a:xfrm>
          <a:prstGeom prst="rect">
            <a:avLst/>
          </a:prstGeom>
          <a:noFill/>
        </p:spPr>
        <p:txBody>
          <a:bodyPr wrap="square" rtlCol="0">
            <a:spAutoFit/>
          </a:bodyPr>
          <a:lstStyle/>
          <a:p>
            <a:pPr algn="just"/>
            <a:r>
              <a:rPr lang="en-US" altLang="en-US" sz="2800" b="1" dirty="0" err="1">
                <a:solidFill>
                  <a:srgbClr val="42426C"/>
                </a:solidFill>
                <a:latin typeface="Arial" panose="020B0604020202020204" pitchFamily="34" charset="0"/>
                <a:cs typeface="Arial" panose="020B0604020202020204" pitchFamily="34" charset="0"/>
              </a:rPr>
              <a:t>Hạt</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gạo</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được</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gọi</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là</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hạt</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vàng</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vì</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hạt</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gạo</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rất</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quý</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Hạt</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gạo</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được</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làm</a:t>
            </a:r>
            <a:r>
              <a:rPr lang="vi-VN"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nên</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nhờ</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đất</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nhờ</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nước</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nhờ</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mồ</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hôi</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công</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sức</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của</a:t>
            </a:r>
            <a:r>
              <a:rPr lang="en-US" altLang="en-US" sz="2800" b="1" dirty="0">
                <a:solidFill>
                  <a:srgbClr val="42426C"/>
                </a:solidFill>
                <a:latin typeface="Arial" panose="020B0604020202020204" pitchFamily="34" charset="0"/>
                <a:cs typeface="Arial" panose="020B0604020202020204" pitchFamily="34" charset="0"/>
              </a:rPr>
              <a:t> cha </a:t>
            </a:r>
            <a:r>
              <a:rPr lang="en-US" altLang="en-US" sz="2800" b="1" dirty="0" err="1">
                <a:solidFill>
                  <a:srgbClr val="42426C"/>
                </a:solidFill>
                <a:latin typeface="Arial" panose="020B0604020202020204" pitchFamily="34" charset="0"/>
                <a:cs typeface="Arial" panose="020B0604020202020204" pitchFamily="34" charset="0"/>
              </a:rPr>
              <a:t>mẹ</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của</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các</a:t>
            </a:r>
            <a:r>
              <a:rPr lang="vi-VN"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bạn</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thiếu</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nhi</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Hạt</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gạo</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đóng</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góp</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vào</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chiến</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thắng</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chung</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của</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dân</a:t>
            </a:r>
            <a:r>
              <a:rPr lang="en-US" altLang="en-US" sz="2800" b="1" dirty="0">
                <a:solidFill>
                  <a:srgbClr val="42426C"/>
                </a:solidFill>
                <a:latin typeface="Arial" panose="020B0604020202020204" pitchFamily="34" charset="0"/>
                <a:cs typeface="Arial" panose="020B0604020202020204" pitchFamily="34" charset="0"/>
              </a:rPr>
              <a:t> </a:t>
            </a:r>
            <a:r>
              <a:rPr lang="en-US" altLang="en-US" sz="2800" b="1" dirty="0" err="1">
                <a:solidFill>
                  <a:srgbClr val="42426C"/>
                </a:solidFill>
                <a:latin typeface="Arial" panose="020B0604020202020204" pitchFamily="34" charset="0"/>
                <a:cs typeface="Arial" panose="020B0604020202020204" pitchFamily="34" charset="0"/>
              </a:rPr>
              <a:t>tộc</a:t>
            </a:r>
            <a:r>
              <a:rPr lang="vi-VN" altLang="en-US" sz="2800" b="1" dirty="0">
                <a:solidFill>
                  <a:srgbClr val="42426C"/>
                </a:solidFill>
                <a:latin typeface="Arial" panose="020B0604020202020204" pitchFamily="34" charset="0"/>
                <a:cs typeface="Arial" panose="020B0604020202020204" pitchFamily="34" charset="0"/>
              </a:rPr>
              <a:t> </a:t>
            </a:r>
            <a:endParaRPr lang="en-US" sz="2800" dirty="0"/>
          </a:p>
        </p:txBody>
      </p:sp>
      <p:sp>
        <p:nvSpPr>
          <p:cNvPr id="19" name="TextBox 18">
            <a:extLst>
              <a:ext uri="{FF2B5EF4-FFF2-40B4-BE49-F238E27FC236}">
                <a16:creationId xmlns:a16="http://schemas.microsoft.com/office/drawing/2014/main" id="{EE7A7B4D-8085-4463-8763-3280C1B323EE}"/>
              </a:ext>
            </a:extLst>
          </p:cNvPr>
          <p:cNvSpPr txBox="1"/>
          <p:nvPr/>
        </p:nvSpPr>
        <p:spPr>
          <a:xfrm>
            <a:off x="729718" y="4468035"/>
            <a:ext cx="4801703" cy="523220"/>
          </a:xfrm>
          <a:prstGeom prst="rect">
            <a:avLst/>
          </a:prstGeom>
          <a:solidFill>
            <a:srgbClr val="99FF66"/>
          </a:solidFill>
        </p:spPr>
        <p:txBody>
          <a:bodyPr wrap="square" rtlCol="0">
            <a:spAutoFit/>
          </a:bodyPr>
          <a:lstStyle/>
          <a:p>
            <a:r>
              <a:rPr lang="vi-VN" sz="2800" b="1" dirty="0"/>
              <a:t>Ý4: Hạt gạo quý như vàng.</a:t>
            </a:r>
            <a:endParaRPr lang="en-US" altLang="en-US" sz="2800" b="1" dirty="0"/>
          </a:p>
        </p:txBody>
      </p:sp>
      <p:sp>
        <p:nvSpPr>
          <p:cNvPr id="20" name="Arrow: Chevron 19">
            <a:extLst>
              <a:ext uri="{FF2B5EF4-FFF2-40B4-BE49-F238E27FC236}">
                <a16:creationId xmlns:a16="http://schemas.microsoft.com/office/drawing/2014/main" id="{4FF5378F-F803-45BE-B3C0-65F042810405}"/>
              </a:ext>
            </a:extLst>
          </p:cNvPr>
          <p:cNvSpPr/>
          <p:nvPr/>
        </p:nvSpPr>
        <p:spPr>
          <a:xfrm>
            <a:off x="394121" y="4595407"/>
            <a:ext cx="233572" cy="268475"/>
          </a:xfrm>
          <a:prstGeom prst="chevron">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4E5CF537-A787-4E94-93F9-C84DEB8F5F14}"/>
              </a:ext>
            </a:extLst>
          </p:cNvPr>
          <p:cNvSpPr txBox="1"/>
          <p:nvPr/>
        </p:nvSpPr>
        <p:spPr>
          <a:xfrm>
            <a:off x="524953" y="5382794"/>
            <a:ext cx="11389491" cy="1292662"/>
          </a:xfrm>
          <a:prstGeom prst="rect">
            <a:avLst/>
          </a:prstGeom>
          <a:noFill/>
        </p:spPr>
        <p:txBody>
          <a:bodyPr wrap="square">
            <a:spAutoFit/>
          </a:bodyPr>
          <a:lstStyle/>
          <a:p>
            <a:pPr algn="just"/>
            <a:r>
              <a:rPr lang="vi-VN" sz="2600" b="1" dirty="0">
                <a:solidFill>
                  <a:srgbClr val="42426C"/>
                </a:solidFill>
                <a:latin typeface="Arial" panose="020B0604020202020204" pitchFamily="34" charset="0"/>
                <a:cs typeface="Arial" panose="020B0604020202020204" pitchFamily="34" charset="0"/>
              </a:rPr>
              <a:t>- Mỗi người chúng ta cần có t</a:t>
            </a:r>
            <a:r>
              <a:rPr lang="en-US" sz="2600" b="1" dirty="0" err="1">
                <a:solidFill>
                  <a:srgbClr val="42426C"/>
                </a:solidFill>
                <a:latin typeface="Arial" panose="020B0604020202020204" pitchFamily="34" charset="0"/>
                <a:cs typeface="Arial" panose="020B0604020202020204" pitchFamily="34" charset="0"/>
              </a:rPr>
              <a:t>hái</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độ</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trân</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trọng</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các</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bác</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nông</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dân</a:t>
            </a:r>
            <a:r>
              <a:rPr lang="en-US" sz="2600" b="1" dirty="0">
                <a:solidFill>
                  <a:srgbClr val="42426C"/>
                </a:solidFill>
                <a:latin typeface="Arial" panose="020B0604020202020204" pitchFamily="34" charset="0"/>
                <a:cs typeface="Arial" panose="020B0604020202020204" pitchFamily="34" charset="0"/>
              </a:rPr>
              <a:t>, </a:t>
            </a:r>
            <a:r>
              <a:rPr lang="vi-VN" sz="2600" b="1" dirty="0">
                <a:solidFill>
                  <a:srgbClr val="42426C"/>
                </a:solidFill>
                <a:latin typeface="Arial" panose="020B0604020202020204" pitchFamily="34" charset="0"/>
                <a:cs typeface="Arial" panose="020B0604020202020204" pitchFamily="34" charset="0"/>
              </a:rPr>
              <a:t>trân trọng </a:t>
            </a:r>
            <a:r>
              <a:rPr lang="en-US" sz="2600" b="1" dirty="0" err="1">
                <a:solidFill>
                  <a:srgbClr val="42426C"/>
                </a:solidFill>
                <a:latin typeface="Arial" panose="020B0604020202020204" pitchFamily="34" charset="0"/>
                <a:cs typeface="Arial" panose="020B0604020202020204" pitchFamily="34" charset="0"/>
              </a:rPr>
              <a:t>hạt</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gạo</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Không</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bỏ</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phí</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hạt</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gạo</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vì</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phía</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sau</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nó</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là</a:t>
            </a:r>
            <a:r>
              <a:rPr lang="en-US" sz="2600" b="1" dirty="0">
                <a:solidFill>
                  <a:srgbClr val="42426C"/>
                </a:solidFill>
                <a:latin typeface="Arial" panose="020B0604020202020204" pitchFamily="34" charset="0"/>
                <a:cs typeface="Arial" panose="020B0604020202020204" pitchFamily="34" charset="0"/>
              </a:rPr>
              <a:t> bao </a:t>
            </a:r>
            <a:r>
              <a:rPr lang="en-US" sz="2600" b="1" dirty="0" err="1">
                <a:solidFill>
                  <a:srgbClr val="42426C"/>
                </a:solidFill>
                <a:latin typeface="Arial" panose="020B0604020202020204" pitchFamily="34" charset="0"/>
                <a:cs typeface="Arial" panose="020B0604020202020204" pitchFamily="34" charset="0"/>
              </a:rPr>
              <a:t>nhiêu</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nỗi</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nhọc</a:t>
            </a:r>
            <a:r>
              <a:rPr lang="en-US" sz="2600" b="1" dirty="0">
                <a:solidFill>
                  <a:srgbClr val="42426C"/>
                </a:solidFill>
                <a:latin typeface="Arial" panose="020B0604020202020204" pitchFamily="34" charset="0"/>
                <a:cs typeface="Arial" panose="020B0604020202020204" pitchFamily="34" charset="0"/>
              </a:rPr>
              <a:t> </a:t>
            </a:r>
            <a:r>
              <a:rPr lang="en-US" sz="2600" b="1" dirty="0" err="1">
                <a:solidFill>
                  <a:srgbClr val="42426C"/>
                </a:solidFill>
                <a:latin typeface="Arial" panose="020B0604020202020204" pitchFamily="34" charset="0"/>
                <a:cs typeface="Arial" panose="020B0604020202020204" pitchFamily="34" charset="0"/>
              </a:rPr>
              <a:t>nhằn</a:t>
            </a:r>
            <a:r>
              <a:rPr lang="en-US" sz="2600" b="1" dirty="0">
                <a:solidFill>
                  <a:srgbClr val="42426C"/>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3CDBB09E-5195-4C20-AE17-D261ACF44A57}"/>
              </a:ext>
            </a:extLst>
          </p:cNvPr>
          <p:cNvSpPr txBox="1"/>
          <p:nvPr/>
        </p:nvSpPr>
        <p:spPr>
          <a:xfrm>
            <a:off x="394121" y="4959938"/>
            <a:ext cx="10920552" cy="523220"/>
          </a:xfrm>
          <a:prstGeom prst="rect">
            <a:avLst/>
          </a:prstGeom>
          <a:noFill/>
        </p:spPr>
        <p:txBody>
          <a:bodyPr wrap="square">
            <a:spAutoFit/>
          </a:bodyPr>
          <a:lstStyle/>
          <a:p>
            <a:pPr algn="just"/>
            <a:r>
              <a:rPr lang="vi-VN" sz="2800" b="1" dirty="0">
                <a:solidFill>
                  <a:srgbClr val="C00000"/>
                </a:solidFill>
                <a:latin typeface="Arial" pitchFamily="34" charset="0"/>
                <a:cs typeface="Times New Roman" panose="02020603050405020304" pitchFamily="18" charset="0"/>
              </a:rPr>
              <a:t>* Chúng ta cần có thái độ như thế nào khi sử dụng cơm, gạo?</a:t>
            </a:r>
          </a:p>
        </p:txBody>
      </p:sp>
    </p:spTree>
    <p:extLst>
      <p:ext uri="{BB962C8B-B14F-4D97-AF65-F5344CB8AC3E}">
        <p14:creationId xmlns:p14="http://schemas.microsoft.com/office/powerpoint/2010/main" val="42192936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ircle(in)">
                                      <p:cBhvr>
                                        <p:cTn id="50" dur="20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xit" presetSubtype="0" fill="hold" grpId="1" nodeType="clickEffect">
                                  <p:stCondLst>
                                    <p:cond delay="0"/>
                                  </p:stCondLst>
                                  <p:childTnLst>
                                    <p:anim calcmode="lin" valueType="num">
                                      <p:cBhvr>
                                        <p:cTn id="54" dur="1000"/>
                                        <p:tgtEl>
                                          <p:spTgt spid="22"/>
                                        </p:tgtEl>
                                        <p:attrNameLst>
                                          <p:attrName>ppt_w</p:attrName>
                                        </p:attrNameLst>
                                      </p:cBhvr>
                                      <p:tavLst>
                                        <p:tav tm="0">
                                          <p:val>
                                            <p:strVal val="ppt_w"/>
                                          </p:val>
                                        </p:tav>
                                        <p:tav tm="100000">
                                          <p:val>
                                            <p:strVal val="ppt_w*0.70"/>
                                          </p:val>
                                        </p:tav>
                                      </p:tavLst>
                                    </p:anim>
                                    <p:anim calcmode="lin" valueType="num">
                                      <p:cBhvr>
                                        <p:cTn id="55" dur="1000"/>
                                        <p:tgtEl>
                                          <p:spTgt spid="22"/>
                                        </p:tgtEl>
                                        <p:attrNameLst>
                                          <p:attrName>ppt_h</p:attrName>
                                        </p:attrNameLst>
                                      </p:cBhvr>
                                      <p:tavLst>
                                        <p:tav tm="0">
                                          <p:val>
                                            <p:strVal val="ppt_h"/>
                                          </p:val>
                                        </p:tav>
                                        <p:tav tm="100000">
                                          <p:val>
                                            <p:strVal val="ppt_h"/>
                                          </p:val>
                                        </p:tav>
                                      </p:tavLst>
                                    </p:anim>
                                    <p:animEffect transition="out" filter="fade">
                                      <p:cBhvr>
                                        <p:cTn id="56" dur="1000"/>
                                        <p:tgtEl>
                                          <p:spTgt spid="22"/>
                                        </p:tgtEl>
                                      </p:cBhvr>
                                    </p:animEffect>
                                    <p:set>
                                      <p:cBhvr>
                                        <p:cTn id="57" dur="1" fill="hold">
                                          <p:stCondLst>
                                            <p:cond delay="999"/>
                                          </p:stCondLst>
                                        </p:cTn>
                                        <p:tgtEl>
                                          <p:spTgt spid="22"/>
                                        </p:tgtEl>
                                        <p:attrNameLst>
                                          <p:attrName>style.visibility</p:attrName>
                                        </p:attrNameLst>
                                      </p:cBhvr>
                                      <p:to>
                                        <p:strVal val="hidden"/>
                                      </p:to>
                                    </p:set>
                                  </p:childTnLst>
                                </p:cTn>
                              </p:par>
                              <p:par>
                                <p:cTn id="58" presetID="55" presetClass="exit" presetSubtype="0" fill="hold" grpId="1" nodeType="withEffect">
                                  <p:stCondLst>
                                    <p:cond delay="0"/>
                                  </p:stCondLst>
                                  <p:childTnLst>
                                    <p:anim calcmode="lin" valueType="num">
                                      <p:cBhvr>
                                        <p:cTn id="59" dur="1000"/>
                                        <p:tgtEl>
                                          <p:spTgt spid="21"/>
                                        </p:tgtEl>
                                        <p:attrNameLst>
                                          <p:attrName>ppt_w</p:attrName>
                                        </p:attrNameLst>
                                      </p:cBhvr>
                                      <p:tavLst>
                                        <p:tav tm="0">
                                          <p:val>
                                            <p:strVal val="ppt_w"/>
                                          </p:val>
                                        </p:tav>
                                        <p:tav tm="100000">
                                          <p:val>
                                            <p:strVal val="ppt_w*0.70"/>
                                          </p:val>
                                        </p:tav>
                                      </p:tavLst>
                                    </p:anim>
                                    <p:anim calcmode="lin" valueType="num">
                                      <p:cBhvr>
                                        <p:cTn id="60" dur="1000"/>
                                        <p:tgtEl>
                                          <p:spTgt spid="21"/>
                                        </p:tgtEl>
                                        <p:attrNameLst>
                                          <p:attrName>ppt_h</p:attrName>
                                        </p:attrNameLst>
                                      </p:cBhvr>
                                      <p:tavLst>
                                        <p:tav tm="0">
                                          <p:val>
                                            <p:strVal val="ppt_h"/>
                                          </p:val>
                                        </p:tav>
                                        <p:tav tm="100000">
                                          <p:val>
                                            <p:strVal val="ppt_h"/>
                                          </p:val>
                                        </p:tav>
                                      </p:tavLst>
                                    </p:anim>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P spid="18" grpId="0"/>
      <p:bldP spid="2" grpId="0"/>
      <p:bldP spid="19" grpId="0" animBg="1"/>
      <p:bldP spid="20" grpId="0" animBg="1"/>
      <p:bldP spid="21" grpId="0"/>
      <p:bldP spid="21" grpId="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9">
            <a:extLst>
              <a:ext uri="{FF2B5EF4-FFF2-40B4-BE49-F238E27FC236}">
                <a16:creationId xmlns:a16="http://schemas.microsoft.com/office/drawing/2014/main" id="{43A64DF9-28D1-4020-96BD-2013A7569DCA}"/>
              </a:ext>
            </a:extLst>
          </p:cNvPr>
          <p:cNvSpPr>
            <a:spLocks noChangeArrowheads="1"/>
          </p:cNvSpPr>
          <p:nvPr/>
        </p:nvSpPr>
        <p:spPr bwMode="auto">
          <a:xfrm>
            <a:off x="1737519" y="1295400"/>
            <a:ext cx="8439150" cy="3124200"/>
          </a:xfrm>
          <a:prstGeom prst="cloudCallout">
            <a:avLst>
              <a:gd name="adj1" fmla="val -43750"/>
              <a:gd name="adj2" fmla="val 58023"/>
            </a:avLst>
          </a:prstGeom>
          <a:solidFill>
            <a:srgbClr val="FFC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endParaRPr lang="en-US" altLang="en-US" sz="2400" b="1" dirty="0"/>
          </a:p>
        </p:txBody>
      </p:sp>
      <p:sp>
        <p:nvSpPr>
          <p:cNvPr id="5" name="TextBox 4">
            <a:extLst>
              <a:ext uri="{FF2B5EF4-FFF2-40B4-BE49-F238E27FC236}">
                <a16:creationId xmlns:a16="http://schemas.microsoft.com/office/drawing/2014/main" id="{CE2A5F4C-0B90-4E0B-85A6-7F7BD0138CBC}"/>
              </a:ext>
            </a:extLst>
          </p:cNvPr>
          <p:cNvSpPr txBox="1"/>
          <p:nvPr/>
        </p:nvSpPr>
        <p:spPr>
          <a:xfrm>
            <a:off x="2550318" y="2063046"/>
            <a:ext cx="7315200" cy="1815882"/>
          </a:xfrm>
          <a:prstGeom prst="rect">
            <a:avLst/>
          </a:prstGeom>
          <a:noFill/>
        </p:spPr>
        <p:txBody>
          <a:bodyPr wrap="square">
            <a:spAutoFit/>
          </a:bodyPr>
          <a:lstStyle/>
          <a:p>
            <a:r>
              <a:rPr lang="en-GB" altLang="vi-VN" sz="2800" b="1" dirty="0" err="1">
                <a:solidFill>
                  <a:srgbClr val="002060"/>
                </a:solidFill>
              </a:rPr>
              <a:t>Đọc</a:t>
            </a:r>
            <a:r>
              <a:rPr lang="en-GB" altLang="vi-VN" sz="2800" b="1" dirty="0">
                <a:solidFill>
                  <a:srgbClr val="002060"/>
                </a:solidFill>
              </a:rPr>
              <a:t> </a:t>
            </a:r>
            <a:r>
              <a:rPr lang="vi-VN" altLang="vi-VN" sz="2800" b="1" dirty="0">
                <a:solidFill>
                  <a:srgbClr val="002060"/>
                </a:solidFill>
              </a:rPr>
              <a:t>đoạn 1 bài “Chuỗi ngọc lam” và TLCH: “Cô bé mua chuỗi ngọc lam để tặng ai? Tìm chi tiết cho thấy cô bé không đủ tiền để mua?”</a:t>
            </a:r>
            <a:r>
              <a:rPr lang="en-US" altLang="en-US" sz="2800" b="1" dirty="0">
                <a:solidFill>
                  <a:srgbClr val="002060"/>
                </a:solidFill>
              </a:rPr>
              <a:t> </a:t>
            </a:r>
          </a:p>
        </p:txBody>
      </p:sp>
    </p:spTree>
    <p:extLst>
      <p:ext uri="{BB962C8B-B14F-4D97-AF65-F5344CB8AC3E}">
        <p14:creationId xmlns:p14="http://schemas.microsoft.com/office/powerpoint/2010/main" val="29204726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Content Placeholder 3">
            <a:extLst>
              <a:ext uri="{FF2B5EF4-FFF2-40B4-BE49-F238E27FC236}">
                <a16:creationId xmlns:a16="http://schemas.microsoft.com/office/drawing/2014/main" id="{F92EFCFE-9C55-4F62-BA1B-E8EE0F1B0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19" y="1066800"/>
            <a:ext cx="4969163" cy="4034537"/>
          </a:xfrm>
          <a:prstGeom prst="rect">
            <a:avLst/>
          </a:prstGeom>
        </p:spPr>
      </p:pic>
      <p:pic>
        <p:nvPicPr>
          <p:cNvPr id="7" name="Picture 6">
            <a:extLst>
              <a:ext uri="{FF2B5EF4-FFF2-40B4-BE49-F238E27FC236}">
                <a16:creationId xmlns:a16="http://schemas.microsoft.com/office/drawing/2014/main" id="{10EAD1F5-6341-462C-AA8A-37042283A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649" y="1066800"/>
            <a:ext cx="5716288" cy="4034537"/>
          </a:xfrm>
          <a:prstGeom prst="rect">
            <a:avLst/>
          </a:prstGeom>
        </p:spPr>
      </p:pic>
      <p:sp>
        <p:nvSpPr>
          <p:cNvPr id="8" name="TextBox 7">
            <a:extLst>
              <a:ext uri="{FF2B5EF4-FFF2-40B4-BE49-F238E27FC236}">
                <a16:creationId xmlns:a16="http://schemas.microsoft.com/office/drawing/2014/main" id="{83CB493A-510E-4985-A006-EB5D3442B0FD}"/>
              </a:ext>
            </a:extLst>
          </p:cNvPr>
          <p:cNvSpPr txBox="1"/>
          <p:nvPr/>
        </p:nvSpPr>
        <p:spPr>
          <a:xfrm>
            <a:off x="1550482" y="5290896"/>
            <a:ext cx="9448800" cy="1077218"/>
          </a:xfrm>
          <a:prstGeom prst="rect">
            <a:avLst/>
          </a:prstGeom>
          <a:noFill/>
        </p:spPr>
        <p:txBody>
          <a:bodyPr wrap="square" rtlCol="0">
            <a:spAutoFit/>
          </a:bodyPr>
          <a:lstStyle/>
          <a:p>
            <a:pPr algn="ctr"/>
            <a:r>
              <a:rPr lang="vi-VN" sz="3200" b="1" dirty="0">
                <a:solidFill>
                  <a:srgbClr val="FF0000"/>
                </a:solidFill>
                <a:latin typeface="HP001 4 hàng" panose="020B0603050302020204" pitchFamily="34" charset="0"/>
              </a:rPr>
              <a:t>Ai ơi bưng bát cơm đầy</a:t>
            </a:r>
          </a:p>
          <a:p>
            <a:pPr algn="ctr"/>
            <a:r>
              <a:rPr lang="vi-VN" sz="3200" b="1" dirty="0">
                <a:solidFill>
                  <a:srgbClr val="FF0000"/>
                </a:solidFill>
                <a:latin typeface="HP001 4 hàng" panose="020B0603050302020204" pitchFamily="34" charset="0"/>
              </a:rPr>
              <a:t>Dẻo thơm một hạt đắng cay muôn phần. </a:t>
            </a:r>
            <a:endParaRPr lang="en-US" sz="32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509616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CB56E-5F77-40A6-9094-EF3218541107}"/>
              </a:ext>
            </a:extLst>
          </p:cNvPr>
          <p:cNvSpPr/>
          <p:nvPr/>
        </p:nvSpPr>
        <p:spPr>
          <a:xfrm>
            <a:off x="1038804" y="216551"/>
            <a:ext cx="3071800" cy="483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FD56782-1BF7-4FF1-9AAA-604834686A6A}"/>
              </a:ext>
            </a:extLst>
          </p:cNvPr>
          <p:cNvSpPr/>
          <p:nvPr/>
        </p:nvSpPr>
        <p:spPr>
          <a:xfrm>
            <a:off x="4155823" y="219967"/>
            <a:ext cx="3497020" cy="4830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441E93F-4E97-4D6F-ACBD-54FDD7A5A1A2}"/>
              </a:ext>
            </a:extLst>
          </p:cNvPr>
          <p:cNvSpPr/>
          <p:nvPr/>
        </p:nvSpPr>
        <p:spPr>
          <a:xfrm>
            <a:off x="7696264" y="216551"/>
            <a:ext cx="3421452" cy="48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85B689B-3CC7-474E-AEA6-E505D3496924}"/>
              </a:ext>
            </a:extLst>
          </p:cNvPr>
          <p:cNvCxnSpPr>
            <a:cxnSpLocks/>
          </p:cNvCxnSpPr>
          <p:nvPr/>
        </p:nvCxnSpPr>
        <p:spPr>
          <a:xfrm>
            <a:off x="213519" y="77623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4863BE98-78F3-44A0-B46C-B898B2B823F4}"/>
              </a:ext>
            </a:extLst>
          </p:cNvPr>
          <p:cNvSpPr/>
          <p:nvPr/>
        </p:nvSpPr>
        <p:spPr>
          <a:xfrm>
            <a:off x="3921117" y="1599173"/>
            <a:ext cx="3966432" cy="967089"/>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Google Shape;438;p41">
            <a:extLst>
              <a:ext uri="{FF2B5EF4-FFF2-40B4-BE49-F238E27FC236}">
                <a16:creationId xmlns:a16="http://schemas.microsoft.com/office/drawing/2014/main" id="{184C0538-BB84-432B-A110-E1A7AA95C286}"/>
              </a:ext>
            </a:extLst>
          </p:cNvPr>
          <p:cNvSpPr txBox="1">
            <a:spLocks/>
          </p:cNvSpPr>
          <p:nvPr/>
        </p:nvSpPr>
        <p:spPr>
          <a:xfrm>
            <a:off x="4086641" y="1658291"/>
            <a:ext cx="3635384" cy="779561"/>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spcBef>
                <a:spcPts val="0"/>
              </a:spcBef>
            </a:pPr>
            <a:r>
              <a:rPr lang="en-US" sz="3200" b="1" dirty="0"/>
              <a:t>NỘI DUNG CHÍNH</a:t>
            </a:r>
          </a:p>
        </p:txBody>
      </p:sp>
      <p:sp>
        <p:nvSpPr>
          <p:cNvPr id="12" name="Flowchart: Alternate Process 11">
            <a:extLst>
              <a:ext uri="{FF2B5EF4-FFF2-40B4-BE49-F238E27FC236}">
                <a16:creationId xmlns:a16="http://schemas.microsoft.com/office/drawing/2014/main" id="{8386DF65-C292-4FF1-87B7-3069140168C2}"/>
              </a:ext>
            </a:extLst>
          </p:cNvPr>
          <p:cNvSpPr/>
          <p:nvPr/>
        </p:nvSpPr>
        <p:spPr>
          <a:xfrm>
            <a:off x="1432719" y="2945034"/>
            <a:ext cx="9525000" cy="3126873"/>
          </a:xfrm>
          <a:prstGeom prst="flowChartAlternateProcess">
            <a:avLst/>
          </a:prstGeom>
          <a:solidFill>
            <a:srgbClr val="FFFF99"/>
          </a:solid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D275413-3670-4D68-9AD1-060D2945779B}"/>
              </a:ext>
            </a:extLst>
          </p:cNvPr>
          <p:cNvSpPr txBox="1"/>
          <p:nvPr/>
        </p:nvSpPr>
        <p:spPr>
          <a:xfrm>
            <a:off x="1676764" y="3231197"/>
            <a:ext cx="8989116" cy="2554545"/>
          </a:xfrm>
          <a:prstGeom prst="rect">
            <a:avLst/>
          </a:prstGeom>
          <a:solidFill>
            <a:srgbClr val="FFFF99"/>
          </a:solidFill>
        </p:spPr>
        <p:txBody>
          <a:bodyPr wrap="square">
            <a:spAutoFit/>
          </a:bodyPr>
          <a:lstStyle/>
          <a:p>
            <a:pPr algn="just">
              <a:spcBef>
                <a:spcPct val="50000"/>
              </a:spcBef>
              <a:buClrTx/>
              <a:buSzTx/>
              <a:buFontTx/>
              <a:buNone/>
            </a:pPr>
            <a:r>
              <a:rPr lang="vi-VN" altLang="en-US" sz="3200" b="1" dirty="0">
                <a:solidFill>
                  <a:srgbClr val="002060"/>
                </a:solidFill>
              </a:rPr>
              <a:t>Hạt gạo được làm nên từ mồ hôi, công sức của cha mẹ, của các bạn thiếu nhi, là tấm lòng của hậu phương góp phần vào chiến thắng của tiền tuyến trong thời kì kháng chiến chống Mĩ cứu nước.</a:t>
            </a:r>
            <a:endParaRPr lang="en-US" altLang="en-US" sz="3200" b="1" dirty="0">
              <a:solidFill>
                <a:srgbClr val="002060"/>
              </a:solidFill>
            </a:endParaRPr>
          </a:p>
        </p:txBody>
      </p:sp>
      <p:pic>
        <p:nvPicPr>
          <p:cNvPr id="18" name="Picture 17" descr="download.png">
            <a:extLst>
              <a:ext uri="{FF2B5EF4-FFF2-40B4-BE49-F238E27FC236}">
                <a16:creationId xmlns:a16="http://schemas.microsoft.com/office/drawing/2014/main" id="{A1DC6629-AD41-4372-80DF-93E750FFB368}"/>
              </a:ext>
            </a:extLst>
          </p:cNvPr>
          <p:cNvPicPr>
            <a:picLocks noChangeAspect="1"/>
          </p:cNvPicPr>
          <p:nvPr/>
        </p:nvPicPr>
        <p:blipFill>
          <a:blip r:embed="rId3" cstate="print"/>
          <a:stretch>
            <a:fillRect/>
          </a:stretch>
        </p:blipFill>
        <p:spPr>
          <a:xfrm>
            <a:off x="1012892" y="983374"/>
            <a:ext cx="699572" cy="219604"/>
          </a:xfrm>
          <a:prstGeom prst="rect">
            <a:avLst/>
          </a:prstGeom>
        </p:spPr>
      </p:pic>
      <p:sp>
        <p:nvSpPr>
          <p:cNvPr id="19" name="Google Shape;428;p41">
            <a:extLst>
              <a:ext uri="{FF2B5EF4-FFF2-40B4-BE49-F238E27FC236}">
                <a16:creationId xmlns:a16="http://schemas.microsoft.com/office/drawing/2014/main" id="{607D3A86-B44D-41DB-8BAC-A4BBD8040593}"/>
              </a:ext>
            </a:extLst>
          </p:cNvPr>
          <p:cNvSpPr txBox="1">
            <a:spLocks/>
          </p:cNvSpPr>
          <p:nvPr/>
        </p:nvSpPr>
        <p:spPr>
          <a:xfrm>
            <a:off x="1772594" y="758708"/>
            <a:ext cx="8686800" cy="554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3200" b="0" i="0" u="none" strike="noStrike" cap="none">
                <a:solidFill>
                  <a:schemeClr val="lt2"/>
                </a:solidFill>
                <a:latin typeface="Vibur"/>
                <a:ea typeface="Vibur"/>
                <a:cs typeface="Vibur"/>
                <a:sym typeface="Vibur"/>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altLang="en-US" b="1" dirty="0" err="1">
                <a:solidFill>
                  <a:srgbClr val="C00000"/>
                </a:solidFill>
                <a:latin typeface="Arial" panose="020B0604020202020204" pitchFamily="34" charset="0"/>
                <a:cs typeface="Arial" panose="020B0604020202020204" pitchFamily="34" charset="0"/>
              </a:rPr>
              <a:t>Em</a:t>
            </a:r>
            <a:r>
              <a:rPr lang="en-US" altLang="en-US" b="1" dirty="0">
                <a:solidFill>
                  <a:srgbClr val="C00000"/>
                </a:solidFill>
                <a:latin typeface="Arial" panose="020B0604020202020204" pitchFamily="34" charset="0"/>
                <a:cs typeface="Arial" panose="020B0604020202020204" pitchFamily="34" charset="0"/>
              </a:rPr>
              <a:t> </a:t>
            </a:r>
            <a:r>
              <a:rPr lang="en-US" altLang="en-US" b="1" dirty="0" err="1">
                <a:solidFill>
                  <a:srgbClr val="C00000"/>
                </a:solidFill>
                <a:latin typeface="Arial" panose="020B0604020202020204" pitchFamily="34" charset="0"/>
                <a:cs typeface="Arial" panose="020B0604020202020204" pitchFamily="34" charset="0"/>
              </a:rPr>
              <a:t>hãy</a:t>
            </a:r>
            <a:r>
              <a:rPr lang="en-US" altLang="en-US" b="1" dirty="0">
                <a:solidFill>
                  <a:srgbClr val="C00000"/>
                </a:solidFill>
                <a:latin typeface="Arial" panose="020B0604020202020204" pitchFamily="34" charset="0"/>
                <a:cs typeface="Arial" panose="020B0604020202020204" pitchFamily="34" charset="0"/>
              </a:rPr>
              <a:t> </a:t>
            </a:r>
            <a:r>
              <a:rPr lang="en-US" altLang="en-US" b="1" dirty="0" err="1">
                <a:solidFill>
                  <a:srgbClr val="C00000"/>
                </a:solidFill>
                <a:latin typeface="Arial" panose="020B0604020202020204" pitchFamily="34" charset="0"/>
                <a:cs typeface="Arial" panose="020B0604020202020204" pitchFamily="34" charset="0"/>
              </a:rPr>
              <a:t>nêu</a:t>
            </a:r>
            <a:r>
              <a:rPr lang="en-US" altLang="en-US" b="1" dirty="0">
                <a:solidFill>
                  <a:srgbClr val="C00000"/>
                </a:solidFill>
                <a:latin typeface="Arial" panose="020B0604020202020204" pitchFamily="34" charset="0"/>
                <a:cs typeface="Arial" panose="020B0604020202020204" pitchFamily="34" charset="0"/>
              </a:rPr>
              <a:t> </a:t>
            </a:r>
            <a:r>
              <a:rPr lang="en-US" altLang="en-US" b="1" dirty="0" err="1">
                <a:solidFill>
                  <a:srgbClr val="C00000"/>
                </a:solidFill>
                <a:latin typeface="Arial" panose="020B0604020202020204" pitchFamily="34" charset="0"/>
                <a:cs typeface="Arial" panose="020B0604020202020204" pitchFamily="34" charset="0"/>
              </a:rPr>
              <a:t>nội</a:t>
            </a:r>
            <a:r>
              <a:rPr lang="en-US" altLang="en-US" b="1" dirty="0">
                <a:solidFill>
                  <a:srgbClr val="C00000"/>
                </a:solidFill>
                <a:latin typeface="Arial" panose="020B0604020202020204" pitchFamily="34" charset="0"/>
                <a:cs typeface="Arial" panose="020B0604020202020204" pitchFamily="34" charset="0"/>
              </a:rPr>
              <a:t> dung </a:t>
            </a:r>
            <a:r>
              <a:rPr lang="en-US" altLang="en-US" b="1" dirty="0" err="1">
                <a:solidFill>
                  <a:srgbClr val="C00000"/>
                </a:solidFill>
                <a:latin typeface="Arial" panose="020B0604020202020204" pitchFamily="34" charset="0"/>
                <a:cs typeface="Arial" panose="020B0604020202020204" pitchFamily="34" charset="0"/>
              </a:rPr>
              <a:t>chính</a:t>
            </a:r>
            <a:r>
              <a:rPr lang="en-US" altLang="en-US" b="1" dirty="0">
                <a:solidFill>
                  <a:srgbClr val="C00000"/>
                </a:solidFill>
                <a:latin typeface="Arial" panose="020B0604020202020204" pitchFamily="34" charset="0"/>
                <a:cs typeface="Arial" panose="020B0604020202020204" pitchFamily="34" charset="0"/>
              </a:rPr>
              <a:t> </a:t>
            </a:r>
            <a:r>
              <a:rPr lang="en-US" altLang="en-US" b="1" dirty="0" err="1">
                <a:solidFill>
                  <a:srgbClr val="C00000"/>
                </a:solidFill>
                <a:latin typeface="Arial" panose="020B0604020202020204" pitchFamily="34" charset="0"/>
                <a:cs typeface="Arial" panose="020B0604020202020204" pitchFamily="34" charset="0"/>
              </a:rPr>
              <a:t>của</a:t>
            </a:r>
            <a:r>
              <a:rPr lang="en-US" altLang="en-US" b="1" dirty="0">
                <a:solidFill>
                  <a:srgbClr val="C00000"/>
                </a:solidFill>
                <a:latin typeface="Arial" panose="020B0604020202020204" pitchFamily="34" charset="0"/>
                <a:cs typeface="Arial" panose="020B0604020202020204" pitchFamily="34" charset="0"/>
              </a:rPr>
              <a:t> </a:t>
            </a:r>
            <a:r>
              <a:rPr lang="en-US" altLang="en-US" b="1" dirty="0" err="1">
                <a:solidFill>
                  <a:srgbClr val="C00000"/>
                </a:solidFill>
                <a:latin typeface="Arial" panose="020B0604020202020204" pitchFamily="34" charset="0"/>
                <a:cs typeface="Arial" panose="020B0604020202020204" pitchFamily="34" charset="0"/>
              </a:rPr>
              <a:t>bài</a:t>
            </a:r>
            <a:r>
              <a:rPr lang="en-US" altLang="en-US" b="1" dirty="0">
                <a:solidFill>
                  <a:srgbClr val="C00000"/>
                </a:solidFill>
                <a:latin typeface="Arial" panose="020B0604020202020204" pitchFamily="34" charset="0"/>
                <a:cs typeface="Arial" panose="020B0604020202020204" pitchFamily="34" charset="0"/>
              </a:rPr>
              <a:t>?</a:t>
            </a:r>
            <a:r>
              <a:rPr lang="vi-VN" b="1" dirty="0">
                <a:solidFill>
                  <a:srgbClr val="C00000"/>
                </a:solidFill>
                <a:latin typeface="Arial" panose="020B0604020202020204" pitchFamily="34" charset="0"/>
                <a:cs typeface="Arial" panose="020B0604020202020204" pitchFamily="34" charset="0"/>
              </a:rPr>
              <a:t>?</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9069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strVal val="ppt_h"/>
                                          </p:val>
                                        </p:tav>
                                      </p:tavLst>
                                    </p:anim>
                                    <p:set>
                                      <p:cBhvr>
                                        <p:cTn id="18" dur="1" fill="hold">
                                          <p:stCondLst>
                                            <p:cond delay="499"/>
                                          </p:stCondLst>
                                        </p:cTn>
                                        <p:tgtEl>
                                          <p:spTgt spid="18"/>
                                        </p:tgtEl>
                                        <p:attrNameLst>
                                          <p:attrName>style.visibility</p:attrName>
                                        </p:attrNameLst>
                                      </p:cBhvr>
                                      <p:to>
                                        <p:strVal val="hidden"/>
                                      </p:to>
                                    </p:set>
                                  </p:childTnLst>
                                </p:cTn>
                              </p:par>
                              <p:par>
                                <p:cTn id="19" presetID="17" presetClass="exit" presetSubtype="10" fill="hold" grpId="1" nodeType="withEffect">
                                  <p:stCondLst>
                                    <p:cond delay="0"/>
                                  </p:stCondLst>
                                  <p:childTnLst>
                                    <p:anim calcmode="lin" valueType="num">
                                      <p:cBhvr>
                                        <p:cTn id="20" dur="500"/>
                                        <p:tgtEl>
                                          <p:spTgt spid="19"/>
                                        </p:tgtEl>
                                        <p:attrNameLst>
                                          <p:attrName>ppt_w</p:attrName>
                                        </p:attrNameLst>
                                      </p:cBhvr>
                                      <p:tavLst>
                                        <p:tav tm="0">
                                          <p:val>
                                            <p:strVal val="ppt_w"/>
                                          </p:val>
                                        </p:tav>
                                        <p:tav tm="100000">
                                          <p:val>
                                            <p:fltVal val="0"/>
                                          </p:val>
                                        </p:tav>
                                      </p:tavLst>
                                    </p:anim>
                                    <p:anim calcmode="lin" valueType="num">
                                      <p:cBhvr>
                                        <p:cTn id="21" dur="500"/>
                                        <p:tgtEl>
                                          <p:spTgt spid="19"/>
                                        </p:tgtEl>
                                        <p:attrNameLst>
                                          <p:attrName>ppt_h</p:attrName>
                                        </p:attrNameLst>
                                      </p:cBhvr>
                                      <p:tavLst>
                                        <p:tav tm="0">
                                          <p:val>
                                            <p:strVal val="ppt_h"/>
                                          </p:val>
                                        </p:tav>
                                        <p:tav tm="100000">
                                          <p:val>
                                            <p:strVal val="ppt_h"/>
                                          </p:val>
                                        </p:tav>
                                      </p:tavLst>
                                    </p:anim>
                                    <p:set>
                                      <p:cBhvr>
                                        <p:cTn id="22" dur="1" fill="hold">
                                          <p:stCondLst>
                                            <p:cond delay="499"/>
                                          </p:stCondLst>
                                        </p:cTn>
                                        <p:tgtEl>
                                          <p:spTgt spid="19"/>
                                        </p:tgtEl>
                                        <p:attrNameLst>
                                          <p:attrName>style.visibility</p:attrName>
                                        </p:attrNameLst>
                                      </p:cBhvr>
                                      <p:to>
                                        <p:strVal val="hidden"/>
                                      </p:to>
                                    </p:set>
                                  </p:childTnLst>
                                </p:cTn>
                              </p:par>
                              <p:par>
                                <p:cTn id="23" presetID="55"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9" grpId="0"/>
      <p:bldP spid="19"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605764-7014-4B54-9C11-ABC4532B0874}"/>
              </a:ext>
            </a:extLst>
          </p:cNvPr>
          <p:cNvSpPr txBox="1"/>
          <p:nvPr/>
        </p:nvSpPr>
        <p:spPr>
          <a:xfrm>
            <a:off x="3371327" y="1638845"/>
            <a:ext cx="2570451" cy="584775"/>
          </a:xfrm>
          <a:prstGeom prst="rect">
            <a:avLst/>
          </a:prstGeom>
          <a:noFill/>
        </p:spPr>
        <p:txBody>
          <a:bodyPr wrap="square" rtlCol="0">
            <a:spAutoFit/>
          </a:bodyPr>
          <a:lstStyle/>
          <a:p>
            <a:r>
              <a:rPr lang="vi-VN" sz="3200" b="1" dirty="0">
                <a:solidFill>
                  <a:schemeClr val="bg1"/>
                </a:solidFill>
              </a:rPr>
              <a:t>Tập đọc</a:t>
            </a:r>
            <a:endParaRPr lang="en-US" sz="3200" b="1" dirty="0">
              <a:solidFill>
                <a:schemeClr val="bg1"/>
              </a:solidFill>
            </a:endParaRPr>
          </a:p>
        </p:txBody>
      </p:sp>
      <p:pic>
        <p:nvPicPr>
          <p:cNvPr id="3" name="Picture 2" descr="download.png">
            <a:extLst>
              <a:ext uri="{FF2B5EF4-FFF2-40B4-BE49-F238E27FC236}">
                <a16:creationId xmlns:a16="http://schemas.microsoft.com/office/drawing/2014/main" id="{5B125D68-F900-46A9-9299-E16C82D5A477}"/>
              </a:ext>
            </a:extLst>
          </p:cNvPr>
          <p:cNvPicPr>
            <a:picLocks noChangeAspect="1"/>
          </p:cNvPicPr>
          <p:nvPr/>
        </p:nvPicPr>
        <p:blipFill>
          <a:blip r:embed="rId3" cstate="print"/>
          <a:stretch>
            <a:fillRect/>
          </a:stretch>
        </p:blipFill>
        <p:spPr>
          <a:xfrm>
            <a:off x="966770" y="1215129"/>
            <a:ext cx="699572" cy="307360"/>
          </a:xfrm>
          <a:prstGeom prst="rect">
            <a:avLst/>
          </a:prstGeom>
        </p:spPr>
      </p:pic>
      <p:sp>
        <p:nvSpPr>
          <p:cNvPr id="5" name="Flowchart: Alternate Process 4">
            <a:extLst>
              <a:ext uri="{FF2B5EF4-FFF2-40B4-BE49-F238E27FC236}">
                <a16:creationId xmlns:a16="http://schemas.microsoft.com/office/drawing/2014/main" id="{90F0523A-BD4F-4407-BAF4-24195AEA96ED}"/>
              </a:ext>
            </a:extLst>
          </p:cNvPr>
          <p:cNvSpPr/>
          <p:nvPr/>
        </p:nvSpPr>
        <p:spPr>
          <a:xfrm>
            <a:off x="4805138" y="1772672"/>
            <a:ext cx="2187114" cy="797712"/>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Google Shape;438;p41">
            <a:extLst>
              <a:ext uri="{FF2B5EF4-FFF2-40B4-BE49-F238E27FC236}">
                <a16:creationId xmlns:a16="http://schemas.microsoft.com/office/drawing/2014/main" id="{79F239A6-0C95-41B3-97BA-CDCAC8DD415C}"/>
              </a:ext>
            </a:extLst>
          </p:cNvPr>
          <p:cNvSpPr txBox="1">
            <a:spLocks/>
          </p:cNvSpPr>
          <p:nvPr/>
        </p:nvSpPr>
        <p:spPr>
          <a:xfrm>
            <a:off x="4908484" y="1812982"/>
            <a:ext cx="2004573" cy="643028"/>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spcBef>
                <a:spcPts val="0"/>
              </a:spcBef>
            </a:pPr>
            <a:r>
              <a:rPr lang="vi-VN" sz="2800" b="1" dirty="0"/>
              <a:t>Giọng đọc</a:t>
            </a:r>
            <a:endParaRPr lang="en-US" sz="2800" b="1" dirty="0"/>
          </a:p>
        </p:txBody>
      </p:sp>
      <p:sp>
        <p:nvSpPr>
          <p:cNvPr id="8" name="Google Shape;428;p41">
            <a:extLst>
              <a:ext uri="{FF2B5EF4-FFF2-40B4-BE49-F238E27FC236}">
                <a16:creationId xmlns:a16="http://schemas.microsoft.com/office/drawing/2014/main" id="{B30EAFF9-9DCA-4AE3-8189-415B5A172333}"/>
              </a:ext>
            </a:extLst>
          </p:cNvPr>
          <p:cNvSpPr txBox="1">
            <a:spLocks/>
          </p:cNvSpPr>
          <p:nvPr/>
        </p:nvSpPr>
        <p:spPr>
          <a:xfrm>
            <a:off x="1783434" y="1013265"/>
            <a:ext cx="6250100" cy="7795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3200" b="0" i="0" u="none" strike="noStrike" cap="none">
                <a:solidFill>
                  <a:schemeClr val="lt2"/>
                </a:solidFill>
                <a:latin typeface="Vibur"/>
                <a:ea typeface="Vibur"/>
                <a:cs typeface="Vibur"/>
                <a:sym typeface="Vibur"/>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vi-VN" sz="2800" b="1" dirty="0">
                <a:solidFill>
                  <a:srgbClr val="C00000"/>
                </a:solidFill>
                <a:latin typeface="+mn-lt"/>
              </a:rPr>
              <a:t>Nêu giọng đọc toàn bài</a:t>
            </a:r>
            <a:r>
              <a:rPr lang="en-US" sz="2800" b="1" dirty="0">
                <a:solidFill>
                  <a:srgbClr val="C00000"/>
                </a:solidFill>
                <a:latin typeface="+mn-lt"/>
              </a:rPr>
              <a:t>?</a:t>
            </a:r>
          </a:p>
        </p:txBody>
      </p:sp>
      <p:sp>
        <p:nvSpPr>
          <p:cNvPr id="14" name="Rectangle 13">
            <a:extLst>
              <a:ext uri="{FF2B5EF4-FFF2-40B4-BE49-F238E27FC236}">
                <a16:creationId xmlns:a16="http://schemas.microsoft.com/office/drawing/2014/main" id="{078CB56E-5F77-40A6-9094-EF3218541107}"/>
              </a:ext>
            </a:extLst>
          </p:cNvPr>
          <p:cNvSpPr/>
          <p:nvPr/>
        </p:nvSpPr>
        <p:spPr>
          <a:xfrm>
            <a:off x="1038804" y="216551"/>
            <a:ext cx="3071800" cy="4830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FD56782-1BF7-4FF1-9AAA-604834686A6A}"/>
              </a:ext>
            </a:extLst>
          </p:cNvPr>
          <p:cNvSpPr/>
          <p:nvPr/>
        </p:nvSpPr>
        <p:spPr>
          <a:xfrm>
            <a:off x="4155823" y="219967"/>
            <a:ext cx="3497020" cy="48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441E93F-4E97-4D6F-ACBD-54FDD7A5A1A2}"/>
              </a:ext>
            </a:extLst>
          </p:cNvPr>
          <p:cNvSpPr/>
          <p:nvPr/>
        </p:nvSpPr>
        <p:spPr>
          <a:xfrm>
            <a:off x="7696264" y="216551"/>
            <a:ext cx="3421452" cy="4830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85B689B-3CC7-474E-AEA6-E505D3496924}"/>
              </a:ext>
            </a:extLst>
          </p:cNvPr>
          <p:cNvCxnSpPr>
            <a:cxnSpLocks/>
          </p:cNvCxnSpPr>
          <p:nvPr/>
        </p:nvCxnSpPr>
        <p:spPr>
          <a:xfrm>
            <a:off x="213519" y="77623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Flowchart: Alternate Process 12">
            <a:extLst>
              <a:ext uri="{FF2B5EF4-FFF2-40B4-BE49-F238E27FC236}">
                <a16:creationId xmlns:a16="http://schemas.microsoft.com/office/drawing/2014/main" id="{13F0D6E2-1CB8-4291-9855-F446B80224C2}"/>
              </a:ext>
            </a:extLst>
          </p:cNvPr>
          <p:cNvSpPr/>
          <p:nvPr/>
        </p:nvSpPr>
        <p:spPr>
          <a:xfrm>
            <a:off x="342927" y="2768892"/>
            <a:ext cx="11529192" cy="3314842"/>
          </a:xfrm>
          <a:prstGeom prst="flowChartAlternateProcess">
            <a:avLst/>
          </a:prstGeom>
          <a:solidFill>
            <a:srgbClr val="FFFF99"/>
          </a:solid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5538CB4-DD30-4938-AD9C-BBFBE5163B98}"/>
              </a:ext>
            </a:extLst>
          </p:cNvPr>
          <p:cNvSpPr txBox="1"/>
          <p:nvPr/>
        </p:nvSpPr>
        <p:spPr>
          <a:xfrm>
            <a:off x="548878" y="3115656"/>
            <a:ext cx="10987881" cy="2436244"/>
          </a:xfrm>
          <a:prstGeom prst="rect">
            <a:avLst/>
          </a:prstGeom>
          <a:solidFill>
            <a:srgbClr val="FFFF99"/>
          </a:solidFill>
        </p:spPr>
        <p:txBody>
          <a:bodyPr wrap="square">
            <a:spAutoFit/>
          </a:bodyPr>
          <a:lstStyle/>
          <a:p>
            <a:pPr algn="just">
              <a:lnSpc>
                <a:spcPct val="140000"/>
              </a:lnSpc>
            </a:pPr>
            <a:r>
              <a:rPr lang="vi-VN" altLang="vi-VN" sz="2800" b="1" dirty="0">
                <a:solidFill>
                  <a:srgbClr val="7030A0"/>
                </a:solidFill>
                <a:cs typeface="Arial" panose="020B0604020202020204" pitchFamily="34" charset="0"/>
              </a:rPr>
              <a:t>- Đọc bài thơ với giọng nhẹ nhàng, tình cảm, tha thiết; nhấn giọng tự nhiên những từ ngữ nói đến vị phù sa, hương sen, lời hát, bão, mưa, giọt mồ hôi chứa trong hạt gạo và nỗi vất vả của những người làm ra hạt gạo.</a:t>
            </a:r>
            <a:endParaRPr lang="vi-VN" sz="2800" b="1" dirty="0">
              <a:solidFill>
                <a:srgbClr val="7030A0"/>
              </a:solidFill>
              <a:cs typeface="Arial" pitchFamily="34" charset="0"/>
            </a:endParaRPr>
          </a:p>
        </p:txBody>
      </p:sp>
    </p:spTree>
    <p:extLst>
      <p:ext uri="{BB962C8B-B14F-4D97-AF65-F5344CB8AC3E}">
        <p14:creationId xmlns:p14="http://schemas.microsoft.com/office/powerpoint/2010/main" val="26749254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strVal val="ppt_h"/>
                                          </p:val>
                                        </p:tav>
                                      </p:tavLst>
                                    </p:anim>
                                    <p:set>
                                      <p:cBhvr>
                                        <p:cTn id="18" dur="1" fill="hold">
                                          <p:stCondLst>
                                            <p:cond delay="499"/>
                                          </p:stCondLst>
                                        </p:cTn>
                                        <p:tgtEl>
                                          <p:spTgt spid="3"/>
                                        </p:tgtEl>
                                        <p:attrNameLst>
                                          <p:attrName>style.visibility</p:attrName>
                                        </p:attrNameLst>
                                      </p:cBhvr>
                                      <p:to>
                                        <p:strVal val="hidden"/>
                                      </p:to>
                                    </p:set>
                                  </p:childTnLst>
                                </p:cTn>
                              </p:par>
                              <p:par>
                                <p:cTn id="19" presetID="17" presetClass="exit" presetSubtype="10" fill="hold" grpId="1" nodeType="with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strVal val="ppt_h"/>
                                          </p:val>
                                        </p:tav>
                                      </p:tavLst>
                                    </p:anim>
                                    <p:set>
                                      <p:cBhvr>
                                        <p:cTn id="22" dur="1" fill="hold">
                                          <p:stCondLst>
                                            <p:cond delay="499"/>
                                          </p:stCondLst>
                                        </p:cTn>
                                        <p:tgtEl>
                                          <p:spTgt spid="8"/>
                                        </p:tgtEl>
                                        <p:attrNameLst>
                                          <p:attrName>style.visibility</p:attrName>
                                        </p:attrNameLst>
                                      </p:cBhvr>
                                      <p:to>
                                        <p:strVal val="hidden"/>
                                      </p:to>
                                    </p:set>
                                  </p:childTnLst>
                                </p:cTn>
                              </p:par>
                              <p:par>
                                <p:cTn id="23" presetID="55"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7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Effect transition="in" filter="fade">
                                      <p:cBhvr>
                                        <p:cTn id="32" dur="1000"/>
                                        <p:tgtEl>
                                          <p:spTgt spid="6"/>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8" grpId="1"/>
      <p:bldP spid="13"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67391-CC24-4BF6-BEEB-CB37A17D66DE}"/>
              </a:ext>
            </a:extLst>
          </p:cNvPr>
          <p:cNvSpPr/>
          <p:nvPr/>
        </p:nvSpPr>
        <p:spPr>
          <a:xfrm>
            <a:off x="628975" y="1143000"/>
            <a:ext cx="3242144" cy="5324535"/>
          </a:xfrm>
          <a:prstGeom prst="rect">
            <a:avLst/>
          </a:prstGeom>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a:t>
            </a:r>
            <a:r>
              <a:rPr lang="vi-VN" sz="2000" b="1" dirty="0">
                <a:solidFill>
                  <a:srgbClr val="FF6600"/>
                </a:solidFill>
              </a:rPr>
              <a:t>vị phù sa</a:t>
            </a:r>
            <a:br>
              <a:rPr lang="vi-VN" sz="2000" b="1" dirty="0">
                <a:solidFill>
                  <a:srgbClr val="0F2D69"/>
                </a:solidFill>
              </a:rPr>
            </a:br>
            <a:r>
              <a:rPr lang="vi-VN" sz="2000" b="1" dirty="0">
                <a:solidFill>
                  <a:srgbClr val="0F2D69"/>
                </a:solidFill>
              </a:rPr>
              <a:t>Của sông Kinh Thầy</a:t>
            </a:r>
            <a:br>
              <a:rPr lang="vi-VN" sz="2000" b="1" dirty="0">
                <a:solidFill>
                  <a:srgbClr val="0F2D69"/>
                </a:solidFill>
              </a:rPr>
            </a:br>
            <a:r>
              <a:rPr lang="vi-VN" sz="2000" b="1" dirty="0">
                <a:solidFill>
                  <a:srgbClr val="0F2D69"/>
                </a:solidFill>
              </a:rPr>
              <a:t>Có </a:t>
            </a:r>
            <a:r>
              <a:rPr lang="vi-VN" sz="2000" b="1" dirty="0">
                <a:solidFill>
                  <a:srgbClr val="FF6600"/>
                </a:solidFill>
              </a:rPr>
              <a:t>hương sen thơm</a:t>
            </a:r>
            <a:br>
              <a:rPr lang="vi-VN" sz="2000" b="1" dirty="0">
                <a:solidFill>
                  <a:srgbClr val="0F2D69"/>
                </a:solidFill>
              </a:rPr>
            </a:br>
            <a:r>
              <a:rPr lang="vi-VN" sz="2000" b="1" dirty="0">
                <a:solidFill>
                  <a:srgbClr val="0F2D69"/>
                </a:solidFill>
              </a:rPr>
              <a:t>Trong hồ nước đầy</a:t>
            </a:r>
            <a:br>
              <a:rPr lang="vi-VN" sz="2000" b="1" dirty="0">
                <a:solidFill>
                  <a:srgbClr val="0F2D69"/>
                </a:solidFill>
              </a:rPr>
            </a:br>
            <a:r>
              <a:rPr lang="vi-VN" sz="2000" b="1" dirty="0">
                <a:solidFill>
                  <a:srgbClr val="0F2D69"/>
                </a:solidFill>
              </a:rPr>
              <a:t>Có </a:t>
            </a:r>
            <a:r>
              <a:rPr lang="vi-VN" sz="2000" b="1" dirty="0">
                <a:solidFill>
                  <a:srgbClr val="FF6600"/>
                </a:solidFill>
              </a:rPr>
              <a:t>lời mẹ hát</a:t>
            </a:r>
            <a:br>
              <a:rPr lang="vi-VN" sz="2000" b="1" dirty="0">
                <a:solidFill>
                  <a:srgbClr val="0F2D69"/>
                </a:solidFill>
              </a:rPr>
            </a:br>
            <a:r>
              <a:rPr lang="vi-VN" sz="2000" b="1" dirty="0">
                <a:solidFill>
                  <a:srgbClr val="0F2D69"/>
                </a:solidFill>
              </a:rPr>
              <a:t>Ngọt bùi đắng cay…</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a:t>
            </a:r>
            <a:r>
              <a:rPr lang="vi-VN" sz="2000" b="1" dirty="0">
                <a:solidFill>
                  <a:srgbClr val="FF6600"/>
                </a:solidFill>
              </a:rPr>
              <a:t>bão</a:t>
            </a:r>
            <a:r>
              <a:rPr lang="vi-VN" sz="2000" b="1" dirty="0">
                <a:solidFill>
                  <a:srgbClr val="0F2D69"/>
                </a:solidFill>
              </a:rPr>
              <a:t> tháng bảy</a:t>
            </a:r>
            <a:br>
              <a:rPr lang="vi-VN" sz="2000" b="1" dirty="0">
                <a:solidFill>
                  <a:srgbClr val="0F2D69"/>
                </a:solidFill>
              </a:rPr>
            </a:br>
            <a:r>
              <a:rPr lang="vi-VN" sz="2000" b="1" dirty="0">
                <a:solidFill>
                  <a:srgbClr val="0F2D69"/>
                </a:solidFill>
              </a:rPr>
              <a:t>Có </a:t>
            </a:r>
            <a:r>
              <a:rPr lang="vi-VN" sz="2000" b="1" dirty="0">
                <a:solidFill>
                  <a:srgbClr val="FF6600"/>
                </a:solidFill>
              </a:rPr>
              <a:t>mưa</a:t>
            </a:r>
            <a:r>
              <a:rPr lang="vi-VN" sz="2000" b="1" dirty="0">
                <a:solidFill>
                  <a:srgbClr val="0F2D69"/>
                </a:solidFill>
              </a:rPr>
              <a:t> tháng ba</a:t>
            </a:r>
            <a:br>
              <a:rPr lang="vi-VN" sz="2000" b="1" dirty="0">
                <a:solidFill>
                  <a:srgbClr val="0F2D69"/>
                </a:solidFill>
              </a:rPr>
            </a:br>
            <a:r>
              <a:rPr lang="vi-VN" sz="2000" b="1" dirty="0">
                <a:solidFill>
                  <a:srgbClr val="0F2D69"/>
                </a:solidFill>
              </a:rPr>
              <a:t>Giọt </a:t>
            </a:r>
            <a:r>
              <a:rPr lang="vi-VN" sz="2000" b="1" dirty="0">
                <a:solidFill>
                  <a:srgbClr val="FF6600"/>
                </a:solidFill>
              </a:rPr>
              <a:t>mồ hôi sa</a:t>
            </a:r>
            <a:br>
              <a:rPr lang="vi-VN" sz="2000" b="1" dirty="0">
                <a:solidFill>
                  <a:srgbClr val="FF6600"/>
                </a:solidFill>
              </a:rPr>
            </a:br>
            <a:r>
              <a:rPr lang="vi-VN" sz="2000" b="1" dirty="0">
                <a:solidFill>
                  <a:srgbClr val="0F2D69"/>
                </a:solidFill>
              </a:rPr>
              <a:t>Những trưa tháng sáu</a:t>
            </a:r>
            <a:br>
              <a:rPr lang="vi-VN" sz="2000" b="1" dirty="0">
                <a:solidFill>
                  <a:srgbClr val="0F2D69"/>
                </a:solidFill>
              </a:rPr>
            </a:br>
            <a:r>
              <a:rPr lang="vi-VN" sz="2000" b="1" dirty="0">
                <a:solidFill>
                  <a:srgbClr val="FF6600"/>
                </a:solidFill>
              </a:rPr>
              <a:t>Nước như ai nấu</a:t>
            </a:r>
            <a:br>
              <a:rPr lang="vi-VN" sz="2000" b="1" dirty="0">
                <a:solidFill>
                  <a:srgbClr val="0F2D69"/>
                </a:solidFill>
              </a:rPr>
            </a:br>
            <a:r>
              <a:rPr lang="vi-VN" sz="2000" b="1" dirty="0">
                <a:solidFill>
                  <a:srgbClr val="0F2D69"/>
                </a:solidFill>
              </a:rPr>
              <a:t>Chết cả cá cờ</a:t>
            </a:r>
            <a:br>
              <a:rPr lang="vi-VN" sz="2000" b="1" dirty="0">
                <a:solidFill>
                  <a:srgbClr val="0F2D69"/>
                </a:solidFill>
              </a:rPr>
            </a:br>
            <a:r>
              <a:rPr lang="vi-VN" sz="2000" b="1" dirty="0">
                <a:solidFill>
                  <a:srgbClr val="0F2D69"/>
                </a:solidFill>
              </a:rPr>
              <a:t>Cua </a:t>
            </a:r>
            <a:r>
              <a:rPr lang="vi-VN" sz="2000" b="1" dirty="0">
                <a:solidFill>
                  <a:srgbClr val="FF6600"/>
                </a:solidFill>
              </a:rPr>
              <a:t>ngoi</a:t>
            </a:r>
            <a:r>
              <a:rPr lang="vi-VN" sz="2000" b="1" dirty="0">
                <a:solidFill>
                  <a:srgbClr val="0F2D69"/>
                </a:solidFill>
              </a:rPr>
              <a:t> lên bờ</a:t>
            </a:r>
            <a:br>
              <a:rPr lang="vi-VN" sz="2000" b="1" dirty="0">
                <a:solidFill>
                  <a:srgbClr val="0F2D69"/>
                </a:solidFill>
              </a:rPr>
            </a:br>
            <a:r>
              <a:rPr lang="vi-VN" sz="2000" b="1" dirty="0">
                <a:solidFill>
                  <a:srgbClr val="0F2D69"/>
                </a:solidFill>
              </a:rPr>
              <a:t>Mẹ em </a:t>
            </a:r>
            <a:r>
              <a:rPr lang="vi-VN" sz="2000" b="1" dirty="0">
                <a:solidFill>
                  <a:srgbClr val="FF6600"/>
                </a:solidFill>
              </a:rPr>
              <a:t>xuống</a:t>
            </a:r>
            <a:r>
              <a:rPr lang="vi-VN" sz="2000" b="1" dirty="0">
                <a:solidFill>
                  <a:srgbClr val="0F2D69"/>
                </a:solidFill>
              </a:rPr>
              <a:t> cấy…</a:t>
            </a:r>
            <a:endParaRPr lang="en-US" sz="2000" b="1" dirty="0">
              <a:solidFill>
                <a:srgbClr val="0F2D69"/>
              </a:solidFill>
            </a:endParaRPr>
          </a:p>
        </p:txBody>
      </p:sp>
      <p:sp>
        <p:nvSpPr>
          <p:cNvPr id="6" name="Rectangle 5">
            <a:extLst>
              <a:ext uri="{FF2B5EF4-FFF2-40B4-BE49-F238E27FC236}">
                <a16:creationId xmlns:a16="http://schemas.microsoft.com/office/drawing/2014/main" id="{6CCEF3E5-756F-45E3-A4A0-018994BBDA0E}"/>
              </a:ext>
            </a:extLst>
          </p:cNvPr>
          <p:cNvSpPr/>
          <p:nvPr/>
        </p:nvSpPr>
        <p:spPr>
          <a:xfrm>
            <a:off x="8595519" y="368833"/>
            <a:ext cx="3703933" cy="2862322"/>
          </a:xfrm>
          <a:prstGeom prst="rect">
            <a:avLst/>
          </a:prstGeom>
        </p:spPr>
        <p:txBody>
          <a:bodyPr wrap="square">
            <a:spAutoFit/>
          </a:bodyPr>
          <a:lstStyle/>
          <a:p>
            <a:endParaRPr lang="vi-VN" sz="2000" dirty="0">
              <a:solidFill>
                <a:schemeClr val="tx1">
                  <a:lumMod val="95000"/>
                  <a:lumOff val="5000"/>
                </a:schemeClr>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Gửi ra </a:t>
            </a:r>
            <a:r>
              <a:rPr lang="vi-VN" sz="2000" b="1" dirty="0">
                <a:solidFill>
                  <a:srgbClr val="FF6600"/>
                </a:solidFill>
              </a:rPr>
              <a:t>tiền tuyến</a:t>
            </a:r>
            <a:br>
              <a:rPr lang="vi-VN" sz="2000" b="1" dirty="0">
                <a:solidFill>
                  <a:srgbClr val="0F2D69"/>
                </a:solidFill>
              </a:rPr>
            </a:br>
            <a:r>
              <a:rPr lang="vi-VN" sz="2000" b="1" dirty="0">
                <a:solidFill>
                  <a:srgbClr val="0F2D69"/>
                </a:solidFill>
              </a:rPr>
              <a:t>Gửi về phương xa</a:t>
            </a:r>
            <a:br>
              <a:rPr lang="vi-VN" sz="2000" b="1" dirty="0">
                <a:solidFill>
                  <a:srgbClr val="0F2D69"/>
                </a:solidFill>
              </a:rPr>
            </a:br>
            <a:r>
              <a:rPr lang="vi-VN" sz="2000" b="1" dirty="0">
                <a:solidFill>
                  <a:srgbClr val="0F2D69"/>
                </a:solidFill>
              </a:rPr>
              <a:t>Em vui em hát</a:t>
            </a:r>
            <a:br>
              <a:rPr lang="vi-VN" sz="2000" b="1" dirty="0">
                <a:solidFill>
                  <a:srgbClr val="0F2D69"/>
                </a:solidFill>
              </a:rPr>
            </a:br>
            <a:r>
              <a:rPr lang="vi-VN" sz="2000" b="1" dirty="0">
                <a:solidFill>
                  <a:srgbClr val="0F2D69"/>
                </a:solidFill>
              </a:rPr>
              <a:t>Hạt vàng làng ta…</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         </a:t>
            </a:r>
            <a:r>
              <a:rPr lang="vi-VN" sz="2000" b="1" u="sng" dirty="0">
                <a:solidFill>
                  <a:srgbClr val="0F2D69"/>
                </a:solidFill>
                <a:hlinkClick r:id="rId3" tooltip="Trần Đăng Khoa">
                  <a:extLst>
                    <a:ext uri="{A12FA001-AC4F-418D-AE19-62706E023703}">
                      <ahyp:hlinkClr xmlns:ahyp="http://schemas.microsoft.com/office/drawing/2018/hyperlinkcolor" val="tx"/>
                    </a:ext>
                  </a:extLst>
                </a:hlinkClick>
              </a:rPr>
              <a:t>Trần Đăng Khoa</a:t>
            </a:r>
            <a:r>
              <a:rPr lang="vi-VN" sz="2000" b="1" u="sng" dirty="0">
                <a:solidFill>
                  <a:srgbClr val="0F2D69"/>
                </a:solidFill>
              </a:rPr>
              <a:t>.</a:t>
            </a:r>
          </a:p>
        </p:txBody>
      </p:sp>
      <p:sp>
        <p:nvSpPr>
          <p:cNvPr id="7" name="Oval 6">
            <a:extLst>
              <a:ext uri="{FF2B5EF4-FFF2-40B4-BE49-F238E27FC236}">
                <a16:creationId xmlns:a16="http://schemas.microsoft.com/office/drawing/2014/main" id="{9CDDE317-0A76-46C7-AF6E-CEA0634F19D4}"/>
              </a:ext>
            </a:extLst>
          </p:cNvPr>
          <p:cNvSpPr/>
          <p:nvPr/>
        </p:nvSpPr>
        <p:spPr>
          <a:xfrm>
            <a:off x="3032919" y="152400"/>
            <a:ext cx="5943600" cy="694637"/>
          </a:xfrm>
          <a:prstGeom prst="ellipse">
            <a:avLst/>
          </a:prstGeom>
          <a:solidFill>
            <a:schemeClr val="accent1">
              <a:lumMod val="20000"/>
              <a:lumOff val="80000"/>
            </a:schemeClr>
          </a:solidFill>
        </p:spPr>
        <p:style>
          <a:lnRef idx="3">
            <a:schemeClr val="lt1"/>
          </a:lnRef>
          <a:fillRef idx="1003">
            <a:schemeClr val="lt1"/>
          </a:fillRef>
          <a:effectRef idx="1">
            <a:schemeClr val="accent3"/>
          </a:effectRef>
          <a:fontRef idx="minor">
            <a:schemeClr val="lt1"/>
          </a:fontRef>
        </p:style>
        <p:txBody>
          <a:bodyPr rtlCol="0" anchor="ctr"/>
          <a:lstStyle/>
          <a:p>
            <a:pPr algn="ctr"/>
            <a:r>
              <a:rPr lang="en-US" sz="2800" b="1" dirty="0">
                <a:solidFill>
                  <a:srgbClr val="FF6600"/>
                </a:solidFill>
                <a:latin typeface="Arial" panose="020B0604020202020204" pitchFamily="34" charset="0"/>
                <a:cs typeface="Arial" panose="020B0604020202020204" pitchFamily="34" charset="0"/>
              </a:rPr>
              <a:t>HẠT GẠO LÀNG TA</a:t>
            </a:r>
          </a:p>
        </p:txBody>
      </p:sp>
      <p:sp>
        <p:nvSpPr>
          <p:cNvPr id="8" name="TextBox 7">
            <a:extLst>
              <a:ext uri="{FF2B5EF4-FFF2-40B4-BE49-F238E27FC236}">
                <a16:creationId xmlns:a16="http://schemas.microsoft.com/office/drawing/2014/main" id="{A3F57ED5-2280-4550-98EC-C5917F9DA18A}"/>
              </a:ext>
            </a:extLst>
          </p:cNvPr>
          <p:cNvSpPr txBox="1"/>
          <p:nvPr/>
        </p:nvSpPr>
        <p:spPr>
          <a:xfrm>
            <a:off x="4793652" y="990600"/>
            <a:ext cx="3503503" cy="6247864"/>
          </a:xfrm>
          <a:prstGeom prst="rect">
            <a:avLst/>
          </a:prstGeom>
          <a:noFill/>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Những năm bom Mỹ</a:t>
            </a:r>
            <a:br>
              <a:rPr lang="vi-VN" sz="2000" b="1" dirty="0">
                <a:solidFill>
                  <a:srgbClr val="0F2D69"/>
                </a:solidFill>
              </a:rPr>
            </a:br>
            <a:r>
              <a:rPr lang="vi-VN" sz="2000" b="1" dirty="0">
                <a:solidFill>
                  <a:srgbClr val="FF6600"/>
                </a:solidFill>
              </a:rPr>
              <a:t>Trút</a:t>
            </a:r>
            <a:r>
              <a:rPr lang="vi-VN" sz="2000" b="1" dirty="0">
                <a:solidFill>
                  <a:srgbClr val="0F2D69"/>
                </a:solidFill>
              </a:rPr>
              <a:t> trên mái nhà</a:t>
            </a:r>
          </a:p>
          <a:p>
            <a:r>
              <a:rPr lang="vi-VN" sz="2000" b="1" dirty="0">
                <a:solidFill>
                  <a:srgbClr val="0F2D69"/>
                </a:solidFill>
              </a:rPr>
              <a:t>Những năm cây súng</a:t>
            </a:r>
            <a:br>
              <a:rPr lang="vi-VN" sz="2000" b="1" dirty="0">
                <a:solidFill>
                  <a:srgbClr val="0F2D69"/>
                </a:solidFill>
              </a:rPr>
            </a:br>
            <a:r>
              <a:rPr lang="vi-VN" sz="2000" b="1" dirty="0">
                <a:solidFill>
                  <a:srgbClr val="0F2D69"/>
                </a:solidFill>
              </a:rPr>
              <a:t>Theo người đi xa</a:t>
            </a:r>
            <a:br>
              <a:rPr lang="vi-VN" sz="2000" b="1" dirty="0">
                <a:solidFill>
                  <a:srgbClr val="0F2D69"/>
                </a:solidFill>
              </a:rPr>
            </a:br>
            <a:r>
              <a:rPr lang="vi-VN" sz="2000" b="1" dirty="0">
                <a:solidFill>
                  <a:srgbClr val="0F2D69"/>
                </a:solidFill>
              </a:rPr>
              <a:t>Những năm băng đạn</a:t>
            </a:r>
            <a:br>
              <a:rPr lang="vi-VN" sz="2000" b="1" dirty="0">
                <a:solidFill>
                  <a:srgbClr val="0F2D69"/>
                </a:solidFill>
              </a:rPr>
            </a:br>
            <a:r>
              <a:rPr lang="vi-VN" sz="2000" b="1" dirty="0">
                <a:solidFill>
                  <a:srgbClr val="0F2D69"/>
                </a:solidFill>
              </a:rPr>
              <a:t>Vàng như lúa đồng</a:t>
            </a:r>
            <a:br>
              <a:rPr lang="vi-VN" sz="2000" b="1" dirty="0">
                <a:solidFill>
                  <a:srgbClr val="0F2D69"/>
                </a:solidFill>
              </a:rPr>
            </a:br>
            <a:r>
              <a:rPr lang="vi-VN" sz="2000" b="1" dirty="0">
                <a:solidFill>
                  <a:srgbClr val="0F2D69"/>
                </a:solidFill>
              </a:rPr>
              <a:t>Bát cơm mùa gặt</a:t>
            </a:r>
            <a:br>
              <a:rPr lang="vi-VN" sz="2000" b="1" dirty="0">
                <a:solidFill>
                  <a:srgbClr val="0F2D69"/>
                </a:solidFill>
              </a:rPr>
            </a:br>
            <a:r>
              <a:rPr lang="vi-VN" sz="2000" b="1" dirty="0">
                <a:solidFill>
                  <a:srgbClr val="0F2D69"/>
                </a:solidFill>
              </a:rPr>
              <a:t>Thơm hào giao thông…</a:t>
            </a: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công các bạn</a:t>
            </a:r>
            <a:br>
              <a:rPr lang="vi-VN" sz="2000" b="1" dirty="0">
                <a:solidFill>
                  <a:srgbClr val="0F2D69"/>
                </a:solidFill>
              </a:rPr>
            </a:br>
            <a:r>
              <a:rPr lang="vi-VN" sz="2000" b="1" dirty="0">
                <a:solidFill>
                  <a:srgbClr val="0F2D69"/>
                </a:solidFill>
              </a:rPr>
              <a:t>Sớm nào </a:t>
            </a:r>
            <a:r>
              <a:rPr lang="vi-VN" sz="2000" b="1" dirty="0">
                <a:solidFill>
                  <a:srgbClr val="FF6600"/>
                </a:solidFill>
              </a:rPr>
              <a:t>chống hạn</a:t>
            </a:r>
            <a:br>
              <a:rPr lang="vi-VN" sz="2000" b="1" dirty="0">
                <a:solidFill>
                  <a:srgbClr val="0F2D69"/>
                </a:solidFill>
              </a:rPr>
            </a:br>
            <a:r>
              <a:rPr lang="vi-VN" sz="2000" b="1" dirty="0">
                <a:solidFill>
                  <a:srgbClr val="0F2D69"/>
                </a:solidFill>
              </a:rPr>
              <a:t>Vục mẻ miệng gàu</a:t>
            </a:r>
            <a:br>
              <a:rPr lang="vi-VN" sz="2000" b="1" dirty="0">
                <a:solidFill>
                  <a:srgbClr val="0F2D69"/>
                </a:solidFill>
              </a:rPr>
            </a:br>
            <a:r>
              <a:rPr lang="vi-VN" sz="2000" b="1" dirty="0">
                <a:solidFill>
                  <a:srgbClr val="0F2D69"/>
                </a:solidFill>
              </a:rPr>
              <a:t>Trưa nào </a:t>
            </a:r>
            <a:r>
              <a:rPr lang="vi-VN" sz="2000" b="1" dirty="0">
                <a:solidFill>
                  <a:srgbClr val="FF6600"/>
                </a:solidFill>
              </a:rPr>
              <a:t>bắt sâu</a:t>
            </a:r>
            <a:br>
              <a:rPr lang="vi-VN" sz="2000" b="1" dirty="0">
                <a:solidFill>
                  <a:srgbClr val="0F2D69"/>
                </a:solidFill>
              </a:rPr>
            </a:br>
            <a:r>
              <a:rPr lang="vi-VN" sz="2000" b="1" dirty="0">
                <a:solidFill>
                  <a:srgbClr val="0F2D69"/>
                </a:solidFill>
              </a:rPr>
              <a:t>Lúa cao rát mặt</a:t>
            </a:r>
            <a:br>
              <a:rPr lang="vi-VN" sz="2000" b="1" dirty="0">
                <a:solidFill>
                  <a:srgbClr val="0F2D69"/>
                </a:solidFill>
              </a:rPr>
            </a:br>
            <a:r>
              <a:rPr lang="vi-VN" sz="2000" b="1" dirty="0">
                <a:solidFill>
                  <a:srgbClr val="0F2D69"/>
                </a:solidFill>
              </a:rPr>
              <a:t>Chiều nào </a:t>
            </a:r>
            <a:r>
              <a:rPr lang="vi-VN" sz="2000" b="1" dirty="0">
                <a:solidFill>
                  <a:srgbClr val="FF6600"/>
                </a:solidFill>
              </a:rPr>
              <a:t>gánh phân</a:t>
            </a:r>
            <a:br>
              <a:rPr lang="vi-VN" sz="2000" b="1" dirty="0">
                <a:solidFill>
                  <a:srgbClr val="0F2D69"/>
                </a:solidFill>
              </a:rPr>
            </a:br>
            <a:r>
              <a:rPr lang="vi-VN" sz="2000" b="1" dirty="0">
                <a:solidFill>
                  <a:srgbClr val="0F2D69"/>
                </a:solidFill>
              </a:rPr>
              <a:t>Quang trành quết đất…</a:t>
            </a:r>
            <a:endParaRPr lang="en-US" sz="2000" b="1" dirty="0">
              <a:solidFill>
                <a:srgbClr val="0F2D69"/>
              </a:solidFill>
            </a:endParaRPr>
          </a:p>
          <a:p>
            <a:endParaRPr lang="en-US" sz="2000" b="1" dirty="0">
              <a:solidFill>
                <a:srgbClr val="0F2D69"/>
              </a:solidFill>
            </a:endParaRPr>
          </a:p>
          <a:p>
            <a:endParaRPr lang="vi-VN" sz="2000" b="0" i="0" dirty="0">
              <a:solidFill>
                <a:schemeClr val="tx1">
                  <a:lumMod val="95000"/>
                  <a:lumOff val="5000"/>
                </a:schemeClr>
              </a:solidFill>
              <a:effectLst/>
            </a:endParaRPr>
          </a:p>
        </p:txBody>
      </p:sp>
    </p:spTree>
    <p:extLst>
      <p:ext uri="{BB962C8B-B14F-4D97-AF65-F5344CB8AC3E}">
        <p14:creationId xmlns:p14="http://schemas.microsoft.com/office/powerpoint/2010/main" val="175449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67391-CC24-4BF6-BEEB-CB37A17D66DE}"/>
              </a:ext>
            </a:extLst>
          </p:cNvPr>
          <p:cNvSpPr/>
          <p:nvPr/>
        </p:nvSpPr>
        <p:spPr>
          <a:xfrm>
            <a:off x="628975" y="1143000"/>
            <a:ext cx="3242144" cy="5324535"/>
          </a:xfrm>
          <a:prstGeom prst="rect">
            <a:avLst/>
          </a:prstGeom>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a:t>
            </a:r>
            <a:r>
              <a:rPr lang="vi-VN" sz="2000" b="1" dirty="0">
                <a:solidFill>
                  <a:srgbClr val="FF6600"/>
                </a:solidFill>
              </a:rPr>
              <a:t>vị phù sa</a:t>
            </a:r>
            <a:br>
              <a:rPr lang="vi-VN" sz="2000" b="1" dirty="0">
                <a:solidFill>
                  <a:srgbClr val="0F2D69"/>
                </a:solidFill>
              </a:rPr>
            </a:br>
            <a:r>
              <a:rPr lang="vi-VN" sz="2000" b="1" dirty="0">
                <a:solidFill>
                  <a:srgbClr val="0F2D69"/>
                </a:solidFill>
              </a:rPr>
              <a:t>Của sông Kinh Thầy</a:t>
            </a:r>
            <a:br>
              <a:rPr lang="vi-VN" sz="2000" b="1" dirty="0">
                <a:solidFill>
                  <a:srgbClr val="0F2D69"/>
                </a:solidFill>
              </a:rPr>
            </a:br>
            <a:r>
              <a:rPr lang="vi-VN" sz="2000" b="1" dirty="0">
                <a:solidFill>
                  <a:srgbClr val="0F2D69"/>
                </a:solidFill>
              </a:rPr>
              <a:t>Có </a:t>
            </a:r>
            <a:r>
              <a:rPr lang="vi-VN" sz="2000" b="1" dirty="0">
                <a:solidFill>
                  <a:srgbClr val="FF6600"/>
                </a:solidFill>
              </a:rPr>
              <a:t>hương sen thơm</a:t>
            </a:r>
            <a:br>
              <a:rPr lang="vi-VN" sz="2000" b="1" dirty="0">
                <a:solidFill>
                  <a:srgbClr val="0F2D69"/>
                </a:solidFill>
              </a:rPr>
            </a:br>
            <a:r>
              <a:rPr lang="vi-VN" sz="2000" b="1" dirty="0">
                <a:solidFill>
                  <a:srgbClr val="0F2D69"/>
                </a:solidFill>
              </a:rPr>
              <a:t>Trong hồ nước đầy</a:t>
            </a:r>
            <a:br>
              <a:rPr lang="vi-VN" sz="2000" b="1" dirty="0">
                <a:solidFill>
                  <a:srgbClr val="0F2D69"/>
                </a:solidFill>
              </a:rPr>
            </a:br>
            <a:r>
              <a:rPr lang="vi-VN" sz="2000" b="1" dirty="0">
                <a:solidFill>
                  <a:srgbClr val="0F2D69"/>
                </a:solidFill>
              </a:rPr>
              <a:t>Có </a:t>
            </a:r>
            <a:r>
              <a:rPr lang="vi-VN" sz="2000" b="1" dirty="0">
                <a:solidFill>
                  <a:srgbClr val="FF6600"/>
                </a:solidFill>
              </a:rPr>
              <a:t>lời mẹ hát</a:t>
            </a:r>
            <a:br>
              <a:rPr lang="vi-VN" sz="2000" b="1" dirty="0">
                <a:solidFill>
                  <a:srgbClr val="0F2D69"/>
                </a:solidFill>
              </a:rPr>
            </a:br>
            <a:r>
              <a:rPr lang="vi-VN" sz="2000" b="1" dirty="0">
                <a:solidFill>
                  <a:srgbClr val="0F2D69"/>
                </a:solidFill>
              </a:rPr>
              <a:t>Ngọt bùi đắng cay…</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a:t>
            </a:r>
            <a:r>
              <a:rPr lang="vi-VN" sz="2000" b="1" dirty="0">
                <a:solidFill>
                  <a:srgbClr val="FF6600"/>
                </a:solidFill>
              </a:rPr>
              <a:t>bão</a:t>
            </a:r>
            <a:r>
              <a:rPr lang="vi-VN" sz="2000" b="1" dirty="0">
                <a:solidFill>
                  <a:srgbClr val="0F2D69"/>
                </a:solidFill>
              </a:rPr>
              <a:t> tháng bảy</a:t>
            </a:r>
            <a:br>
              <a:rPr lang="vi-VN" sz="2000" b="1" dirty="0">
                <a:solidFill>
                  <a:srgbClr val="0F2D69"/>
                </a:solidFill>
              </a:rPr>
            </a:br>
            <a:r>
              <a:rPr lang="vi-VN" sz="2000" b="1" dirty="0">
                <a:solidFill>
                  <a:srgbClr val="0F2D69"/>
                </a:solidFill>
              </a:rPr>
              <a:t>Có </a:t>
            </a:r>
            <a:r>
              <a:rPr lang="vi-VN" sz="2000" b="1" dirty="0">
                <a:solidFill>
                  <a:srgbClr val="FF6600"/>
                </a:solidFill>
              </a:rPr>
              <a:t>mưa</a:t>
            </a:r>
            <a:r>
              <a:rPr lang="vi-VN" sz="2000" b="1" dirty="0">
                <a:solidFill>
                  <a:srgbClr val="0F2D69"/>
                </a:solidFill>
              </a:rPr>
              <a:t> tháng ba</a:t>
            </a:r>
            <a:br>
              <a:rPr lang="vi-VN" sz="2000" b="1" dirty="0">
                <a:solidFill>
                  <a:srgbClr val="0F2D69"/>
                </a:solidFill>
              </a:rPr>
            </a:br>
            <a:r>
              <a:rPr lang="vi-VN" sz="2000" b="1" dirty="0">
                <a:solidFill>
                  <a:srgbClr val="0F2D69"/>
                </a:solidFill>
              </a:rPr>
              <a:t>Giọt </a:t>
            </a:r>
            <a:r>
              <a:rPr lang="vi-VN" sz="2000" b="1" dirty="0">
                <a:solidFill>
                  <a:srgbClr val="FF6600"/>
                </a:solidFill>
              </a:rPr>
              <a:t>mồ hôi sa</a:t>
            </a:r>
            <a:br>
              <a:rPr lang="vi-VN" sz="2000" b="1" dirty="0">
                <a:solidFill>
                  <a:srgbClr val="FF6600"/>
                </a:solidFill>
              </a:rPr>
            </a:br>
            <a:r>
              <a:rPr lang="vi-VN" sz="2000" b="1" dirty="0">
                <a:solidFill>
                  <a:srgbClr val="0F2D69"/>
                </a:solidFill>
              </a:rPr>
              <a:t>Những trưa tháng sáu</a:t>
            </a:r>
            <a:br>
              <a:rPr lang="vi-VN" sz="2000" b="1" dirty="0">
                <a:solidFill>
                  <a:srgbClr val="0F2D69"/>
                </a:solidFill>
              </a:rPr>
            </a:br>
            <a:r>
              <a:rPr lang="vi-VN" sz="2000" b="1" dirty="0">
                <a:solidFill>
                  <a:srgbClr val="0F2D69"/>
                </a:solidFill>
              </a:rPr>
              <a:t>Nước </a:t>
            </a:r>
            <a:r>
              <a:rPr lang="vi-VN" sz="2000" b="1" dirty="0">
                <a:solidFill>
                  <a:srgbClr val="FF6600"/>
                </a:solidFill>
              </a:rPr>
              <a:t>như ai nấu</a:t>
            </a:r>
            <a:br>
              <a:rPr lang="vi-VN" sz="2000" b="1" dirty="0">
                <a:solidFill>
                  <a:srgbClr val="0F2D69"/>
                </a:solidFill>
              </a:rPr>
            </a:br>
            <a:r>
              <a:rPr lang="vi-VN" sz="2000" b="1" dirty="0">
                <a:solidFill>
                  <a:srgbClr val="0F2D69"/>
                </a:solidFill>
              </a:rPr>
              <a:t>Chết cả cá cờ</a:t>
            </a:r>
            <a:br>
              <a:rPr lang="vi-VN" sz="2000" b="1" dirty="0">
                <a:solidFill>
                  <a:srgbClr val="0F2D69"/>
                </a:solidFill>
              </a:rPr>
            </a:br>
            <a:r>
              <a:rPr lang="vi-VN" sz="2000" b="1" dirty="0">
                <a:solidFill>
                  <a:srgbClr val="0F2D69"/>
                </a:solidFill>
              </a:rPr>
              <a:t>Cua </a:t>
            </a:r>
            <a:r>
              <a:rPr lang="vi-VN" sz="2000" b="1" dirty="0">
                <a:solidFill>
                  <a:srgbClr val="FF6600"/>
                </a:solidFill>
              </a:rPr>
              <a:t>ngoi</a:t>
            </a:r>
            <a:r>
              <a:rPr lang="vi-VN" sz="2000" b="1" dirty="0">
                <a:solidFill>
                  <a:srgbClr val="0F2D69"/>
                </a:solidFill>
              </a:rPr>
              <a:t> </a:t>
            </a:r>
            <a:r>
              <a:rPr lang="vi-VN" sz="2000" b="1" dirty="0">
                <a:solidFill>
                  <a:srgbClr val="FF6600"/>
                </a:solidFill>
              </a:rPr>
              <a:t>lên bờ</a:t>
            </a:r>
            <a:br>
              <a:rPr lang="vi-VN" sz="2000" b="1" dirty="0">
                <a:solidFill>
                  <a:srgbClr val="0F2D69"/>
                </a:solidFill>
              </a:rPr>
            </a:br>
            <a:r>
              <a:rPr lang="vi-VN" sz="2000" b="1" dirty="0">
                <a:solidFill>
                  <a:srgbClr val="0F2D69"/>
                </a:solidFill>
              </a:rPr>
              <a:t>Mẹ em </a:t>
            </a:r>
            <a:r>
              <a:rPr lang="vi-VN" sz="2000" b="1" dirty="0">
                <a:solidFill>
                  <a:srgbClr val="FF6600"/>
                </a:solidFill>
              </a:rPr>
              <a:t>xuống</a:t>
            </a:r>
            <a:r>
              <a:rPr lang="vi-VN" sz="2000" b="1" dirty="0">
                <a:solidFill>
                  <a:srgbClr val="0F2D69"/>
                </a:solidFill>
              </a:rPr>
              <a:t> </a:t>
            </a:r>
            <a:r>
              <a:rPr lang="vi-VN" sz="2000" b="1" dirty="0">
                <a:solidFill>
                  <a:srgbClr val="FF6600"/>
                </a:solidFill>
              </a:rPr>
              <a:t>cấy</a:t>
            </a:r>
            <a:r>
              <a:rPr lang="vi-VN" sz="2000" b="1" dirty="0">
                <a:solidFill>
                  <a:srgbClr val="0F2D69"/>
                </a:solidFill>
              </a:rPr>
              <a:t>…</a:t>
            </a:r>
            <a:endParaRPr lang="en-US" sz="2000" b="1" dirty="0">
              <a:solidFill>
                <a:srgbClr val="0F2D69"/>
              </a:solidFill>
            </a:endParaRPr>
          </a:p>
        </p:txBody>
      </p:sp>
      <p:sp>
        <p:nvSpPr>
          <p:cNvPr id="6" name="Rectangle 5">
            <a:extLst>
              <a:ext uri="{FF2B5EF4-FFF2-40B4-BE49-F238E27FC236}">
                <a16:creationId xmlns:a16="http://schemas.microsoft.com/office/drawing/2014/main" id="{6CCEF3E5-756F-45E3-A4A0-018994BBDA0E}"/>
              </a:ext>
            </a:extLst>
          </p:cNvPr>
          <p:cNvSpPr/>
          <p:nvPr/>
        </p:nvSpPr>
        <p:spPr>
          <a:xfrm>
            <a:off x="8595519" y="368833"/>
            <a:ext cx="3703933" cy="2862322"/>
          </a:xfrm>
          <a:prstGeom prst="rect">
            <a:avLst/>
          </a:prstGeom>
        </p:spPr>
        <p:txBody>
          <a:bodyPr wrap="square">
            <a:spAutoFit/>
          </a:bodyPr>
          <a:lstStyle/>
          <a:p>
            <a:endParaRPr lang="vi-VN" sz="2000" dirty="0">
              <a:solidFill>
                <a:schemeClr val="tx1">
                  <a:lumMod val="95000"/>
                  <a:lumOff val="5000"/>
                </a:schemeClr>
              </a:solidFill>
            </a:endParaRP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Gửi ra </a:t>
            </a:r>
            <a:r>
              <a:rPr lang="vi-VN" sz="2000" b="1" dirty="0">
                <a:solidFill>
                  <a:srgbClr val="FF6600"/>
                </a:solidFill>
              </a:rPr>
              <a:t>tiền tuyến</a:t>
            </a:r>
            <a:br>
              <a:rPr lang="vi-VN" sz="2000" b="1" dirty="0">
                <a:solidFill>
                  <a:srgbClr val="0F2D69"/>
                </a:solidFill>
              </a:rPr>
            </a:br>
            <a:r>
              <a:rPr lang="vi-VN" sz="2000" b="1" dirty="0">
                <a:solidFill>
                  <a:srgbClr val="0F2D69"/>
                </a:solidFill>
              </a:rPr>
              <a:t>Gửi về </a:t>
            </a:r>
            <a:r>
              <a:rPr lang="vi-VN" sz="2000" b="1" dirty="0">
                <a:solidFill>
                  <a:srgbClr val="FF6600"/>
                </a:solidFill>
              </a:rPr>
              <a:t>phương xa</a:t>
            </a:r>
            <a:br>
              <a:rPr lang="vi-VN" sz="2000" b="1" dirty="0">
                <a:solidFill>
                  <a:srgbClr val="0F2D69"/>
                </a:solidFill>
              </a:rPr>
            </a:br>
            <a:r>
              <a:rPr lang="vi-VN" sz="2000" b="1" dirty="0">
                <a:solidFill>
                  <a:srgbClr val="0F2D69"/>
                </a:solidFill>
              </a:rPr>
              <a:t>Em vui em hát</a:t>
            </a:r>
            <a:br>
              <a:rPr lang="vi-VN" sz="2000" b="1" dirty="0">
                <a:solidFill>
                  <a:srgbClr val="0F2D69"/>
                </a:solidFill>
              </a:rPr>
            </a:br>
            <a:r>
              <a:rPr lang="vi-VN" sz="2000" b="1" dirty="0">
                <a:solidFill>
                  <a:srgbClr val="0F2D69"/>
                </a:solidFill>
              </a:rPr>
              <a:t>Hạt vàng làng ta…</a:t>
            </a:r>
            <a:endParaRPr lang="en-US" sz="2000" b="1" dirty="0">
              <a:solidFill>
                <a:srgbClr val="0F2D69"/>
              </a:solidFill>
            </a:endParaRPr>
          </a:p>
          <a:p>
            <a:endParaRPr lang="vi-VN" sz="2000" b="1" dirty="0">
              <a:solidFill>
                <a:srgbClr val="0F2D69"/>
              </a:solidFill>
            </a:endParaRPr>
          </a:p>
          <a:p>
            <a:r>
              <a:rPr lang="vi-VN" sz="2000" b="1" dirty="0">
                <a:solidFill>
                  <a:srgbClr val="0F2D69"/>
                </a:solidFill>
              </a:rPr>
              <a:t>         </a:t>
            </a:r>
            <a:r>
              <a:rPr lang="vi-VN" sz="2000" b="1" dirty="0">
                <a:solidFill>
                  <a:srgbClr val="0F2D69"/>
                </a:solidFill>
                <a:hlinkClick r:id="rId3" tooltip="Trần Đăng Khoa">
                  <a:extLst>
                    <a:ext uri="{A12FA001-AC4F-418D-AE19-62706E023703}">
                      <ahyp:hlinkClr xmlns:ahyp="http://schemas.microsoft.com/office/drawing/2018/hyperlinkcolor" val="tx"/>
                    </a:ext>
                  </a:extLst>
                </a:hlinkClick>
              </a:rPr>
              <a:t>Trần Đăng Khoa</a:t>
            </a:r>
            <a:r>
              <a:rPr lang="vi-VN" sz="2000" b="1" u="sng" dirty="0">
                <a:solidFill>
                  <a:srgbClr val="0F2D69"/>
                </a:solidFill>
              </a:rPr>
              <a:t>.</a:t>
            </a:r>
          </a:p>
        </p:txBody>
      </p:sp>
      <p:sp>
        <p:nvSpPr>
          <p:cNvPr id="7" name="Oval 6">
            <a:extLst>
              <a:ext uri="{FF2B5EF4-FFF2-40B4-BE49-F238E27FC236}">
                <a16:creationId xmlns:a16="http://schemas.microsoft.com/office/drawing/2014/main" id="{9CDDE317-0A76-46C7-AF6E-CEA0634F19D4}"/>
              </a:ext>
            </a:extLst>
          </p:cNvPr>
          <p:cNvSpPr/>
          <p:nvPr/>
        </p:nvSpPr>
        <p:spPr>
          <a:xfrm>
            <a:off x="3032919" y="152400"/>
            <a:ext cx="5943600" cy="694637"/>
          </a:xfrm>
          <a:prstGeom prst="ellipse">
            <a:avLst/>
          </a:prstGeom>
          <a:solidFill>
            <a:schemeClr val="accent1">
              <a:lumMod val="20000"/>
              <a:lumOff val="80000"/>
            </a:schemeClr>
          </a:solidFill>
        </p:spPr>
        <p:style>
          <a:lnRef idx="3">
            <a:schemeClr val="lt1"/>
          </a:lnRef>
          <a:fillRef idx="1003">
            <a:schemeClr val="lt1"/>
          </a:fillRef>
          <a:effectRef idx="1">
            <a:schemeClr val="accent3"/>
          </a:effectRef>
          <a:fontRef idx="minor">
            <a:schemeClr val="lt1"/>
          </a:fontRef>
        </p:style>
        <p:txBody>
          <a:bodyPr rtlCol="0" anchor="ctr"/>
          <a:lstStyle/>
          <a:p>
            <a:pPr algn="ctr"/>
            <a:r>
              <a:rPr lang="en-US" sz="2800" b="1" dirty="0">
                <a:solidFill>
                  <a:srgbClr val="FF6600"/>
                </a:solidFill>
                <a:latin typeface="Arial" panose="020B0604020202020204" pitchFamily="34" charset="0"/>
                <a:cs typeface="Arial" panose="020B0604020202020204" pitchFamily="34" charset="0"/>
              </a:rPr>
              <a:t>HẠT GẠO LÀNG TA</a:t>
            </a:r>
          </a:p>
        </p:txBody>
      </p:sp>
      <p:sp>
        <p:nvSpPr>
          <p:cNvPr id="8" name="TextBox 7">
            <a:extLst>
              <a:ext uri="{FF2B5EF4-FFF2-40B4-BE49-F238E27FC236}">
                <a16:creationId xmlns:a16="http://schemas.microsoft.com/office/drawing/2014/main" id="{A3F57ED5-2280-4550-98EC-C5917F9DA18A}"/>
              </a:ext>
            </a:extLst>
          </p:cNvPr>
          <p:cNvSpPr txBox="1"/>
          <p:nvPr/>
        </p:nvSpPr>
        <p:spPr>
          <a:xfrm>
            <a:off x="4793652" y="990600"/>
            <a:ext cx="3503503" cy="6247864"/>
          </a:xfrm>
          <a:prstGeom prst="rect">
            <a:avLst/>
          </a:prstGeom>
          <a:noFill/>
        </p:spPr>
        <p:txBody>
          <a:bodyPr wrap="square">
            <a:spAutoFit/>
          </a:bodyPr>
          <a:lstStyle/>
          <a:p>
            <a:r>
              <a:rPr lang="vi-VN" sz="2000" b="1" dirty="0">
                <a:solidFill>
                  <a:srgbClr val="0F2D69"/>
                </a:solidFill>
              </a:rPr>
              <a:t>Hạt gạo làng ta</a:t>
            </a:r>
            <a:br>
              <a:rPr lang="vi-VN" sz="2000" b="1" dirty="0">
                <a:solidFill>
                  <a:srgbClr val="0F2D69"/>
                </a:solidFill>
              </a:rPr>
            </a:br>
            <a:r>
              <a:rPr lang="vi-VN" sz="2000" b="1" dirty="0">
                <a:solidFill>
                  <a:srgbClr val="0F2D69"/>
                </a:solidFill>
              </a:rPr>
              <a:t>Những năm bom Mỹ</a:t>
            </a:r>
            <a:br>
              <a:rPr lang="vi-VN" sz="2000" b="1" dirty="0">
                <a:solidFill>
                  <a:srgbClr val="0F2D69"/>
                </a:solidFill>
              </a:rPr>
            </a:br>
            <a:r>
              <a:rPr lang="vi-VN" sz="2000" b="1" dirty="0">
                <a:solidFill>
                  <a:srgbClr val="FF6600"/>
                </a:solidFill>
              </a:rPr>
              <a:t>Trút</a:t>
            </a:r>
            <a:r>
              <a:rPr lang="vi-VN" sz="2000" b="1" dirty="0">
                <a:solidFill>
                  <a:srgbClr val="0F2D69"/>
                </a:solidFill>
              </a:rPr>
              <a:t> trên mái nhà</a:t>
            </a:r>
          </a:p>
          <a:p>
            <a:r>
              <a:rPr lang="vi-VN" sz="2000" b="1" dirty="0">
                <a:solidFill>
                  <a:srgbClr val="0F2D69"/>
                </a:solidFill>
              </a:rPr>
              <a:t>Những năm cây súng</a:t>
            </a:r>
            <a:br>
              <a:rPr lang="vi-VN" sz="2000" b="1" dirty="0">
                <a:solidFill>
                  <a:srgbClr val="0F2D69"/>
                </a:solidFill>
              </a:rPr>
            </a:br>
            <a:r>
              <a:rPr lang="vi-VN" sz="2000" b="1" dirty="0">
                <a:solidFill>
                  <a:srgbClr val="0F2D69"/>
                </a:solidFill>
              </a:rPr>
              <a:t>Theo người đi xa</a:t>
            </a:r>
            <a:br>
              <a:rPr lang="vi-VN" sz="2000" b="1" dirty="0">
                <a:solidFill>
                  <a:srgbClr val="0F2D69"/>
                </a:solidFill>
              </a:rPr>
            </a:br>
            <a:r>
              <a:rPr lang="vi-VN" sz="2000" b="1" dirty="0">
                <a:solidFill>
                  <a:srgbClr val="0F2D69"/>
                </a:solidFill>
              </a:rPr>
              <a:t>Những năm băng đạn</a:t>
            </a:r>
            <a:br>
              <a:rPr lang="vi-VN" sz="2000" b="1" dirty="0">
                <a:solidFill>
                  <a:srgbClr val="0F2D69"/>
                </a:solidFill>
              </a:rPr>
            </a:br>
            <a:r>
              <a:rPr lang="vi-VN" sz="2000" b="1" dirty="0">
                <a:solidFill>
                  <a:srgbClr val="0F2D69"/>
                </a:solidFill>
              </a:rPr>
              <a:t>Vàng như lúa đồng</a:t>
            </a:r>
            <a:br>
              <a:rPr lang="vi-VN" sz="2000" b="1" dirty="0">
                <a:solidFill>
                  <a:srgbClr val="0F2D69"/>
                </a:solidFill>
              </a:rPr>
            </a:br>
            <a:r>
              <a:rPr lang="vi-VN" sz="2000" b="1" dirty="0">
                <a:solidFill>
                  <a:srgbClr val="0F2D69"/>
                </a:solidFill>
              </a:rPr>
              <a:t>Bát cơm mùa gặt</a:t>
            </a:r>
            <a:br>
              <a:rPr lang="vi-VN" sz="2000" b="1" dirty="0">
                <a:solidFill>
                  <a:srgbClr val="0F2D69"/>
                </a:solidFill>
              </a:rPr>
            </a:br>
            <a:r>
              <a:rPr lang="vi-VN" sz="2000" b="1" dirty="0">
                <a:solidFill>
                  <a:srgbClr val="0F2D69"/>
                </a:solidFill>
              </a:rPr>
              <a:t>Thơm hào giao thông…</a:t>
            </a:r>
          </a:p>
          <a:p>
            <a:endParaRPr lang="vi-VN" sz="2000" b="1" dirty="0">
              <a:solidFill>
                <a:srgbClr val="0F2D69"/>
              </a:solidFill>
            </a:endParaRPr>
          </a:p>
          <a:p>
            <a:r>
              <a:rPr lang="vi-VN" sz="2000" b="1" dirty="0">
                <a:solidFill>
                  <a:srgbClr val="0F2D69"/>
                </a:solidFill>
              </a:rPr>
              <a:t>Hạt gạo làng ta</a:t>
            </a:r>
            <a:br>
              <a:rPr lang="vi-VN" sz="2000" b="1" dirty="0">
                <a:solidFill>
                  <a:srgbClr val="0F2D69"/>
                </a:solidFill>
              </a:rPr>
            </a:br>
            <a:r>
              <a:rPr lang="vi-VN" sz="2000" b="1" dirty="0">
                <a:solidFill>
                  <a:srgbClr val="0F2D69"/>
                </a:solidFill>
              </a:rPr>
              <a:t>Có công các bạn</a:t>
            </a:r>
            <a:br>
              <a:rPr lang="vi-VN" sz="2000" b="1" dirty="0">
                <a:solidFill>
                  <a:srgbClr val="0F2D69"/>
                </a:solidFill>
              </a:rPr>
            </a:br>
            <a:r>
              <a:rPr lang="vi-VN" sz="2000" b="1" dirty="0">
                <a:solidFill>
                  <a:srgbClr val="0F2D69"/>
                </a:solidFill>
              </a:rPr>
              <a:t>Sớm nào </a:t>
            </a:r>
            <a:r>
              <a:rPr lang="vi-VN" sz="2000" b="1" dirty="0">
                <a:solidFill>
                  <a:srgbClr val="FF6600"/>
                </a:solidFill>
              </a:rPr>
              <a:t>chống hạn</a:t>
            </a:r>
            <a:br>
              <a:rPr lang="vi-VN" sz="2000" b="1" dirty="0">
                <a:solidFill>
                  <a:srgbClr val="0F2D69"/>
                </a:solidFill>
              </a:rPr>
            </a:br>
            <a:r>
              <a:rPr lang="vi-VN" sz="2000" b="1" dirty="0">
                <a:solidFill>
                  <a:srgbClr val="0F2D69"/>
                </a:solidFill>
              </a:rPr>
              <a:t>Vục mẻ miệng gàu</a:t>
            </a:r>
            <a:br>
              <a:rPr lang="vi-VN" sz="2000" b="1" dirty="0">
                <a:solidFill>
                  <a:srgbClr val="0F2D69"/>
                </a:solidFill>
              </a:rPr>
            </a:br>
            <a:r>
              <a:rPr lang="vi-VN" sz="2000" b="1" dirty="0">
                <a:solidFill>
                  <a:srgbClr val="0F2D69"/>
                </a:solidFill>
              </a:rPr>
              <a:t>Trưa nào </a:t>
            </a:r>
            <a:r>
              <a:rPr lang="vi-VN" sz="2000" b="1" dirty="0">
                <a:solidFill>
                  <a:srgbClr val="FF6600"/>
                </a:solidFill>
              </a:rPr>
              <a:t>bắt sâu</a:t>
            </a:r>
            <a:br>
              <a:rPr lang="vi-VN" sz="2000" b="1" dirty="0">
                <a:solidFill>
                  <a:srgbClr val="0F2D69"/>
                </a:solidFill>
              </a:rPr>
            </a:br>
            <a:r>
              <a:rPr lang="vi-VN" sz="2000" b="1" dirty="0">
                <a:solidFill>
                  <a:srgbClr val="0F2D69"/>
                </a:solidFill>
              </a:rPr>
              <a:t>Lúa cao rát mặt</a:t>
            </a:r>
            <a:br>
              <a:rPr lang="vi-VN" sz="2000" b="1" dirty="0">
                <a:solidFill>
                  <a:srgbClr val="0F2D69"/>
                </a:solidFill>
              </a:rPr>
            </a:br>
            <a:r>
              <a:rPr lang="vi-VN" sz="2000" b="1" dirty="0">
                <a:solidFill>
                  <a:srgbClr val="0F2D69"/>
                </a:solidFill>
              </a:rPr>
              <a:t>Chiều nào </a:t>
            </a:r>
            <a:r>
              <a:rPr lang="vi-VN" sz="2000" b="1" dirty="0">
                <a:solidFill>
                  <a:srgbClr val="FF6600"/>
                </a:solidFill>
              </a:rPr>
              <a:t>gánh phân</a:t>
            </a:r>
            <a:br>
              <a:rPr lang="vi-VN" sz="2000" b="1" dirty="0">
                <a:solidFill>
                  <a:srgbClr val="0F2D69"/>
                </a:solidFill>
              </a:rPr>
            </a:br>
            <a:r>
              <a:rPr lang="vi-VN" sz="2000" b="1" dirty="0">
                <a:solidFill>
                  <a:srgbClr val="0F2D69"/>
                </a:solidFill>
              </a:rPr>
              <a:t>Quang trành quết đất…</a:t>
            </a:r>
            <a:endParaRPr lang="en-US" sz="2000" b="1" dirty="0">
              <a:solidFill>
                <a:srgbClr val="0F2D69"/>
              </a:solidFill>
            </a:endParaRPr>
          </a:p>
          <a:p>
            <a:endParaRPr lang="en-US" sz="2000" b="1" dirty="0">
              <a:solidFill>
                <a:srgbClr val="0F2D69"/>
              </a:solidFill>
            </a:endParaRPr>
          </a:p>
          <a:p>
            <a:endParaRPr lang="vi-VN" sz="2000" b="0" i="0" dirty="0">
              <a:solidFill>
                <a:schemeClr val="tx1">
                  <a:lumMod val="95000"/>
                  <a:lumOff val="5000"/>
                </a:schemeClr>
              </a:solidFill>
              <a:effectLst/>
            </a:endParaRPr>
          </a:p>
        </p:txBody>
      </p:sp>
    </p:spTree>
    <p:extLst>
      <p:ext uri="{BB962C8B-B14F-4D97-AF65-F5344CB8AC3E}">
        <p14:creationId xmlns:p14="http://schemas.microsoft.com/office/powerpoint/2010/main" val="443249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54891C5-2A97-4043-9B11-57CA66282734}"/>
              </a:ext>
            </a:extLst>
          </p:cNvPr>
          <p:cNvGrpSpPr>
            <a:grpSpLocks/>
          </p:cNvGrpSpPr>
          <p:nvPr/>
        </p:nvGrpSpPr>
        <p:grpSpPr bwMode="auto">
          <a:xfrm>
            <a:off x="9198769" y="3005491"/>
            <a:ext cx="36513" cy="30162"/>
            <a:chOff x="62566" y="4800"/>
            <a:chExt cx="2439" cy="480"/>
          </a:xfrm>
        </p:grpSpPr>
        <p:graphicFrame>
          <p:nvGraphicFramePr>
            <p:cNvPr id="6" name="Object 3">
              <a:extLst>
                <a:ext uri="{FF2B5EF4-FFF2-40B4-BE49-F238E27FC236}">
                  <a16:creationId xmlns:a16="http://schemas.microsoft.com/office/drawing/2014/main" id="{D92A90F8-C055-4CB0-8A27-2495B568F0F0}"/>
                </a:ext>
              </a:extLst>
            </p:cNvPr>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name="Equation" r:id="rId3" imgW="291973" imgH="203112" progId="Equation.DSMT4">
                    <p:embed/>
                  </p:oleObj>
                </mc:Choice>
                <mc:Fallback>
                  <p:oleObj name="Equation" r:id="rId3" imgW="291973" imgH="203112" progId="Equation.DSMT4">
                    <p:embed/>
                    <p:pic>
                      <p:nvPicPr>
                        <p:cNvPr id="19478" name="Object 3">
                          <a:extLst>
                            <a:ext uri="{FF2B5EF4-FFF2-40B4-BE49-F238E27FC236}">
                              <a16:creationId xmlns:a16="http://schemas.microsoft.com/office/drawing/2014/main" id="{7D353FF3-1F8A-4890-AED9-B2A0B8CCC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4CC9C730-5423-43E3-9C02-01ADE6F4DFA4}"/>
                </a:ext>
              </a:extLst>
            </p:cNvPr>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name="Equation" r:id="rId5" imgW="241195" imgH="203112" progId="Equation.DSMT4">
                    <p:embed/>
                  </p:oleObj>
                </mc:Choice>
                <mc:Fallback>
                  <p:oleObj name="Equation" r:id="rId5" imgW="241195" imgH="203112" progId="Equation.DSMT4">
                    <p:embed/>
                    <p:pic>
                      <p:nvPicPr>
                        <p:cNvPr id="19479" name="Object 4">
                          <a:extLst>
                            <a:ext uri="{FF2B5EF4-FFF2-40B4-BE49-F238E27FC236}">
                              <a16:creationId xmlns:a16="http://schemas.microsoft.com/office/drawing/2014/main" id="{82B25E1C-D0A4-49B3-B7EC-4C2CF537D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8" name="Text Box 5">
            <a:extLst>
              <a:ext uri="{FF2B5EF4-FFF2-40B4-BE49-F238E27FC236}">
                <a16:creationId xmlns:a16="http://schemas.microsoft.com/office/drawing/2014/main" id="{92B0057C-F033-4360-9A6E-39ADA87B5DA9}"/>
              </a:ext>
            </a:extLst>
          </p:cNvPr>
          <p:cNvSpPr txBox="1">
            <a:spLocks noChangeArrowheads="1"/>
          </p:cNvSpPr>
          <p:nvPr/>
        </p:nvSpPr>
        <p:spPr bwMode="auto">
          <a:xfrm>
            <a:off x="8824119" y="4550128"/>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vi-VN" altLang="en-US" sz="2800">
              <a:solidFill>
                <a:schemeClr val="tx2"/>
              </a:solidFill>
              <a:latin typeface=".VnTime" panose="020B7200000000000000" pitchFamily="34" charset="0"/>
            </a:endParaRPr>
          </a:p>
        </p:txBody>
      </p:sp>
      <p:sp>
        <p:nvSpPr>
          <p:cNvPr id="9" name="Text Box 6">
            <a:extLst>
              <a:ext uri="{FF2B5EF4-FFF2-40B4-BE49-F238E27FC236}">
                <a16:creationId xmlns:a16="http://schemas.microsoft.com/office/drawing/2014/main" id="{49C5B545-3D28-4E4D-9B2E-23601814B0BB}"/>
              </a:ext>
            </a:extLst>
          </p:cNvPr>
          <p:cNvSpPr txBox="1">
            <a:spLocks noChangeArrowheads="1"/>
          </p:cNvSpPr>
          <p:nvPr/>
        </p:nvSpPr>
        <p:spPr bwMode="auto">
          <a:xfrm>
            <a:off x="2347119" y="4027487"/>
            <a:ext cx="8634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2800">
              <a:solidFill>
                <a:schemeClr val="tx2"/>
              </a:solidFill>
              <a:latin typeface="VNI-Times" pitchFamily="2" charset="0"/>
            </a:endParaRPr>
          </a:p>
        </p:txBody>
      </p:sp>
      <p:sp>
        <p:nvSpPr>
          <p:cNvPr id="10" name="Text Box 20">
            <a:extLst>
              <a:ext uri="{FF2B5EF4-FFF2-40B4-BE49-F238E27FC236}">
                <a16:creationId xmlns:a16="http://schemas.microsoft.com/office/drawing/2014/main" id="{37CEC64F-358A-4E9E-B5DA-E547799759F2}"/>
              </a:ext>
            </a:extLst>
          </p:cNvPr>
          <p:cNvSpPr txBox="1">
            <a:spLocks noChangeArrowheads="1"/>
          </p:cNvSpPr>
          <p:nvPr/>
        </p:nvSpPr>
        <p:spPr bwMode="auto">
          <a:xfrm>
            <a:off x="4633119" y="1044928"/>
            <a:ext cx="4114800" cy="5649913"/>
          </a:xfrm>
          <a:prstGeom prst="rect">
            <a:avLst/>
          </a:prstGeom>
          <a:gradFill rotWithShape="1">
            <a:gsLst>
              <a:gs pos="0">
                <a:srgbClr val="FECC9A"/>
              </a:gs>
              <a:gs pos="50000">
                <a:schemeClr val="bg1"/>
              </a:gs>
              <a:gs pos="100000">
                <a:srgbClr val="FECC9A"/>
              </a:gs>
            </a:gsLst>
            <a:lin ang="5400000" scaled="1"/>
          </a:gra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None/>
              <a:defRPr/>
            </a:pPr>
            <a:r>
              <a:rPr lang="en-US" sz="2800" b="1" dirty="0" err="1">
                <a:latin typeface="Times New Roman" pitchFamily="18" charset="0"/>
              </a:rPr>
              <a:t>Hạt</a:t>
            </a:r>
            <a:r>
              <a:rPr lang="en-US" sz="2800" b="1" dirty="0">
                <a:latin typeface="Times New Roman" pitchFamily="18" charset="0"/>
              </a:rPr>
              <a:t> </a:t>
            </a:r>
            <a:r>
              <a:rPr lang="en-US" sz="2800" b="1" dirty="0" err="1">
                <a:latin typeface="Times New Roman" pitchFamily="18" charset="0"/>
              </a:rPr>
              <a:t>gạo</a:t>
            </a:r>
            <a:r>
              <a:rPr lang="en-US" sz="2800" b="1" dirty="0">
                <a:latin typeface="Times New Roman" pitchFamily="18" charset="0"/>
              </a:rPr>
              <a:t> </a:t>
            </a:r>
            <a:r>
              <a:rPr lang="en-US" sz="2800" b="1" dirty="0" err="1">
                <a:latin typeface="Times New Roman" pitchFamily="18" charset="0"/>
              </a:rPr>
              <a:t>làng</a:t>
            </a:r>
            <a:r>
              <a:rPr lang="en-US" sz="2800" b="1" dirty="0">
                <a:latin typeface="Times New Roman" pitchFamily="18" charset="0"/>
              </a:rPr>
              <a:t> ta</a:t>
            </a:r>
          </a:p>
          <a:p>
            <a:pPr eaLnBrk="1" hangingPunct="1">
              <a:spcBef>
                <a:spcPct val="50000"/>
              </a:spcBef>
              <a:buFont typeface="Wingdings" pitchFamily="2" charset="2"/>
              <a:buNone/>
              <a:defRPr/>
            </a:pPr>
            <a:r>
              <a:rPr lang="en-US" sz="2800" b="1" dirty="0" err="1">
                <a:latin typeface="Times New Roman" pitchFamily="18" charset="0"/>
              </a:rPr>
              <a:t>Có</a:t>
            </a:r>
            <a:r>
              <a:rPr lang="en-US" sz="2800" b="1" dirty="0">
                <a:latin typeface="Times New Roman" pitchFamily="18" charset="0"/>
              </a:rPr>
              <a:t> </a:t>
            </a:r>
            <a:r>
              <a:rPr lang="en-US" sz="2800" b="1" dirty="0" err="1">
                <a:solidFill>
                  <a:srgbClr val="FF6600"/>
                </a:solidFill>
                <a:latin typeface="Times New Roman" pitchFamily="18" charset="0"/>
              </a:rPr>
              <a:t>bão</a:t>
            </a:r>
            <a:r>
              <a:rPr lang="en-US" sz="2800" b="1" dirty="0">
                <a:latin typeface="Times New Roman" pitchFamily="18" charset="0"/>
              </a:rPr>
              <a:t>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bảy</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Có</a:t>
            </a:r>
            <a:r>
              <a:rPr lang="en-US" sz="2800" b="1" dirty="0">
                <a:latin typeface="Times New Roman" pitchFamily="18" charset="0"/>
              </a:rPr>
              <a:t> </a:t>
            </a:r>
            <a:r>
              <a:rPr lang="en-US" sz="2800" b="1" dirty="0" err="1">
                <a:solidFill>
                  <a:srgbClr val="FF6600"/>
                </a:solidFill>
                <a:latin typeface="Times New Roman" pitchFamily="18" charset="0"/>
              </a:rPr>
              <a:t>mưa</a:t>
            </a:r>
            <a:r>
              <a:rPr lang="en-US" sz="2800" b="1" dirty="0">
                <a:latin typeface="Times New Roman" pitchFamily="18" charset="0"/>
              </a:rPr>
              <a:t>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ba</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Giọt</a:t>
            </a:r>
            <a:r>
              <a:rPr lang="en-US" sz="2800" b="1" dirty="0">
                <a:latin typeface="Times New Roman" pitchFamily="18" charset="0"/>
              </a:rPr>
              <a:t> </a:t>
            </a:r>
            <a:r>
              <a:rPr lang="en-US" sz="2800" b="1" dirty="0" err="1">
                <a:solidFill>
                  <a:srgbClr val="FF6600"/>
                </a:solidFill>
                <a:latin typeface="Times New Roman" pitchFamily="18" charset="0"/>
              </a:rPr>
              <a:t>mồ</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hôi</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sa</a:t>
            </a:r>
            <a:endParaRPr lang="en-US" sz="2800" b="1" dirty="0">
              <a:solidFill>
                <a:srgbClr val="FF6600"/>
              </a:solidFill>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Những</a:t>
            </a:r>
            <a:r>
              <a:rPr lang="en-US" sz="2800" b="1" dirty="0">
                <a:latin typeface="Times New Roman" pitchFamily="18" charset="0"/>
              </a:rPr>
              <a:t> </a:t>
            </a:r>
            <a:r>
              <a:rPr lang="en-US" sz="2800" b="1" dirty="0" err="1">
                <a:latin typeface="Times New Roman" pitchFamily="18" charset="0"/>
              </a:rPr>
              <a:t>trưa</a:t>
            </a:r>
            <a:r>
              <a:rPr lang="en-US" sz="2800" b="1" dirty="0">
                <a:latin typeface="Times New Roman" pitchFamily="18" charset="0"/>
              </a:rPr>
              <a:t>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sáu</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solidFill>
                  <a:srgbClr val="FF6600"/>
                </a:solidFill>
                <a:latin typeface="Times New Roman" pitchFamily="18" charset="0"/>
              </a:rPr>
              <a:t>Nước</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như</a:t>
            </a:r>
            <a:r>
              <a:rPr lang="en-US" sz="2800" b="1" dirty="0">
                <a:solidFill>
                  <a:srgbClr val="FF6600"/>
                </a:solidFill>
                <a:latin typeface="Times New Roman" pitchFamily="18" charset="0"/>
              </a:rPr>
              <a:t> ai </a:t>
            </a:r>
            <a:r>
              <a:rPr lang="en-US" sz="2800" b="1" dirty="0" err="1">
                <a:solidFill>
                  <a:srgbClr val="FF6600"/>
                </a:solidFill>
                <a:latin typeface="Times New Roman" pitchFamily="18" charset="0"/>
              </a:rPr>
              <a:t>nấu</a:t>
            </a:r>
            <a:endParaRPr lang="en-US" sz="2800" b="1" dirty="0">
              <a:solidFill>
                <a:srgbClr val="FF6600"/>
              </a:solidFill>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Chết</a:t>
            </a:r>
            <a:r>
              <a:rPr lang="en-US" sz="2800" b="1" dirty="0">
                <a:latin typeface="Times New Roman" pitchFamily="18" charset="0"/>
              </a:rPr>
              <a:t> </a:t>
            </a:r>
            <a:r>
              <a:rPr lang="en-US" sz="2800" b="1" dirty="0" err="1">
                <a:latin typeface="Times New Roman" pitchFamily="18" charset="0"/>
              </a:rPr>
              <a:t>cả</a:t>
            </a:r>
            <a:r>
              <a:rPr lang="en-US" sz="2800" b="1" dirty="0">
                <a:latin typeface="Times New Roman" pitchFamily="18" charset="0"/>
              </a:rPr>
              <a:t> </a:t>
            </a:r>
            <a:r>
              <a:rPr lang="en-US" sz="2800" b="1" dirty="0" err="1">
                <a:latin typeface="Times New Roman" pitchFamily="18" charset="0"/>
              </a:rPr>
              <a:t>cá</a:t>
            </a:r>
            <a:r>
              <a:rPr lang="en-US" sz="2800" b="1" dirty="0">
                <a:latin typeface="Times New Roman" pitchFamily="18" charset="0"/>
              </a:rPr>
              <a:t> </a:t>
            </a:r>
            <a:r>
              <a:rPr lang="en-US" sz="2800" b="1" dirty="0" err="1">
                <a:latin typeface="Times New Roman" pitchFamily="18" charset="0"/>
              </a:rPr>
              <a:t>cờ</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Cua</a:t>
            </a:r>
            <a:r>
              <a:rPr lang="en-US" sz="2800" b="1" dirty="0">
                <a:latin typeface="Times New Roman" pitchFamily="18" charset="0"/>
              </a:rPr>
              <a:t> </a:t>
            </a:r>
            <a:r>
              <a:rPr lang="en-US" sz="2800" b="1" dirty="0" err="1">
                <a:solidFill>
                  <a:srgbClr val="FF6600"/>
                </a:solidFill>
                <a:latin typeface="Times New Roman" pitchFamily="18" charset="0"/>
              </a:rPr>
              <a:t>ngoi</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lên</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bờ</a:t>
            </a:r>
            <a:endParaRPr lang="en-US" sz="2800" b="1" dirty="0">
              <a:solidFill>
                <a:srgbClr val="FF6600"/>
              </a:solidFill>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Mẹ</a:t>
            </a:r>
            <a:r>
              <a:rPr lang="en-US" sz="2800" b="1" dirty="0">
                <a:latin typeface="Times New Roman" pitchFamily="18" charset="0"/>
              </a:rPr>
              <a:t> </a:t>
            </a:r>
            <a:r>
              <a:rPr lang="en-US" sz="2800" b="1" dirty="0" err="1">
                <a:latin typeface="Times New Roman" pitchFamily="18" charset="0"/>
              </a:rPr>
              <a:t>em</a:t>
            </a:r>
            <a:r>
              <a:rPr lang="en-US" sz="2800" b="1" dirty="0">
                <a:latin typeface="Times New Roman" pitchFamily="18" charset="0"/>
              </a:rPr>
              <a:t> </a:t>
            </a:r>
            <a:r>
              <a:rPr lang="en-US" sz="2800" b="1" dirty="0" err="1">
                <a:solidFill>
                  <a:srgbClr val="FF6600"/>
                </a:solidFill>
                <a:latin typeface="Times New Roman" pitchFamily="18" charset="0"/>
              </a:rPr>
              <a:t>xuống</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cấy</a:t>
            </a:r>
            <a:r>
              <a:rPr lang="en-US" sz="2800" b="1" dirty="0">
                <a:latin typeface="Times New Roman" pitchFamily="18" charset="0"/>
              </a:rPr>
              <a:t>….</a:t>
            </a:r>
          </a:p>
        </p:txBody>
      </p:sp>
      <p:sp>
        <p:nvSpPr>
          <p:cNvPr id="11" name="AutoShape 23">
            <a:extLst>
              <a:ext uri="{FF2B5EF4-FFF2-40B4-BE49-F238E27FC236}">
                <a16:creationId xmlns:a16="http://schemas.microsoft.com/office/drawing/2014/main" id="{10E7D18C-E711-45EC-B18E-069929561AB0}"/>
              </a:ext>
            </a:extLst>
          </p:cNvPr>
          <p:cNvSpPr>
            <a:spLocks noChangeArrowheads="1"/>
          </p:cNvSpPr>
          <p:nvPr/>
        </p:nvSpPr>
        <p:spPr bwMode="auto">
          <a:xfrm>
            <a:off x="4404519" y="3254728"/>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2" name="AutoShape 27">
            <a:extLst>
              <a:ext uri="{FF2B5EF4-FFF2-40B4-BE49-F238E27FC236}">
                <a16:creationId xmlns:a16="http://schemas.microsoft.com/office/drawing/2014/main" id="{2F934E5E-5027-43BB-A845-04FBC337FD16}"/>
              </a:ext>
            </a:extLst>
          </p:cNvPr>
          <p:cNvSpPr>
            <a:spLocks noChangeArrowheads="1"/>
          </p:cNvSpPr>
          <p:nvPr/>
        </p:nvSpPr>
        <p:spPr bwMode="auto">
          <a:xfrm>
            <a:off x="4399757" y="4502503"/>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3" name="AutoShape 28">
            <a:extLst>
              <a:ext uri="{FF2B5EF4-FFF2-40B4-BE49-F238E27FC236}">
                <a16:creationId xmlns:a16="http://schemas.microsoft.com/office/drawing/2014/main" id="{9A00CFA9-E08B-4609-BCC2-53D9B7761A1E}"/>
              </a:ext>
            </a:extLst>
          </p:cNvPr>
          <p:cNvSpPr>
            <a:spLocks noChangeArrowheads="1"/>
          </p:cNvSpPr>
          <p:nvPr/>
        </p:nvSpPr>
        <p:spPr bwMode="auto">
          <a:xfrm>
            <a:off x="4399757" y="5793141"/>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6" name="Oval 15">
            <a:extLst>
              <a:ext uri="{FF2B5EF4-FFF2-40B4-BE49-F238E27FC236}">
                <a16:creationId xmlns:a16="http://schemas.microsoft.com/office/drawing/2014/main" id="{CE29C09A-EC82-442E-9106-7C0A939FB196}"/>
              </a:ext>
            </a:extLst>
          </p:cNvPr>
          <p:cNvSpPr/>
          <p:nvPr/>
        </p:nvSpPr>
        <p:spPr>
          <a:xfrm>
            <a:off x="3032919" y="152401"/>
            <a:ext cx="5943600" cy="469350"/>
          </a:xfrm>
          <a:prstGeom prst="ellipse">
            <a:avLst/>
          </a:prstGeom>
          <a:solidFill>
            <a:schemeClr val="accent1">
              <a:lumMod val="20000"/>
              <a:lumOff val="80000"/>
            </a:schemeClr>
          </a:solidFill>
        </p:spPr>
        <p:style>
          <a:lnRef idx="3">
            <a:schemeClr val="lt1"/>
          </a:lnRef>
          <a:fillRef idx="1003">
            <a:schemeClr val="lt1"/>
          </a:fillRef>
          <a:effectRef idx="1">
            <a:schemeClr val="accent3"/>
          </a:effectRef>
          <a:fontRef idx="minor">
            <a:schemeClr val="lt1"/>
          </a:fontRef>
        </p:style>
        <p:txBody>
          <a:bodyPr rtlCol="0" anchor="ctr"/>
          <a:lstStyle/>
          <a:p>
            <a:pPr algn="ctr"/>
            <a:r>
              <a:rPr lang="en-US" sz="2800" b="1" dirty="0">
                <a:solidFill>
                  <a:srgbClr val="FF6600"/>
                </a:solidFill>
                <a:latin typeface="Arial" panose="020B0604020202020204" pitchFamily="34" charset="0"/>
                <a:cs typeface="Arial" panose="020B0604020202020204" pitchFamily="34" charset="0"/>
              </a:rPr>
              <a:t>HẠT GẠO LÀNG TA</a:t>
            </a:r>
          </a:p>
        </p:txBody>
      </p:sp>
    </p:spTree>
    <p:extLst>
      <p:ext uri="{BB962C8B-B14F-4D97-AF65-F5344CB8AC3E}">
        <p14:creationId xmlns:p14="http://schemas.microsoft.com/office/powerpoint/2010/main" val="414712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8)">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0-#ppt_w/2"/>
                                          </p:val>
                                        </p:tav>
                                        <p:tav tm="100000">
                                          <p:val>
                                            <p:strVal val="#ppt_x"/>
                                          </p:val>
                                        </p:tav>
                                      </p:tavLst>
                                    </p:anim>
                                    <p:anim calcmode="lin" valueType="num">
                                      <p:cBhvr additive="base">
                                        <p:cTn id="17" dur="10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0-#ppt_w/2"/>
                                          </p:val>
                                        </p:tav>
                                        <p:tav tm="100000">
                                          <p:val>
                                            <p:strVal val="#ppt_x"/>
                                          </p:val>
                                        </p:tav>
                                      </p:tavLst>
                                    </p:anim>
                                    <p:anim calcmode="lin" valueType="num">
                                      <p:cBhvr additive="base">
                                        <p:cTn id="2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文本框 14">
            <a:extLst>
              <a:ext uri="{FF2B5EF4-FFF2-40B4-BE49-F238E27FC236}">
                <a16:creationId xmlns:a16="http://schemas.microsoft.com/office/drawing/2014/main" id="{239E300C-AF8C-4672-8067-BF880DF51100}"/>
              </a:ext>
            </a:extLst>
          </p:cNvPr>
          <p:cNvSpPr txBox="1"/>
          <p:nvPr/>
        </p:nvSpPr>
        <p:spPr>
          <a:xfrm>
            <a:off x="4909371" y="-1395600"/>
            <a:ext cx="304070" cy="332470"/>
          </a:xfrm>
          <a:prstGeom prst="rect">
            <a:avLst/>
          </a:prstGeom>
          <a:noFill/>
        </p:spPr>
        <p:txBody>
          <a:bodyPr wrap="square" rtlCol="0">
            <a:spAutoFit/>
          </a:bodyPr>
          <a:lstStyle>
            <a:defPPr>
              <a:defRPr lang="zh-CN"/>
            </a:defPPr>
            <a:lvl1pPr>
              <a:defRPr sz="4000" b="1">
                <a:solidFill>
                  <a:srgbClr val="865B3E"/>
                </a:solidFill>
                <a:latin typeface="Microsoft YaHei" panose="020B0503020204020204" pitchFamily="34" charset="-122"/>
                <a:ea typeface="Microsoft YaHei" panose="020B0503020204020204" pitchFamily="34" charset="-122"/>
              </a:defRPr>
            </a:lvl1pPr>
          </a:lstStyle>
          <a:p>
            <a:endParaRPr lang="zh-CN" altLang="en-US" sz="1800" b="0" dirty="0"/>
          </a:p>
        </p:txBody>
      </p:sp>
      <p:sp>
        <p:nvSpPr>
          <p:cNvPr id="11" name="文本框 11">
            <a:extLst>
              <a:ext uri="{FF2B5EF4-FFF2-40B4-BE49-F238E27FC236}">
                <a16:creationId xmlns:a16="http://schemas.microsoft.com/office/drawing/2014/main" id="{B7189CED-2854-4340-A18A-6DFBECE3E059}"/>
              </a:ext>
            </a:extLst>
          </p:cNvPr>
          <p:cNvSpPr txBox="1"/>
          <p:nvPr/>
        </p:nvSpPr>
        <p:spPr>
          <a:xfrm>
            <a:off x="3085371" y="2243431"/>
            <a:ext cx="6171234" cy="830997"/>
          </a:xfrm>
          <a:prstGeom prst="rect">
            <a:avLst/>
          </a:prstGeom>
          <a:noFill/>
        </p:spPr>
        <p:txBody>
          <a:bodyPr wrap="square" rtlCol="0">
            <a:spAutoFit/>
          </a:bodyPr>
          <a:lstStyle/>
          <a:p>
            <a:r>
              <a:rPr lang="vi-VN" altLang="zh-CN" sz="4800" b="1" dirty="0">
                <a:solidFill>
                  <a:srgbClr val="EB6C89"/>
                </a:solidFill>
                <a:latin typeface="+mj-lt"/>
                <a:ea typeface="Microsoft YaHei" panose="020B0503020204020204" pitchFamily="34" charset="-122"/>
              </a:rPr>
              <a:t>THI ĐỌC DIỄN CẢM</a:t>
            </a:r>
            <a:endParaRPr lang="en-US" altLang="zh-CN" sz="4800" b="1" dirty="0">
              <a:solidFill>
                <a:srgbClr val="EB6C89"/>
              </a:solidFill>
              <a:latin typeface="+mj-lt"/>
              <a:ea typeface="Microsoft YaHei" panose="020B0503020204020204" pitchFamily="34" charset="-122"/>
            </a:endParaRPr>
          </a:p>
        </p:txBody>
      </p:sp>
      <p:grpSp>
        <p:nvGrpSpPr>
          <p:cNvPr id="2" name="Group 1">
            <a:extLst>
              <a:ext uri="{FF2B5EF4-FFF2-40B4-BE49-F238E27FC236}">
                <a16:creationId xmlns:a16="http://schemas.microsoft.com/office/drawing/2014/main" id="{55DD6F1F-A988-4604-A37C-AC897EF411AF}"/>
              </a:ext>
            </a:extLst>
          </p:cNvPr>
          <p:cNvGrpSpPr/>
          <p:nvPr/>
        </p:nvGrpSpPr>
        <p:grpSpPr>
          <a:xfrm>
            <a:off x="-548481" y="1396282"/>
            <a:ext cx="12397846" cy="5689413"/>
            <a:chOff x="-396081" y="990600"/>
            <a:chExt cx="12397846" cy="5689413"/>
          </a:xfrm>
        </p:grpSpPr>
        <p:pic>
          <p:nvPicPr>
            <p:cNvPr id="7" name="图片 6">
              <a:extLst>
                <a:ext uri="{FF2B5EF4-FFF2-40B4-BE49-F238E27FC236}">
                  <a16:creationId xmlns:a16="http://schemas.microsoft.com/office/drawing/2014/main" id="{D7A0B8E9-E1FB-45A2-A487-F8E7C9702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5" y="3592627"/>
              <a:ext cx="11963400" cy="3087386"/>
            </a:xfrm>
            <a:prstGeom prst="rect">
              <a:avLst/>
            </a:prstGeom>
          </p:spPr>
        </p:pic>
        <p:pic>
          <p:nvPicPr>
            <p:cNvPr id="12" name="图片 1">
              <a:extLst>
                <a:ext uri="{FF2B5EF4-FFF2-40B4-BE49-F238E27FC236}">
                  <a16:creationId xmlns:a16="http://schemas.microsoft.com/office/drawing/2014/main" id="{CD5AE235-72F3-4107-9944-D576E72FE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794" y="4495800"/>
              <a:ext cx="6293293" cy="1566543"/>
            </a:xfrm>
            <a:prstGeom prst="rect">
              <a:avLst/>
            </a:prstGeom>
          </p:spPr>
        </p:pic>
        <p:pic>
          <p:nvPicPr>
            <p:cNvPr id="13" name="图片 21">
              <a:extLst>
                <a:ext uri="{FF2B5EF4-FFF2-40B4-BE49-F238E27FC236}">
                  <a16:creationId xmlns:a16="http://schemas.microsoft.com/office/drawing/2014/main" id="{5CBAF38E-8189-4B27-86DA-4732F15E5C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396081" y="990600"/>
              <a:ext cx="3600558" cy="5555168"/>
            </a:xfrm>
            <a:prstGeom prst="rect">
              <a:avLst/>
            </a:prstGeom>
          </p:spPr>
        </p:pic>
      </p:grpSp>
    </p:spTree>
    <p:extLst>
      <p:ext uri="{BB962C8B-B14F-4D97-AF65-F5344CB8AC3E}">
        <p14:creationId xmlns:p14="http://schemas.microsoft.com/office/powerpoint/2010/main" val="374619884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54891C5-2A97-4043-9B11-57CA66282734}"/>
              </a:ext>
            </a:extLst>
          </p:cNvPr>
          <p:cNvGrpSpPr>
            <a:grpSpLocks/>
          </p:cNvGrpSpPr>
          <p:nvPr/>
        </p:nvGrpSpPr>
        <p:grpSpPr bwMode="auto">
          <a:xfrm>
            <a:off x="9198769" y="3005491"/>
            <a:ext cx="36513" cy="30162"/>
            <a:chOff x="62566" y="4800"/>
            <a:chExt cx="2439" cy="480"/>
          </a:xfrm>
        </p:grpSpPr>
        <p:graphicFrame>
          <p:nvGraphicFramePr>
            <p:cNvPr id="6" name="Object 3">
              <a:extLst>
                <a:ext uri="{FF2B5EF4-FFF2-40B4-BE49-F238E27FC236}">
                  <a16:creationId xmlns:a16="http://schemas.microsoft.com/office/drawing/2014/main" id="{D92A90F8-C055-4CB0-8A27-2495B568F0F0}"/>
                </a:ext>
              </a:extLst>
            </p:cNvPr>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name="Equation" r:id="rId3" imgW="291973" imgH="203112" progId="Equation.DSMT4">
                    <p:embed/>
                  </p:oleObj>
                </mc:Choice>
                <mc:Fallback>
                  <p:oleObj name="Equation" r:id="rId3" imgW="291973" imgH="203112" progId="Equation.DSMT4">
                    <p:embed/>
                    <p:pic>
                      <p:nvPicPr>
                        <p:cNvPr id="6" name="Object 3">
                          <a:extLst>
                            <a:ext uri="{FF2B5EF4-FFF2-40B4-BE49-F238E27FC236}">
                              <a16:creationId xmlns:a16="http://schemas.microsoft.com/office/drawing/2014/main" id="{D92A90F8-C055-4CB0-8A27-2495B568F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4">
              <a:extLst>
                <a:ext uri="{FF2B5EF4-FFF2-40B4-BE49-F238E27FC236}">
                  <a16:creationId xmlns:a16="http://schemas.microsoft.com/office/drawing/2014/main" id="{4CC9C730-5423-43E3-9C02-01ADE6F4DFA4}"/>
                </a:ext>
              </a:extLst>
            </p:cNvPr>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name="Equation" r:id="rId5" imgW="241195" imgH="203112" progId="Equation.DSMT4">
                    <p:embed/>
                  </p:oleObj>
                </mc:Choice>
                <mc:Fallback>
                  <p:oleObj name="Equation" r:id="rId5" imgW="241195" imgH="203112" progId="Equation.DSMT4">
                    <p:embed/>
                    <p:pic>
                      <p:nvPicPr>
                        <p:cNvPr id="7" name="Object 4">
                          <a:extLst>
                            <a:ext uri="{FF2B5EF4-FFF2-40B4-BE49-F238E27FC236}">
                              <a16:creationId xmlns:a16="http://schemas.microsoft.com/office/drawing/2014/main" id="{4CC9C730-5423-43E3-9C02-01ADE6F4D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8" name="Text Box 5">
            <a:extLst>
              <a:ext uri="{FF2B5EF4-FFF2-40B4-BE49-F238E27FC236}">
                <a16:creationId xmlns:a16="http://schemas.microsoft.com/office/drawing/2014/main" id="{92B0057C-F033-4360-9A6E-39ADA87B5DA9}"/>
              </a:ext>
            </a:extLst>
          </p:cNvPr>
          <p:cNvSpPr txBox="1">
            <a:spLocks noChangeArrowheads="1"/>
          </p:cNvSpPr>
          <p:nvPr/>
        </p:nvSpPr>
        <p:spPr bwMode="auto">
          <a:xfrm>
            <a:off x="8824119" y="4550128"/>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vi-VN" altLang="en-US" sz="2800">
              <a:solidFill>
                <a:schemeClr val="tx2"/>
              </a:solidFill>
              <a:latin typeface=".VnTime" panose="020B7200000000000000" pitchFamily="34" charset="0"/>
            </a:endParaRPr>
          </a:p>
        </p:txBody>
      </p:sp>
      <p:sp>
        <p:nvSpPr>
          <p:cNvPr id="9" name="Text Box 6">
            <a:extLst>
              <a:ext uri="{FF2B5EF4-FFF2-40B4-BE49-F238E27FC236}">
                <a16:creationId xmlns:a16="http://schemas.microsoft.com/office/drawing/2014/main" id="{49C5B545-3D28-4E4D-9B2E-23601814B0BB}"/>
              </a:ext>
            </a:extLst>
          </p:cNvPr>
          <p:cNvSpPr txBox="1">
            <a:spLocks noChangeArrowheads="1"/>
          </p:cNvSpPr>
          <p:nvPr/>
        </p:nvSpPr>
        <p:spPr bwMode="auto">
          <a:xfrm>
            <a:off x="2347119" y="4027487"/>
            <a:ext cx="8634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2800">
              <a:solidFill>
                <a:schemeClr val="tx2"/>
              </a:solidFill>
              <a:latin typeface="VNI-Times" pitchFamily="2" charset="0"/>
            </a:endParaRPr>
          </a:p>
        </p:txBody>
      </p:sp>
      <p:sp>
        <p:nvSpPr>
          <p:cNvPr id="10" name="Text Box 20">
            <a:extLst>
              <a:ext uri="{FF2B5EF4-FFF2-40B4-BE49-F238E27FC236}">
                <a16:creationId xmlns:a16="http://schemas.microsoft.com/office/drawing/2014/main" id="{37CEC64F-358A-4E9E-B5DA-E547799759F2}"/>
              </a:ext>
            </a:extLst>
          </p:cNvPr>
          <p:cNvSpPr txBox="1">
            <a:spLocks noChangeArrowheads="1"/>
          </p:cNvSpPr>
          <p:nvPr/>
        </p:nvSpPr>
        <p:spPr bwMode="auto">
          <a:xfrm>
            <a:off x="4633119" y="1044928"/>
            <a:ext cx="4114800" cy="5649913"/>
          </a:xfrm>
          <a:prstGeom prst="rect">
            <a:avLst/>
          </a:prstGeom>
          <a:gradFill rotWithShape="1">
            <a:gsLst>
              <a:gs pos="0">
                <a:srgbClr val="FECC9A"/>
              </a:gs>
              <a:gs pos="50000">
                <a:schemeClr val="bg1"/>
              </a:gs>
              <a:gs pos="100000">
                <a:srgbClr val="FECC9A"/>
              </a:gs>
            </a:gsLst>
            <a:lin ang="5400000" scaled="1"/>
          </a:grad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pitchFamily="2" charset="2"/>
              <a:buNone/>
              <a:defRPr/>
            </a:pPr>
            <a:r>
              <a:rPr lang="en-US" sz="2800" b="1" dirty="0" err="1">
                <a:latin typeface="Times New Roman" pitchFamily="18" charset="0"/>
              </a:rPr>
              <a:t>Hạt</a:t>
            </a:r>
            <a:r>
              <a:rPr lang="en-US" sz="2800" b="1" dirty="0">
                <a:latin typeface="Times New Roman" pitchFamily="18" charset="0"/>
              </a:rPr>
              <a:t> </a:t>
            </a:r>
            <a:r>
              <a:rPr lang="en-US" sz="2800" b="1" dirty="0" err="1">
                <a:latin typeface="Times New Roman" pitchFamily="18" charset="0"/>
              </a:rPr>
              <a:t>gạo</a:t>
            </a:r>
            <a:r>
              <a:rPr lang="en-US" sz="2800" b="1" dirty="0">
                <a:latin typeface="Times New Roman" pitchFamily="18" charset="0"/>
              </a:rPr>
              <a:t> </a:t>
            </a:r>
            <a:r>
              <a:rPr lang="en-US" sz="2800" b="1" dirty="0" err="1">
                <a:latin typeface="Times New Roman" pitchFamily="18" charset="0"/>
              </a:rPr>
              <a:t>làng</a:t>
            </a:r>
            <a:r>
              <a:rPr lang="en-US" sz="2800" b="1" dirty="0">
                <a:latin typeface="Times New Roman" pitchFamily="18" charset="0"/>
              </a:rPr>
              <a:t> ta</a:t>
            </a:r>
          </a:p>
          <a:p>
            <a:pPr eaLnBrk="1" hangingPunct="1">
              <a:spcBef>
                <a:spcPct val="50000"/>
              </a:spcBef>
              <a:buFont typeface="Wingdings" pitchFamily="2" charset="2"/>
              <a:buNone/>
              <a:defRPr/>
            </a:pPr>
            <a:r>
              <a:rPr lang="en-US" sz="2800" b="1" dirty="0" err="1">
                <a:latin typeface="Times New Roman" pitchFamily="18" charset="0"/>
              </a:rPr>
              <a:t>Có</a:t>
            </a:r>
            <a:r>
              <a:rPr lang="en-US" sz="2800" b="1" dirty="0">
                <a:latin typeface="Times New Roman" pitchFamily="18" charset="0"/>
              </a:rPr>
              <a:t> </a:t>
            </a:r>
            <a:r>
              <a:rPr lang="en-US" sz="2800" b="1" dirty="0" err="1">
                <a:solidFill>
                  <a:srgbClr val="FF6600"/>
                </a:solidFill>
                <a:latin typeface="Times New Roman" pitchFamily="18" charset="0"/>
              </a:rPr>
              <a:t>bão</a:t>
            </a:r>
            <a:r>
              <a:rPr lang="en-US" sz="2800" b="1" dirty="0">
                <a:latin typeface="Times New Roman" pitchFamily="18" charset="0"/>
              </a:rPr>
              <a:t>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bảy</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Có</a:t>
            </a:r>
            <a:r>
              <a:rPr lang="en-US" sz="2800" b="1" dirty="0">
                <a:latin typeface="Times New Roman" pitchFamily="18" charset="0"/>
              </a:rPr>
              <a:t> </a:t>
            </a:r>
            <a:r>
              <a:rPr lang="en-US" sz="2800" b="1" dirty="0" err="1">
                <a:solidFill>
                  <a:srgbClr val="FF6600"/>
                </a:solidFill>
                <a:latin typeface="Times New Roman" pitchFamily="18" charset="0"/>
              </a:rPr>
              <a:t>mưa</a:t>
            </a:r>
            <a:r>
              <a:rPr lang="en-US" sz="2800" b="1" dirty="0">
                <a:latin typeface="Times New Roman" pitchFamily="18" charset="0"/>
              </a:rPr>
              <a:t>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ba</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Giọt</a:t>
            </a:r>
            <a:r>
              <a:rPr lang="en-US" sz="2800" b="1" dirty="0">
                <a:latin typeface="Times New Roman" pitchFamily="18" charset="0"/>
              </a:rPr>
              <a:t> </a:t>
            </a:r>
            <a:r>
              <a:rPr lang="en-US" sz="2800" b="1" dirty="0" err="1">
                <a:solidFill>
                  <a:srgbClr val="FF6600"/>
                </a:solidFill>
                <a:latin typeface="Times New Roman" pitchFamily="18" charset="0"/>
              </a:rPr>
              <a:t>mồ</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hôi</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sa</a:t>
            </a:r>
            <a:endParaRPr lang="en-US" sz="2800" b="1" dirty="0">
              <a:solidFill>
                <a:srgbClr val="FF6600"/>
              </a:solidFill>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Những</a:t>
            </a:r>
            <a:r>
              <a:rPr lang="en-US" sz="2800" b="1" dirty="0">
                <a:latin typeface="Times New Roman" pitchFamily="18" charset="0"/>
              </a:rPr>
              <a:t> </a:t>
            </a:r>
            <a:r>
              <a:rPr lang="en-US" sz="2800" b="1" dirty="0" err="1">
                <a:latin typeface="Times New Roman" pitchFamily="18" charset="0"/>
              </a:rPr>
              <a:t>trưa</a:t>
            </a:r>
            <a:r>
              <a:rPr lang="en-US" sz="2800" b="1" dirty="0">
                <a:latin typeface="Times New Roman" pitchFamily="18" charset="0"/>
              </a:rPr>
              <a:t>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sáu</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solidFill>
                  <a:srgbClr val="FF6600"/>
                </a:solidFill>
                <a:latin typeface="Times New Roman" pitchFamily="18" charset="0"/>
              </a:rPr>
              <a:t>Nước</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như</a:t>
            </a:r>
            <a:r>
              <a:rPr lang="en-US" sz="2800" b="1" dirty="0">
                <a:solidFill>
                  <a:srgbClr val="FF6600"/>
                </a:solidFill>
                <a:latin typeface="Times New Roman" pitchFamily="18" charset="0"/>
              </a:rPr>
              <a:t> ai </a:t>
            </a:r>
            <a:r>
              <a:rPr lang="en-US" sz="2800" b="1" dirty="0" err="1">
                <a:solidFill>
                  <a:srgbClr val="FF6600"/>
                </a:solidFill>
                <a:latin typeface="Times New Roman" pitchFamily="18" charset="0"/>
              </a:rPr>
              <a:t>nấu</a:t>
            </a:r>
            <a:endParaRPr lang="en-US" sz="2800" b="1" dirty="0">
              <a:solidFill>
                <a:srgbClr val="FF6600"/>
              </a:solidFill>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Chết</a:t>
            </a:r>
            <a:r>
              <a:rPr lang="en-US" sz="2800" b="1" dirty="0">
                <a:latin typeface="Times New Roman" pitchFamily="18" charset="0"/>
              </a:rPr>
              <a:t> </a:t>
            </a:r>
            <a:r>
              <a:rPr lang="en-US" sz="2800" b="1" dirty="0" err="1">
                <a:latin typeface="Times New Roman" pitchFamily="18" charset="0"/>
              </a:rPr>
              <a:t>cả</a:t>
            </a:r>
            <a:r>
              <a:rPr lang="en-US" sz="2800" b="1" dirty="0">
                <a:latin typeface="Times New Roman" pitchFamily="18" charset="0"/>
              </a:rPr>
              <a:t> </a:t>
            </a:r>
            <a:r>
              <a:rPr lang="en-US" sz="2800" b="1" dirty="0" err="1">
                <a:latin typeface="Times New Roman" pitchFamily="18" charset="0"/>
              </a:rPr>
              <a:t>cá</a:t>
            </a:r>
            <a:r>
              <a:rPr lang="en-US" sz="2800" b="1" dirty="0">
                <a:latin typeface="Times New Roman" pitchFamily="18" charset="0"/>
              </a:rPr>
              <a:t> </a:t>
            </a:r>
            <a:r>
              <a:rPr lang="en-US" sz="2800" b="1" dirty="0" err="1">
                <a:latin typeface="Times New Roman" pitchFamily="18" charset="0"/>
              </a:rPr>
              <a:t>cờ</a:t>
            </a:r>
            <a:endParaRPr lang="en-US" sz="2800" b="1" dirty="0">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Cua</a:t>
            </a:r>
            <a:r>
              <a:rPr lang="en-US" sz="2800" b="1" dirty="0">
                <a:latin typeface="Times New Roman" pitchFamily="18" charset="0"/>
              </a:rPr>
              <a:t> </a:t>
            </a:r>
            <a:r>
              <a:rPr lang="en-US" sz="2800" b="1" dirty="0" err="1">
                <a:solidFill>
                  <a:srgbClr val="FF6600"/>
                </a:solidFill>
                <a:latin typeface="Times New Roman" pitchFamily="18" charset="0"/>
              </a:rPr>
              <a:t>ngoi</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lên</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bờ</a:t>
            </a:r>
            <a:endParaRPr lang="en-US" sz="2800" b="1" dirty="0">
              <a:solidFill>
                <a:srgbClr val="FF6600"/>
              </a:solidFill>
              <a:latin typeface="Times New Roman" pitchFamily="18" charset="0"/>
            </a:endParaRPr>
          </a:p>
          <a:p>
            <a:pPr eaLnBrk="1" hangingPunct="1">
              <a:spcBef>
                <a:spcPct val="50000"/>
              </a:spcBef>
              <a:buFont typeface="Wingdings" pitchFamily="2" charset="2"/>
              <a:buNone/>
              <a:defRPr/>
            </a:pPr>
            <a:r>
              <a:rPr lang="en-US" sz="2800" b="1" dirty="0" err="1">
                <a:latin typeface="Times New Roman" pitchFamily="18" charset="0"/>
              </a:rPr>
              <a:t>Mẹ</a:t>
            </a:r>
            <a:r>
              <a:rPr lang="en-US" sz="2800" b="1" dirty="0">
                <a:latin typeface="Times New Roman" pitchFamily="18" charset="0"/>
              </a:rPr>
              <a:t> </a:t>
            </a:r>
            <a:r>
              <a:rPr lang="en-US" sz="2800" b="1" dirty="0" err="1">
                <a:latin typeface="Times New Roman" pitchFamily="18" charset="0"/>
              </a:rPr>
              <a:t>em</a:t>
            </a:r>
            <a:r>
              <a:rPr lang="en-US" sz="2800" b="1" dirty="0">
                <a:latin typeface="Times New Roman" pitchFamily="18" charset="0"/>
              </a:rPr>
              <a:t> </a:t>
            </a:r>
            <a:r>
              <a:rPr lang="en-US" sz="2800" b="1" dirty="0" err="1">
                <a:solidFill>
                  <a:srgbClr val="FF6600"/>
                </a:solidFill>
                <a:latin typeface="Times New Roman" pitchFamily="18" charset="0"/>
              </a:rPr>
              <a:t>xuống</a:t>
            </a:r>
            <a:r>
              <a:rPr lang="en-US" sz="2800" b="1" dirty="0">
                <a:solidFill>
                  <a:srgbClr val="FF6600"/>
                </a:solidFill>
                <a:latin typeface="Times New Roman" pitchFamily="18" charset="0"/>
              </a:rPr>
              <a:t> </a:t>
            </a:r>
            <a:r>
              <a:rPr lang="en-US" sz="2800" b="1" dirty="0" err="1">
                <a:solidFill>
                  <a:srgbClr val="FF6600"/>
                </a:solidFill>
                <a:latin typeface="Times New Roman" pitchFamily="18" charset="0"/>
              </a:rPr>
              <a:t>cấy</a:t>
            </a:r>
            <a:r>
              <a:rPr lang="en-US" sz="2800" b="1" dirty="0">
                <a:latin typeface="Times New Roman" pitchFamily="18" charset="0"/>
              </a:rPr>
              <a:t>….</a:t>
            </a:r>
          </a:p>
        </p:txBody>
      </p:sp>
      <p:sp>
        <p:nvSpPr>
          <p:cNvPr id="11" name="AutoShape 23">
            <a:extLst>
              <a:ext uri="{FF2B5EF4-FFF2-40B4-BE49-F238E27FC236}">
                <a16:creationId xmlns:a16="http://schemas.microsoft.com/office/drawing/2014/main" id="{10E7D18C-E711-45EC-B18E-069929561AB0}"/>
              </a:ext>
            </a:extLst>
          </p:cNvPr>
          <p:cNvSpPr>
            <a:spLocks noChangeArrowheads="1"/>
          </p:cNvSpPr>
          <p:nvPr/>
        </p:nvSpPr>
        <p:spPr bwMode="auto">
          <a:xfrm>
            <a:off x="4404519" y="3254728"/>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2" name="AutoShape 27">
            <a:extLst>
              <a:ext uri="{FF2B5EF4-FFF2-40B4-BE49-F238E27FC236}">
                <a16:creationId xmlns:a16="http://schemas.microsoft.com/office/drawing/2014/main" id="{2F934E5E-5027-43BB-A845-04FBC337FD16}"/>
              </a:ext>
            </a:extLst>
          </p:cNvPr>
          <p:cNvSpPr>
            <a:spLocks noChangeArrowheads="1"/>
          </p:cNvSpPr>
          <p:nvPr/>
        </p:nvSpPr>
        <p:spPr bwMode="auto">
          <a:xfrm>
            <a:off x="4399757" y="4502503"/>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3" name="AutoShape 28">
            <a:extLst>
              <a:ext uri="{FF2B5EF4-FFF2-40B4-BE49-F238E27FC236}">
                <a16:creationId xmlns:a16="http://schemas.microsoft.com/office/drawing/2014/main" id="{9A00CFA9-E08B-4609-BCC2-53D9B7761A1E}"/>
              </a:ext>
            </a:extLst>
          </p:cNvPr>
          <p:cNvSpPr>
            <a:spLocks noChangeArrowheads="1"/>
          </p:cNvSpPr>
          <p:nvPr/>
        </p:nvSpPr>
        <p:spPr bwMode="auto">
          <a:xfrm>
            <a:off x="4399757" y="5793141"/>
            <a:ext cx="228600" cy="762000"/>
          </a:xfrm>
          <a:prstGeom prst="curvedRightArrow">
            <a:avLst>
              <a:gd name="adj1" fmla="val 66667"/>
              <a:gd name="adj2" fmla="val 133333"/>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6" name="Oval 15">
            <a:extLst>
              <a:ext uri="{FF2B5EF4-FFF2-40B4-BE49-F238E27FC236}">
                <a16:creationId xmlns:a16="http://schemas.microsoft.com/office/drawing/2014/main" id="{CE29C09A-EC82-442E-9106-7C0A939FB196}"/>
              </a:ext>
            </a:extLst>
          </p:cNvPr>
          <p:cNvSpPr/>
          <p:nvPr/>
        </p:nvSpPr>
        <p:spPr>
          <a:xfrm>
            <a:off x="3032919" y="152401"/>
            <a:ext cx="5943600" cy="469350"/>
          </a:xfrm>
          <a:prstGeom prst="ellipse">
            <a:avLst/>
          </a:prstGeom>
          <a:solidFill>
            <a:schemeClr val="accent1">
              <a:lumMod val="20000"/>
              <a:lumOff val="80000"/>
            </a:schemeClr>
          </a:solidFill>
        </p:spPr>
        <p:style>
          <a:lnRef idx="3">
            <a:schemeClr val="lt1"/>
          </a:lnRef>
          <a:fillRef idx="1003">
            <a:schemeClr val="lt1"/>
          </a:fillRef>
          <a:effectRef idx="1">
            <a:schemeClr val="accent3"/>
          </a:effectRef>
          <a:fontRef idx="minor">
            <a:schemeClr val="lt1"/>
          </a:fontRef>
        </p:style>
        <p:txBody>
          <a:bodyPr rtlCol="0" anchor="ctr"/>
          <a:lstStyle/>
          <a:p>
            <a:pPr algn="ctr"/>
            <a:r>
              <a:rPr lang="en-US" sz="2800" b="1" dirty="0">
                <a:solidFill>
                  <a:srgbClr val="FF6600"/>
                </a:solidFill>
                <a:latin typeface="Arial" panose="020B0604020202020204" pitchFamily="34" charset="0"/>
                <a:cs typeface="Arial" panose="020B0604020202020204" pitchFamily="34" charset="0"/>
              </a:rPr>
              <a:t>HẠT GẠO LÀNG TA</a:t>
            </a:r>
          </a:p>
        </p:txBody>
      </p:sp>
    </p:spTree>
    <p:extLst>
      <p:ext uri="{BB962C8B-B14F-4D97-AF65-F5344CB8AC3E}">
        <p14:creationId xmlns:p14="http://schemas.microsoft.com/office/powerpoint/2010/main" val="3684143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文本框 14">
            <a:extLst>
              <a:ext uri="{FF2B5EF4-FFF2-40B4-BE49-F238E27FC236}">
                <a16:creationId xmlns:a16="http://schemas.microsoft.com/office/drawing/2014/main" id="{239E300C-AF8C-4672-8067-BF880DF51100}"/>
              </a:ext>
            </a:extLst>
          </p:cNvPr>
          <p:cNvSpPr txBox="1"/>
          <p:nvPr/>
        </p:nvSpPr>
        <p:spPr>
          <a:xfrm>
            <a:off x="4909371" y="-1395600"/>
            <a:ext cx="304070" cy="332470"/>
          </a:xfrm>
          <a:prstGeom prst="rect">
            <a:avLst/>
          </a:prstGeom>
          <a:noFill/>
        </p:spPr>
        <p:txBody>
          <a:bodyPr wrap="square" rtlCol="0">
            <a:spAutoFit/>
          </a:bodyPr>
          <a:lstStyle>
            <a:defPPr>
              <a:defRPr lang="zh-CN"/>
            </a:defPPr>
            <a:lvl1pPr>
              <a:defRPr sz="4000" b="1">
                <a:solidFill>
                  <a:srgbClr val="865B3E"/>
                </a:solidFill>
                <a:latin typeface="Microsoft YaHei" panose="020B0503020204020204" pitchFamily="34" charset="-122"/>
                <a:ea typeface="Microsoft YaHei" panose="020B0503020204020204" pitchFamily="34" charset="-122"/>
              </a:defRPr>
            </a:lvl1pPr>
          </a:lstStyle>
          <a:p>
            <a:endParaRPr lang="zh-CN" altLang="en-US" sz="1800" b="0" dirty="0"/>
          </a:p>
        </p:txBody>
      </p:sp>
      <p:sp>
        <p:nvSpPr>
          <p:cNvPr id="11" name="文本框 11">
            <a:extLst>
              <a:ext uri="{FF2B5EF4-FFF2-40B4-BE49-F238E27FC236}">
                <a16:creationId xmlns:a16="http://schemas.microsoft.com/office/drawing/2014/main" id="{B7189CED-2854-4340-A18A-6DFBECE3E059}"/>
              </a:ext>
            </a:extLst>
          </p:cNvPr>
          <p:cNvSpPr txBox="1"/>
          <p:nvPr/>
        </p:nvSpPr>
        <p:spPr>
          <a:xfrm>
            <a:off x="3073751" y="1538897"/>
            <a:ext cx="6171234" cy="830997"/>
          </a:xfrm>
          <a:prstGeom prst="rect">
            <a:avLst/>
          </a:prstGeom>
          <a:noFill/>
        </p:spPr>
        <p:txBody>
          <a:bodyPr wrap="square" rtlCol="0">
            <a:spAutoFit/>
          </a:bodyPr>
          <a:lstStyle/>
          <a:p>
            <a:r>
              <a:rPr lang="vi-VN" altLang="zh-CN" sz="4800" b="1" dirty="0">
                <a:solidFill>
                  <a:srgbClr val="EB6C89"/>
                </a:solidFill>
                <a:latin typeface="+mj-lt"/>
                <a:ea typeface="Microsoft YaHei" panose="020B0503020204020204" pitchFamily="34" charset="-122"/>
              </a:rPr>
              <a:t>HỌC THUỘC LÒNG</a:t>
            </a:r>
            <a:endParaRPr lang="en-US" altLang="zh-CN" sz="4800" b="1" dirty="0">
              <a:solidFill>
                <a:srgbClr val="EB6C89"/>
              </a:solidFill>
              <a:latin typeface="+mj-lt"/>
              <a:ea typeface="Microsoft YaHei" panose="020B0503020204020204" pitchFamily="34" charset="-122"/>
            </a:endParaRPr>
          </a:p>
        </p:txBody>
      </p:sp>
      <p:grpSp>
        <p:nvGrpSpPr>
          <p:cNvPr id="2" name="Group 1">
            <a:extLst>
              <a:ext uri="{FF2B5EF4-FFF2-40B4-BE49-F238E27FC236}">
                <a16:creationId xmlns:a16="http://schemas.microsoft.com/office/drawing/2014/main" id="{55DD6F1F-A988-4604-A37C-AC897EF411AF}"/>
              </a:ext>
            </a:extLst>
          </p:cNvPr>
          <p:cNvGrpSpPr/>
          <p:nvPr/>
        </p:nvGrpSpPr>
        <p:grpSpPr>
          <a:xfrm>
            <a:off x="-548481" y="1396282"/>
            <a:ext cx="12397846" cy="5689413"/>
            <a:chOff x="-396081" y="990600"/>
            <a:chExt cx="12397846" cy="5689413"/>
          </a:xfrm>
        </p:grpSpPr>
        <p:pic>
          <p:nvPicPr>
            <p:cNvPr id="7" name="图片 6">
              <a:extLst>
                <a:ext uri="{FF2B5EF4-FFF2-40B4-BE49-F238E27FC236}">
                  <a16:creationId xmlns:a16="http://schemas.microsoft.com/office/drawing/2014/main" id="{D7A0B8E9-E1FB-45A2-A487-F8E7C9702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5" y="3592627"/>
              <a:ext cx="11963400" cy="3087386"/>
            </a:xfrm>
            <a:prstGeom prst="rect">
              <a:avLst/>
            </a:prstGeom>
          </p:spPr>
        </p:pic>
        <p:pic>
          <p:nvPicPr>
            <p:cNvPr id="12" name="图片 1">
              <a:extLst>
                <a:ext uri="{FF2B5EF4-FFF2-40B4-BE49-F238E27FC236}">
                  <a16:creationId xmlns:a16="http://schemas.microsoft.com/office/drawing/2014/main" id="{CD5AE235-72F3-4107-9944-D576E72FE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794" y="4495800"/>
              <a:ext cx="6293293" cy="1566543"/>
            </a:xfrm>
            <a:prstGeom prst="rect">
              <a:avLst/>
            </a:prstGeom>
          </p:spPr>
        </p:pic>
        <p:pic>
          <p:nvPicPr>
            <p:cNvPr id="13" name="图片 21">
              <a:extLst>
                <a:ext uri="{FF2B5EF4-FFF2-40B4-BE49-F238E27FC236}">
                  <a16:creationId xmlns:a16="http://schemas.microsoft.com/office/drawing/2014/main" id="{5CBAF38E-8189-4B27-86DA-4732F15E5C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396081" y="990600"/>
              <a:ext cx="3600558" cy="5555168"/>
            </a:xfrm>
            <a:prstGeom prst="rect">
              <a:avLst/>
            </a:prstGeom>
          </p:spPr>
        </p:pic>
      </p:grpSp>
      <p:sp>
        <p:nvSpPr>
          <p:cNvPr id="8" name="Rectangle 31">
            <a:extLst>
              <a:ext uri="{FF2B5EF4-FFF2-40B4-BE49-F238E27FC236}">
                <a16:creationId xmlns:a16="http://schemas.microsoft.com/office/drawing/2014/main" id="{CD8907B7-D28E-497B-9263-C0EE5FB80A5F}"/>
              </a:ext>
            </a:extLst>
          </p:cNvPr>
          <p:cNvSpPr>
            <a:spLocks noChangeArrowheads="1"/>
          </p:cNvSpPr>
          <p:nvPr/>
        </p:nvSpPr>
        <p:spPr bwMode="auto">
          <a:xfrm>
            <a:off x="3073751" y="2819231"/>
            <a:ext cx="678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vi-VN" altLang="en-US" sz="3200" b="1" i="1" dirty="0">
                <a:solidFill>
                  <a:srgbClr val="002060"/>
                </a:solidFill>
              </a:rPr>
              <a:t>Học sinh luyện học thuộc </a:t>
            </a:r>
            <a:r>
              <a:rPr lang="vi-VN" altLang="en-US" sz="3200" b="1" i="1">
                <a:solidFill>
                  <a:srgbClr val="002060"/>
                </a:solidFill>
              </a:rPr>
              <a:t>lòng bài thơ</a:t>
            </a:r>
            <a:endParaRPr lang="en-US" altLang="en-US" sz="3200" b="1" i="1" dirty="0">
              <a:solidFill>
                <a:srgbClr val="002060"/>
              </a:solidFill>
            </a:endParaRPr>
          </a:p>
        </p:txBody>
      </p:sp>
    </p:spTree>
    <p:extLst>
      <p:ext uri="{BB962C8B-B14F-4D97-AF65-F5344CB8AC3E}">
        <p14:creationId xmlns:p14="http://schemas.microsoft.com/office/powerpoint/2010/main" val="36639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文本框 14">
            <a:extLst>
              <a:ext uri="{FF2B5EF4-FFF2-40B4-BE49-F238E27FC236}">
                <a16:creationId xmlns:a16="http://schemas.microsoft.com/office/drawing/2014/main" id="{239E300C-AF8C-4672-8067-BF880DF51100}"/>
              </a:ext>
            </a:extLst>
          </p:cNvPr>
          <p:cNvSpPr txBox="1"/>
          <p:nvPr/>
        </p:nvSpPr>
        <p:spPr>
          <a:xfrm>
            <a:off x="4909371" y="-1395600"/>
            <a:ext cx="304070" cy="332470"/>
          </a:xfrm>
          <a:prstGeom prst="rect">
            <a:avLst/>
          </a:prstGeom>
          <a:noFill/>
        </p:spPr>
        <p:txBody>
          <a:bodyPr wrap="square" rtlCol="0">
            <a:spAutoFit/>
          </a:bodyPr>
          <a:lstStyle>
            <a:defPPr>
              <a:defRPr lang="zh-CN"/>
            </a:defPPr>
            <a:lvl1pPr>
              <a:defRPr sz="4000" b="1">
                <a:solidFill>
                  <a:srgbClr val="865B3E"/>
                </a:solidFill>
                <a:latin typeface="Microsoft YaHei" panose="020B0503020204020204" pitchFamily="34" charset="-122"/>
                <a:ea typeface="Microsoft YaHei" panose="020B0503020204020204" pitchFamily="34" charset="-122"/>
              </a:defRPr>
            </a:lvl1pPr>
          </a:lstStyle>
          <a:p>
            <a:endParaRPr lang="zh-CN" altLang="en-US" sz="1800" b="0" dirty="0"/>
          </a:p>
        </p:txBody>
      </p:sp>
      <p:sp>
        <p:nvSpPr>
          <p:cNvPr id="11" name="文本框 11">
            <a:extLst>
              <a:ext uri="{FF2B5EF4-FFF2-40B4-BE49-F238E27FC236}">
                <a16:creationId xmlns:a16="http://schemas.microsoft.com/office/drawing/2014/main" id="{B7189CED-2854-4340-A18A-6DFBECE3E059}"/>
              </a:ext>
            </a:extLst>
          </p:cNvPr>
          <p:cNvSpPr txBox="1"/>
          <p:nvPr/>
        </p:nvSpPr>
        <p:spPr>
          <a:xfrm>
            <a:off x="2880519" y="1866298"/>
            <a:ext cx="8112568" cy="830997"/>
          </a:xfrm>
          <a:prstGeom prst="rect">
            <a:avLst/>
          </a:prstGeom>
          <a:noFill/>
        </p:spPr>
        <p:txBody>
          <a:bodyPr wrap="square" rtlCol="0">
            <a:spAutoFit/>
          </a:bodyPr>
          <a:lstStyle/>
          <a:p>
            <a:r>
              <a:rPr lang="vi-VN" altLang="zh-CN" sz="4800" b="1" dirty="0">
                <a:solidFill>
                  <a:srgbClr val="EB6C89"/>
                </a:solidFill>
                <a:latin typeface="+mj-lt"/>
                <a:ea typeface="Microsoft YaHei" panose="020B0503020204020204" pitchFamily="34" charset="-122"/>
              </a:rPr>
              <a:t>THI ĐỌC THUỘC LÒNG</a:t>
            </a:r>
            <a:endParaRPr lang="en-US" altLang="zh-CN" sz="4800" b="1" dirty="0">
              <a:solidFill>
                <a:srgbClr val="EB6C89"/>
              </a:solidFill>
              <a:latin typeface="+mj-lt"/>
              <a:ea typeface="Microsoft YaHei" panose="020B0503020204020204" pitchFamily="34" charset="-122"/>
            </a:endParaRPr>
          </a:p>
        </p:txBody>
      </p:sp>
      <p:grpSp>
        <p:nvGrpSpPr>
          <p:cNvPr id="2" name="Group 1">
            <a:extLst>
              <a:ext uri="{FF2B5EF4-FFF2-40B4-BE49-F238E27FC236}">
                <a16:creationId xmlns:a16="http://schemas.microsoft.com/office/drawing/2014/main" id="{55DD6F1F-A988-4604-A37C-AC897EF411AF}"/>
              </a:ext>
            </a:extLst>
          </p:cNvPr>
          <p:cNvGrpSpPr/>
          <p:nvPr/>
        </p:nvGrpSpPr>
        <p:grpSpPr>
          <a:xfrm>
            <a:off x="-548481" y="1396282"/>
            <a:ext cx="12397846" cy="5689413"/>
            <a:chOff x="-396081" y="990600"/>
            <a:chExt cx="12397846" cy="5689413"/>
          </a:xfrm>
        </p:grpSpPr>
        <p:pic>
          <p:nvPicPr>
            <p:cNvPr id="7" name="图片 6">
              <a:extLst>
                <a:ext uri="{FF2B5EF4-FFF2-40B4-BE49-F238E27FC236}">
                  <a16:creationId xmlns:a16="http://schemas.microsoft.com/office/drawing/2014/main" id="{D7A0B8E9-E1FB-45A2-A487-F8E7C9702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5" y="3592627"/>
              <a:ext cx="11963400" cy="3087386"/>
            </a:xfrm>
            <a:prstGeom prst="rect">
              <a:avLst/>
            </a:prstGeom>
          </p:spPr>
        </p:pic>
        <p:pic>
          <p:nvPicPr>
            <p:cNvPr id="12" name="图片 1">
              <a:extLst>
                <a:ext uri="{FF2B5EF4-FFF2-40B4-BE49-F238E27FC236}">
                  <a16:creationId xmlns:a16="http://schemas.microsoft.com/office/drawing/2014/main" id="{CD5AE235-72F3-4107-9944-D576E72FE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794" y="4495800"/>
              <a:ext cx="6293293" cy="1566543"/>
            </a:xfrm>
            <a:prstGeom prst="rect">
              <a:avLst/>
            </a:prstGeom>
          </p:spPr>
        </p:pic>
        <p:pic>
          <p:nvPicPr>
            <p:cNvPr id="13" name="图片 21">
              <a:extLst>
                <a:ext uri="{FF2B5EF4-FFF2-40B4-BE49-F238E27FC236}">
                  <a16:creationId xmlns:a16="http://schemas.microsoft.com/office/drawing/2014/main" id="{5CBAF38E-8189-4B27-86DA-4732F15E5C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396081" y="990600"/>
              <a:ext cx="3600558" cy="5555168"/>
            </a:xfrm>
            <a:prstGeom prst="rect">
              <a:avLst/>
            </a:prstGeom>
          </p:spPr>
        </p:pic>
      </p:grpSp>
    </p:spTree>
    <p:extLst>
      <p:ext uri="{BB962C8B-B14F-4D97-AF65-F5344CB8AC3E}">
        <p14:creationId xmlns:p14="http://schemas.microsoft.com/office/powerpoint/2010/main" val="38723866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9">
            <a:extLst>
              <a:ext uri="{FF2B5EF4-FFF2-40B4-BE49-F238E27FC236}">
                <a16:creationId xmlns:a16="http://schemas.microsoft.com/office/drawing/2014/main" id="{43A64DF9-28D1-4020-96BD-2013A7569DCA}"/>
              </a:ext>
            </a:extLst>
          </p:cNvPr>
          <p:cNvSpPr>
            <a:spLocks noChangeArrowheads="1"/>
          </p:cNvSpPr>
          <p:nvPr/>
        </p:nvSpPr>
        <p:spPr bwMode="auto">
          <a:xfrm>
            <a:off x="1737519" y="1295400"/>
            <a:ext cx="8439150" cy="3124200"/>
          </a:xfrm>
          <a:prstGeom prst="cloudCallout">
            <a:avLst>
              <a:gd name="adj1" fmla="val -43750"/>
              <a:gd name="adj2" fmla="val 58023"/>
            </a:avLst>
          </a:prstGeom>
          <a:solidFill>
            <a:srgbClr val="FFC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endParaRPr lang="en-US" altLang="en-US" sz="2400" b="1" dirty="0"/>
          </a:p>
        </p:txBody>
      </p:sp>
      <p:sp>
        <p:nvSpPr>
          <p:cNvPr id="5" name="TextBox 4">
            <a:extLst>
              <a:ext uri="{FF2B5EF4-FFF2-40B4-BE49-F238E27FC236}">
                <a16:creationId xmlns:a16="http://schemas.microsoft.com/office/drawing/2014/main" id="{CE2A5F4C-0B90-4E0B-85A6-7F7BD0138CBC}"/>
              </a:ext>
            </a:extLst>
          </p:cNvPr>
          <p:cNvSpPr txBox="1"/>
          <p:nvPr/>
        </p:nvSpPr>
        <p:spPr>
          <a:xfrm>
            <a:off x="2575719" y="2286000"/>
            <a:ext cx="7315200" cy="954107"/>
          </a:xfrm>
          <a:prstGeom prst="rect">
            <a:avLst/>
          </a:prstGeom>
          <a:noFill/>
        </p:spPr>
        <p:txBody>
          <a:bodyPr wrap="square">
            <a:spAutoFit/>
          </a:bodyPr>
          <a:lstStyle/>
          <a:p>
            <a:r>
              <a:rPr lang="en-GB" altLang="vi-VN" sz="2800" b="1" dirty="0" err="1">
                <a:solidFill>
                  <a:srgbClr val="002060"/>
                </a:solidFill>
              </a:rPr>
              <a:t>Đọc</a:t>
            </a:r>
            <a:r>
              <a:rPr lang="en-GB" altLang="vi-VN" sz="2800" b="1" dirty="0">
                <a:solidFill>
                  <a:srgbClr val="002060"/>
                </a:solidFill>
              </a:rPr>
              <a:t> </a:t>
            </a:r>
            <a:r>
              <a:rPr lang="vi-VN" altLang="vi-VN" sz="2800" b="1" dirty="0">
                <a:solidFill>
                  <a:srgbClr val="002060"/>
                </a:solidFill>
              </a:rPr>
              <a:t>đoạn 2 bài “Chuỗi ngọc lam” và nêu nội dung chính câu câu chuyện</a:t>
            </a:r>
            <a:endParaRPr lang="en-US" altLang="en-US" sz="2800" b="1" dirty="0">
              <a:solidFill>
                <a:srgbClr val="002060"/>
              </a:solidFill>
            </a:endParaRPr>
          </a:p>
        </p:txBody>
      </p:sp>
    </p:spTree>
    <p:extLst>
      <p:ext uri="{BB962C8B-B14F-4D97-AF65-F5344CB8AC3E}">
        <p14:creationId xmlns:p14="http://schemas.microsoft.com/office/powerpoint/2010/main" val="5639578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文本框 14">
            <a:extLst>
              <a:ext uri="{FF2B5EF4-FFF2-40B4-BE49-F238E27FC236}">
                <a16:creationId xmlns:a16="http://schemas.microsoft.com/office/drawing/2014/main" id="{239E300C-AF8C-4672-8067-BF880DF51100}"/>
              </a:ext>
            </a:extLst>
          </p:cNvPr>
          <p:cNvSpPr txBox="1"/>
          <p:nvPr/>
        </p:nvSpPr>
        <p:spPr>
          <a:xfrm>
            <a:off x="4909371" y="-1395600"/>
            <a:ext cx="304070" cy="332470"/>
          </a:xfrm>
          <a:prstGeom prst="rect">
            <a:avLst/>
          </a:prstGeom>
          <a:noFill/>
        </p:spPr>
        <p:txBody>
          <a:bodyPr wrap="square" rtlCol="0">
            <a:spAutoFit/>
          </a:bodyPr>
          <a:lstStyle>
            <a:defPPr>
              <a:defRPr lang="zh-CN"/>
            </a:defPPr>
            <a:lvl1pPr>
              <a:defRPr sz="4000" b="1">
                <a:solidFill>
                  <a:srgbClr val="865B3E"/>
                </a:solidFill>
                <a:latin typeface="Microsoft YaHei" panose="020B0503020204020204" pitchFamily="34" charset="-122"/>
                <a:ea typeface="Microsoft YaHei" panose="020B0503020204020204" pitchFamily="34" charset="-122"/>
              </a:defRPr>
            </a:lvl1pPr>
          </a:lstStyle>
          <a:p>
            <a:endParaRPr lang="zh-CN" altLang="en-US" sz="1800" b="0" dirty="0"/>
          </a:p>
        </p:txBody>
      </p:sp>
      <p:grpSp>
        <p:nvGrpSpPr>
          <p:cNvPr id="2" name="Group 1">
            <a:extLst>
              <a:ext uri="{FF2B5EF4-FFF2-40B4-BE49-F238E27FC236}">
                <a16:creationId xmlns:a16="http://schemas.microsoft.com/office/drawing/2014/main" id="{55DD6F1F-A988-4604-A37C-AC897EF411AF}"/>
              </a:ext>
            </a:extLst>
          </p:cNvPr>
          <p:cNvGrpSpPr/>
          <p:nvPr/>
        </p:nvGrpSpPr>
        <p:grpSpPr>
          <a:xfrm>
            <a:off x="122238" y="4724400"/>
            <a:ext cx="12039600" cy="2308324"/>
            <a:chOff x="-206519" y="2660533"/>
            <a:chExt cx="12208284" cy="4019480"/>
          </a:xfrm>
        </p:grpSpPr>
        <p:pic>
          <p:nvPicPr>
            <p:cNvPr id="7" name="图片 6">
              <a:extLst>
                <a:ext uri="{FF2B5EF4-FFF2-40B4-BE49-F238E27FC236}">
                  <a16:creationId xmlns:a16="http://schemas.microsoft.com/office/drawing/2014/main" id="{D7A0B8E9-E1FB-45A2-A487-F8E7C9702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65" y="3592627"/>
              <a:ext cx="11963400" cy="3087386"/>
            </a:xfrm>
            <a:prstGeom prst="rect">
              <a:avLst/>
            </a:prstGeom>
          </p:spPr>
        </p:pic>
        <p:pic>
          <p:nvPicPr>
            <p:cNvPr id="12" name="图片 1">
              <a:extLst>
                <a:ext uri="{FF2B5EF4-FFF2-40B4-BE49-F238E27FC236}">
                  <a16:creationId xmlns:a16="http://schemas.microsoft.com/office/drawing/2014/main" id="{CD5AE235-72F3-4107-9944-D576E72FE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794" y="4495800"/>
              <a:ext cx="6293293" cy="1566543"/>
            </a:xfrm>
            <a:prstGeom prst="rect">
              <a:avLst/>
            </a:prstGeom>
          </p:spPr>
        </p:pic>
        <p:pic>
          <p:nvPicPr>
            <p:cNvPr id="13" name="图片 21">
              <a:extLst>
                <a:ext uri="{FF2B5EF4-FFF2-40B4-BE49-F238E27FC236}">
                  <a16:creationId xmlns:a16="http://schemas.microsoft.com/office/drawing/2014/main" id="{5CBAF38E-8189-4B27-86DA-4732F15E5CA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06519" y="2660533"/>
              <a:ext cx="2518198" cy="3885235"/>
            </a:xfrm>
            <a:prstGeom prst="rect">
              <a:avLst/>
            </a:prstGeom>
          </p:spPr>
        </p:pic>
      </p:grpSp>
      <p:sp>
        <p:nvSpPr>
          <p:cNvPr id="10" name="文本框 11">
            <a:extLst>
              <a:ext uri="{FF2B5EF4-FFF2-40B4-BE49-F238E27FC236}">
                <a16:creationId xmlns:a16="http://schemas.microsoft.com/office/drawing/2014/main" id="{7A0D869E-A5B3-4496-9CFD-49B180AD2CB4}"/>
              </a:ext>
            </a:extLst>
          </p:cNvPr>
          <p:cNvSpPr txBox="1"/>
          <p:nvPr/>
        </p:nvSpPr>
        <p:spPr>
          <a:xfrm>
            <a:off x="4327677" y="216443"/>
            <a:ext cx="3506483" cy="646331"/>
          </a:xfrm>
          <a:prstGeom prst="rect">
            <a:avLst/>
          </a:prstGeom>
          <a:noFill/>
        </p:spPr>
        <p:txBody>
          <a:bodyPr wrap="square" rtlCol="0">
            <a:spAutoFit/>
          </a:bodyPr>
          <a:lstStyle/>
          <a:p>
            <a:r>
              <a:rPr lang="vi-VN" altLang="zh-CN" sz="3600" b="1" dirty="0">
                <a:solidFill>
                  <a:srgbClr val="EB6C89"/>
                </a:solidFill>
                <a:latin typeface="+mj-lt"/>
                <a:ea typeface="Microsoft YaHei" panose="020B0503020204020204" pitchFamily="34" charset="-122"/>
              </a:rPr>
              <a:t>VẬN DỤNG</a:t>
            </a:r>
            <a:endParaRPr lang="en-US" altLang="zh-CN" sz="3600" b="1" dirty="0">
              <a:solidFill>
                <a:srgbClr val="EB6C89"/>
              </a:solidFill>
              <a:latin typeface="+mj-lt"/>
              <a:ea typeface="Microsoft YaHei" panose="020B0503020204020204" pitchFamily="34" charset="-122"/>
            </a:endParaRPr>
          </a:p>
        </p:txBody>
      </p:sp>
      <p:sp>
        <p:nvSpPr>
          <p:cNvPr id="14" name="Text Box 38">
            <a:extLst>
              <a:ext uri="{FF2B5EF4-FFF2-40B4-BE49-F238E27FC236}">
                <a16:creationId xmlns:a16="http://schemas.microsoft.com/office/drawing/2014/main" id="{52CC76D9-3ADC-4071-ADF9-2824C1694564}"/>
              </a:ext>
            </a:extLst>
          </p:cNvPr>
          <p:cNvSpPr txBox="1">
            <a:spLocks noChangeArrowheads="1"/>
          </p:cNvSpPr>
          <p:nvPr/>
        </p:nvSpPr>
        <p:spPr bwMode="auto">
          <a:xfrm>
            <a:off x="289718" y="862774"/>
            <a:ext cx="11798099" cy="1015663"/>
          </a:xfrm>
          <a:prstGeom prst="rect">
            <a:avLst/>
          </a:prstGeom>
          <a:noFill/>
          <a:ln>
            <a:noFill/>
          </a:ln>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defRPr/>
            </a:pPr>
            <a:r>
              <a:rPr lang="vi-VN" altLang="en-US" b="1" dirty="0">
                <a:solidFill>
                  <a:srgbClr val="C00000"/>
                </a:solidFill>
                <a:latin typeface="+mn-lt"/>
              </a:rPr>
              <a:t>*</a:t>
            </a:r>
            <a:r>
              <a:rPr lang="vi-VN" altLang="en-US" b="1" dirty="0">
                <a:solidFill>
                  <a:srgbClr val="002060"/>
                </a:solidFill>
                <a:latin typeface="+mn-lt"/>
              </a:rPr>
              <a:t> </a:t>
            </a:r>
            <a:r>
              <a:rPr lang="vi-VN" altLang="en-US" sz="2800" b="1" dirty="0">
                <a:solidFill>
                  <a:srgbClr val="C00000"/>
                </a:solidFill>
                <a:latin typeface="+mn-lt"/>
              </a:rPr>
              <a:t>Chúng ta cần có thái độ như thế nào với các các sản phẩm nông nghiệp do người nông dân đã làm ra?</a:t>
            </a:r>
          </a:p>
        </p:txBody>
      </p:sp>
      <p:sp>
        <p:nvSpPr>
          <p:cNvPr id="11" name="Text Box 38">
            <a:extLst>
              <a:ext uri="{FF2B5EF4-FFF2-40B4-BE49-F238E27FC236}">
                <a16:creationId xmlns:a16="http://schemas.microsoft.com/office/drawing/2014/main" id="{FE7553E5-3039-448F-8749-1FBD105BDC75}"/>
              </a:ext>
            </a:extLst>
          </p:cNvPr>
          <p:cNvSpPr txBox="1">
            <a:spLocks noChangeArrowheads="1"/>
          </p:cNvSpPr>
          <p:nvPr/>
        </p:nvSpPr>
        <p:spPr bwMode="auto">
          <a:xfrm>
            <a:off x="396170" y="2135732"/>
            <a:ext cx="11508381" cy="2246769"/>
          </a:xfrm>
          <a:prstGeom prst="rect">
            <a:avLst/>
          </a:prstGeom>
          <a:noFill/>
          <a:ln>
            <a:noFill/>
          </a:ln>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just" eaLnBrk="1" hangingPunct="1">
              <a:spcBef>
                <a:spcPct val="50000"/>
              </a:spcBef>
              <a:buClrTx/>
              <a:buSzTx/>
              <a:buFontTx/>
              <a:buNone/>
              <a:defRPr/>
            </a:pPr>
            <a:r>
              <a:rPr lang="vi-VN" altLang="en-US" sz="2800" b="1" dirty="0">
                <a:solidFill>
                  <a:srgbClr val="002060"/>
                </a:solidFill>
              </a:rPr>
              <a:t>* </a:t>
            </a:r>
            <a:r>
              <a:rPr lang="vi-VN" altLang="en-US" sz="2800" b="1" dirty="0">
                <a:solidFill>
                  <a:srgbClr val="002060"/>
                </a:solidFill>
                <a:latin typeface="+mn-lt"/>
              </a:rPr>
              <a:t>Chúng ta cần trân trọng những sản phẩm người nông dân đã vất vả “một nắng hai sương” để làm ra.</a:t>
            </a:r>
          </a:p>
          <a:p>
            <a:pPr algn="just" eaLnBrk="1" hangingPunct="1">
              <a:spcBef>
                <a:spcPct val="50000"/>
              </a:spcBef>
              <a:buClrTx/>
              <a:buSzTx/>
              <a:buFontTx/>
              <a:buNone/>
              <a:defRPr/>
            </a:pPr>
            <a:r>
              <a:rPr lang="vi-VN" altLang="en-US" sz="2800" b="1" dirty="0">
                <a:solidFill>
                  <a:srgbClr val="002060"/>
                </a:solidFill>
                <a:latin typeface="+mn-lt"/>
              </a:rPr>
              <a:t>* Cần sử dụng tiết kiệm, tránh lãng phí.</a:t>
            </a:r>
          </a:p>
          <a:p>
            <a:pPr algn="just" eaLnBrk="1" hangingPunct="1">
              <a:spcBef>
                <a:spcPct val="50000"/>
              </a:spcBef>
              <a:buClrTx/>
              <a:buSzTx/>
              <a:buFontTx/>
              <a:buNone/>
              <a:defRPr/>
            </a:pPr>
            <a:r>
              <a:rPr lang="vi-VN" altLang="en-US" sz="2800" b="1" dirty="0">
                <a:solidFill>
                  <a:srgbClr val="002060"/>
                </a:solidFill>
                <a:latin typeface="+mn-lt"/>
              </a:rPr>
              <a:t>* Họ</a:t>
            </a:r>
            <a:r>
              <a:rPr lang="en-US" altLang="en-US" sz="2800" b="1" dirty="0">
                <a:solidFill>
                  <a:srgbClr val="002060"/>
                </a:solidFill>
                <a:latin typeface="+mn-lt"/>
              </a:rPr>
              <a:t>c </a:t>
            </a:r>
            <a:r>
              <a:rPr lang="vi-VN" altLang="en-US" sz="2800" b="1" dirty="0">
                <a:solidFill>
                  <a:srgbClr val="002060"/>
                </a:solidFill>
                <a:latin typeface="+mn-lt"/>
              </a:rPr>
              <a:t>tập tính cách chăm chỉ, siêng năng của người nông dân,</a:t>
            </a:r>
          </a:p>
        </p:txBody>
      </p:sp>
    </p:spTree>
    <p:extLst>
      <p:ext uri="{BB962C8B-B14F-4D97-AF65-F5344CB8AC3E}">
        <p14:creationId xmlns:p14="http://schemas.microsoft.com/office/powerpoint/2010/main" val="17520681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605764-7014-4B54-9C11-ABC4532B0874}"/>
              </a:ext>
            </a:extLst>
          </p:cNvPr>
          <p:cNvSpPr txBox="1"/>
          <p:nvPr/>
        </p:nvSpPr>
        <p:spPr>
          <a:xfrm>
            <a:off x="3677825" y="1325682"/>
            <a:ext cx="2570451" cy="584775"/>
          </a:xfrm>
          <a:prstGeom prst="rect">
            <a:avLst/>
          </a:prstGeom>
          <a:noFill/>
        </p:spPr>
        <p:txBody>
          <a:bodyPr wrap="square" rtlCol="0">
            <a:spAutoFit/>
          </a:bodyPr>
          <a:lstStyle/>
          <a:p>
            <a:r>
              <a:rPr lang="vi-VN" sz="3200" b="1" dirty="0">
                <a:solidFill>
                  <a:schemeClr val="bg1"/>
                </a:solidFill>
              </a:rPr>
              <a:t>Tập đọc</a:t>
            </a:r>
            <a:endParaRPr lang="en-US" sz="3200" b="1" dirty="0">
              <a:solidFill>
                <a:schemeClr val="bg1"/>
              </a:solidFill>
            </a:endParaRPr>
          </a:p>
        </p:txBody>
      </p:sp>
      <p:sp>
        <p:nvSpPr>
          <p:cNvPr id="9" name="文本框 14">
            <a:extLst>
              <a:ext uri="{FF2B5EF4-FFF2-40B4-BE49-F238E27FC236}">
                <a16:creationId xmlns:a16="http://schemas.microsoft.com/office/drawing/2014/main" id="{239E300C-AF8C-4672-8067-BF880DF51100}"/>
              </a:ext>
            </a:extLst>
          </p:cNvPr>
          <p:cNvSpPr txBox="1"/>
          <p:nvPr/>
        </p:nvSpPr>
        <p:spPr>
          <a:xfrm>
            <a:off x="4909371" y="-1395600"/>
            <a:ext cx="304070" cy="332470"/>
          </a:xfrm>
          <a:prstGeom prst="rect">
            <a:avLst/>
          </a:prstGeom>
          <a:noFill/>
        </p:spPr>
        <p:txBody>
          <a:bodyPr wrap="square" rtlCol="0">
            <a:spAutoFit/>
          </a:bodyPr>
          <a:lstStyle>
            <a:defPPr>
              <a:defRPr lang="zh-CN"/>
            </a:defPPr>
            <a:lvl1pPr>
              <a:defRPr sz="4000" b="1">
                <a:solidFill>
                  <a:srgbClr val="865B3E"/>
                </a:solidFill>
                <a:latin typeface="Microsoft YaHei" panose="020B0503020204020204" pitchFamily="34" charset="-122"/>
                <a:ea typeface="Microsoft YaHei" panose="020B0503020204020204" pitchFamily="34" charset="-122"/>
              </a:defRPr>
            </a:lvl1pPr>
          </a:lstStyle>
          <a:p>
            <a:endParaRPr lang="zh-CN" altLang="en-US" sz="1800" b="0" dirty="0"/>
          </a:p>
        </p:txBody>
      </p:sp>
      <p:grpSp>
        <p:nvGrpSpPr>
          <p:cNvPr id="2" name="Group 1">
            <a:extLst>
              <a:ext uri="{FF2B5EF4-FFF2-40B4-BE49-F238E27FC236}">
                <a16:creationId xmlns:a16="http://schemas.microsoft.com/office/drawing/2014/main" id="{55DD6F1F-A988-4604-A37C-AC897EF411AF}"/>
              </a:ext>
            </a:extLst>
          </p:cNvPr>
          <p:cNvGrpSpPr/>
          <p:nvPr/>
        </p:nvGrpSpPr>
        <p:grpSpPr>
          <a:xfrm>
            <a:off x="-396081" y="2699009"/>
            <a:ext cx="12397846" cy="4172347"/>
            <a:chOff x="-396081" y="2507666"/>
            <a:chExt cx="12397846" cy="4172347"/>
          </a:xfrm>
        </p:grpSpPr>
        <p:pic>
          <p:nvPicPr>
            <p:cNvPr id="7" name="图片 6">
              <a:extLst>
                <a:ext uri="{FF2B5EF4-FFF2-40B4-BE49-F238E27FC236}">
                  <a16:creationId xmlns:a16="http://schemas.microsoft.com/office/drawing/2014/main" id="{D7A0B8E9-E1FB-45A2-A487-F8E7C9702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5" y="3592627"/>
              <a:ext cx="11963400" cy="3087386"/>
            </a:xfrm>
            <a:prstGeom prst="rect">
              <a:avLst/>
            </a:prstGeom>
          </p:spPr>
        </p:pic>
        <p:pic>
          <p:nvPicPr>
            <p:cNvPr id="12" name="图片 1">
              <a:extLst>
                <a:ext uri="{FF2B5EF4-FFF2-40B4-BE49-F238E27FC236}">
                  <a16:creationId xmlns:a16="http://schemas.microsoft.com/office/drawing/2014/main" id="{CD5AE235-72F3-4107-9944-D576E72FE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794" y="4495800"/>
              <a:ext cx="6293293" cy="1566543"/>
            </a:xfrm>
            <a:prstGeom prst="rect">
              <a:avLst/>
            </a:prstGeom>
          </p:spPr>
        </p:pic>
        <p:pic>
          <p:nvPicPr>
            <p:cNvPr id="13" name="图片 21">
              <a:extLst>
                <a:ext uri="{FF2B5EF4-FFF2-40B4-BE49-F238E27FC236}">
                  <a16:creationId xmlns:a16="http://schemas.microsoft.com/office/drawing/2014/main" id="{5CBAF38E-8189-4B27-86DA-4732F15E5CA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396081" y="2507666"/>
              <a:ext cx="2617278" cy="4038102"/>
            </a:xfrm>
            <a:prstGeom prst="rect">
              <a:avLst/>
            </a:prstGeom>
          </p:spPr>
        </p:pic>
      </p:grpSp>
      <p:sp>
        <p:nvSpPr>
          <p:cNvPr id="10" name="文本框 11">
            <a:extLst>
              <a:ext uri="{FF2B5EF4-FFF2-40B4-BE49-F238E27FC236}">
                <a16:creationId xmlns:a16="http://schemas.microsoft.com/office/drawing/2014/main" id="{7A0D869E-A5B3-4496-9CFD-49B180AD2CB4}"/>
              </a:ext>
            </a:extLst>
          </p:cNvPr>
          <p:cNvSpPr txBox="1"/>
          <p:nvPr/>
        </p:nvSpPr>
        <p:spPr>
          <a:xfrm>
            <a:off x="4498381" y="553852"/>
            <a:ext cx="2839838" cy="830997"/>
          </a:xfrm>
          <a:prstGeom prst="rect">
            <a:avLst/>
          </a:prstGeom>
          <a:noFill/>
        </p:spPr>
        <p:txBody>
          <a:bodyPr wrap="square" rtlCol="0">
            <a:spAutoFit/>
          </a:bodyPr>
          <a:lstStyle/>
          <a:p>
            <a:r>
              <a:rPr lang="vi-VN" altLang="zh-CN" sz="4800" b="1" dirty="0">
                <a:solidFill>
                  <a:srgbClr val="EB6C89"/>
                </a:solidFill>
                <a:latin typeface="+mj-lt"/>
                <a:ea typeface="Microsoft YaHei" panose="020B0503020204020204" pitchFamily="34" charset="-122"/>
              </a:rPr>
              <a:t>DẶN DÒ</a:t>
            </a:r>
            <a:endParaRPr lang="en-US" altLang="zh-CN" sz="4800" b="1" dirty="0">
              <a:solidFill>
                <a:srgbClr val="EB6C89"/>
              </a:solidFill>
              <a:latin typeface="+mj-lt"/>
              <a:ea typeface="Microsoft YaHei" panose="020B0503020204020204" pitchFamily="34" charset="-122"/>
            </a:endParaRPr>
          </a:p>
        </p:txBody>
      </p:sp>
      <p:sp>
        <p:nvSpPr>
          <p:cNvPr id="11" name="Rectangle 10">
            <a:extLst>
              <a:ext uri="{FF2B5EF4-FFF2-40B4-BE49-F238E27FC236}">
                <a16:creationId xmlns:a16="http://schemas.microsoft.com/office/drawing/2014/main" id="{4B1C6FA8-4957-43C2-997E-A87513E9D0FB}"/>
              </a:ext>
            </a:extLst>
          </p:cNvPr>
          <p:cNvSpPr>
            <a:spLocks noChangeArrowheads="1"/>
          </p:cNvSpPr>
          <p:nvPr/>
        </p:nvSpPr>
        <p:spPr bwMode="auto">
          <a:xfrm>
            <a:off x="2590675" y="2945275"/>
            <a:ext cx="86718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2800" b="1" dirty="0" err="1">
                <a:solidFill>
                  <a:srgbClr val="0F2D69"/>
                </a:solidFill>
                <a:cs typeface="Arial" panose="020B0604020202020204" pitchFamily="34" charset="0"/>
              </a:rPr>
              <a:t>Chuẩn</a:t>
            </a:r>
            <a:r>
              <a:rPr lang="en-US" altLang="en-US" sz="2800" b="1" dirty="0">
                <a:solidFill>
                  <a:srgbClr val="0F2D69"/>
                </a:solidFill>
                <a:cs typeface="Arial" panose="020B0604020202020204" pitchFamily="34" charset="0"/>
              </a:rPr>
              <a:t> </a:t>
            </a:r>
            <a:r>
              <a:rPr lang="en-US" altLang="en-US" sz="2800" b="1" dirty="0" err="1">
                <a:solidFill>
                  <a:srgbClr val="0F2D69"/>
                </a:solidFill>
                <a:cs typeface="Arial" panose="020B0604020202020204" pitchFamily="34" charset="0"/>
              </a:rPr>
              <a:t>bị</a:t>
            </a:r>
            <a:r>
              <a:rPr lang="en-US" altLang="en-US" sz="2800" b="1" dirty="0">
                <a:solidFill>
                  <a:srgbClr val="0F2D69"/>
                </a:solidFill>
                <a:cs typeface="Arial" panose="020B0604020202020204" pitchFamily="34" charset="0"/>
              </a:rPr>
              <a:t> </a:t>
            </a:r>
            <a:r>
              <a:rPr lang="en-US" altLang="en-US" sz="2800" b="1" dirty="0" err="1">
                <a:solidFill>
                  <a:srgbClr val="0F2D69"/>
                </a:solidFill>
                <a:cs typeface="Arial" panose="020B0604020202020204" pitchFamily="34" charset="0"/>
              </a:rPr>
              <a:t>bài</a:t>
            </a:r>
            <a:r>
              <a:rPr lang="en-US" altLang="en-US" sz="2800" b="1" dirty="0">
                <a:solidFill>
                  <a:srgbClr val="0F2D69"/>
                </a:solidFill>
                <a:cs typeface="Arial" panose="020B0604020202020204" pitchFamily="34" charset="0"/>
              </a:rPr>
              <a:t> </a:t>
            </a:r>
            <a:r>
              <a:rPr lang="en-US" altLang="en-US" sz="2800" b="1" dirty="0" err="1">
                <a:solidFill>
                  <a:srgbClr val="0F2D69"/>
                </a:solidFill>
                <a:cs typeface="Arial" panose="020B0604020202020204" pitchFamily="34" charset="0"/>
              </a:rPr>
              <a:t>sau</a:t>
            </a:r>
            <a:r>
              <a:rPr lang="en-US" altLang="en-US" sz="2800" b="1" dirty="0">
                <a:solidFill>
                  <a:srgbClr val="0F2D69"/>
                </a:solidFill>
                <a:cs typeface="Arial" panose="020B0604020202020204" pitchFamily="34" charset="0"/>
              </a:rPr>
              <a:t>:</a:t>
            </a:r>
            <a:r>
              <a:rPr lang="vi-VN" altLang="en-US" sz="2800" b="1" dirty="0">
                <a:solidFill>
                  <a:srgbClr val="0F2D69"/>
                </a:solidFill>
                <a:cs typeface="Arial" panose="020B0604020202020204" pitchFamily="34" charset="0"/>
              </a:rPr>
              <a:t> Buôn Chư Lênh đón cô giáo </a:t>
            </a:r>
            <a:endParaRPr lang="en-US" altLang="en-US" sz="2800" b="1" dirty="0">
              <a:solidFill>
                <a:srgbClr val="0F2D69"/>
              </a:solidFill>
              <a:cs typeface="Arial" panose="020B0604020202020204" pitchFamily="34" charset="0"/>
            </a:endParaRPr>
          </a:p>
        </p:txBody>
      </p:sp>
      <p:sp>
        <p:nvSpPr>
          <p:cNvPr id="16" name="Arrow: Chevron 15">
            <a:extLst>
              <a:ext uri="{FF2B5EF4-FFF2-40B4-BE49-F238E27FC236}">
                <a16:creationId xmlns:a16="http://schemas.microsoft.com/office/drawing/2014/main" id="{78161D37-93EF-45A0-BF1A-99D3F7E610E0}"/>
              </a:ext>
            </a:extLst>
          </p:cNvPr>
          <p:cNvSpPr/>
          <p:nvPr/>
        </p:nvSpPr>
        <p:spPr>
          <a:xfrm>
            <a:off x="2351912" y="3211334"/>
            <a:ext cx="172238" cy="22860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7" name="TextBox 16">
            <a:extLst>
              <a:ext uri="{FF2B5EF4-FFF2-40B4-BE49-F238E27FC236}">
                <a16:creationId xmlns:a16="http://schemas.microsoft.com/office/drawing/2014/main" id="{E37C27CB-53C8-4DB4-B382-A5ED30A02159}"/>
              </a:ext>
            </a:extLst>
          </p:cNvPr>
          <p:cNvSpPr txBox="1"/>
          <p:nvPr/>
        </p:nvSpPr>
        <p:spPr>
          <a:xfrm>
            <a:off x="2524150" y="2013329"/>
            <a:ext cx="9372600" cy="523220"/>
          </a:xfrm>
          <a:prstGeom prst="rect">
            <a:avLst/>
          </a:prstGeom>
          <a:noFill/>
        </p:spPr>
        <p:txBody>
          <a:bodyPr wrap="square" rtlCol="0">
            <a:spAutoFit/>
          </a:bodyPr>
          <a:lstStyle/>
          <a:p>
            <a:pPr algn="just"/>
            <a:r>
              <a:rPr lang="vi-VN" sz="2800" b="1" dirty="0">
                <a:solidFill>
                  <a:srgbClr val="0F2D69"/>
                </a:solidFill>
              </a:rPr>
              <a:t>Về nhà luyện học thuộc lòng bài thơ.</a:t>
            </a:r>
          </a:p>
        </p:txBody>
      </p:sp>
      <p:sp>
        <p:nvSpPr>
          <p:cNvPr id="18" name="Arrow: Chevron 1">
            <a:extLst>
              <a:ext uri="{FF2B5EF4-FFF2-40B4-BE49-F238E27FC236}">
                <a16:creationId xmlns:a16="http://schemas.microsoft.com/office/drawing/2014/main" id="{B1754983-79E7-4835-8C8C-1C8D3CD7F212}"/>
              </a:ext>
            </a:extLst>
          </p:cNvPr>
          <p:cNvSpPr/>
          <p:nvPr/>
        </p:nvSpPr>
        <p:spPr>
          <a:xfrm>
            <a:off x="2197509" y="2165281"/>
            <a:ext cx="172238" cy="22860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9161942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 descr="xu6">
            <a:extLst>
              <a:ext uri="{FF2B5EF4-FFF2-40B4-BE49-F238E27FC236}">
                <a16:creationId xmlns:a16="http://schemas.microsoft.com/office/drawing/2014/main" id="{31D6B255-FE54-4D71-8A3D-8A20C78A08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922" y="10105"/>
            <a:ext cx="11887200" cy="650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ownload.png">
            <a:extLst>
              <a:ext uri="{FF2B5EF4-FFF2-40B4-BE49-F238E27FC236}">
                <a16:creationId xmlns:a16="http://schemas.microsoft.com/office/drawing/2014/main" id="{5B125D68-F900-46A9-9299-E16C82D5A477}"/>
              </a:ext>
            </a:extLst>
          </p:cNvPr>
          <p:cNvPicPr>
            <a:picLocks noChangeAspect="1"/>
          </p:cNvPicPr>
          <p:nvPr/>
        </p:nvPicPr>
        <p:blipFill>
          <a:blip r:embed="rId5" cstate="print"/>
          <a:stretch>
            <a:fillRect/>
          </a:stretch>
        </p:blipFill>
        <p:spPr>
          <a:xfrm>
            <a:off x="1114147" y="13716000"/>
            <a:ext cx="699572" cy="308625"/>
          </a:xfrm>
          <a:prstGeom prst="rect">
            <a:avLst/>
          </a:prstGeom>
        </p:spPr>
      </p:pic>
      <p:sp>
        <p:nvSpPr>
          <p:cNvPr id="5" name="Flowchart: Alternate Process 4">
            <a:extLst>
              <a:ext uri="{FF2B5EF4-FFF2-40B4-BE49-F238E27FC236}">
                <a16:creationId xmlns:a16="http://schemas.microsoft.com/office/drawing/2014/main" id="{90F0523A-BD4F-4407-BAF4-24195AEA96ED}"/>
              </a:ext>
            </a:extLst>
          </p:cNvPr>
          <p:cNvSpPr/>
          <p:nvPr/>
        </p:nvSpPr>
        <p:spPr>
          <a:xfrm>
            <a:off x="4604302" y="13716000"/>
            <a:ext cx="2187114" cy="797712"/>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Google Shape;438;p41">
            <a:extLst>
              <a:ext uri="{FF2B5EF4-FFF2-40B4-BE49-F238E27FC236}">
                <a16:creationId xmlns:a16="http://schemas.microsoft.com/office/drawing/2014/main" id="{79F239A6-0C95-41B3-97BA-CDCAC8DD415C}"/>
              </a:ext>
            </a:extLst>
          </p:cNvPr>
          <p:cNvSpPr txBox="1">
            <a:spLocks/>
          </p:cNvSpPr>
          <p:nvPr/>
        </p:nvSpPr>
        <p:spPr>
          <a:xfrm>
            <a:off x="4707648" y="13716000"/>
            <a:ext cx="2004573" cy="643028"/>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spcBef>
                <a:spcPts val="0"/>
              </a:spcBef>
            </a:pPr>
            <a:r>
              <a:rPr lang="vi-VN" sz="2800" b="1" dirty="0"/>
              <a:t>Giọng đọc</a:t>
            </a:r>
            <a:endParaRPr lang="en-US" sz="2800" b="1" dirty="0"/>
          </a:p>
        </p:txBody>
      </p:sp>
      <p:sp>
        <p:nvSpPr>
          <p:cNvPr id="8" name="Google Shape;428;p41">
            <a:extLst>
              <a:ext uri="{FF2B5EF4-FFF2-40B4-BE49-F238E27FC236}">
                <a16:creationId xmlns:a16="http://schemas.microsoft.com/office/drawing/2014/main" id="{B30EAFF9-9DCA-4AE3-8189-415B5A172333}"/>
              </a:ext>
            </a:extLst>
          </p:cNvPr>
          <p:cNvSpPr txBox="1">
            <a:spLocks/>
          </p:cNvSpPr>
          <p:nvPr/>
        </p:nvSpPr>
        <p:spPr>
          <a:xfrm>
            <a:off x="1813719" y="13716000"/>
            <a:ext cx="6250100" cy="7795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3200" b="0" i="0" u="none" strike="noStrike" cap="none">
                <a:solidFill>
                  <a:schemeClr val="lt2"/>
                </a:solidFill>
                <a:latin typeface="Vibur"/>
                <a:ea typeface="Vibur"/>
                <a:cs typeface="Vibur"/>
                <a:sym typeface="Vibur"/>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vi-VN" sz="2800" b="1" dirty="0">
                <a:solidFill>
                  <a:srgbClr val="C00000"/>
                </a:solidFill>
                <a:latin typeface="+mn-lt"/>
              </a:rPr>
              <a:t>Nêu giọng đọc toàn bài</a:t>
            </a:r>
            <a:r>
              <a:rPr lang="en-US" sz="2800" b="1" dirty="0">
                <a:solidFill>
                  <a:srgbClr val="C00000"/>
                </a:solidFill>
                <a:latin typeface="+mn-lt"/>
              </a:rPr>
              <a:t>?</a:t>
            </a:r>
          </a:p>
        </p:txBody>
      </p:sp>
      <p:sp>
        <p:nvSpPr>
          <p:cNvPr id="13" name="Flowchart: Alternate Process 12">
            <a:extLst>
              <a:ext uri="{FF2B5EF4-FFF2-40B4-BE49-F238E27FC236}">
                <a16:creationId xmlns:a16="http://schemas.microsoft.com/office/drawing/2014/main" id="{13F0D6E2-1CB8-4291-9855-F446B80224C2}"/>
              </a:ext>
            </a:extLst>
          </p:cNvPr>
          <p:cNvSpPr/>
          <p:nvPr/>
        </p:nvSpPr>
        <p:spPr>
          <a:xfrm>
            <a:off x="342927" y="13716000"/>
            <a:ext cx="11529192" cy="4339603"/>
          </a:xfrm>
          <a:prstGeom prst="flowChartAlternateProcess">
            <a:avLst/>
          </a:prstGeom>
          <a:noFill/>
          <a:ln>
            <a:solidFill>
              <a:srgbClr val="E88B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5538CB4-DD30-4938-AD9C-BBFBE5163B98}"/>
              </a:ext>
            </a:extLst>
          </p:cNvPr>
          <p:cNvSpPr txBox="1"/>
          <p:nvPr/>
        </p:nvSpPr>
        <p:spPr>
          <a:xfrm>
            <a:off x="613582" y="13716000"/>
            <a:ext cx="10987881" cy="3901837"/>
          </a:xfrm>
          <a:prstGeom prst="rect">
            <a:avLst/>
          </a:prstGeom>
          <a:solidFill>
            <a:srgbClr val="FFFF99"/>
          </a:solidFill>
        </p:spPr>
        <p:txBody>
          <a:bodyPr wrap="square">
            <a:spAutoFit/>
          </a:bodyPr>
          <a:lstStyle/>
          <a:p>
            <a:pPr>
              <a:lnSpc>
                <a:spcPct val="150000"/>
              </a:lnSpc>
            </a:pPr>
            <a:r>
              <a:rPr lang="vi-VN"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Toàn</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bài</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đọc</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với</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giọng</a:t>
            </a:r>
            <a:r>
              <a:rPr lang="en-US" altLang="vi-VN" sz="2400" b="1" dirty="0">
                <a:solidFill>
                  <a:schemeClr val="dk1"/>
                </a:solidFill>
                <a:latin typeface="Arial" panose="020B0604020202020204" pitchFamily="34" charset="0"/>
                <a:cs typeface="Arial" panose="020B0604020202020204" pitchFamily="34" charset="0"/>
              </a:rPr>
              <a:t> </a:t>
            </a:r>
            <a:r>
              <a:rPr lang="vi-VN" altLang="vi-VN" sz="2400" b="1" dirty="0">
                <a:solidFill>
                  <a:schemeClr val="dk1"/>
                </a:solidFill>
                <a:latin typeface="Arial" panose="020B0604020202020204" pitchFamily="34" charset="0"/>
                <a:cs typeface="Arial" panose="020B0604020202020204" pitchFamily="34" charset="0"/>
              </a:rPr>
              <a:t>nhẹ nhàng </a:t>
            </a:r>
            <a:r>
              <a:rPr lang="en-US" altLang="en-US" sz="2400" b="1" dirty="0" err="1">
                <a:solidFill>
                  <a:schemeClr val="dk1"/>
                </a:solidFill>
                <a:latin typeface="Arial" panose="020B0604020202020204" pitchFamily="34" charset="0"/>
                <a:cs typeface="Arial" panose="020B0604020202020204" pitchFamily="34" charset="0"/>
              </a:rPr>
              <a:t>nhấn</a:t>
            </a:r>
            <a:r>
              <a:rPr lang="en-US" altLang="en-US" sz="2400" b="1" dirty="0">
                <a:solidFill>
                  <a:schemeClr val="dk1"/>
                </a:solidFill>
                <a:latin typeface="Arial" panose="020B0604020202020204" pitchFamily="34" charset="0"/>
                <a:cs typeface="Arial" panose="020B0604020202020204" pitchFamily="34" charset="0"/>
              </a:rPr>
              <a:t> </a:t>
            </a:r>
            <a:r>
              <a:rPr lang="en-US" altLang="en-US" sz="2400" b="1" dirty="0" err="1">
                <a:solidFill>
                  <a:schemeClr val="dk1"/>
                </a:solidFill>
                <a:latin typeface="Arial" panose="020B0604020202020204" pitchFamily="34" charset="0"/>
                <a:cs typeface="Arial" panose="020B0604020202020204" pitchFamily="34" charset="0"/>
              </a:rPr>
              <a:t>giọng</a:t>
            </a:r>
            <a:r>
              <a:rPr lang="en-US" altLang="en-US" sz="2400" b="1" dirty="0">
                <a:solidFill>
                  <a:schemeClr val="dk1"/>
                </a:solidFill>
                <a:latin typeface="Arial" panose="020B0604020202020204" pitchFamily="34" charset="0"/>
                <a:cs typeface="Arial" panose="020B0604020202020204" pitchFamily="34" charset="0"/>
              </a:rPr>
              <a:t> ở </a:t>
            </a:r>
            <a:r>
              <a:rPr lang="en-US" altLang="en-US" sz="2400" b="1" dirty="0" err="1">
                <a:solidFill>
                  <a:schemeClr val="dk1"/>
                </a:solidFill>
                <a:latin typeface="Arial" panose="020B0604020202020204" pitchFamily="34" charset="0"/>
                <a:cs typeface="Arial" panose="020B0604020202020204" pitchFamily="34" charset="0"/>
              </a:rPr>
              <a:t>những</a:t>
            </a:r>
            <a:r>
              <a:rPr lang="en-US" altLang="en-US" sz="2400" b="1" dirty="0">
                <a:solidFill>
                  <a:schemeClr val="dk1"/>
                </a:solidFill>
                <a:latin typeface="Arial" panose="020B0604020202020204" pitchFamily="34" charset="0"/>
                <a:cs typeface="Arial" panose="020B0604020202020204" pitchFamily="34" charset="0"/>
              </a:rPr>
              <a:t> </a:t>
            </a:r>
            <a:r>
              <a:rPr lang="en-US" altLang="en-US" sz="2400" b="1" dirty="0" err="1">
                <a:solidFill>
                  <a:schemeClr val="dk1"/>
                </a:solidFill>
                <a:latin typeface="Arial" panose="020B0604020202020204" pitchFamily="34" charset="0"/>
                <a:cs typeface="Arial" panose="020B0604020202020204" pitchFamily="34" charset="0"/>
              </a:rPr>
              <a:t>từ</a:t>
            </a:r>
            <a:r>
              <a:rPr lang="en-US" altLang="en-US" sz="2400" b="1" dirty="0">
                <a:solidFill>
                  <a:schemeClr val="dk1"/>
                </a:solidFill>
                <a:latin typeface="Arial" panose="020B0604020202020204" pitchFamily="34" charset="0"/>
                <a:cs typeface="Arial" panose="020B0604020202020204" pitchFamily="34" charset="0"/>
              </a:rPr>
              <a:t> </a:t>
            </a:r>
            <a:r>
              <a:rPr lang="en-US" altLang="en-US" sz="2400" b="1" dirty="0" err="1">
                <a:solidFill>
                  <a:schemeClr val="dk1"/>
                </a:solidFill>
                <a:latin typeface="Arial" panose="020B0604020202020204" pitchFamily="34" charset="0"/>
                <a:cs typeface="Arial" panose="020B0604020202020204" pitchFamily="34" charset="0"/>
              </a:rPr>
              <a:t>gợi</a:t>
            </a:r>
            <a:r>
              <a:rPr lang="en-US" altLang="en-US" sz="2400" b="1" dirty="0">
                <a:solidFill>
                  <a:schemeClr val="dk1"/>
                </a:solidFill>
                <a:latin typeface="Arial" panose="020B0604020202020204" pitchFamily="34" charset="0"/>
                <a:cs typeface="Arial" panose="020B0604020202020204" pitchFamily="34" charset="0"/>
              </a:rPr>
              <a:t> </a:t>
            </a:r>
            <a:r>
              <a:rPr lang="en-US" altLang="en-US" sz="2400" b="1" dirty="0" err="1">
                <a:solidFill>
                  <a:schemeClr val="dk1"/>
                </a:solidFill>
                <a:latin typeface="Arial" panose="020B0604020202020204" pitchFamily="34" charset="0"/>
                <a:cs typeface="Arial" panose="020B0604020202020204" pitchFamily="34" charset="0"/>
              </a:rPr>
              <a:t>tả</a:t>
            </a:r>
            <a:r>
              <a:rPr lang="en-US" altLang="en-US" sz="2400" b="1" dirty="0">
                <a:solidFill>
                  <a:schemeClr val="dk1"/>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khoái</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rủ</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rỉ</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ngọ</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nguậy</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bé</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xíu</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đỏ</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hồng</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nhọn</a:t>
            </a:r>
            <a:r>
              <a:rPr lang="en-US" altLang="en-US" sz="2400" b="1" i="1" dirty="0">
                <a:solidFill>
                  <a:srgbClr val="C00000"/>
                </a:solidFill>
                <a:latin typeface="Arial" panose="020B0604020202020204" pitchFamily="34" charset="0"/>
                <a:cs typeface="Arial" panose="020B0604020202020204" pitchFamily="34" charset="0"/>
              </a:rPr>
              <a:t> </a:t>
            </a:r>
            <a:r>
              <a:rPr lang="en-US" altLang="en-US" sz="2400" b="1" i="1" dirty="0" err="1">
                <a:solidFill>
                  <a:srgbClr val="C00000"/>
                </a:solidFill>
                <a:latin typeface="Arial" panose="020B0604020202020204" pitchFamily="34" charset="0"/>
                <a:cs typeface="Arial" panose="020B0604020202020204" pitchFamily="34" charset="0"/>
              </a:rPr>
              <a:t>hoắt</a:t>
            </a:r>
            <a:r>
              <a:rPr lang="en-US" altLang="en-US" sz="2400" b="1" dirty="0">
                <a:solidFill>
                  <a:schemeClr val="dk1"/>
                </a:solidFill>
                <a:latin typeface="Arial" panose="020B0604020202020204" pitchFamily="34" charset="0"/>
                <a:cs typeface="Arial" panose="020B0604020202020204" pitchFamily="34" charset="0"/>
              </a:rPr>
              <a:t>,…</a:t>
            </a:r>
            <a:r>
              <a:rPr lang="vi-VN" altLang="vi-VN" sz="2400" b="1" dirty="0">
                <a:solidFill>
                  <a:schemeClr val="dk1"/>
                </a:solidFill>
                <a:latin typeface="Arial" panose="020B0604020202020204" pitchFamily="34" charset="0"/>
                <a:cs typeface="Arial" panose="020B0604020202020204" pitchFamily="34" charset="0"/>
              </a:rPr>
              <a:t>.</a:t>
            </a:r>
          </a:p>
          <a:p>
            <a:pPr>
              <a:lnSpc>
                <a:spcPct val="150000"/>
              </a:lnSpc>
            </a:pPr>
            <a:r>
              <a:rPr lang="vi-VN" altLang="vi-VN" sz="2400" b="1" dirty="0">
                <a:solidFill>
                  <a:schemeClr val="dk1"/>
                </a:solidFill>
                <a:latin typeface="Arial" panose="020B0604020202020204" pitchFamily="34" charset="0"/>
                <a:cs typeface="Arial" panose="020B0604020202020204" pitchFamily="34" charset="0"/>
              </a:rPr>
              <a:t>- P</a:t>
            </a:r>
            <a:r>
              <a:rPr lang="en-US" altLang="vi-VN" sz="2400" b="1" dirty="0" err="1">
                <a:solidFill>
                  <a:schemeClr val="dk1"/>
                </a:solidFill>
                <a:latin typeface="Arial" panose="020B0604020202020204" pitchFamily="34" charset="0"/>
                <a:cs typeface="Arial" panose="020B0604020202020204" pitchFamily="34" charset="0"/>
              </a:rPr>
              <a:t>hân</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biệt</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lời</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của</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các</a:t>
            </a:r>
            <a:r>
              <a:rPr lang="en-US" altLang="vi-VN" sz="2400" b="1" dirty="0">
                <a:solidFill>
                  <a:schemeClr val="dk1"/>
                </a:solidFill>
                <a:latin typeface="Arial" panose="020B0604020202020204" pitchFamily="34" charset="0"/>
                <a:cs typeface="Arial" panose="020B0604020202020204" pitchFamily="34" charset="0"/>
              </a:rPr>
              <a:t> </a:t>
            </a:r>
            <a:r>
              <a:rPr lang="en-US" altLang="vi-VN" sz="2400" b="1" dirty="0" err="1">
                <a:solidFill>
                  <a:schemeClr val="dk1"/>
                </a:solidFill>
                <a:latin typeface="Arial" panose="020B0604020202020204" pitchFamily="34" charset="0"/>
                <a:cs typeface="Arial" panose="020B0604020202020204" pitchFamily="34" charset="0"/>
              </a:rPr>
              <a:t>nhân</a:t>
            </a:r>
            <a:r>
              <a:rPr lang="en-US" altLang="vi-VN" sz="2400" b="1" dirty="0">
                <a:solidFill>
                  <a:schemeClr val="dk1"/>
                </a:solidFill>
                <a:latin typeface="Arial" panose="020B0604020202020204" pitchFamily="34" charset="0"/>
                <a:cs typeface="Arial" panose="020B0604020202020204" pitchFamily="34" charset="0"/>
              </a:rPr>
              <a:t> </a:t>
            </a:r>
            <a:r>
              <a:rPr lang="vi-VN" altLang="vi-VN" sz="2400" b="1" dirty="0">
                <a:solidFill>
                  <a:schemeClr val="dk1"/>
                </a:solidFill>
                <a:latin typeface="Arial" panose="020B0604020202020204" pitchFamily="34" charset="0"/>
                <a:cs typeface="Arial" panose="020B0604020202020204" pitchFamily="34" charset="0"/>
              </a:rPr>
              <a:t>vật trong đoạn 3:</a:t>
            </a:r>
          </a:p>
          <a:p>
            <a:pPr>
              <a:lnSpc>
                <a:spcPct val="150000"/>
              </a:lnSpc>
            </a:pPr>
            <a:r>
              <a:rPr lang="vi-VN" altLang="vi-VN" sz="2400" b="1" dirty="0">
                <a:solidFill>
                  <a:schemeClr val="dk1"/>
                </a:solidFill>
                <a:latin typeface="Arial" panose="020B0604020202020204" pitchFamily="34" charset="0"/>
                <a:cs typeface="Arial" panose="020B0604020202020204" pitchFamily="34" charset="0"/>
              </a:rPr>
              <a:t>	+ Giọng bé Thu</a:t>
            </a:r>
            <a:r>
              <a:rPr lang="en-US" altLang="vi-VN" sz="2400" b="1" dirty="0">
                <a:solidFill>
                  <a:schemeClr val="dk1"/>
                </a:solidFill>
                <a:latin typeface="Arial" panose="020B0604020202020204" pitchFamily="34" charset="0"/>
                <a:cs typeface="Arial" panose="020B0604020202020204" pitchFamily="34" charset="0"/>
              </a:rPr>
              <a:t>: </a:t>
            </a:r>
            <a:r>
              <a:rPr lang="vi-VN" altLang="vi-VN" sz="2400" b="1" dirty="0">
                <a:solidFill>
                  <a:schemeClr val="dk1"/>
                </a:solidFill>
                <a:latin typeface="Arial" panose="020B0604020202020204" pitchFamily="34" charset="0"/>
                <a:cs typeface="Arial" panose="020B0604020202020204" pitchFamily="34" charset="0"/>
              </a:rPr>
              <a:t>hồn nhiên, nhí nhảnh</a:t>
            </a:r>
          </a:p>
          <a:p>
            <a:pPr>
              <a:lnSpc>
                <a:spcPct val="150000"/>
              </a:lnSpc>
            </a:pPr>
            <a:r>
              <a:rPr lang="vi-VN" altLang="vi-VN" sz="2400" b="1" dirty="0">
                <a:solidFill>
                  <a:schemeClr val="dk1"/>
                </a:solidFill>
                <a:latin typeface="Arial" panose="020B0604020202020204" pitchFamily="34" charset="0"/>
                <a:cs typeface="Arial" panose="020B0604020202020204" pitchFamily="34" charset="0"/>
              </a:rPr>
              <a:t>	+ G</a:t>
            </a:r>
            <a:r>
              <a:rPr lang="en-US" altLang="vi-VN" sz="2400" b="1" dirty="0" err="1">
                <a:solidFill>
                  <a:schemeClr val="dk1"/>
                </a:solidFill>
                <a:latin typeface="Arial" panose="020B0604020202020204" pitchFamily="34" charset="0"/>
                <a:cs typeface="Arial" panose="020B0604020202020204" pitchFamily="34" charset="0"/>
              </a:rPr>
              <a:t>iọng</a:t>
            </a:r>
            <a:r>
              <a:rPr lang="en-US" altLang="vi-VN" sz="2400" b="1" dirty="0">
                <a:solidFill>
                  <a:schemeClr val="dk1"/>
                </a:solidFill>
                <a:latin typeface="Arial" panose="020B0604020202020204" pitchFamily="34" charset="0"/>
                <a:cs typeface="Arial" panose="020B0604020202020204" pitchFamily="34" charset="0"/>
              </a:rPr>
              <a:t> </a:t>
            </a:r>
            <a:r>
              <a:rPr lang="vi-VN" altLang="vi-VN" sz="2400" b="1" dirty="0">
                <a:solidFill>
                  <a:schemeClr val="dk1"/>
                </a:solidFill>
                <a:latin typeface="Arial" panose="020B0604020202020204" pitchFamily="34" charset="0"/>
                <a:cs typeface="Arial" panose="020B0604020202020204" pitchFamily="34" charset="0"/>
              </a:rPr>
              <a:t>ông</a:t>
            </a:r>
            <a:r>
              <a:rPr lang="en-US" altLang="vi-VN" sz="2400" b="1" dirty="0">
                <a:solidFill>
                  <a:schemeClr val="dk1"/>
                </a:solidFill>
                <a:latin typeface="Arial" panose="020B0604020202020204" pitchFamily="34" charset="0"/>
                <a:cs typeface="Arial" panose="020B0604020202020204" pitchFamily="34" charset="0"/>
              </a:rPr>
              <a:t>: </a:t>
            </a:r>
            <a:r>
              <a:rPr lang="vi-VN" altLang="vi-VN" sz="2400" b="1" dirty="0">
                <a:solidFill>
                  <a:schemeClr val="dk1"/>
                </a:solidFill>
                <a:latin typeface="Arial" panose="020B0604020202020204" pitchFamily="34" charset="0"/>
                <a:cs typeface="Arial" panose="020B0604020202020204" pitchFamily="34" charset="0"/>
              </a:rPr>
              <a:t>hiền từ, chậm rãi</a:t>
            </a:r>
          </a:p>
          <a:p>
            <a:pPr algn="just">
              <a:lnSpc>
                <a:spcPct val="150000"/>
              </a:lnSpc>
            </a:pPr>
            <a:r>
              <a:rPr lang="vi-VN" altLang="vi-VN" sz="2400" b="1" dirty="0">
                <a:solidFill>
                  <a:schemeClr val="dk1"/>
                </a:solidFill>
                <a:latin typeface="Arial" panose="020B0604020202020204" pitchFamily="34" charset="0"/>
                <a:cs typeface="Arial" panose="020B0604020202020204" pitchFamily="34" charset="0"/>
              </a:rPr>
              <a:t>	+ Nhấn giọng ở các từ ngữ: </a:t>
            </a:r>
            <a:r>
              <a:rPr lang="vi-VN" altLang="vi-VN" sz="2400" b="1" i="1" dirty="0">
                <a:solidFill>
                  <a:srgbClr val="C00000"/>
                </a:solidFill>
                <a:latin typeface="Arial" panose="020B0604020202020204" pitchFamily="34" charset="0"/>
                <a:cs typeface="Arial" panose="020B0604020202020204" pitchFamily="34" charset="0"/>
              </a:rPr>
              <a:t>hé mây, phát hiện, sà xuống, cầu viện, hiền hậu, đất lành chim đậu, ...</a:t>
            </a:r>
            <a:endParaRPr lang="vi-VN" altLang="vi-VN" sz="2400" b="1" dirty="0">
              <a:solidFill>
                <a:srgbClr val="C00000"/>
              </a:solidFill>
              <a:latin typeface="Arial" panose="020B0604020202020204" pitchFamily="34" charset="0"/>
              <a:cs typeface="Arial" panose="020B0604020202020204" pitchFamily="34" charset="0"/>
            </a:endParaRPr>
          </a:p>
        </p:txBody>
      </p:sp>
      <p:pic>
        <p:nvPicPr>
          <p:cNvPr id="18" name="Picture 3" descr="rosee2">
            <a:extLst>
              <a:ext uri="{FF2B5EF4-FFF2-40B4-BE49-F238E27FC236}">
                <a16:creationId xmlns:a16="http://schemas.microsoft.com/office/drawing/2014/main" id="{3D99F62A-1207-4A16-926F-C7D81C1B5E1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043319" y="5032617"/>
            <a:ext cx="12192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rose1">
            <a:extLst>
              <a:ext uri="{FF2B5EF4-FFF2-40B4-BE49-F238E27FC236}">
                <a16:creationId xmlns:a16="http://schemas.microsoft.com/office/drawing/2014/main" id="{EA091775-EAA4-4F02-88AB-CA1802F93D2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8626" y="4816774"/>
            <a:ext cx="1219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rosee2">
            <a:extLst>
              <a:ext uri="{FF2B5EF4-FFF2-40B4-BE49-F238E27FC236}">
                <a16:creationId xmlns:a16="http://schemas.microsoft.com/office/drawing/2014/main" id="{F71ACB36-3E85-4B29-AC59-0CFD7548EB0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48626" y="695624"/>
            <a:ext cx="12192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WordArt 8">
            <a:extLst>
              <a:ext uri="{FF2B5EF4-FFF2-40B4-BE49-F238E27FC236}">
                <a16:creationId xmlns:a16="http://schemas.microsoft.com/office/drawing/2014/main" id="{E330035B-66F5-443E-BA57-70E2FAAC9CA5}"/>
              </a:ext>
            </a:extLst>
          </p:cNvPr>
          <p:cNvSpPr>
            <a:spLocks noChangeArrowheads="1" noChangeShapeType="1" noTextEdit="1"/>
          </p:cNvSpPr>
          <p:nvPr/>
        </p:nvSpPr>
        <p:spPr bwMode="auto">
          <a:xfrm>
            <a:off x="1348626" y="2981624"/>
            <a:ext cx="9144000" cy="1330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400" b="1" kern="10" dirty="0" err="1">
                <a:solidFill>
                  <a:srgbClr val="1F09C3"/>
                </a:solidFill>
                <a:effectLst>
                  <a:outerShdw dist="45791" dir="2021404" algn="ctr" rotWithShape="0">
                    <a:srgbClr val="B2B2B2">
                      <a:alpha val="79999"/>
                    </a:srgbClr>
                  </a:outerShdw>
                </a:effectLst>
                <a:cs typeface="Times New Roman" panose="02020603050405020304" pitchFamily="18" charset="0"/>
              </a:rPr>
              <a:t>Chúc</a:t>
            </a:r>
            <a:r>
              <a:rPr lang="en-US" sz="3400" b="1" kern="10" dirty="0">
                <a:solidFill>
                  <a:srgbClr val="1F09C3"/>
                </a:solidFill>
                <a:effectLst>
                  <a:outerShdw dist="45791" dir="2021404" algn="ctr" rotWithShape="0">
                    <a:srgbClr val="B2B2B2">
                      <a:alpha val="79999"/>
                    </a:srgbClr>
                  </a:outerShdw>
                </a:effectLst>
                <a:cs typeface="Times New Roman" panose="02020603050405020304" pitchFamily="18" charset="0"/>
              </a:rPr>
              <a:t> </a:t>
            </a:r>
            <a:r>
              <a:rPr lang="en-US" sz="3400" b="1" kern="10" dirty="0" err="1">
                <a:solidFill>
                  <a:srgbClr val="1F09C3"/>
                </a:solidFill>
                <a:effectLst>
                  <a:outerShdw dist="45791" dir="2021404" algn="ctr" rotWithShape="0">
                    <a:srgbClr val="B2B2B2">
                      <a:alpha val="79999"/>
                    </a:srgbClr>
                  </a:outerShdw>
                </a:effectLst>
                <a:cs typeface="Times New Roman" panose="02020603050405020304" pitchFamily="18" charset="0"/>
              </a:rPr>
              <a:t>các</a:t>
            </a:r>
            <a:r>
              <a:rPr lang="en-US" sz="3400" b="1" kern="10" dirty="0">
                <a:solidFill>
                  <a:srgbClr val="1F09C3"/>
                </a:solidFill>
                <a:effectLst>
                  <a:outerShdw dist="45791" dir="2021404" algn="ctr" rotWithShape="0">
                    <a:srgbClr val="B2B2B2">
                      <a:alpha val="79999"/>
                    </a:srgbClr>
                  </a:outerShdw>
                </a:effectLst>
                <a:cs typeface="Times New Roman" panose="02020603050405020304" pitchFamily="18" charset="0"/>
              </a:rPr>
              <a:t> </a:t>
            </a:r>
            <a:r>
              <a:rPr lang="en-US" sz="3400" b="1" kern="10" dirty="0" err="1">
                <a:solidFill>
                  <a:srgbClr val="1F09C3"/>
                </a:solidFill>
                <a:effectLst>
                  <a:outerShdw dist="45791" dir="2021404" algn="ctr" rotWithShape="0">
                    <a:srgbClr val="B2B2B2">
                      <a:alpha val="79999"/>
                    </a:srgbClr>
                  </a:outerShdw>
                </a:effectLst>
                <a:cs typeface="Times New Roman" panose="02020603050405020304" pitchFamily="18" charset="0"/>
              </a:rPr>
              <a:t>em</a:t>
            </a:r>
            <a:r>
              <a:rPr lang="en-US" sz="3400" b="1" kern="10" dirty="0">
                <a:solidFill>
                  <a:srgbClr val="1F09C3"/>
                </a:solidFill>
                <a:effectLst>
                  <a:outerShdw dist="45791" dir="2021404" algn="ctr" rotWithShape="0">
                    <a:srgbClr val="B2B2B2">
                      <a:alpha val="79999"/>
                    </a:srgbClr>
                  </a:outerShdw>
                </a:effectLst>
                <a:cs typeface="Times New Roman" panose="02020603050405020304" pitchFamily="18" charset="0"/>
              </a:rPr>
              <a:t> </a:t>
            </a:r>
            <a:r>
              <a:rPr lang="en-US" sz="3400" b="1" kern="10" dirty="0" err="1">
                <a:solidFill>
                  <a:srgbClr val="1F09C3"/>
                </a:solidFill>
                <a:effectLst>
                  <a:outerShdw dist="45791" dir="2021404" algn="ctr" rotWithShape="0">
                    <a:srgbClr val="B2B2B2">
                      <a:alpha val="79999"/>
                    </a:srgbClr>
                  </a:outerShdw>
                </a:effectLst>
                <a:cs typeface="Times New Roman" panose="02020603050405020304" pitchFamily="18" charset="0"/>
              </a:rPr>
              <a:t>chăm</a:t>
            </a:r>
            <a:r>
              <a:rPr lang="en-US" sz="3400" b="1" kern="10" dirty="0">
                <a:solidFill>
                  <a:srgbClr val="1F09C3"/>
                </a:solidFill>
                <a:effectLst>
                  <a:outerShdw dist="45791" dir="2021404" algn="ctr" rotWithShape="0">
                    <a:srgbClr val="B2B2B2">
                      <a:alpha val="79999"/>
                    </a:srgbClr>
                  </a:outerShdw>
                </a:effectLst>
                <a:cs typeface="Times New Roman" panose="02020603050405020304" pitchFamily="18" charset="0"/>
              </a:rPr>
              <a:t> </a:t>
            </a:r>
            <a:r>
              <a:rPr lang="en-US" sz="3400" b="1" kern="10" dirty="0" err="1">
                <a:solidFill>
                  <a:srgbClr val="1F09C3"/>
                </a:solidFill>
                <a:effectLst>
                  <a:outerShdw dist="45791" dir="2021404" algn="ctr" rotWithShape="0">
                    <a:srgbClr val="B2B2B2">
                      <a:alpha val="79999"/>
                    </a:srgbClr>
                  </a:outerShdw>
                </a:effectLst>
                <a:cs typeface="Times New Roman" panose="02020603050405020304" pitchFamily="18" charset="0"/>
              </a:rPr>
              <a:t>ngoan</a:t>
            </a:r>
            <a:r>
              <a:rPr lang="en-US" sz="3400" b="1" kern="10" dirty="0">
                <a:solidFill>
                  <a:srgbClr val="1F09C3"/>
                </a:solidFill>
                <a:effectLst>
                  <a:outerShdw dist="45791" dir="2021404" algn="ctr" rotWithShape="0">
                    <a:srgbClr val="B2B2B2">
                      <a:alpha val="79999"/>
                    </a:srgbClr>
                  </a:outerShdw>
                </a:effectLst>
                <a:cs typeface="Times New Roman" panose="02020603050405020304" pitchFamily="18" charset="0"/>
              </a:rPr>
              <a:t> </a:t>
            </a:r>
            <a:r>
              <a:rPr lang="en-US" sz="3400" b="1" kern="10" dirty="0" err="1">
                <a:solidFill>
                  <a:srgbClr val="1F09C3"/>
                </a:solidFill>
                <a:effectLst>
                  <a:outerShdw dist="45791" dir="2021404" algn="ctr" rotWithShape="0">
                    <a:srgbClr val="B2B2B2">
                      <a:alpha val="79999"/>
                    </a:srgbClr>
                  </a:outerShdw>
                </a:effectLst>
                <a:cs typeface="Times New Roman" panose="02020603050405020304" pitchFamily="18" charset="0"/>
              </a:rPr>
              <a:t>học</a:t>
            </a:r>
            <a:r>
              <a:rPr lang="en-US" sz="3400" b="1" kern="10" dirty="0">
                <a:solidFill>
                  <a:srgbClr val="1F09C3"/>
                </a:solidFill>
                <a:effectLst>
                  <a:outerShdw dist="45791" dir="2021404" algn="ctr" rotWithShape="0">
                    <a:srgbClr val="B2B2B2">
                      <a:alpha val="79999"/>
                    </a:srgbClr>
                  </a:outerShdw>
                </a:effectLst>
                <a:cs typeface="Times New Roman" panose="02020603050405020304" pitchFamily="18" charset="0"/>
              </a:rPr>
              <a:t> </a:t>
            </a:r>
            <a:r>
              <a:rPr lang="en-US" sz="3400" b="1" kern="10" dirty="0" err="1">
                <a:solidFill>
                  <a:srgbClr val="1F09C3"/>
                </a:solidFill>
                <a:effectLst>
                  <a:outerShdw dist="45791" dir="2021404" algn="ctr" rotWithShape="0">
                    <a:srgbClr val="B2B2B2">
                      <a:alpha val="79999"/>
                    </a:srgbClr>
                  </a:outerShdw>
                </a:effectLst>
                <a:cs typeface="Times New Roman" panose="02020603050405020304" pitchFamily="18" charset="0"/>
              </a:rPr>
              <a:t>giỏi</a:t>
            </a:r>
            <a:r>
              <a:rPr lang="en-US" sz="3400" b="1" kern="10" dirty="0">
                <a:solidFill>
                  <a:srgbClr val="1F09C3"/>
                </a:solidFill>
                <a:effectLst>
                  <a:outerShdw dist="45791" dir="2021404" algn="ctr" rotWithShape="0">
                    <a:srgbClr val="B2B2B2">
                      <a:alpha val="79999"/>
                    </a:srgbClr>
                  </a:outerShdw>
                </a:effectLst>
                <a:cs typeface="Times New Roman" panose="02020603050405020304" pitchFamily="18" charset="0"/>
              </a:rPr>
              <a:t>.</a:t>
            </a:r>
          </a:p>
        </p:txBody>
      </p:sp>
      <p:pic>
        <p:nvPicPr>
          <p:cNvPr id="24" name="dau chan phia truoc _cao minh.mp3">
            <a:hlinkClick r:id="" action="ppaction://media"/>
            <a:extLst>
              <a:ext uri="{FF2B5EF4-FFF2-40B4-BE49-F238E27FC236}">
                <a16:creationId xmlns:a16="http://schemas.microsoft.com/office/drawing/2014/main" id="{A827746F-3251-4B21-96DD-9B32E2A5DBFB}"/>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348626" y="5674024"/>
            <a:ext cx="609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images_13">
            <a:extLst>
              <a:ext uri="{FF2B5EF4-FFF2-40B4-BE49-F238E27FC236}">
                <a16:creationId xmlns:a16="http://schemas.microsoft.com/office/drawing/2014/main" id="{90038BAE-4A31-4F32-AD44-E1C06A5A3D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8268" y="-317600"/>
            <a:ext cx="20955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images_13">
            <a:extLst>
              <a:ext uri="{FF2B5EF4-FFF2-40B4-BE49-F238E27FC236}">
                <a16:creationId xmlns:a16="http://schemas.microsoft.com/office/drawing/2014/main" id="{261DCA94-8AB5-458F-BD44-16DBCD077A0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48626" y="-25101"/>
            <a:ext cx="20955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valroseT">
            <a:extLst>
              <a:ext uri="{FF2B5EF4-FFF2-40B4-BE49-F238E27FC236}">
                <a16:creationId xmlns:a16="http://schemas.microsoft.com/office/drawing/2014/main" id="{D9E2B3CB-001B-4ADA-83B7-32080BD0AE3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930026" y="4673899"/>
            <a:ext cx="21336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rosee2">
            <a:extLst>
              <a:ext uri="{FF2B5EF4-FFF2-40B4-BE49-F238E27FC236}">
                <a16:creationId xmlns:a16="http://schemas.microsoft.com/office/drawing/2014/main" id="{FB910834-676F-4F88-9C99-A48DC3BFCCF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039372" y="835802"/>
            <a:ext cx="12192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7178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strVal val="ppt_h"/>
                                          </p:val>
                                        </p:tav>
                                      </p:tavLst>
                                    </p:anim>
                                    <p:set>
                                      <p:cBhvr>
                                        <p:cTn id="18" dur="1" fill="hold">
                                          <p:stCondLst>
                                            <p:cond delay="499"/>
                                          </p:stCondLst>
                                        </p:cTn>
                                        <p:tgtEl>
                                          <p:spTgt spid="3"/>
                                        </p:tgtEl>
                                        <p:attrNameLst>
                                          <p:attrName>style.visibility</p:attrName>
                                        </p:attrNameLst>
                                      </p:cBhvr>
                                      <p:to>
                                        <p:strVal val="hidden"/>
                                      </p:to>
                                    </p:set>
                                  </p:childTnLst>
                                </p:cTn>
                              </p:par>
                              <p:par>
                                <p:cTn id="19" presetID="17" presetClass="exit" presetSubtype="10" fill="hold" grpId="1" nodeType="with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strVal val="ppt_h"/>
                                          </p:val>
                                        </p:tav>
                                      </p:tavLst>
                                    </p:anim>
                                    <p:set>
                                      <p:cBhvr>
                                        <p:cTn id="22" dur="1" fill="hold">
                                          <p:stCondLst>
                                            <p:cond delay="499"/>
                                          </p:stCondLst>
                                        </p:cTn>
                                        <p:tgtEl>
                                          <p:spTgt spid="8"/>
                                        </p:tgtEl>
                                        <p:attrNameLst>
                                          <p:attrName>style.visibility</p:attrName>
                                        </p:attrNameLst>
                                      </p:cBhvr>
                                      <p:to>
                                        <p:strVal val="hidden"/>
                                      </p:to>
                                    </p:set>
                                  </p:childTnLst>
                                </p:cTn>
                              </p:par>
                              <p:par>
                                <p:cTn id="23" presetID="55"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70"/>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Effect transition="in" filter="fade">
                                      <p:cBhvr>
                                        <p:cTn id="32" dur="1000"/>
                                        <p:tgtEl>
                                          <p:spTgt spid="6"/>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3" presetClass="emph" presetSubtype="0" repeatCount="indefinite" fill="hold" nodeType="withEffect">
                                  <p:stCondLst>
                                    <p:cond delay="0"/>
                                  </p:stCondLst>
                                  <p:endCondLst>
                                    <p:cond evt="onNext" delay="0">
                                      <p:tgtEl>
                                        <p:sldTgt/>
                                      </p:tgtEl>
                                    </p:cond>
                                  </p:endCondLst>
                                  <p:childTnLst>
                                    <p:animClr clrSpc="hsl" dir="cw">
                                      <p:cBhvr override="childStyle">
                                        <p:cTn id="42" dur="500" fill="hold"/>
                                        <p:tgtEl>
                                          <p:spTgt spid="23"/>
                                        </p:tgtEl>
                                        <p:attrNameLst>
                                          <p:attrName>style.color</p:attrName>
                                        </p:attrNameLst>
                                      </p:cBhvr>
                                      <p:by>
                                        <p:hsl h="10842353" s="0" l="0"/>
                                      </p:by>
                                    </p:animClr>
                                    <p:animClr clrSpc="hsl" dir="cw">
                                      <p:cBhvr>
                                        <p:cTn id="43" dur="500" fill="hold"/>
                                        <p:tgtEl>
                                          <p:spTgt spid="23"/>
                                        </p:tgtEl>
                                        <p:attrNameLst>
                                          <p:attrName>fillcolor</p:attrName>
                                        </p:attrNameLst>
                                      </p:cBhvr>
                                      <p:by>
                                        <p:hsl h="10842353" s="0" l="0"/>
                                      </p:by>
                                    </p:animClr>
                                    <p:animClr clrSpc="hsl" dir="cw">
                                      <p:cBhvr>
                                        <p:cTn id="44" dur="500" fill="hold"/>
                                        <p:tgtEl>
                                          <p:spTgt spid="23"/>
                                        </p:tgtEl>
                                        <p:attrNameLst>
                                          <p:attrName>stroke.color</p:attrName>
                                        </p:attrNameLst>
                                      </p:cBhvr>
                                      <p:by>
                                        <p:hsl h="10842353" s="0" l="0"/>
                                      </p:by>
                                    </p:animClr>
                                    <p:set>
                                      <p:cBhvr>
                                        <p:cTn id="45" dur="500" fill="hold"/>
                                        <p:tgtEl>
                                          <p:spTgt spid="23"/>
                                        </p:tgtEl>
                                        <p:attrNameLst>
                                          <p:attrName>fill.type</p:attrName>
                                        </p:attrNameLst>
                                      </p:cBhvr>
                                      <p:to>
                                        <p:strVal val="solid"/>
                                      </p:to>
                                    </p:set>
                                  </p:childTnLst>
                                </p:cTn>
                              </p:par>
                            </p:childTnLst>
                          </p:cTn>
                        </p:par>
                        <p:par>
                          <p:cTn id="46" fill="hold">
                            <p:stCondLst>
                              <p:cond delay="1000"/>
                            </p:stCondLst>
                            <p:childTnLst>
                              <p:par>
                                <p:cTn id="47" presetID="1" presetClass="mediacall" presetSubtype="0" fill="hold" nodeType="afterEffect">
                                  <p:stCondLst>
                                    <p:cond delay="0"/>
                                  </p:stCondLst>
                                  <p:childTnLst>
                                    <p:cmd type="call" cmd="playFrom(0.0)">
                                      <p:cBhvr>
                                        <p:cTn id="48" dur="34723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childTnLst>
        </p:cTn>
      </p:par>
    </p:tnLst>
    <p:bldLst>
      <p:bldP spid="5" grpId="0" animBg="1"/>
      <p:bldP spid="6" grpId="0" animBg="1"/>
      <p:bldP spid="8" grpId="0"/>
      <p:bldP spid="8" grpId="1"/>
      <p:bldP spid="13"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Box 6">
            <a:extLst>
              <a:ext uri="{FF2B5EF4-FFF2-40B4-BE49-F238E27FC236}">
                <a16:creationId xmlns:a16="http://schemas.microsoft.com/office/drawing/2014/main" id="{49C5B545-3D28-4E4D-9B2E-23601814B0BB}"/>
              </a:ext>
            </a:extLst>
          </p:cNvPr>
          <p:cNvSpPr txBox="1">
            <a:spLocks noChangeArrowheads="1"/>
          </p:cNvSpPr>
          <p:nvPr/>
        </p:nvSpPr>
        <p:spPr bwMode="auto">
          <a:xfrm>
            <a:off x="2347119" y="3886200"/>
            <a:ext cx="8634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2800">
              <a:solidFill>
                <a:schemeClr val="tx2"/>
              </a:solidFill>
              <a:latin typeface="VNI-Times" pitchFamily="2" charset="0"/>
            </a:endParaRPr>
          </a:p>
        </p:txBody>
      </p:sp>
    </p:spTree>
    <p:extLst>
      <p:ext uri="{BB962C8B-B14F-4D97-AF65-F5344CB8AC3E}">
        <p14:creationId xmlns:p14="http://schemas.microsoft.com/office/powerpoint/2010/main" val="4183287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9">
            <a:extLst>
              <a:ext uri="{FF2B5EF4-FFF2-40B4-BE49-F238E27FC236}">
                <a16:creationId xmlns:a16="http://schemas.microsoft.com/office/drawing/2014/main" id="{43A64DF9-28D1-4020-96BD-2013A7569DCA}"/>
              </a:ext>
            </a:extLst>
          </p:cNvPr>
          <p:cNvSpPr>
            <a:spLocks noChangeArrowheads="1"/>
          </p:cNvSpPr>
          <p:nvPr/>
        </p:nvSpPr>
        <p:spPr bwMode="auto">
          <a:xfrm>
            <a:off x="1737519" y="13716000"/>
            <a:ext cx="7620000" cy="1828800"/>
          </a:xfrm>
          <a:prstGeom prst="cloudCallout">
            <a:avLst>
              <a:gd name="adj1" fmla="val -43750"/>
              <a:gd name="adj2" fmla="val 58023"/>
            </a:avLst>
          </a:prstGeom>
          <a:solidFill>
            <a:srgbClr val="FFC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endParaRPr lang="en-US" altLang="en-US" sz="2400" b="1" dirty="0"/>
          </a:p>
        </p:txBody>
      </p:sp>
      <p:sp>
        <p:nvSpPr>
          <p:cNvPr id="5" name="TextBox 4">
            <a:extLst>
              <a:ext uri="{FF2B5EF4-FFF2-40B4-BE49-F238E27FC236}">
                <a16:creationId xmlns:a16="http://schemas.microsoft.com/office/drawing/2014/main" id="{CE2A5F4C-0B90-4E0B-85A6-7F7BD0138CBC}"/>
              </a:ext>
            </a:extLst>
          </p:cNvPr>
          <p:cNvSpPr txBox="1"/>
          <p:nvPr/>
        </p:nvSpPr>
        <p:spPr>
          <a:xfrm>
            <a:off x="2728119" y="13716000"/>
            <a:ext cx="6400800" cy="954107"/>
          </a:xfrm>
          <a:prstGeom prst="rect">
            <a:avLst/>
          </a:prstGeom>
          <a:noFill/>
        </p:spPr>
        <p:txBody>
          <a:bodyPr wrap="square">
            <a:spAutoFit/>
          </a:bodyPr>
          <a:lstStyle/>
          <a:p>
            <a:r>
              <a:rPr lang="en-GB" altLang="vi-VN" sz="2800" b="1" dirty="0" err="1">
                <a:solidFill>
                  <a:srgbClr val="002060"/>
                </a:solidFill>
              </a:rPr>
              <a:t>Đọc</a:t>
            </a:r>
            <a:r>
              <a:rPr lang="en-GB" altLang="vi-VN" sz="2800" b="1" dirty="0">
                <a:solidFill>
                  <a:srgbClr val="002060"/>
                </a:solidFill>
              </a:rPr>
              <a:t> </a:t>
            </a:r>
            <a:r>
              <a:rPr lang="vi-VN" altLang="vi-VN" sz="2800" b="1" dirty="0">
                <a:solidFill>
                  <a:srgbClr val="002060"/>
                </a:solidFill>
              </a:rPr>
              <a:t>thuộc lòng 2 khổ thơ cuối bài thơ và nêu ý nghĩa của bài thơ.</a:t>
            </a:r>
            <a:endParaRPr lang="en-US" altLang="en-US" sz="2800" b="1" dirty="0">
              <a:solidFill>
                <a:srgbClr val="002060"/>
              </a:solidFill>
            </a:endParaRPr>
          </a:p>
        </p:txBody>
      </p:sp>
    </p:spTree>
    <p:extLst>
      <p:ext uri="{BB962C8B-B14F-4D97-AF65-F5344CB8AC3E}">
        <p14:creationId xmlns:p14="http://schemas.microsoft.com/office/powerpoint/2010/main" val="30948415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F70D9-0ED0-4E68-80E7-C1332750211A}"/>
              </a:ext>
            </a:extLst>
          </p:cNvPr>
          <p:cNvSpPr/>
          <p:nvPr/>
        </p:nvSpPr>
        <p:spPr>
          <a:xfrm>
            <a:off x="975519" y="202640"/>
            <a:ext cx="3810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rgbClr val="3E637D"/>
                </a:solidFill>
                <a:latin typeface="+mn-lt"/>
              </a:rPr>
              <a:t>Luyện đọc đúng</a:t>
            </a:r>
            <a:endParaRPr lang="en-US" sz="2400" b="1" dirty="0">
              <a:solidFill>
                <a:srgbClr val="3E637D"/>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D4F85E8-D47E-4D2D-A021-E5FA0E397E90}"/>
              </a:ext>
            </a:extLst>
          </p:cNvPr>
          <p:cNvSpPr/>
          <p:nvPr/>
        </p:nvSpPr>
        <p:spPr>
          <a:xfrm>
            <a:off x="4785519" y="202640"/>
            <a:ext cx="3155709"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Tìm hiểu bài</a:t>
            </a:r>
            <a:endParaRPr lang="en-US" sz="2400" b="1" dirty="0">
              <a:solidFill>
                <a:srgbClr val="3E637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1AEBA5B-B971-4643-B3D2-6B8E5CF7F964}"/>
              </a:ext>
            </a:extLst>
          </p:cNvPr>
          <p:cNvSpPr/>
          <p:nvPr/>
        </p:nvSpPr>
        <p:spPr>
          <a:xfrm>
            <a:off x="7968852" y="182544"/>
            <a:ext cx="321746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E637D"/>
                </a:solidFill>
                <a:latin typeface="+mn-lt"/>
              </a:rPr>
              <a:t>Luyện đọc diễn cảm</a:t>
            </a:r>
            <a:endParaRPr lang="en-US" sz="2400" b="1" dirty="0">
              <a:solidFill>
                <a:srgbClr val="3E637D"/>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4EFC361-E01E-4DB8-8929-872A09F6AA6E}"/>
              </a:ext>
            </a:extLst>
          </p:cNvPr>
          <p:cNvCxnSpPr>
            <a:cxnSpLocks/>
          </p:cNvCxnSpPr>
          <p:nvPr/>
        </p:nvCxnSpPr>
        <p:spPr>
          <a:xfrm>
            <a:off x="213519" y="826472"/>
            <a:ext cx="116586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2CF9EC58-3680-4138-9214-E5317902A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937001"/>
            <a:ext cx="3952875"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a:extLst>
              <a:ext uri="{FF2B5EF4-FFF2-40B4-BE49-F238E27FC236}">
                <a16:creationId xmlns:a16="http://schemas.microsoft.com/office/drawing/2014/main" id="{0AF63F3C-EEF9-49C4-BC06-7CEAD5314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625" y="937004"/>
            <a:ext cx="5996062" cy="4571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3BA3A53-9A58-4666-9E22-15D352156973}"/>
              </a:ext>
            </a:extLst>
          </p:cNvPr>
          <p:cNvSpPr txBox="1"/>
          <p:nvPr/>
        </p:nvSpPr>
        <p:spPr>
          <a:xfrm>
            <a:off x="1481287" y="5912119"/>
            <a:ext cx="10058400" cy="492443"/>
          </a:xfrm>
          <a:prstGeom prst="rect">
            <a:avLst/>
          </a:prstGeom>
          <a:noFill/>
        </p:spPr>
        <p:txBody>
          <a:bodyPr wrap="square">
            <a:spAutoFit/>
          </a:bodyPr>
          <a:lstStyle/>
          <a:p>
            <a:pPr algn="l"/>
            <a:r>
              <a:rPr lang="vi-VN" sz="2600" b="1" dirty="0">
                <a:solidFill>
                  <a:srgbClr val="002060"/>
                </a:solidFill>
                <a:latin typeface="Arial" panose="020B0604020202020204" pitchFamily="34" charset="0"/>
                <a:cs typeface="Arial" panose="020B0604020202020204" pitchFamily="34" charset="0"/>
              </a:rPr>
              <a:t>Chiếc gầu Chủ tịch Hồ Chí Minh dùng để tát nước chống hạn</a:t>
            </a:r>
          </a:p>
        </p:txBody>
      </p:sp>
    </p:spTree>
    <p:extLst>
      <p:ext uri="{BB962C8B-B14F-4D97-AF65-F5344CB8AC3E}">
        <p14:creationId xmlns:p14="http://schemas.microsoft.com/office/powerpoint/2010/main" val="656115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733E6-3288-4341-AB74-C1E283800D4F}"/>
              </a:ext>
            </a:extLst>
          </p:cNvPr>
          <p:cNvSpPr/>
          <p:nvPr/>
        </p:nvSpPr>
        <p:spPr>
          <a:xfrm>
            <a:off x="1939605" y="2057400"/>
            <a:ext cx="8282627" cy="2178138"/>
          </a:xfrm>
          <a:prstGeom prst="rect">
            <a:avLst/>
          </a:prstGeom>
          <a:noFill/>
        </p:spPr>
        <p:txBody>
          <a:bodyPr wrap="none" lIns="91440" tIns="45720" rIns="91440" bIns="45720" numCol="1">
            <a:prstTxWarp prst="textChevron">
              <a:avLst/>
            </a:prstTxWarp>
            <a:spAutoFit/>
          </a:bodyPr>
          <a:lstStyle/>
          <a:p>
            <a:pPr algn="ctr"/>
            <a:r>
              <a:rPr lang="vi-VN" sz="6600" b="1" dirty="0">
                <a:ln w="22225">
                  <a:solidFill>
                    <a:schemeClr val="accent2"/>
                  </a:solidFill>
                  <a:prstDash val="solid"/>
                </a:ln>
                <a:solidFill>
                  <a:srgbClr val="009ED9"/>
                </a:solidFill>
              </a:rPr>
              <a:t>KHÁM PHÁ</a:t>
            </a:r>
            <a:endParaRPr lang="en-US" sz="6600" b="1" dirty="0">
              <a:ln w="22225">
                <a:solidFill>
                  <a:schemeClr val="accent2"/>
                </a:solidFill>
                <a:prstDash val="solid"/>
              </a:ln>
              <a:solidFill>
                <a:srgbClr val="009ED9"/>
              </a:solidFill>
            </a:endParaRPr>
          </a:p>
        </p:txBody>
      </p:sp>
    </p:spTree>
    <p:extLst>
      <p:ext uri="{BB962C8B-B14F-4D97-AF65-F5344CB8AC3E}">
        <p14:creationId xmlns:p14="http://schemas.microsoft.com/office/powerpoint/2010/main" val="2444047870"/>
      </p:ext>
    </p:extLst>
  </p:cSld>
  <p:clrMapOvr>
    <a:masterClrMapping/>
  </p:clrMapOvr>
  <mc:AlternateContent xmlns:mc="http://schemas.openxmlformats.org/markup-compatibility/2006" xmlns:p14="http://schemas.microsoft.com/office/powerpoint/2010/main">
    <mc:Choice Requires="p14">
      <p:transition spd="slow" p14:dur="2000" advTm="370"/>
    </mc:Choice>
    <mc:Fallback xmlns="">
      <p:transition spd="slow" advTm="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Hạt gạo làng ta - Trần Viết Bính, Trần Đăng Khoa (50 Bài hát thiếu nhi hay nhất thế kỷ 20)">
            <a:hlinkClick r:id="" action="ppaction://media"/>
            <a:extLst>
              <a:ext uri="{FF2B5EF4-FFF2-40B4-BE49-F238E27FC236}">
                <a16:creationId xmlns:a16="http://schemas.microsoft.com/office/drawing/2014/main" id="{D6ED3436-B46A-43F5-A07E-3E3A7EC3B9A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3519" y="228600"/>
            <a:ext cx="11811000" cy="6477000"/>
          </a:xfrm>
          <a:prstGeom prst="rect">
            <a:avLst/>
          </a:prstGeom>
        </p:spPr>
      </p:pic>
    </p:spTree>
    <p:extLst>
      <p:ext uri="{BB962C8B-B14F-4D97-AF65-F5344CB8AC3E}">
        <p14:creationId xmlns:p14="http://schemas.microsoft.com/office/powerpoint/2010/main" val="7639456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E27B8-FBC8-4EF5-8341-A46E83E18A53}"/>
              </a:ext>
            </a:extLst>
          </p:cNvPr>
          <p:cNvSpPr txBox="1"/>
          <p:nvPr/>
        </p:nvSpPr>
        <p:spPr>
          <a:xfrm>
            <a:off x="4610707" y="2349044"/>
            <a:ext cx="2448684" cy="707886"/>
          </a:xfrm>
          <a:prstGeom prst="rect">
            <a:avLst/>
          </a:prstGeom>
          <a:noFill/>
        </p:spPr>
        <p:txBody>
          <a:bodyPr wrap="none" rtlCol="0">
            <a:spAutoFit/>
          </a:bodyPr>
          <a:lstStyle/>
          <a:p>
            <a:r>
              <a:rPr lang="vi-VN" sz="4000" b="1" dirty="0">
                <a:solidFill>
                  <a:srgbClr val="FFFF00"/>
                </a:solidFill>
                <a:latin typeface="Times New Roman" panose="02020603050405020304" pitchFamily="18" charset="0"/>
                <a:cs typeface="Times New Roman" panose="02020603050405020304" pitchFamily="18" charset="0"/>
              </a:rPr>
              <a:t>TẬP ĐỌC</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AE4E8B1-4CF3-420A-A204-C348766ED5B6}"/>
              </a:ext>
            </a:extLst>
          </p:cNvPr>
          <p:cNvSpPr txBox="1"/>
          <p:nvPr/>
        </p:nvSpPr>
        <p:spPr>
          <a:xfrm>
            <a:off x="3789275" y="3061412"/>
            <a:ext cx="4705134" cy="923330"/>
          </a:xfrm>
          <a:prstGeom prst="rect">
            <a:avLst/>
          </a:prstGeom>
          <a:noFill/>
        </p:spPr>
        <p:txBody>
          <a:bodyPr wrap="none" rtlCol="0">
            <a:spAutoFit/>
          </a:bodyPr>
          <a:lstStyle/>
          <a:p>
            <a:r>
              <a:rPr lang="vi-VN" sz="5400" b="1" dirty="0">
                <a:solidFill>
                  <a:schemeClr val="bg1"/>
                </a:solidFill>
                <a:latin typeface="Times New Roman" panose="02020603050405020304" pitchFamily="18" charset="0"/>
                <a:cs typeface="Times New Roman" panose="02020603050405020304" pitchFamily="18" charset="0"/>
              </a:rPr>
              <a:t>Hạt gạo làng ta</a:t>
            </a:r>
          </a:p>
        </p:txBody>
      </p:sp>
      <p:sp>
        <p:nvSpPr>
          <p:cNvPr id="5" name="TextBox 4">
            <a:extLst>
              <a:ext uri="{FF2B5EF4-FFF2-40B4-BE49-F238E27FC236}">
                <a16:creationId xmlns:a16="http://schemas.microsoft.com/office/drawing/2014/main" id="{FC82A382-6BFF-4B3E-BFE0-EC1B10BE5752}"/>
              </a:ext>
            </a:extLst>
          </p:cNvPr>
          <p:cNvSpPr txBox="1"/>
          <p:nvPr/>
        </p:nvSpPr>
        <p:spPr>
          <a:xfrm>
            <a:off x="6209168" y="4114800"/>
            <a:ext cx="3224551" cy="584775"/>
          </a:xfrm>
          <a:prstGeom prst="rect">
            <a:avLst/>
          </a:prstGeom>
          <a:noFill/>
        </p:spPr>
        <p:txBody>
          <a:bodyPr wrap="square" rtlCol="0">
            <a:spAutoFit/>
          </a:bodyPr>
          <a:lstStyle/>
          <a:p>
            <a:r>
              <a:rPr lang="vi-VN" sz="3200" b="1" i="1" dirty="0">
                <a:solidFill>
                  <a:schemeClr val="bg1"/>
                </a:solidFill>
                <a:latin typeface="Times New Roman" panose="02020603050405020304" pitchFamily="18" charset="0"/>
                <a:cs typeface="Times New Roman" panose="02020603050405020304" pitchFamily="18" charset="0"/>
              </a:rPr>
              <a:t> Trần Đăng Khoa</a:t>
            </a:r>
            <a:endParaRPr lang="en-US" sz="3200" b="1" i="1" kern="1200" dirty="0">
              <a:solidFill>
                <a:srgbClr val="0F2D69"/>
              </a:solidFill>
              <a:effectLst/>
              <a:latin typeface="+mn-lt"/>
              <a:ea typeface="+mn-ea"/>
              <a:cs typeface="+mn-cs"/>
            </a:endParaRPr>
          </a:p>
        </p:txBody>
      </p:sp>
    </p:spTree>
    <p:extLst>
      <p:ext uri="{BB962C8B-B14F-4D97-AF65-F5344CB8AC3E}">
        <p14:creationId xmlns:p14="http://schemas.microsoft.com/office/powerpoint/2010/main" val="548910277"/>
      </p:ext>
    </p:extLst>
  </p:cSld>
  <p:clrMapOvr>
    <a:masterClrMapping/>
  </p:clrMapOvr>
  <mc:AlternateContent xmlns:mc="http://schemas.openxmlformats.org/markup-compatibility/2006" xmlns:p14="http://schemas.microsoft.com/office/powerpoint/2010/main">
    <mc:Choice Requires="p14">
      <p:transition spd="slow" p14:dur="2000" advTm="830"/>
    </mc:Choice>
    <mc:Fallback xmlns="">
      <p:transition spd="slow" advTm="83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C8C4C9-EEE9-4195-832E-AB941E2BD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79" y="1696271"/>
            <a:ext cx="3940349" cy="394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Connector 2">
            <a:extLst>
              <a:ext uri="{FF2B5EF4-FFF2-40B4-BE49-F238E27FC236}">
                <a16:creationId xmlns:a16="http://schemas.microsoft.com/office/drawing/2014/main" id="{AA31DF34-F1EB-4E85-933B-F406886A53D5}"/>
              </a:ext>
            </a:extLst>
          </p:cNvPr>
          <p:cNvSpPr/>
          <p:nvPr/>
        </p:nvSpPr>
        <p:spPr>
          <a:xfrm>
            <a:off x="515103" y="2557403"/>
            <a:ext cx="2052647" cy="2009883"/>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592"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endParaRPr lang="vi-VN" sz="3592"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Flowchart: Connector 3">
            <a:extLst>
              <a:ext uri="{FF2B5EF4-FFF2-40B4-BE49-F238E27FC236}">
                <a16:creationId xmlns:a16="http://schemas.microsoft.com/office/drawing/2014/main" id="{C09E0093-CC57-4B2D-9370-503AF3C589AE}"/>
              </a:ext>
            </a:extLst>
          </p:cNvPr>
          <p:cNvSpPr/>
          <p:nvPr/>
        </p:nvSpPr>
        <p:spPr>
          <a:xfrm>
            <a:off x="2291780" y="2135025"/>
            <a:ext cx="248436" cy="246400"/>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5" name="Freeform: Shape 4">
            <a:extLst>
              <a:ext uri="{FF2B5EF4-FFF2-40B4-BE49-F238E27FC236}">
                <a16:creationId xmlns:a16="http://schemas.microsoft.com/office/drawing/2014/main" id="{99442DEB-2BA0-45C9-BFCE-969ED2EBE7DE}"/>
              </a:ext>
            </a:extLst>
          </p:cNvPr>
          <p:cNvSpPr/>
          <p:nvPr/>
        </p:nvSpPr>
        <p:spPr>
          <a:xfrm>
            <a:off x="2478212" y="1065692"/>
            <a:ext cx="2253730" cy="1147331"/>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6156" dirty="0">
              <a:solidFill>
                <a:prstClr val="black"/>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0FC22692-AD4D-41E9-BF96-BCB090BE60B1}"/>
              </a:ext>
            </a:extLst>
          </p:cNvPr>
          <p:cNvGrpSpPr>
            <a:grpSpLocks/>
          </p:cNvGrpSpPr>
          <p:nvPr/>
        </p:nvGrpSpPr>
        <p:grpSpPr bwMode="auto">
          <a:xfrm>
            <a:off x="4731942" y="483001"/>
            <a:ext cx="7158994" cy="1192093"/>
            <a:chOff x="5862048" y="676275"/>
            <a:chExt cx="6539502" cy="1695450"/>
          </a:xfrm>
        </p:grpSpPr>
        <p:sp>
          <p:nvSpPr>
            <p:cNvPr id="7" name="Rectangle: Rounded Corners 6">
              <a:extLst>
                <a:ext uri="{FF2B5EF4-FFF2-40B4-BE49-F238E27FC236}">
                  <a16:creationId xmlns:a16="http://schemas.microsoft.com/office/drawing/2014/main" id="{461C004D-23E0-4F19-AFC3-7B2047F999F8}"/>
                </a:ext>
              </a:extLst>
            </p:cNvPr>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8" name="Flowchart: Connector 7">
              <a:extLst>
                <a:ext uri="{FF2B5EF4-FFF2-40B4-BE49-F238E27FC236}">
                  <a16:creationId xmlns:a16="http://schemas.microsoft.com/office/drawing/2014/main" id="{0FF5B8B0-B0DF-4CF2-9046-13E2D78408BF}"/>
                </a:ext>
              </a:extLst>
            </p:cNvPr>
            <p:cNvSpPr/>
            <p:nvPr/>
          </p:nvSpPr>
          <p:spPr>
            <a:xfrm>
              <a:off x="6094220" y="1065028"/>
              <a:ext cx="598628" cy="956617"/>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rPr>
                <a:t>1</a:t>
              </a:r>
              <a:endParaRPr lang="vi-VN" sz="3999" dirty="0">
                <a:solidFill>
                  <a:prstClr val="white"/>
                </a:solidFill>
              </a:endParaRPr>
            </a:p>
          </p:txBody>
        </p:sp>
      </p:grpSp>
      <p:sp>
        <p:nvSpPr>
          <p:cNvPr id="9" name="Flowchart: Connector 8">
            <a:extLst>
              <a:ext uri="{FF2B5EF4-FFF2-40B4-BE49-F238E27FC236}">
                <a16:creationId xmlns:a16="http://schemas.microsoft.com/office/drawing/2014/main" id="{D049749B-B07D-4626-AD13-C910A765980F}"/>
              </a:ext>
            </a:extLst>
          </p:cNvPr>
          <p:cNvSpPr/>
          <p:nvPr/>
        </p:nvSpPr>
        <p:spPr>
          <a:xfrm>
            <a:off x="3140040" y="3215646"/>
            <a:ext cx="248436" cy="248436"/>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cxnSp>
        <p:nvCxnSpPr>
          <p:cNvPr id="10" name="Straight Connector 9">
            <a:extLst>
              <a:ext uri="{FF2B5EF4-FFF2-40B4-BE49-F238E27FC236}">
                <a16:creationId xmlns:a16="http://schemas.microsoft.com/office/drawing/2014/main" id="{7A9905F8-2055-41D4-887E-03D64A3C5DE0}"/>
              </a:ext>
            </a:extLst>
          </p:cNvPr>
          <p:cNvCxnSpPr>
            <a:cxnSpLocks/>
            <a:stCxn id="9" idx="6"/>
            <a:endCxn id="12" idx="1"/>
          </p:cNvCxnSpPr>
          <p:nvPr/>
        </p:nvCxnSpPr>
        <p:spPr>
          <a:xfrm>
            <a:off x="3388476" y="3339864"/>
            <a:ext cx="17765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DA50BD9-DC16-4AD4-AF64-BD06A3A371A4}"/>
              </a:ext>
            </a:extLst>
          </p:cNvPr>
          <p:cNvGrpSpPr>
            <a:grpSpLocks/>
          </p:cNvGrpSpPr>
          <p:nvPr/>
        </p:nvGrpSpPr>
        <p:grpSpPr bwMode="auto">
          <a:xfrm>
            <a:off x="5165023" y="2692047"/>
            <a:ext cx="6725913" cy="1295634"/>
            <a:chOff x="5862048" y="676275"/>
            <a:chExt cx="6539502" cy="1695450"/>
          </a:xfrm>
        </p:grpSpPr>
        <p:sp>
          <p:nvSpPr>
            <p:cNvPr id="12" name="Rectangle: Rounded Corners 11">
              <a:extLst>
                <a:ext uri="{FF2B5EF4-FFF2-40B4-BE49-F238E27FC236}">
                  <a16:creationId xmlns:a16="http://schemas.microsoft.com/office/drawing/2014/main" id="{16D2B710-EE73-43E0-82CC-1BF259A39B05}"/>
                </a:ext>
              </a:extLst>
            </p:cNvPr>
            <p:cNvSpPr/>
            <p:nvPr/>
          </p:nvSpPr>
          <p:spPr>
            <a:xfrm>
              <a:off x="5862048" y="676275"/>
              <a:ext cx="6539502" cy="169545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endParaRPr>
            </a:p>
          </p:txBody>
        </p:sp>
        <p:sp>
          <p:nvSpPr>
            <p:cNvPr id="13" name="Flowchart: Connector 12">
              <a:extLst>
                <a:ext uri="{FF2B5EF4-FFF2-40B4-BE49-F238E27FC236}">
                  <a16:creationId xmlns:a16="http://schemas.microsoft.com/office/drawing/2014/main" id="{BDF4CB92-B8E4-43F1-820D-36781153504A}"/>
                </a:ext>
              </a:extLst>
            </p:cNvPr>
            <p:cNvSpPr/>
            <p:nvPr/>
          </p:nvSpPr>
          <p:spPr>
            <a:xfrm>
              <a:off x="6050999" y="1088145"/>
              <a:ext cx="626019" cy="746459"/>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rPr>
                <a:t>2</a:t>
              </a:r>
              <a:endParaRPr lang="vi-VN" sz="3999" dirty="0">
                <a:solidFill>
                  <a:prstClr val="white"/>
                </a:solidFill>
              </a:endParaRPr>
            </a:p>
          </p:txBody>
        </p:sp>
      </p:grpSp>
      <p:sp>
        <p:nvSpPr>
          <p:cNvPr id="15" name="Freeform: Shape 14">
            <a:extLst>
              <a:ext uri="{FF2B5EF4-FFF2-40B4-BE49-F238E27FC236}">
                <a16:creationId xmlns:a16="http://schemas.microsoft.com/office/drawing/2014/main" id="{589FBABE-3024-43BB-BA5D-F5EA5D257706}"/>
              </a:ext>
            </a:extLst>
          </p:cNvPr>
          <p:cNvSpPr/>
          <p:nvPr/>
        </p:nvSpPr>
        <p:spPr>
          <a:xfrm>
            <a:off x="2748946" y="4704062"/>
            <a:ext cx="2539668" cy="952501"/>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grpSp>
        <p:nvGrpSpPr>
          <p:cNvPr id="42" name="Group 41">
            <a:extLst>
              <a:ext uri="{FF2B5EF4-FFF2-40B4-BE49-F238E27FC236}">
                <a16:creationId xmlns:a16="http://schemas.microsoft.com/office/drawing/2014/main" id="{D73C7618-A031-4701-8008-79238E01FEFC}"/>
              </a:ext>
            </a:extLst>
          </p:cNvPr>
          <p:cNvGrpSpPr/>
          <p:nvPr/>
        </p:nvGrpSpPr>
        <p:grpSpPr>
          <a:xfrm>
            <a:off x="5288614" y="5062495"/>
            <a:ext cx="6725911" cy="1148246"/>
            <a:chOff x="5352199" y="5302267"/>
            <a:chExt cx="6538737" cy="1148246"/>
          </a:xfrm>
        </p:grpSpPr>
        <p:sp>
          <p:nvSpPr>
            <p:cNvPr id="17" name="Rectangle: Rounded Corners 16">
              <a:extLst>
                <a:ext uri="{FF2B5EF4-FFF2-40B4-BE49-F238E27FC236}">
                  <a16:creationId xmlns:a16="http://schemas.microsoft.com/office/drawing/2014/main" id="{7D1BBBB5-E5AB-4D2C-90C7-D33CCFE2D424}"/>
                </a:ext>
              </a:extLst>
            </p:cNvPr>
            <p:cNvSpPr/>
            <p:nvPr/>
          </p:nvSpPr>
          <p:spPr bwMode="auto">
            <a:xfrm>
              <a:off x="5352199" y="5302267"/>
              <a:ext cx="6538737" cy="1148246"/>
            </a:xfrm>
            <a:prstGeom prst="roundRect">
              <a:avLst>
                <a:gd name="adj" fmla="val 50000"/>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endParaRPr>
            </a:p>
          </p:txBody>
        </p:sp>
        <p:sp>
          <p:nvSpPr>
            <p:cNvPr id="18" name="Flowchart: Connector 17">
              <a:extLst>
                <a:ext uri="{FF2B5EF4-FFF2-40B4-BE49-F238E27FC236}">
                  <a16:creationId xmlns:a16="http://schemas.microsoft.com/office/drawing/2014/main" id="{42F02A6C-D578-48A1-AC04-6EEDD003EAC7}"/>
                </a:ext>
              </a:extLst>
            </p:cNvPr>
            <p:cNvSpPr/>
            <p:nvPr/>
          </p:nvSpPr>
          <p:spPr bwMode="auto">
            <a:xfrm>
              <a:off x="5639325" y="5550388"/>
              <a:ext cx="694928" cy="649248"/>
            </a:xfrm>
            <a:prstGeom prst="flowChart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vi-VN" sz="3999" dirty="0">
                  <a:solidFill>
                    <a:prstClr val="white"/>
                  </a:solidFill>
                </a:rPr>
                <a:t>3</a:t>
              </a:r>
            </a:p>
          </p:txBody>
        </p:sp>
      </p:grpSp>
      <p:sp>
        <p:nvSpPr>
          <p:cNvPr id="35" name="Flowchart: Connector 34">
            <a:extLst>
              <a:ext uri="{FF2B5EF4-FFF2-40B4-BE49-F238E27FC236}">
                <a16:creationId xmlns:a16="http://schemas.microsoft.com/office/drawing/2014/main" id="{4C14C36B-66F6-423A-9FB8-18020C039F91}"/>
              </a:ext>
            </a:extLst>
          </p:cNvPr>
          <p:cNvSpPr/>
          <p:nvPr/>
        </p:nvSpPr>
        <p:spPr>
          <a:xfrm>
            <a:off x="2651919" y="4622704"/>
            <a:ext cx="246399" cy="248436"/>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endParaRPr>
          </a:p>
        </p:txBody>
      </p:sp>
      <p:sp>
        <p:nvSpPr>
          <p:cNvPr id="33" name="TextBox 32">
            <a:extLst>
              <a:ext uri="{FF2B5EF4-FFF2-40B4-BE49-F238E27FC236}">
                <a16:creationId xmlns:a16="http://schemas.microsoft.com/office/drawing/2014/main" id="{220B2EB9-2A00-4542-AF62-0FDD1135DD07}"/>
              </a:ext>
            </a:extLst>
          </p:cNvPr>
          <p:cNvSpPr txBox="1"/>
          <p:nvPr/>
        </p:nvSpPr>
        <p:spPr>
          <a:xfrm>
            <a:off x="5667107" y="661020"/>
            <a:ext cx="6064556" cy="738664"/>
          </a:xfrm>
          <a:prstGeom prst="rect">
            <a:avLst/>
          </a:prstGeom>
          <a:noFill/>
        </p:spPr>
        <p:txBody>
          <a:bodyPr wrap="square" rtlCol="0">
            <a:spAutoFit/>
          </a:bodyPr>
          <a:lstStyle/>
          <a:p>
            <a:pPr algn="just"/>
            <a:r>
              <a:rPr lang="en-US" altLang="ko-KR" sz="2100" b="1" dirty="0" err="1">
                <a:solidFill>
                  <a:srgbClr val="7030A0"/>
                </a:solidFill>
                <a:latin typeface="Arial" panose="020B0604020202020204" pitchFamily="34" charset="0"/>
                <a:cs typeface="Arial" pitchFamily="34" charset="0"/>
              </a:rPr>
              <a:t>Đọc</a:t>
            </a:r>
            <a:r>
              <a:rPr lang="vi-VN" altLang="ko-KR" sz="2100" b="1" dirty="0">
                <a:solidFill>
                  <a:srgbClr val="7030A0"/>
                </a:solidFill>
                <a:latin typeface="Arial" panose="020B0604020202020204" pitchFamily="34" charset="0"/>
                <a:cs typeface="Arial" pitchFamily="34" charset="0"/>
              </a:rPr>
              <a:t> lưu loát toàn bài. </a:t>
            </a:r>
            <a:r>
              <a:rPr lang="en-US" altLang="ko-KR" sz="2100" b="1" dirty="0" err="1">
                <a:solidFill>
                  <a:srgbClr val="7030A0"/>
                </a:solidFill>
                <a:latin typeface="Arial" panose="020B0604020202020204" pitchFamily="34" charset="0"/>
                <a:cs typeface="Arial" pitchFamily="34" charset="0"/>
              </a:rPr>
              <a:t>Đọc</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đúng</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các</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tiếng</a:t>
            </a:r>
            <a:r>
              <a:rPr lang="en-US" altLang="ko-KR" sz="2100" b="1" dirty="0">
                <a:solidFill>
                  <a:srgbClr val="7030A0"/>
                </a:solidFill>
                <a:latin typeface="Arial" panose="020B0604020202020204" pitchFamily="34" charset="0"/>
                <a:cs typeface="Arial" pitchFamily="34" charset="0"/>
              </a:rPr>
              <a:t>,</a:t>
            </a:r>
            <a:r>
              <a:rPr lang="vi-VN"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từ</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khó</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dễ</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lẫn</a:t>
            </a:r>
            <a:r>
              <a:rPr lang="en-US" altLang="ko-KR" sz="2100" b="1" dirty="0">
                <a:solidFill>
                  <a:srgbClr val="7030A0"/>
                </a:solidFill>
                <a:latin typeface="Arial" panose="020B0604020202020204" pitchFamily="34" charset="0"/>
                <a:cs typeface="Arial" pitchFamily="34" charset="0"/>
              </a:rPr>
              <a:t> do </a:t>
            </a:r>
            <a:r>
              <a:rPr lang="en-US" altLang="ko-KR" sz="2100" b="1" dirty="0" err="1">
                <a:solidFill>
                  <a:srgbClr val="7030A0"/>
                </a:solidFill>
                <a:latin typeface="Arial" panose="020B0604020202020204" pitchFamily="34" charset="0"/>
                <a:cs typeface="Arial" pitchFamily="34" charset="0"/>
              </a:rPr>
              <a:t>ảnh</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hưởng</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của</a:t>
            </a:r>
            <a:r>
              <a:rPr lang="en-US" altLang="ko-KR" sz="2100" b="1" dirty="0">
                <a:solidFill>
                  <a:srgbClr val="7030A0"/>
                </a:solidFill>
                <a:latin typeface="Arial" panose="020B0604020202020204" pitchFamily="34" charset="0"/>
                <a:cs typeface="Arial" pitchFamily="34" charset="0"/>
              </a:rPr>
              <a:t> </a:t>
            </a:r>
            <a:r>
              <a:rPr lang="en-US" altLang="ko-KR" sz="2100" b="1" dirty="0" err="1">
                <a:solidFill>
                  <a:srgbClr val="7030A0"/>
                </a:solidFill>
                <a:latin typeface="Arial" panose="020B0604020202020204" pitchFamily="34" charset="0"/>
                <a:cs typeface="Arial" pitchFamily="34" charset="0"/>
              </a:rPr>
              <a:t>phương</a:t>
            </a:r>
            <a:r>
              <a:rPr lang="en-US" altLang="ko-KR" sz="2100" b="1" dirty="0">
                <a:solidFill>
                  <a:srgbClr val="7030A0"/>
                </a:solidFill>
                <a:latin typeface="Arial" panose="020B0604020202020204" pitchFamily="34" charset="0"/>
                <a:cs typeface="Arial" pitchFamily="34" charset="0"/>
              </a:rPr>
              <a:t> </a:t>
            </a:r>
            <a:r>
              <a:rPr lang="vi-VN" altLang="ko-KR" sz="2100" b="1" dirty="0">
                <a:solidFill>
                  <a:srgbClr val="7030A0"/>
                </a:solidFill>
                <a:latin typeface="Arial" panose="020B0604020202020204" pitchFamily="34" charset="0"/>
                <a:cs typeface="Arial" pitchFamily="34" charset="0"/>
              </a:rPr>
              <a:t>ngữ.</a:t>
            </a:r>
            <a:endParaRPr lang="en-US" altLang="ko-KR" sz="2100" b="1" dirty="0">
              <a:solidFill>
                <a:srgbClr val="7030A0"/>
              </a:solidFill>
              <a:latin typeface="Arial" panose="020B0604020202020204" pitchFamily="34" charset="0"/>
              <a:cs typeface="Arial" pitchFamily="34" charset="0"/>
            </a:endParaRPr>
          </a:p>
        </p:txBody>
      </p:sp>
      <p:sp>
        <p:nvSpPr>
          <p:cNvPr id="37" name="TextBox 36">
            <a:extLst>
              <a:ext uri="{FF2B5EF4-FFF2-40B4-BE49-F238E27FC236}">
                <a16:creationId xmlns:a16="http://schemas.microsoft.com/office/drawing/2014/main" id="{62A6D70F-C0E1-42AF-BE64-03FE8E70A67E}"/>
              </a:ext>
            </a:extLst>
          </p:cNvPr>
          <p:cNvSpPr txBox="1"/>
          <p:nvPr/>
        </p:nvSpPr>
        <p:spPr>
          <a:xfrm>
            <a:off x="6298780" y="5180312"/>
            <a:ext cx="5306307" cy="784830"/>
          </a:xfrm>
          <a:prstGeom prst="rect">
            <a:avLst/>
          </a:prstGeom>
          <a:noFill/>
        </p:spPr>
        <p:txBody>
          <a:bodyPr wrap="square" rtlCol="0">
            <a:spAutoFit/>
          </a:bodyPr>
          <a:lstStyle/>
          <a:p>
            <a:pPr algn="just"/>
            <a:r>
              <a:rPr lang="vi-VN" altLang="ko-KR" sz="2400" b="1" dirty="0">
                <a:solidFill>
                  <a:srgbClr val="7030A0"/>
                </a:solidFill>
                <a:latin typeface="+mn-lt"/>
                <a:cs typeface="Arial" pitchFamily="34" charset="0"/>
              </a:rPr>
              <a:t>  </a:t>
            </a:r>
            <a:r>
              <a:rPr lang="vi-VN" altLang="ko-KR" sz="2100" b="1" dirty="0">
                <a:solidFill>
                  <a:srgbClr val="7030A0"/>
                </a:solidFill>
                <a:cs typeface="Arial" pitchFamily="34" charset="0"/>
              </a:rPr>
              <a:t>Hiểu nghĩa các từ khó và ý nghĩa của bài thơ.</a:t>
            </a:r>
            <a:endParaRPr lang="en-US" altLang="ko-KR" sz="2100" b="1" dirty="0">
              <a:solidFill>
                <a:srgbClr val="7030A0"/>
              </a:solidFill>
              <a:cs typeface="Arial" pitchFamily="34" charset="0"/>
            </a:endParaRPr>
          </a:p>
        </p:txBody>
      </p:sp>
      <p:sp>
        <p:nvSpPr>
          <p:cNvPr id="31" name="TextBox 30">
            <a:extLst>
              <a:ext uri="{FF2B5EF4-FFF2-40B4-BE49-F238E27FC236}">
                <a16:creationId xmlns:a16="http://schemas.microsoft.com/office/drawing/2014/main" id="{6F4ED3B4-A133-419D-BA26-E5689AAB73F6}"/>
              </a:ext>
            </a:extLst>
          </p:cNvPr>
          <p:cNvSpPr txBox="1"/>
          <p:nvPr/>
        </p:nvSpPr>
        <p:spPr>
          <a:xfrm>
            <a:off x="6003224" y="2882444"/>
            <a:ext cx="5514902" cy="738664"/>
          </a:xfrm>
          <a:prstGeom prst="rect">
            <a:avLst/>
          </a:prstGeom>
          <a:noFill/>
        </p:spPr>
        <p:txBody>
          <a:bodyPr wrap="square" rtlCol="0">
            <a:spAutoFit/>
          </a:bodyPr>
          <a:lstStyle/>
          <a:p>
            <a:pPr algn="just"/>
            <a:r>
              <a:rPr lang="vi-VN" altLang="ko-KR" sz="2100" b="1" dirty="0">
                <a:solidFill>
                  <a:srgbClr val="7030A0"/>
                </a:solidFill>
                <a:latin typeface="Arial" panose="020B0604020202020204" pitchFamily="34" charset="0"/>
                <a:cs typeface="Arial" pitchFamily="34" charset="0"/>
              </a:rPr>
              <a:t>Đọc diễn cảm bài thơ với giọng nhẹ nhàng, tình cảm, tha thiết.</a:t>
            </a:r>
            <a:endParaRPr lang="en-US" altLang="ko-KR" sz="2100" b="1" dirty="0">
              <a:solidFill>
                <a:srgbClr val="7030A0"/>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8439998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4"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checkerboard(across)">
                                      <p:cBhvr>
                                        <p:cTn id="52" dur="500"/>
                                        <p:tgtEl>
                                          <p:spTgt spid="37"/>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heckerboard(across)">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5" grpId="0" animBg="1"/>
      <p:bldP spid="35" grpId="0" animBg="1"/>
      <p:bldP spid="33" grpId="0"/>
      <p:bldP spid="3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6B30D-94AD-4500-BD8C-790BB4B905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9581" y="121979"/>
            <a:ext cx="3084177" cy="22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B4522915-D8EE-47BF-87E1-2A77E45A61A0}"/>
              </a:ext>
            </a:extLst>
          </p:cNvPr>
          <p:cNvSpPr txBox="1">
            <a:spLocks noChangeArrowheads="1"/>
          </p:cNvSpPr>
          <p:nvPr/>
        </p:nvSpPr>
        <p:spPr bwMode="auto">
          <a:xfrm>
            <a:off x="3597133" y="671442"/>
            <a:ext cx="8244300" cy="591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vi-VN" sz="2000" dirty="0">
                <a:latin typeface="+mj-lt"/>
              </a:rPr>
              <a:t>- Từ nhỏ, ông đã được gọi là thần đồng thơ văn. </a:t>
            </a:r>
          </a:p>
          <a:p>
            <a:pPr algn="just" eaLnBrk="1" hangingPunct="1">
              <a:lnSpc>
                <a:spcPct val="150000"/>
              </a:lnSpc>
            </a:pPr>
            <a:r>
              <a:rPr lang="vi-VN" sz="2000" dirty="0">
                <a:latin typeface="+mj-lt"/>
              </a:rPr>
              <a:t>- Lên 8 tuổi, ông đã có thơ được đăng báo. </a:t>
            </a:r>
          </a:p>
          <a:p>
            <a:pPr algn="just" eaLnBrk="1" hangingPunct="1">
              <a:lnSpc>
                <a:spcPct val="150000"/>
              </a:lnSpc>
            </a:pPr>
            <a:r>
              <a:rPr lang="vi-VN" sz="2000" dirty="0">
                <a:latin typeface="+mj-lt"/>
              </a:rPr>
              <a:t>- Năm </a:t>
            </a:r>
            <a:r>
              <a:rPr lang="vi-VN" sz="2000" dirty="0">
                <a:latin typeface="+mj-lt"/>
                <a:hlinkClick r:id="rId5" tooltip="1968"/>
              </a:rPr>
              <a:t>1968</a:t>
            </a:r>
            <a:r>
              <a:rPr lang="vi-VN" sz="2000" dirty="0">
                <a:latin typeface="+mj-lt"/>
              </a:rPr>
              <a:t>, khi mới 10 tuổi, tập thơ đầu tiên của ông: </a:t>
            </a:r>
            <a:r>
              <a:rPr lang="vi-VN" sz="2000" i="1" dirty="0">
                <a:latin typeface="+mj-lt"/>
              </a:rPr>
              <a:t>Từ góc sân nhà em</a:t>
            </a:r>
            <a:r>
              <a:rPr lang="vi-VN" sz="2000" dirty="0">
                <a:latin typeface="+mj-lt"/>
              </a:rPr>
              <a:t> và </a:t>
            </a:r>
            <a:r>
              <a:rPr lang="vi-VN" sz="2000" i="1" dirty="0">
                <a:latin typeface="+mj-lt"/>
              </a:rPr>
              <a:t>Góc sân và khoang trời </a:t>
            </a:r>
            <a:r>
              <a:rPr lang="vi-VN" sz="2000" dirty="0">
                <a:latin typeface="+mj-lt"/>
              </a:rPr>
              <a:t> được NXB Kim Đồng xuất bản. </a:t>
            </a:r>
          </a:p>
          <a:p>
            <a:pPr algn="just" eaLnBrk="1" hangingPunct="1">
              <a:lnSpc>
                <a:spcPct val="150000"/>
              </a:lnSpc>
            </a:pPr>
            <a:r>
              <a:rPr lang="vi-VN" sz="2000" dirty="0">
                <a:latin typeface="+mj-lt"/>
              </a:rPr>
              <a:t>- Tác phẩm nhiều người biết đến nhất của ông là bài thơ "</a:t>
            </a:r>
            <a:r>
              <a:rPr lang="vi-VN" sz="2000" u="sng" dirty="0">
                <a:latin typeface="+mj-lt"/>
                <a:hlinkClick r:id="rId6" tooltip="Hạt gạo làng ta (trang chưa được viết)"/>
              </a:rPr>
              <a:t>Hạt gạo làng ta</a:t>
            </a:r>
            <a:r>
              <a:rPr lang="vi-VN" sz="2000" dirty="0">
                <a:latin typeface="+mj-lt"/>
              </a:rPr>
              <a:t>", sáng tác năm 1968, được nhạc sĩ </a:t>
            </a:r>
            <a:r>
              <a:rPr lang="vi-VN" sz="2000" dirty="0">
                <a:latin typeface="+mj-lt"/>
                <a:hlinkClick r:id="rId7" tooltip="Trần Viết Bính (trang chưa được viết)"/>
              </a:rPr>
              <a:t>Trần Viết Bính</a:t>
            </a:r>
            <a:r>
              <a:rPr lang="vi-VN" sz="2000" dirty="0">
                <a:latin typeface="+mj-lt"/>
              </a:rPr>
              <a:t> phổ nhạc (</a:t>
            </a:r>
            <a:r>
              <a:rPr lang="vi-VN" sz="2000" dirty="0">
                <a:latin typeface="+mj-lt"/>
                <a:hlinkClick r:id="rId8" tooltip="1971"/>
              </a:rPr>
              <a:t>1971</a:t>
            </a:r>
            <a:r>
              <a:rPr lang="vi-VN" sz="2000" dirty="0">
                <a:latin typeface="+mj-lt"/>
              </a:rPr>
              <a:t>).</a:t>
            </a:r>
          </a:p>
          <a:p>
            <a:pPr algn="just" eaLnBrk="1" hangingPunct="1">
              <a:lnSpc>
                <a:spcPct val="150000"/>
              </a:lnSpc>
            </a:pPr>
            <a:r>
              <a:rPr lang="vi-VN" altLang="en-US" sz="2000" b="1" dirty="0">
                <a:latin typeface="+mj-lt"/>
                <a:cs typeface="Times New Roman" panose="02020603050405020304" pitchFamily="18" charset="0"/>
              </a:rPr>
              <a:t>- </a:t>
            </a:r>
            <a:r>
              <a:rPr lang="en-US" sz="2000" dirty="0" err="1">
                <a:latin typeface="+mj-lt"/>
              </a:rPr>
              <a:t>nhập</a:t>
            </a:r>
            <a:r>
              <a:rPr lang="en-US" sz="2000" dirty="0">
                <a:latin typeface="+mj-lt"/>
              </a:rPr>
              <a:t> </a:t>
            </a:r>
            <a:r>
              <a:rPr lang="en-US" sz="2000" dirty="0" err="1">
                <a:latin typeface="+mj-lt"/>
              </a:rPr>
              <a:t>ngũ</a:t>
            </a:r>
            <a:r>
              <a:rPr lang="en-US" sz="2000" dirty="0">
                <a:latin typeface="+mj-lt"/>
              </a:rPr>
              <a:t> </a:t>
            </a:r>
            <a:r>
              <a:rPr lang="en-US" sz="2000" dirty="0" err="1">
                <a:latin typeface="+mj-lt"/>
              </a:rPr>
              <a:t>ngày</a:t>
            </a:r>
            <a:r>
              <a:rPr lang="en-US" sz="2000" dirty="0">
                <a:latin typeface="+mj-lt"/>
              </a:rPr>
              <a:t> 26 </a:t>
            </a:r>
            <a:r>
              <a:rPr lang="en-US" sz="2000" dirty="0" err="1">
                <a:latin typeface="+mj-lt"/>
              </a:rPr>
              <a:t>tháng</a:t>
            </a:r>
            <a:r>
              <a:rPr lang="en-US" sz="2000" dirty="0">
                <a:latin typeface="+mj-lt"/>
              </a:rPr>
              <a:t> 2 </a:t>
            </a:r>
            <a:r>
              <a:rPr lang="en-US" sz="2000" dirty="0" err="1">
                <a:latin typeface="+mj-lt"/>
              </a:rPr>
              <a:t>năm</a:t>
            </a:r>
            <a:r>
              <a:rPr lang="en-US" sz="2000" dirty="0">
                <a:latin typeface="+mj-lt"/>
              </a:rPr>
              <a:t> 1975 </a:t>
            </a:r>
            <a:r>
              <a:rPr lang="en-US" sz="2000" dirty="0" err="1">
                <a:latin typeface="+mj-lt"/>
              </a:rPr>
              <a:t>khi</a:t>
            </a:r>
            <a:r>
              <a:rPr lang="en-US" sz="2000" dirty="0">
                <a:latin typeface="+mj-lt"/>
              </a:rPr>
              <a:t> </a:t>
            </a:r>
            <a:r>
              <a:rPr lang="en-US" sz="2000" dirty="0" err="1">
                <a:latin typeface="+mj-lt"/>
              </a:rPr>
              <a:t>đang</a:t>
            </a:r>
            <a:r>
              <a:rPr lang="en-US" sz="2000" dirty="0">
                <a:latin typeface="+mj-lt"/>
              </a:rPr>
              <a:t> </a:t>
            </a:r>
            <a:r>
              <a:rPr lang="en-US" sz="2000" dirty="0" err="1">
                <a:latin typeface="+mj-lt"/>
              </a:rPr>
              <a:t>học</a:t>
            </a:r>
            <a:r>
              <a:rPr lang="en-US" sz="2000" dirty="0">
                <a:latin typeface="+mj-lt"/>
              </a:rPr>
              <a:t> </a:t>
            </a:r>
            <a:r>
              <a:rPr lang="en-US" sz="2000" dirty="0" err="1">
                <a:latin typeface="+mj-lt"/>
              </a:rPr>
              <a:t>lớp</a:t>
            </a:r>
            <a:r>
              <a:rPr lang="en-US" sz="2000" dirty="0">
                <a:latin typeface="+mj-lt"/>
              </a:rPr>
              <a:t> 10 </a:t>
            </a:r>
            <a:endParaRPr lang="vi-VN" sz="2000" dirty="0">
              <a:latin typeface="+mj-lt"/>
            </a:endParaRPr>
          </a:p>
          <a:p>
            <a:pPr algn="just" eaLnBrk="1" hangingPunct="1">
              <a:lnSpc>
                <a:spcPct val="150000"/>
              </a:lnSpc>
            </a:pPr>
            <a:r>
              <a:rPr lang="vi-VN" altLang="en-US" sz="2000" b="1" dirty="0">
                <a:latin typeface="+mj-lt"/>
                <a:cs typeface="Times New Roman" panose="02020603050405020304" pitchFamily="18" charset="0"/>
              </a:rPr>
              <a:t>- </a:t>
            </a:r>
            <a:r>
              <a:rPr lang="vi-VN" sz="2000" dirty="0">
                <a:latin typeface="+mj-lt"/>
              </a:rPr>
              <a:t>ông cũng từng chiến đấu ở </a:t>
            </a:r>
            <a:r>
              <a:rPr lang="vi-VN" sz="2000" dirty="0">
                <a:latin typeface="+mj-lt"/>
                <a:hlinkClick r:id="rId9" tooltip="Chiến tranh biên giới Tây Nam"/>
              </a:rPr>
              <a:t>Chiến trường Tây Nam</a:t>
            </a:r>
            <a:r>
              <a:rPr lang="vi-VN" sz="2000" dirty="0">
                <a:latin typeface="+mj-lt"/>
              </a:rPr>
              <a:t> Việt Nam giai đoạn 1978-1979.</a:t>
            </a:r>
          </a:p>
          <a:p>
            <a:pPr algn="just" eaLnBrk="1" hangingPunct="1">
              <a:lnSpc>
                <a:spcPct val="150000"/>
              </a:lnSpc>
            </a:pPr>
            <a:r>
              <a:rPr lang="vi-VN" altLang="en-US" sz="2000" b="1" dirty="0">
                <a:latin typeface="+mj-lt"/>
                <a:cs typeface="Times New Roman" panose="02020603050405020304" pitchFamily="18" charset="0"/>
              </a:rPr>
              <a:t>- </a:t>
            </a:r>
            <a:r>
              <a:rPr lang="vi-VN" dirty="0"/>
              <a:t>Sau đó ông được cử sang học tại </a:t>
            </a:r>
            <a:r>
              <a:rPr lang="vi-VN" dirty="0">
                <a:hlinkClick r:id="rId10" tooltip="Viện Văn học Thế giới M. Gorki (trang chưa được viết)"/>
              </a:rPr>
              <a:t>Viện Văn học Thế giới M. Gorki</a:t>
            </a:r>
            <a:r>
              <a:rPr lang="vi-VN" dirty="0"/>
              <a:t> thuộc Viện Hàn lâm Khoa học Xã hội </a:t>
            </a:r>
            <a:r>
              <a:rPr lang="vi-VN" dirty="0">
                <a:hlinkClick r:id="rId11" tooltip="Nga"/>
              </a:rPr>
              <a:t>Nga</a:t>
            </a:r>
            <a:r>
              <a:rPr lang="vi-VN" dirty="0"/>
              <a:t>. </a:t>
            </a:r>
          </a:p>
          <a:p>
            <a:pPr algn="just" eaLnBrk="1" hangingPunct="1">
              <a:lnSpc>
                <a:spcPct val="150000"/>
              </a:lnSpc>
            </a:pPr>
            <a:r>
              <a:rPr lang="vi-VN" dirty="0"/>
              <a:t>- Khi trở về nước ông làm biên tập viên Tạp chí Văn nghệ quân đội. </a:t>
            </a:r>
          </a:p>
          <a:p>
            <a:pPr algn="just" eaLnBrk="1" hangingPunct="1">
              <a:lnSpc>
                <a:spcPct val="150000"/>
              </a:lnSpc>
            </a:pPr>
            <a:r>
              <a:rPr lang="vi-VN" dirty="0"/>
              <a:t>- Từ tháng 6 năm 2004 ông chuyển sang công tác tại Đài tiếng nói Việt Nam</a:t>
            </a:r>
            <a:endParaRPr lang="en-GB" altLang="en-US" sz="2000" b="1" dirty="0">
              <a:latin typeface="+mj-lt"/>
              <a:cs typeface="Times New Roman" panose="02020603050405020304" pitchFamily="18" charset="0"/>
            </a:endParaRPr>
          </a:p>
        </p:txBody>
      </p:sp>
      <p:sp>
        <p:nvSpPr>
          <p:cNvPr id="9" name="Text Box 24">
            <a:extLst>
              <a:ext uri="{FF2B5EF4-FFF2-40B4-BE49-F238E27FC236}">
                <a16:creationId xmlns:a16="http://schemas.microsoft.com/office/drawing/2014/main" id="{0421924D-E892-46C0-B94D-02F03246257F}"/>
              </a:ext>
            </a:extLst>
          </p:cNvPr>
          <p:cNvSpPr txBox="1">
            <a:spLocks noChangeArrowheads="1"/>
          </p:cNvSpPr>
          <p:nvPr/>
        </p:nvSpPr>
        <p:spPr bwMode="auto">
          <a:xfrm>
            <a:off x="442119" y="6200216"/>
            <a:ext cx="2939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dirty="0">
                <a:solidFill>
                  <a:srgbClr val="C00000"/>
                </a:solidFill>
                <a:latin typeface="Times New Roman" panose="02020603050405020304" pitchFamily="18" charset="0"/>
                <a:cs typeface="Times New Roman" panose="02020603050405020304" pitchFamily="18" charset="0"/>
              </a:rPr>
              <a:t>NT: </a:t>
            </a:r>
            <a:r>
              <a:rPr lang="en-US" altLang="en-US" sz="2400" b="1" i="1" dirty="0" err="1">
                <a:solidFill>
                  <a:srgbClr val="C00000"/>
                </a:solidFill>
                <a:latin typeface="Times New Roman" panose="02020603050405020304" pitchFamily="18" charset="0"/>
                <a:cs typeface="Times New Roman" panose="02020603050405020304" pitchFamily="18" charset="0"/>
              </a:rPr>
              <a:t>Trần</a:t>
            </a:r>
            <a:r>
              <a:rPr lang="en-US" altLang="en-US" sz="2400" b="1" i="1" dirty="0">
                <a:solidFill>
                  <a:srgbClr val="C00000"/>
                </a:solidFill>
                <a:latin typeface="Times New Roman" panose="02020603050405020304" pitchFamily="18" charset="0"/>
                <a:cs typeface="Times New Roman" panose="02020603050405020304" pitchFamily="18" charset="0"/>
              </a:rPr>
              <a:t> </a:t>
            </a:r>
            <a:r>
              <a:rPr lang="en-US" altLang="en-US" sz="2400" b="1" i="1" dirty="0" err="1">
                <a:solidFill>
                  <a:srgbClr val="C00000"/>
                </a:solidFill>
                <a:latin typeface="Times New Roman" panose="02020603050405020304" pitchFamily="18" charset="0"/>
                <a:cs typeface="Times New Roman" panose="02020603050405020304" pitchFamily="18" charset="0"/>
              </a:rPr>
              <a:t>Đăng</a:t>
            </a:r>
            <a:r>
              <a:rPr lang="en-US" altLang="en-US" sz="2400" b="1" i="1" dirty="0">
                <a:solidFill>
                  <a:srgbClr val="C00000"/>
                </a:solidFill>
                <a:latin typeface="Times New Roman" panose="02020603050405020304" pitchFamily="18" charset="0"/>
                <a:cs typeface="Times New Roman" panose="02020603050405020304" pitchFamily="18" charset="0"/>
              </a:rPr>
              <a:t> Khoa</a:t>
            </a:r>
          </a:p>
        </p:txBody>
      </p:sp>
      <p:sp>
        <p:nvSpPr>
          <p:cNvPr id="11" name="Rectangle 6">
            <a:extLst>
              <a:ext uri="{FF2B5EF4-FFF2-40B4-BE49-F238E27FC236}">
                <a16:creationId xmlns:a16="http://schemas.microsoft.com/office/drawing/2014/main" id="{4B10123C-B1AE-4A70-ABD2-1338C7A7DC82}"/>
              </a:ext>
            </a:extLst>
          </p:cNvPr>
          <p:cNvSpPr>
            <a:spLocks noChangeArrowheads="1"/>
          </p:cNvSpPr>
          <p:nvPr/>
        </p:nvSpPr>
        <p:spPr bwMode="auto">
          <a:xfrm>
            <a:off x="3381550" y="196119"/>
            <a:ext cx="803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en-US" sz="2800" b="1" dirty="0">
                <a:solidFill>
                  <a:srgbClr val="FF0000"/>
                </a:solidFill>
                <a:latin typeface="+mn-lt"/>
                <a:cs typeface="Times New Roman" panose="02020603050405020304" pitchFamily="18" charset="0"/>
              </a:rPr>
              <a:t>Đôi nét về nhà thơ Trần Đăng Khoa</a:t>
            </a:r>
            <a:endParaRPr lang="en-US" altLang="en-US" sz="2800" b="1" i="1" dirty="0">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5F2D7BA-C838-4013-9612-88EE734342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581" y="2396581"/>
            <a:ext cx="308417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6523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33230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7266</TotalTime>
  <Words>3062</Words>
  <Application>Microsoft Office PowerPoint</Application>
  <PresentationFormat>Custom</PresentationFormat>
  <Paragraphs>273</Paragraphs>
  <Slides>45</Slides>
  <Notes>19</Notes>
  <HiddenSlides>2</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0" baseType="lpstr">
      <vt:lpstr>Microsoft YaHei</vt:lpstr>
      <vt:lpstr>.VnTime</vt:lpstr>
      <vt:lpstr>Arial</vt:lpstr>
      <vt:lpstr>Calibri</vt:lpstr>
      <vt:lpstr>Fredoka One</vt:lpstr>
      <vt:lpstr>HP001 4 hàng</vt:lpstr>
      <vt:lpstr>Open Sans</vt:lpstr>
      <vt:lpstr>Roboto</vt:lpstr>
      <vt:lpstr>Times New Roman</vt:lpstr>
      <vt:lpstr>UTM Cookies</vt:lpstr>
      <vt:lpstr>VNI-Times</vt:lpstr>
      <vt:lpstr>Wingdings</vt:lpstr>
      <vt:lpstr>Wingdings 2</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506</cp:revision>
  <dcterms:created xsi:type="dcterms:W3CDTF">2021-09-20T06:18:01Z</dcterms:created>
  <dcterms:modified xsi:type="dcterms:W3CDTF">2021-12-05T09:46:14Z</dcterms:modified>
</cp:coreProperties>
</file>