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7" r:id="rId2"/>
    <p:sldId id="379" r:id="rId3"/>
    <p:sldId id="414" r:id="rId4"/>
    <p:sldId id="396" r:id="rId5"/>
    <p:sldId id="413" r:id="rId6"/>
    <p:sldId id="397" r:id="rId7"/>
    <p:sldId id="398" r:id="rId8"/>
    <p:sldId id="405" r:id="rId9"/>
    <p:sldId id="400" r:id="rId10"/>
    <p:sldId id="404" r:id="rId11"/>
    <p:sldId id="410" r:id="rId12"/>
    <p:sldId id="403" r:id="rId13"/>
    <p:sldId id="402" r:id="rId14"/>
    <p:sldId id="401" r:id="rId15"/>
    <p:sldId id="409" r:id="rId16"/>
    <p:sldId id="408" r:id="rId17"/>
    <p:sldId id="412" r:id="rId18"/>
  </p:sldIdLst>
  <p:sldSz cx="12192000" cy="6858000"/>
  <p:notesSz cx="6858000" cy="9144000"/>
  <p:embeddedFontLst>
    <p:embeddedFont>
      <p:font typeface="Algerian" panose="04020705040A020607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5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A356C-4E29-4B51-8192-FB6AC9BA75D7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04840-FF1B-46C7-AC67-9D82010F6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jpe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8.jpe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42.png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12.wdp"/><Relationship Id="rId26" Type="http://schemas.microsoft.com/office/2007/relationships/hdphoto" Target="../media/hdphoto4.wdp"/><Relationship Id="rId21" Type="http://schemas.openxmlformats.org/officeDocument/2006/relationships/image" Target="../media/image23.png"/><Relationship Id="rId34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17" Type="http://schemas.openxmlformats.org/officeDocument/2006/relationships/image" Target="../media/image21.png"/><Relationship Id="rId25" Type="http://schemas.openxmlformats.org/officeDocument/2006/relationships/image" Target="../media/image12.png"/><Relationship Id="rId33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24" Type="http://schemas.microsoft.com/office/2007/relationships/hdphoto" Target="../media/hdphoto3.wdp"/><Relationship Id="rId32" Type="http://schemas.microsoft.com/office/2007/relationships/hdphoto" Target="../media/hdphoto1.wdp"/><Relationship Id="rId37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23" Type="http://schemas.openxmlformats.org/officeDocument/2006/relationships/image" Target="../media/image11.png"/><Relationship Id="rId28" Type="http://schemas.microsoft.com/office/2007/relationships/hdphoto" Target="../media/hdphoto5.wdp"/><Relationship Id="rId36" Type="http://schemas.openxmlformats.org/officeDocument/2006/relationships/image" Target="../media/image8.png"/><Relationship Id="rId10" Type="http://schemas.microsoft.com/office/2007/relationships/hdphoto" Target="../media/hdphoto8.wdp"/><Relationship Id="rId19" Type="http://schemas.openxmlformats.org/officeDocument/2006/relationships/image" Target="../media/image22.png"/><Relationship Id="rId31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13.png"/><Relationship Id="rId30" Type="http://schemas.microsoft.com/office/2007/relationships/hdphoto" Target="../media/hdphoto6.wdp"/><Relationship Id="rId35" Type="http://schemas.openxmlformats.org/officeDocument/2006/relationships/image" Target="../media/image25.png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26" Type="http://schemas.openxmlformats.org/officeDocument/2006/relationships/slide" Target="slide16.xml"/><Relationship Id="rId3" Type="http://schemas.openxmlformats.org/officeDocument/2006/relationships/image" Target="../media/image16.png"/><Relationship Id="rId21" Type="http://schemas.openxmlformats.org/officeDocument/2006/relationships/slide" Target="slide9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14.png"/><Relationship Id="rId25" Type="http://schemas.openxmlformats.org/officeDocument/2006/relationships/slide" Target="slide14.xml"/><Relationship Id="rId2" Type="http://schemas.openxmlformats.org/officeDocument/2006/relationships/image" Target="../media/image15.png"/><Relationship Id="rId16" Type="http://schemas.openxmlformats.org/officeDocument/2006/relationships/audio" Target="../media/audio3.wav"/><Relationship Id="rId20" Type="http://schemas.openxmlformats.org/officeDocument/2006/relationships/slide" Target="slide8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24" Type="http://schemas.openxmlformats.org/officeDocument/2006/relationships/slide" Target="slide15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10.xml"/><Relationship Id="rId28" Type="http://schemas.openxmlformats.org/officeDocument/2006/relationships/slide" Target="slide13.xml"/><Relationship Id="rId10" Type="http://schemas.openxmlformats.org/officeDocument/2006/relationships/image" Target="../media/image22.png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14" Type="http://schemas.openxmlformats.org/officeDocument/2006/relationships/image" Target="../media/image12.png"/><Relationship Id="rId22" Type="http://schemas.openxmlformats.org/officeDocument/2006/relationships/slide" Target="slide7.xml"/><Relationship Id="rId27" Type="http://schemas.openxmlformats.org/officeDocument/2006/relationships/slide" Target="slide12.xml"/><Relationship Id="rId30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VIỆT 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88695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84314" y="1107832"/>
            <a:ext cx="11100650" cy="253750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vi-VN" b="1">
                <a:solidFill>
                  <a:schemeClr val="accent1"/>
                </a:solidFill>
              </a:rPr>
              <a:t>Tuần 35</a:t>
            </a:r>
            <a:br>
              <a:rPr lang="vi-VN" dirty="0"/>
            </a:br>
            <a:r>
              <a:rPr lang="vi-VN" b="1" dirty="0">
                <a:solidFill>
                  <a:srgbClr val="FF0000"/>
                </a:solidFill>
              </a:rPr>
              <a:t>Ôn tập </a:t>
            </a:r>
            <a:r>
              <a:rPr lang="vi-VN" b="1">
                <a:solidFill>
                  <a:srgbClr val="FF0000"/>
                </a:solidFill>
              </a:rPr>
              <a:t>cuối năm</a:t>
            </a:r>
            <a:r>
              <a:rPr lang="en-US" b="1">
                <a:solidFill>
                  <a:srgbClr val="FF0000"/>
                </a:solidFill>
              </a:rPr>
              <a:t> - </a:t>
            </a:r>
            <a:r>
              <a:rPr lang="vi-VN" b="1">
                <a:solidFill>
                  <a:srgbClr val="FF0000"/>
                </a:solidFill>
              </a:rPr>
              <a:t>Tiết 6,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vi-VN" b="1">
                <a:solidFill>
                  <a:srgbClr val="FF0000"/>
                </a:solidFill>
              </a:rPr>
              <a:t>7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vi-VN" b="1">
                <a:solidFill>
                  <a:srgbClr val="FF0000"/>
                </a:solidFill>
              </a:rPr>
              <a:t>&amp;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vi-VN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-174171"/>
            <a:ext cx="12685485" cy="721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9" y="891559"/>
            <a:ext cx="9999906" cy="554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3371" y="1230302"/>
            <a:ext cx="9114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</a:rPr>
              <a:t>Đọc bài: Em nhà mình là nhất trang 139 và trả lời câu hỏi ?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591" y="4933036"/>
            <a:ext cx="788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Vì </a:t>
            </a:r>
            <a:r>
              <a:rPr lang="vi-VN" sz="4000" dirty="0">
                <a:solidFill>
                  <a:srgbClr val="008000"/>
                </a:solidFill>
              </a:rPr>
              <a:t>Nam yêu em mình 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32229" y="-20320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487" y="-246743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6).png"/>
          <p:cNvPicPr>
            <a:picLocks noChangeAspect="1"/>
          </p:cNvPicPr>
          <p:nvPr/>
        </p:nvPicPr>
        <p:blipFill>
          <a:blip r:embed="rId9" cstate="print"/>
          <a:srcRect l="14603" t="9078" r="15430" b="62036"/>
          <a:stretch>
            <a:fillRect/>
          </a:stretch>
        </p:blipFill>
        <p:spPr>
          <a:xfrm>
            <a:off x="6676571" y="2423885"/>
            <a:ext cx="3817257" cy="1785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5314" y="3004457"/>
            <a:ext cx="528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- </a:t>
            </a:r>
            <a:r>
              <a:rPr lang="vi-VN" sz="4000">
                <a:solidFill>
                  <a:schemeClr val="accent1"/>
                </a:solidFill>
              </a:rPr>
              <a:t>Vì </a:t>
            </a:r>
            <a:r>
              <a:rPr lang="vi-VN" sz="4000" dirty="0">
                <a:solidFill>
                  <a:schemeClr val="accent1"/>
                </a:solidFill>
              </a:rPr>
              <a:t>sao Nam không muốn đổi em gái ?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453736"/>
            <a:ext cx="1117600" cy="11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0114" y="603861"/>
            <a:ext cx="435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THƯ GIÃN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7" name="Picture 6" descr="istockphoto-876104658-1024x1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3050"/>
            <a:ext cx="12192000" cy="531495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0"/>
            <a:ext cx="12685485" cy="7068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834571"/>
            <a:ext cx="10813143" cy="602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61" y="6476736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08" y="5306114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00" y="1172245"/>
            <a:ext cx="9811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bài: </a:t>
            </a:r>
            <a:r>
              <a:rPr lang="vi-VN" sz="4000" dirty="0">
                <a:solidFill>
                  <a:srgbClr val="0000FF"/>
                </a:solidFill>
              </a:rPr>
              <a:t>Làm </a:t>
            </a:r>
            <a:r>
              <a:rPr lang="vi-VN" sz="4000">
                <a:solidFill>
                  <a:srgbClr val="0000FF"/>
                </a:solidFill>
              </a:rPr>
              <a:t>anh </a:t>
            </a:r>
            <a:r>
              <a:rPr lang="en-US" sz="4000"/>
              <a:t>(</a:t>
            </a:r>
            <a:r>
              <a:rPr lang="vi-VN" sz="4000"/>
              <a:t>trang141</a:t>
            </a:r>
            <a:r>
              <a:rPr lang="en-US" sz="4000"/>
              <a:t>) </a:t>
            </a:r>
            <a:r>
              <a:rPr lang="vi-VN" sz="4000"/>
              <a:t>và </a:t>
            </a:r>
            <a:r>
              <a:rPr lang="vi-VN" sz="4000" dirty="0"/>
              <a:t>trả lời </a:t>
            </a:r>
            <a:r>
              <a:rPr lang="vi-VN" sz="4000"/>
              <a:t>câu hỏi</a:t>
            </a:r>
            <a:r>
              <a:rPr lang="en-US" sz="4000"/>
              <a:t>.</a:t>
            </a:r>
            <a:r>
              <a:rPr lang="vi-VN" sz="4000"/>
              <a:t>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64458" y="4598228"/>
            <a:ext cx="7791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8000"/>
                </a:solidFill>
              </a:rPr>
              <a:t>- Vì l</a:t>
            </a:r>
            <a:r>
              <a:rPr lang="vi-VN" sz="4000">
                <a:solidFill>
                  <a:srgbClr val="008000"/>
                </a:solidFill>
              </a:rPr>
              <a:t>àm anh </a:t>
            </a:r>
            <a:r>
              <a:rPr lang="en-US" sz="4000">
                <a:solidFill>
                  <a:srgbClr val="008000"/>
                </a:solidFill>
              </a:rPr>
              <a:t>phải chiều em của mình!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0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7).png"/>
          <p:cNvPicPr>
            <a:picLocks noChangeAspect="1"/>
          </p:cNvPicPr>
          <p:nvPr/>
        </p:nvPicPr>
        <p:blipFill>
          <a:blip r:embed="rId11" cstate="print"/>
          <a:srcRect l="44152" t="8821" r="710" b="31850"/>
          <a:stretch>
            <a:fillRect/>
          </a:stretch>
        </p:blipFill>
        <p:spPr>
          <a:xfrm>
            <a:off x="8098972" y="2032000"/>
            <a:ext cx="2931886" cy="2510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8572" y="3091543"/>
            <a:ext cx="637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- Vì sao làm anh lại </a:t>
            </a:r>
            <a:r>
              <a:rPr lang="vi-VN" sz="4000">
                <a:solidFill>
                  <a:schemeClr val="accent1"/>
                </a:solidFill>
              </a:rPr>
              <a:t>khó</a:t>
            </a:r>
            <a:r>
              <a:rPr lang="en-US" sz="4000">
                <a:solidFill>
                  <a:schemeClr val="accent1"/>
                </a:solidFill>
              </a:rPr>
              <a:t>?</a:t>
            </a:r>
            <a:r>
              <a:rPr lang="vi-VN" sz="4000">
                <a:solidFill>
                  <a:schemeClr val="accent1"/>
                </a:solidFill>
              </a:rPr>
              <a:t> 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028" y="0"/>
            <a:ext cx="12729028" cy="7300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3121"/>
            <a:ext cx="10900229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265" y="5726796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4993615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748" y="1041617"/>
            <a:ext cx="1032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đoạn 2 bài </a:t>
            </a:r>
            <a:r>
              <a:rPr lang="vi-VN" sz="3600" dirty="0">
                <a:solidFill>
                  <a:srgbClr val="0000FF"/>
                </a:solidFill>
              </a:rPr>
              <a:t>Xóm chuồn chuồn </a:t>
            </a:r>
            <a:r>
              <a:rPr lang="vi-VN" sz="3600" dirty="0"/>
              <a:t>trang 158 và trả lời </a:t>
            </a:r>
            <a:r>
              <a:rPr lang="vi-VN" sz="3600"/>
              <a:t>câu hỏi?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38629" y="4528458"/>
            <a:ext cx="9658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Chuồn </a:t>
            </a:r>
            <a:r>
              <a:rPr lang="vi-VN" sz="4000" dirty="0">
                <a:solidFill>
                  <a:srgbClr val="008000"/>
                </a:solidFill>
              </a:rPr>
              <a:t>chuồn bay qua đồng hoa cỏ may ,tìm về tránh mưa trong </a:t>
            </a:r>
            <a:r>
              <a:rPr lang="vi-VN" sz="4000">
                <a:solidFill>
                  <a:srgbClr val="008000"/>
                </a:solidFill>
              </a:rPr>
              <a:t>chân cỏ</a:t>
            </a:r>
            <a:r>
              <a:rPr lang="en-US" sz="4000">
                <a:solidFill>
                  <a:srgbClr val="008000"/>
                </a:solidFill>
              </a:rPr>
              <a:t>.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42925" y="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487" y="0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79).png"/>
          <p:cNvPicPr>
            <a:picLocks noChangeAspect="1"/>
          </p:cNvPicPr>
          <p:nvPr/>
        </p:nvPicPr>
        <p:blipFill>
          <a:blip r:embed="rId11"/>
          <a:srcRect l="14696" t="56296" r="12254" b="10688"/>
          <a:stretch>
            <a:fillRect/>
          </a:stretch>
        </p:blipFill>
        <p:spPr>
          <a:xfrm>
            <a:off x="6374294" y="2394857"/>
            <a:ext cx="4569477" cy="2002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3770" y="2815771"/>
            <a:ext cx="559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- </a:t>
            </a:r>
            <a:r>
              <a:rPr lang="vi-VN" sz="4000">
                <a:solidFill>
                  <a:schemeClr val="accent1"/>
                </a:solidFill>
              </a:rPr>
              <a:t>Trời </a:t>
            </a:r>
            <a:r>
              <a:rPr lang="vi-VN" sz="4000" dirty="0">
                <a:solidFill>
                  <a:schemeClr val="accent1"/>
                </a:solidFill>
              </a:rPr>
              <a:t>dông gió chuồn chuồn đi đâu?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5" y="-203200"/>
            <a:ext cx="12729028" cy="7271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4" y="767007"/>
            <a:ext cx="10551886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8434" y="1070645"/>
            <a:ext cx="9930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</a:t>
            </a:r>
            <a:r>
              <a:rPr lang="vi-VN" sz="4000"/>
              <a:t>bài </a:t>
            </a:r>
            <a:r>
              <a:rPr lang="en-US" sz="4000">
                <a:solidFill>
                  <a:srgbClr val="0000FF"/>
                </a:solidFill>
              </a:rPr>
              <a:t>V</a:t>
            </a:r>
            <a:r>
              <a:rPr lang="vi-VN" sz="4000">
                <a:solidFill>
                  <a:srgbClr val="0000FF"/>
                </a:solidFill>
              </a:rPr>
              <a:t>e </a:t>
            </a:r>
            <a:r>
              <a:rPr lang="vi-VN" sz="4000" dirty="0">
                <a:solidFill>
                  <a:srgbClr val="0000FF"/>
                </a:solidFill>
              </a:rPr>
              <a:t>con đi học </a:t>
            </a:r>
            <a:r>
              <a:rPr lang="vi-VN" sz="4000" dirty="0"/>
              <a:t>trang 146 và trả lời </a:t>
            </a:r>
            <a:r>
              <a:rPr lang="vi-VN" sz="4000"/>
              <a:t>câu hỏi</a:t>
            </a:r>
            <a:r>
              <a:rPr lang="en-US" sz="4000"/>
              <a:t>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235854" y="4354949"/>
            <a:ext cx="9286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Vì </a:t>
            </a:r>
            <a:r>
              <a:rPr lang="vi-VN" sz="4000" dirty="0">
                <a:solidFill>
                  <a:srgbClr val="008000"/>
                </a:solidFill>
              </a:rPr>
              <a:t>mới học được chữ e, ve con đã bỏ học đi chơi.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188686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772" y="-203200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8).png"/>
          <p:cNvPicPr>
            <a:picLocks noChangeAspect="1"/>
          </p:cNvPicPr>
          <p:nvPr/>
        </p:nvPicPr>
        <p:blipFill rotWithShape="1">
          <a:blip r:embed="rId11"/>
          <a:srcRect l="14579" t="63136" r="14202" b="1462"/>
          <a:stretch/>
        </p:blipFill>
        <p:spPr>
          <a:xfrm>
            <a:off x="6633029" y="2138700"/>
            <a:ext cx="4949371" cy="2056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0170" y="2583543"/>
            <a:ext cx="5355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- </a:t>
            </a:r>
            <a:r>
              <a:rPr lang="vi-VN" sz="4000">
                <a:solidFill>
                  <a:schemeClr val="accent1"/>
                </a:solidFill>
              </a:rPr>
              <a:t>Vì </a:t>
            </a:r>
            <a:r>
              <a:rPr lang="vi-VN" sz="4000" dirty="0">
                <a:solidFill>
                  <a:schemeClr val="accent1"/>
                </a:solidFill>
              </a:rPr>
              <a:t>sao ve con chỉ biết đọc chữ e ?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-188686"/>
            <a:ext cx="12670971" cy="7242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404148"/>
            <a:ext cx="11219543" cy="5938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89" y="55894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514" y="4818743"/>
            <a:ext cx="1509486" cy="153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7257" y="881959"/>
            <a:ext cx="1007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bài: </a:t>
            </a:r>
            <a:r>
              <a:rPr lang="vi-VN" sz="4000" dirty="0">
                <a:solidFill>
                  <a:srgbClr val="0000FF"/>
                </a:solidFill>
              </a:rPr>
              <a:t>Sử dụng đồ dùng học tập an toàn </a:t>
            </a:r>
            <a:r>
              <a:rPr lang="vi-VN" sz="4000" dirty="0"/>
              <a:t>trang 148 và trả lời </a:t>
            </a:r>
            <a:r>
              <a:rPr lang="vi-VN" sz="4000"/>
              <a:t>câu hỏi</a:t>
            </a:r>
            <a:r>
              <a:rPr lang="en-US" sz="4000"/>
              <a:t>.</a:t>
            </a:r>
            <a:r>
              <a:rPr lang="vi-VN" sz="4000"/>
              <a:t>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081313" y="4567694"/>
            <a:ext cx="1021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8000"/>
                </a:solidFill>
              </a:rPr>
              <a:t>- </a:t>
            </a:r>
            <a:r>
              <a:rPr lang="vi-VN" sz="3600">
                <a:solidFill>
                  <a:srgbClr val="008000"/>
                </a:solidFill>
              </a:rPr>
              <a:t>Vì </a:t>
            </a:r>
            <a:r>
              <a:rPr lang="vi-VN" sz="3600" dirty="0">
                <a:solidFill>
                  <a:srgbClr val="008000"/>
                </a:solidFill>
              </a:rPr>
              <a:t>những đồ dùng sắc nhọn dễ gây thương tích cho bản thân và người khác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04800" y="-20320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258" y="-246743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9).png"/>
          <p:cNvPicPr>
            <a:picLocks noChangeAspect="1"/>
          </p:cNvPicPr>
          <p:nvPr/>
        </p:nvPicPr>
        <p:blipFill>
          <a:blip r:embed="rId11" cstate="print"/>
          <a:srcRect l="10198" t="54391" r="5360" b="5820"/>
          <a:stretch>
            <a:fillRect/>
          </a:stretch>
        </p:blipFill>
        <p:spPr>
          <a:xfrm>
            <a:off x="8097077" y="2148114"/>
            <a:ext cx="3078923" cy="2728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5999" y="2669537"/>
            <a:ext cx="7309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- </a:t>
            </a:r>
            <a:r>
              <a:rPr lang="vi-VN" sz="4000"/>
              <a:t>Vì </a:t>
            </a:r>
            <a:r>
              <a:rPr lang="vi-VN" sz="4000" dirty="0"/>
              <a:t>sao khi dùng những vật sắc nhọn e phải cẩn thận ?</a:t>
            </a:r>
            <a:endParaRPr lang="en-US" sz="4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6" y="-188686"/>
            <a:ext cx="12700000" cy="72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098"/>
            <a:ext cx="11509829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6370669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887820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1215334"/>
            <a:ext cx="1108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</a:t>
            </a:r>
            <a:r>
              <a:rPr lang="vi-VN" sz="4000"/>
              <a:t>bài </a:t>
            </a:r>
            <a:r>
              <a:rPr lang="en-US" sz="4000">
                <a:solidFill>
                  <a:srgbClr val="0000FF"/>
                </a:solidFill>
              </a:rPr>
              <a:t>E</a:t>
            </a:r>
            <a:r>
              <a:rPr lang="vi-VN" sz="4000">
                <a:solidFill>
                  <a:srgbClr val="0000FF"/>
                </a:solidFill>
              </a:rPr>
              <a:t>m </a:t>
            </a:r>
            <a:r>
              <a:rPr lang="vi-VN" sz="4000" dirty="0">
                <a:solidFill>
                  <a:srgbClr val="0000FF"/>
                </a:solidFill>
              </a:rPr>
              <a:t>yêu mùa hè </a:t>
            </a:r>
            <a:r>
              <a:rPr lang="vi-VN" sz="4000" dirty="0"/>
              <a:t>trang 157 và trả lời </a:t>
            </a:r>
            <a:r>
              <a:rPr lang="vi-VN" sz="4000"/>
              <a:t>câu hỏi</a:t>
            </a:r>
            <a:r>
              <a:rPr lang="en-US" sz="4000"/>
              <a:t>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514475" y="4220663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Quả </a:t>
            </a:r>
            <a:r>
              <a:rPr lang="vi-VN" sz="4000" dirty="0">
                <a:solidFill>
                  <a:srgbClr val="008000"/>
                </a:solidFill>
              </a:rPr>
              <a:t>sim có vị ngọt 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17715" y="-217714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258" y="-217714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77).png"/>
          <p:cNvPicPr>
            <a:picLocks noChangeAspect="1"/>
          </p:cNvPicPr>
          <p:nvPr/>
        </p:nvPicPr>
        <p:blipFill>
          <a:blip r:embed="rId9"/>
          <a:srcRect l="45340" t="7718" r="3673" b="52430"/>
          <a:stretch>
            <a:fillRect/>
          </a:stretch>
        </p:blipFill>
        <p:spPr>
          <a:xfrm>
            <a:off x="7115175" y="2000249"/>
            <a:ext cx="4429125" cy="2600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0125" y="2828925"/>
            <a:ext cx="588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</a:rPr>
              <a:t>- </a:t>
            </a:r>
            <a:r>
              <a:rPr lang="vi-VN" sz="4000">
                <a:solidFill>
                  <a:schemeClr val="accent1"/>
                </a:solidFill>
              </a:rPr>
              <a:t>Quả </a:t>
            </a:r>
            <a:r>
              <a:rPr lang="vi-VN" sz="4000" dirty="0">
                <a:solidFill>
                  <a:schemeClr val="accent1"/>
                </a:solidFill>
              </a:rPr>
              <a:t>sim có vị gì?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a29a4872353d6ba9fae4a4887fb47e.jpg"/>
          <p:cNvPicPr>
            <a:picLocks noChangeAspect="1"/>
          </p:cNvPicPr>
          <p:nvPr/>
        </p:nvPicPr>
        <p:blipFill>
          <a:blip r:embed="rId2"/>
          <a:srcRect b="7803"/>
          <a:stretch>
            <a:fillRect/>
          </a:stretch>
        </p:blipFill>
        <p:spPr>
          <a:xfrm>
            <a:off x="0" y="479685"/>
            <a:ext cx="12192000" cy="6378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8862" y="2644619"/>
            <a:ext cx="5615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09434"/>
            <a:ext cx="1219200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8630" y="667656"/>
            <a:ext cx="576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TRÒ CHƠI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9943" y="1288871"/>
            <a:ext cx="6574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</a:rPr>
              <a:t>Ếch xanh mưu trí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4" y="393186"/>
            <a:ext cx="1019176" cy="10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171" y="3171372"/>
            <a:ext cx="1123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Bước 1: Chọn từ ngữ bên dưới mỗi con ếch để đến bài tập.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4457" y="3904343"/>
            <a:ext cx="1123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Bước 2: HS trả lời xong click vào con ếch để quay lại slide 5. Click vào con ếch có từ ngữ đấy để ếch rơi xuống nước.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68913" cy="2525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60" y="6071569"/>
            <a:ext cx="2337448" cy="786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786" y="4929562"/>
            <a:ext cx="1638443" cy="1526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1" y="5401906"/>
            <a:ext cx="1384988" cy="1266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15" y="5128773"/>
            <a:ext cx="1267074" cy="1386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14" y="5929420"/>
            <a:ext cx="1382534" cy="1139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3"/>
            <a:ext cx="12544426" cy="6856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  <p:pic>
        <p:nvPicPr>
          <p:cNvPr id="35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0"/>
            <a:ext cx="1219200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powerpoint-07.pn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0" y="0"/>
            <a:ext cx="1783827" cy="7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6" y="0"/>
            <a:ext cx="1279026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91" y="1857720"/>
            <a:ext cx="1543813" cy="1251090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11" name="hammer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>
              <a:snd r:embed="rId16" name="explode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231" y="1"/>
            <a:ext cx="4252856" cy="2343150"/>
          </a:xfrm>
          <a:prstGeom prst="rect">
            <a:avLst/>
          </a:prstGeom>
        </p:spPr>
      </p:pic>
      <p:sp>
        <p:nvSpPr>
          <p:cNvPr id="24" name="Rounded Rectangle 23">
            <a:hlinkClick r:id="rId19" action="ppaction://hlinksldjump"/>
          </p:cNvPr>
          <p:cNvSpPr/>
          <p:nvPr/>
        </p:nvSpPr>
        <p:spPr>
          <a:xfrm>
            <a:off x="3787630" y="3306302"/>
            <a:ext cx="145590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Chăm</a:t>
            </a:r>
            <a:r>
              <a:rPr lang="en-US">
                <a:solidFill>
                  <a:srgbClr val="0000FF"/>
                </a:solidFill>
              </a:rPr>
              <a:t> chỉ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Rounded Rectangle 24">
            <a:hlinkClick r:id="rId20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Thật</a:t>
            </a:r>
            <a:r>
              <a:rPr lang="en-US">
                <a:solidFill>
                  <a:srgbClr val="0000FF"/>
                </a:solidFill>
              </a:rPr>
              <a:t> 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ounded Rectangle 25">
            <a:hlinkClick r:id="rId21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Cẩn</a:t>
            </a:r>
            <a:r>
              <a:rPr lang="en-US">
                <a:solidFill>
                  <a:srgbClr val="0000FF"/>
                </a:solidFill>
              </a:rPr>
              <a:t> 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Rounded Rectangle 26">
            <a:hlinkClick r:id="rId2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  <a:hlinkClick r:id="rId20" action="ppaction://hlinksldjump"/>
              </a:rPr>
              <a:t>Giản</a:t>
            </a:r>
            <a:r>
              <a:rPr lang="en-US">
                <a:solidFill>
                  <a:srgbClr val="0000FF"/>
                </a:solidFill>
              </a:rPr>
              <a:t> dị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Rounded Rectangle 27">
            <a:hlinkClick r:id="rId2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Vui</a:t>
            </a:r>
            <a:r>
              <a:rPr lang="en-US">
                <a:solidFill>
                  <a:srgbClr val="0000FF"/>
                </a:solidFill>
              </a:rPr>
              <a:t> vẻ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Rounded Rectangle 28">
            <a:hlinkClick r:id="rId24" action="ppaction://hlinksldjump"/>
          </p:cNvPr>
          <p:cNvSpPr/>
          <p:nvPr/>
        </p:nvSpPr>
        <p:spPr>
          <a:xfrm>
            <a:off x="8208326" y="5682486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Dũng</a:t>
            </a:r>
            <a:r>
              <a:rPr lang="en-US">
                <a:solidFill>
                  <a:srgbClr val="0000FF"/>
                </a:solidFill>
              </a:rPr>
              <a:t> cảm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Rounded Rectangle 29">
            <a:hlinkClick r:id="rId2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Kiên</a:t>
            </a:r>
            <a:r>
              <a:rPr lang="en-US">
                <a:solidFill>
                  <a:srgbClr val="0000FF"/>
                </a:solidFill>
              </a:rPr>
              <a:t> trì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Rounded Rectangle 30">
            <a:hlinkClick r:id="rId26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Ngăn</a:t>
            </a:r>
            <a:r>
              <a:rPr lang="en-US">
                <a:solidFill>
                  <a:srgbClr val="0000FF"/>
                </a:solidFill>
              </a:rPr>
              <a:t> 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Rounded Rectangle 31">
            <a:hlinkClick r:id="rId2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Tự</a:t>
            </a:r>
            <a:r>
              <a:rPr lang="en-US">
                <a:solidFill>
                  <a:srgbClr val="0000FF"/>
                </a:solidFill>
              </a:rPr>
              <a:t> tin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Rounded Rectangle 32">
            <a:hlinkClick r:id="rId2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0000FF"/>
                </a:solidFill>
              </a:rPr>
              <a:t>Sạch</a:t>
            </a:r>
            <a:r>
              <a:rPr lang="en-US">
                <a:solidFill>
                  <a:srgbClr val="0000FF"/>
                </a:solidFill>
              </a:rPr>
              <a:t> sẽ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4" name="Picture 33" descr="powerpoint-07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0"/>
            <a:ext cx="1783827" cy="794479"/>
          </a:xfrm>
          <a:prstGeom prst="rect">
            <a:avLst/>
          </a:prstGeom>
        </p:spPr>
      </p:pic>
      <p:pic>
        <p:nvPicPr>
          <p:cNvPr id="35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0"/>
            <a:ext cx="1219200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972953"/>
            <a:ext cx="10822897" cy="5399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702996"/>
            <a:ext cx="1975757" cy="117405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103730"/>
            <a:ext cx="1744050" cy="1319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479" y="1180518"/>
            <a:ext cx="1046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bài: </a:t>
            </a:r>
            <a:r>
              <a:rPr lang="vi-VN" sz="3600" dirty="0">
                <a:solidFill>
                  <a:srgbClr val="0000FF"/>
                </a:solidFill>
              </a:rPr>
              <a:t>Cuộc thi không thành (trang 128) </a:t>
            </a:r>
            <a:r>
              <a:rPr lang="vi-VN" sz="3600" dirty="0"/>
              <a:t>và trả lời câu hỏi sau: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53033" y="4728014"/>
            <a:ext cx="9773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Vì </a:t>
            </a:r>
            <a:r>
              <a:rPr lang="vi-VN" sz="4000" dirty="0">
                <a:solidFill>
                  <a:srgbClr val="008000"/>
                </a:solidFill>
              </a:rPr>
              <a:t>bạn nào cũng đòi bạn khác “chạy” theo cách của mình. 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937" y="2884978"/>
            <a:ext cx="5711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- </a:t>
            </a:r>
            <a:r>
              <a:rPr lang="vi-VN" sz="3600">
                <a:solidFill>
                  <a:schemeClr val="accent1"/>
                </a:solidFill>
              </a:rPr>
              <a:t>Vì </a:t>
            </a:r>
            <a:r>
              <a:rPr lang="vi-VN" sz="3600" dirty="0">
                <a:solidFill>
                  <a:schemeClr val="accent1"/>
                </a:solidFill>
              </a:rPr>
              <a:t>sao cuộc thi của ba bạn không thành?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image (61).png"/>
          <p:cNvPicPr>
            <a:picLocks noChangeAspect="1"/>
          </p:cNvPicPr>
          <p:nvPr/>
        </p:nvPicPr>
        <p:blipFill>
          <a:blip r:embed="rId9" cstate="print"/>
          <a:srcRect l="12286" t="58579" r="9879" b="110"/>
          <a:stretch>
            <a:fillRect/>
          </a:stretch>
        </p:blipFill>
        <p:spPr>
          <a:xfrm>
            <a:off x="6879080" y="2043578"/>
            <a:ext cx="4007370" cy="2533574"/>
          </a:xfrm>
          <a:prstGeom prst="rect">
            <a:avLst/>
          </a:prstGeom>
        </p:spPr>
      </p:pic>
      <p:pic>
        <p:nvPicPr>
          <p:cNvPr id="10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70" y="420914"/>
            <a:ext cx="1045029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12192000" cy="637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9" y="941178"/>
            <a:ext cx="1142250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52" y="6071569"/>
            <a:ext cx="2337448" cy="78643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965" y="5229542"/>
            <a:ext cx="1623806" cy="1628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45" y="4758591"/>
            <a:ext cx="10463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Cá </a:t>
            </a:r>
            <a:r>
              <a:rPr lang="vi-VN" sz="4000" dirty="0">
                <a:solidFill>
                  <a:srgbClr val="008000"/>
                </a:solidFill>
              </a:rPr>
              <a:t>heo không đẻ trứng như cá mà sinh con và nuôi con bằng sữa.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94" y="1482043"/>
            <a:ext cx="1046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bài: </a:t>
            </a:r>
            <a:r>
              <a:rPr lang="vi-VN" sz="3600" dirty="0">
                <a:solidFill>
                  <a:srgbClr val="0000FF"/>
                </a:solidFill>
              </a:rPr>
              <a:t>Anh hùng biển cả (trang 130) </a:t>
            </a:r>
            <a:r>
              <a:rPr lang="vi-VN" sz="3600" dirty="0"/>
              <a:t>và trả lời câu hỏi sau: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85677" y="3157928"/>
            <a:ext cx="5711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- </a:t>
            </a:r>
            <a:r>
              <a:rPr lang="vi-VN" sz="3600">
                <a:solidFill>
                  <a:schemeClr val="accent1"/>
                </a:solidFill>
              </a:rPr>
              <a:t>Cá </a:t>
            </a:r>
            <a:r>
              <a:rPr lang="vi-VN" sz="3600" dirty="0">
                <a:solidFill>
                  <a:schemeClr val="accent1"/>
                </a:solidFill>
              </a:rPr>
              <a:t>heo có đặc điểm gì khác loài cá?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image (62).png"/>
          <p:cNvPicPr>
            <a:picLocks noChangeAspect="1"/>
          </p:cNvPicPr>
          <p:nvPr/>
        </p:nvPicPr>
        <p:blipFill>
          <a:blip r:embed="rId9"/>
          <a:srcRect l="7691" t="51366" r="12633" b="3825"/>
          <a:stretch>
            <a:fillRect/>
          </a:stretch>
        </p:blipFill>
        <p:spPr>
          <a:xfrm>
            <a:off x="6811720" y="2123606"/>
            <a:ext cx="4527030" cy="257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486" y="420914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1"/>
            <a:ext cx="12670972" cy="71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926663"/>
            <a:ext cx="1090022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40" y="5782129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82" y="5010150"/>
            <a:ext cx="2020013" cy="1467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143" y="1172245"/>
            <a:ext cx="8911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</a:rPr>
              <a:t>Đọc bài: Hoa kết trái trang 131và trả lời câu hỏi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437" y="4630056"/>
            <a:ext cx="9354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Bài </a:t>
            </a:r>
            <a:r>
              <a:rPr lang="vi-VN" sz="4000" dirty="0">
                <a:solidFill>
                  <a:srgbClr val="008000"/>
                </a:solidFill>
              </a:rPr>
              <a:t>thơ khuyên các bạn nhỏ đừng hái hoa tươi để hoa kết trái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17714" y="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773" y="0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3).png"/>
          <p:cNvPicPr>
            <a:picLocks noChangeAspect="1"/>
          </p:cNvPicPr>
          <p:nvPr/>
        </p:nvPicPr>
        <p:blipFill>
          <a:blip r:embed="rId9"/>
          <a:srcRect l="10944" t="12438" r="63367" b="-1087"/>
          <a:stretch>
            <a:fillRect/>
          </a:stretch>
        </p:blipFill>
        <p:spPr>
          <a:xfrm rot="5400000" flipH="1" flipV="1">
            <a:off x="7209974" y="874486"/>
            <a:ext cx="1785257" cy="4550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9257" y="2801257"/>
            <a:ext cx="5326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- </a:t>
            </a:r>
            <a:r>
              <a:rPr lang="vi-VN" sz="4000">
                <a:solidFill>
                  <a:schemeClr val="accent1"/>
                </a:solidFill>
              </a:rPr>
              <a:t>Bài </a:t>
            </a:r>
            <a:r>
              <a:rPr lang="vi-VN" sz="4000" dirty="0">
                <a:solidFill>
                  <a:schemeClr val="accent1"/>
                </a:solidFill>
              </a:rPr>
              <a:t>thơ khuyên các bạn nhỏ điều gì ?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496800" cy="7065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" y="730721"/>
            <a:ext cx="10508344" cy="6127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401" y="1157732"/>
            <a:ext cx="930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Đọc bài: </a:t>
            </a:r>
            <a:r>
              <a:rPr lang="vi-VN" sz="3600" dirty="0">
                <a:solidFill>
                  <a:srgbClr val="0000FF"/>
                </a:solidFill>
              </a:rPr>
              <a:t>Ngôi nhà ấm áp </a:t>
            </a:r>
            <a:r>
              <a:rPr lang="vi-VN" sz="3600" dirty="0"/>
              <a:t>trang 137 và trả lời câu hỏi: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262742" y="4647473"/>
            <a:ext cx="857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8000"/>
                </a:solidFill>
              </a:rPr>
              <a:t>- </a:t>
            </a:r>
            <a:r>
              <a:rPr lang="vi-VN" sz="4000">
                <a:solidFill>
                  <a:srgbClr val="008000"/>
                </a:solidFill>
              </a:rPr>
              <a:t>Vì </a:t>
            </a:r>
            <a:r>
              <a:rPr lang="vi-VN" sz="4000" dirty="0">
                <a:solidFill>
                  <a:srgbClr val="008000"/>
                </a:solidFill>
              </a:rPr>
              <a:t>cả nhà thỏ yêu thương nhau</a:t>
            </a:r>
            <a:endParaRPr lang="en-US" sz="4000" dirty="0">
              <a:solidFill>
                <a:srgbClr val="008000"/>
              </a:solidFill>
            </a:endParaRPr>
          </a:p>
        </p:txBody>
      </p:sp>
      <p:pic>
        <p:nvPicPr>
          <p:cNvPr id="8" name="Picture 7" descr="powerpoint-0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783827" cy="794479"/>
          </a:xfrm>
          <a:prstGeom prst="rect">
            <a:avLst/>
          </a:prstGeom>
        </p:spPr>
      </p:pic>
      <p:pic>
        <p:nvPicPr>
          <p:cNvPr id="9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487" y="0"/>
            <a:ext cx="1030513" cy="10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(65).png"/>
          <p:cNvPicPr>
            <a:picLocks noChangeAspect="1"/>
          </p:cNvPicPr>
          <p:nvPr/>
        </p:nvPicPr>
        <p:blipFill>
          <a:blip r:embed="rId9" cstate="print"/>
          <a:srcRect l="9691" t="64539" r="11779"/>
          <a:stretch>
            <a:fillRect/>
          </a:stretch>
        </p:blipFill>
        <p:spPr>
          <a:xfrm>
            <a:off x="6749143" y="2075543"/>
            <a:ext cx="4441372" cy="2360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5657" y="2801257"/>
            <a:ext cx="5820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- </a:t>
            </a:r>
            <a:r>
              <a:rPr lang="vi-VN" sz="3600">
                <a:solidFill>
                  <a:schemeClr val="accent1"/>
                </a:solidFill>
              </a:rPr>
              <a:t>Vì </a:t>
            </a:r>
            <a:r>
              <a:rPr lang="vi-VN" sz="3600" dirty="0">
                <a:solidFill>
                  <a:schemeClr val="accent1"/>
                </a:solidFill>
              </a:rPr>
              <a:t>sao thỏ con </a:t>
            </a:r>
            <a:r>
              <a:rPr lang="vi-VN" sz="3600">
                <a:solidFill>
                  <a:schemeClr val="accent1"/>
                </a:solidFill>
              </a:rPr>
              <a:t>nói “Nhà </a:t>
            </a:r>
            <a:r>
              <a:rPr lang="vi-VN" sz="3600" dirty="0">
                <a:solidFill>
                  <a:schemeClr val="accent1"/>
                </a:solidFill>
              </a:rPr>
              <a:t>mình thật </a:t>
            </a:r>
            <a:r>
              <a:rPr lang="vi-VN" sz="3600">
                <a:solidFill>
                  <a:schemeClr val="accent1"/>
                </a:solidFill>
              </a:rPr>
              <a:t>ấm áp“?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498</Words>
  <Application>Microsoft Office PowerPoint</Application>
  <PresentationFormat>Màn hình rộng</PresentationFormat>
  <Paragraphs>51</Paragraphs>
  <Slides>17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2" baseType="lpstr">
      <vt:lpstr>Calibri</vt:lpstr>
      <vt:lpstr>Arial</vt:lpstr>
      <vt:lpstr>Algerian</vt:lpstr>
      <vt:lpstr>UTM Avo</vt:lpstr>
      <vt:lpstr>Office Theme</vt:lpstr>
      <vt:lpstr>Tuần 35 Ôn tập cuối năm - Tiết 6, 7 &amp; 8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phuongmaidtvh@gmail.com</cp:lastModifiedBy>
  <cp:revision>73</cp:revision>
  <dcterms:created xsi:type="dcterms:W3CDTF">2021-11-01T08:16:43Z</dcterms:created>
  <dcterms:modified xsi:type="dcterms:W3CDTF">2023-07-20T13:01:02Z</dcterms:modified>
</cp:coreProperties>
</file>