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598" r:id="rId2"/>
    <p:sldId id="590" r:id="rId3"/>
    <p:sldId id="583" r:id="rId4"/>
    <p:sldId id="591" r:id="rId5"/>
    <p:sldId id="427" r:id="rId6"/>
    <p:sldId id="395" r:id="rId7"/>
    <p:sldId id="426" r:id="rId8"/>
    <p:sldId id="429" r:id="rId9"/>
    <p:sldId id="597" r:id="rId10"/>
    <p:sldId id="428" r:id="rId11"/>
    <p:sldId id="585" r:id="rId12"/>
    <p:sldId id="586" r:id="rId13"/>
    <p:sldId id="587" r:id="rId14"/>
    <p:sldId id="588" r:id="rId15"/>
    <p:sldId id="589" r:id="rId16"/>
    <p:sldId id="592" r:id="rId17"/>
    <p:sldId id="596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594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Scriptina KT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00080"/>
    <a:srgbClr val="FF8119"/>
    <a:srgbClr val="33CC33"/>
    <a:srgbClr val="0066FF"/>
    <a:srgbClr val="FF0000"/>
    <a:srgbClr val="000000"/>
    <a:srgbClr val="66FF99"/>
    <a:srgbClr val="FF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66ED3-46B1-4163-9D6D-2C1DFE6769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4A1D-CC78-4860-87F8-C2E7A58CE92D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9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566A-9031-FD86-19E1-E0426E694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F8949-0DCF-5CF7-9B00-00A2A21F4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38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20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3D3C12E8-6137-425F-8A48-D22708BECB79}"/>
              </a:ext>
            </a:extLst>
          </p:cNvPr>
          <p:cNvSpPr txBox="1"/>
          <p:nvPr/>
        </p:nvSpPr>
        <p:spPr>
          <a:xfrm>
            <a:off x="1984056" y="534706"/>
            <a:ext cx="86660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45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 </a:t>
            </a:r>
            <a:r>
              <a:rPr lang="en-US" alt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55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 </a:t>
            </a:r>
            <a:r>
              <a:rPr lang="en-US" altLang="en-US" sz="2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FF81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FF8119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5 , 6 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770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 </a:t>
            </a:r>
            <a:r>
              <a:rPr lang="en-US" altLang="en-US" sz="2800" dirty="0" err="1">
                <a:solidFill>
                  <a:srgbClr val="FF770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FF7707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65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solidFill>
                  <a:srgbClr val="FF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solidFill>
                  <a:srgbClr val="FF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7, 8 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 </a:t>
            </a:r>
            <a:r>
              <a:rPr lang="en-US" altLang="en-US" sz="2800" dirty="0" err="1">
                <a:solidFill>
                  <a:srgbClr val="FF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dirty="0">
                <a:solidFill>
                  <a:srgbClr val="FF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  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7157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41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1199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42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524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43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928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44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3329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45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737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46</a:t>
            </a:r>
          </a:p>
        </p:txBody>
      </p:sp>
      <p:sp>
        <p:nvSpPr>
          <p:cNvPr id="9" name="Rectangle 8"/>
          <p:cNvSpPr/>
          <p:nvPr/>
        </p:nvSpPr>
        <p:spPr>
          <a:xfrm>
            <a:off x="726141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47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5455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6054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6458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37157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41199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524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928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53329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5737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141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65455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6054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6458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60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37157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41199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4524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24928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3329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5737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6141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265455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6054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26458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0005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459" y="1649489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41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8459" y="2922483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UTM Avo" pitchFamily="18" charset="0"/>
              </a:rPr>
              <a:t>51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8459" y="4150647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66"/>
                </a:solidFill>
                <a:latin typeface="UTM Avo" pitchFamily="18" charset="0"/>
              </a:rPr>
              <a:t>61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4855" y="1649489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bốn</a:t>
            </a:r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mốt</a:t>
            </a:r>
            <a:endParaRPr lang="en-US" sz="6000" dirty="0">
              <a:solidFill>
                <a:srgbClr val="00B050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4855" y="2904545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C000"/>
                </a:solidFill>
                <a:latin typeface="UTM Avo" pitchFamily="18" charset="0"/>
              </a:rPr>
              <a:t>năm</a:t>
            </a:r>
            <a:r>
              <a:rPr lang="en-US" sz="6000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C000"/>
                </a:solidFill>
                <a:latin typeface="UTM Avo" pitchFamily="18" charset="0"/>
              </a:rPr>
              <a:t>mốt</a:t>
            </a:r>
            <a:endParaRPr lang="en-US" sz="6000" dirty="0">
              <a:solidFill>
                <a:srgbClr val="FFC000"/>
              </a:solidFill>
              <a:latin typeface="UTM Avo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2107" y="4132700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66"/>
                </a:solidFill>
                <a:latin typeface="UTM Avo" pitchFamily="18" charset="0"/>
              </a:rPr>
              <a:t>sáu</a:t>
            </a:r>
            <a:r>
              <a:rPr lang="en-US" sz="60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UTM Avo" pitchFamily="18" charset="0"/>
              </a:rPr>
              <a:t>mốt</a:t>
            </a:r>
            <a:endParaRPr lang="en-US" sz="6000" dirty="0">
              <a:solidFill>
                <a:srgbClr val="FF0066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459" y="1649489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44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8459" y="2922483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54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8459" y="4150647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4855" y="1649489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bốn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tư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4855" y="2904545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năm</a:t>
            </a:r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tư</a:t>
            </a:r>
            <a:endParaRPr lang="en-US" sz="6000" dirty="0">
              <a:solidFill>
                <a:srgbClr val="0066FF"/>
              </a:solidFill>
              <a:latin typeface="UTM Avo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2107" y="4132700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sáu</a:t>
            </a:r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00B05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UTM Avo" pitchFamily="18" charset="0"/>
              </a:rPr>
              <a:t>tư</a:t>
            </a:r>
            <a:endParaRPr lang="en-US" sz="6000" dirty="0">
              <a:solidFill>
                <a:srgbClr val="00B05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459" y="1649489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45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8459" y="2922483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33CC33"/>
                </a:solidFill>
                <a:latin typeface="UTM Avo" pitchFamily="18" charset="0"/>
              </a:rPr>
              <a:t>55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8459" y="4150647"/>
            <a:ext cx="1416396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8119"/>
                </a:solidFill>
                <a:latin typeface="UTM Avo" pitchFamily="18" charset="0"/>
              </a:rPr>
              <a:t>65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4855" y="1649489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bốn</a:t>
            </a:r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0066FF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0066FF"/>
                </a:solidFill>
                <a:latin typeface="UTM Avo" pitchFamily="18" charset="0"/>
              </a:rPr>
              <a:t>lăm</a:t>
            </a:r>
            <a:endParaRPr lang="en-US" sz="6000" dirty="0">
              <a:solidFill>
                <a:srgbClr val="0066FF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4855" y="2904545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33CC33"/>
                </a:solidFill>
                <a:latin typeface="UTM Avo" pitchFamily="18" charset="0"/>
              </a:rPr>
              <a:t>  </a:t>
            </a:r>
            <a:r>
              <a:rPr lang="en-US" sz="6000" dirty="0" err="1">
                <a:solidFill>
                  <a:srgbClr val="33CC33"/>
                </a:solidFill>
                <a:latin typeface="UTM Avo" pitchFamily="18" charset="0"/>
              </a:rPr>
              <a:t>năm</a:t>
            </a:r>
            <a:r>
              <a:rPr lang="en-US" sz="6000" dirty="0">
                <a:solidFill>
                  <a:srgbClr val="33CC33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33CC33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33CC33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33CC33"/>
                </a:solidFill>
                <a:latin typeface="UTM Avo" pitchFamily="18" charset="0"/>
              </a:rPr>
              <a:t>lăm</a:t>
            </a:r>
            <a:endParaRPr lang="en-US" sz="6000" dirty="0">
              <a:solidFill>
                <a:srgbClr val="33CC33"/>
              </a:solidFill>
              <a:latin typeface="UTM Avo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2107" y="4132700"/>
            <a:ext cx="6777318" cy="995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8119"/>
                </a:solidFill>
                <a:latin typeface="UTM Avo" pitchFamily="18" charset="0"/>
              </a:rPr>
              <a:t>sáu</a:t>
            </a:r>
            <a:r>
              <a:rPr lang="en-US" sz="6000" dirty="0">
                <a:solidFill>
                  <a:srgbClr val="FF8119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8119"/>
                </a:solidFill>
                <a:latin typeface="UTM Avo" pitchFamily="18" charset="0"/>
              </a:rPr>
              <a:t>mươi</a:t>
            </a:r>
            <a:r>
              <a:rPr lang="en-US" sz="6000" dirty="0">
                <a:solidFill>
                  <a:srgbClr val="FF8119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8119"/>
                </a:solidFill>
                <a:latin typeface="UTM Avo" pitchFamily="18" charset="0"/>
              </a:rPr>
              <a:t>lăm</a:t>
            </a:r>
            <a:endParaRPr lang="en-US" sz="6000" dirty="0">
              <a:solidFill>
                <a:srgbClr val="FF811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8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7157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41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1199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42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524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43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928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44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3329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45</a:t>
            </a:r>
          </a:p>
        </p:txBody>
      </p:sp>
      <p:sp>
        <p:nvSpPr>
          <p:cNvPr id="8" name="Rectangle 7"/>
          <p:cNvSpPr/>
          <p:nvPr/>
        </p:nvSpPr>
        <p:spPr>
          <a:xfrm>
            <a:off x="625737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46</a:t>
            </a:r>
          </a:p>
        </p:txBody>
      </p:sp>
      <p:sp>
        <p:nvSpPr>
          <p:cNvPr id="9" name="Rectangle 8"/>
          <p:cNvSpPr/>
          <p:nvPr/>
        </p:nvSpPr>
        <p:spPr>
          <a:xfrm>
            <a:off x="726141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47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5455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60541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49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64583" y="1748111"/>
            <a:ext cx="995052" cy="995082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UTM Avo" pitchFamily="18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37157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41199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524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928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53329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5737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141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65455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60541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59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264583" y="2743193"/>
            <a:ext cx="995052" cy="99508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66"/>
                </a:solidFill>
                <a:latin typeface="UTM Avo" pitchFamily="18" charset="0"/>
              </a:rPr>
              <a:t>60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37157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41199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4524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24928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53329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5737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6141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265455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60541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69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264583" y="3738275"/>
            <a:ext cx="995052" cy="995082"/>
          </a:xfrm>
          <a:prstGeom prst="rect">
            <a:avLst/>
          </a:prstGeom>
          <a:solidFill>
            <a:srgbClr val="66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800080"/>
                </a:solidFill>
                <a:latin typeface="UTM Avo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413331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-337673" y="1"/>
            <a:ext cx="12345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8568" y="2789065"/>
            <a:ext cx="7991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Nghỉ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giữa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giờ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8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E5BF3508-65BF-A4D9-9646-9D0CD3A48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1916" y="-3865419"/>
            <a:ext cx="8665592" cy="1458883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" y="4099734"/>
            <a:ext cx="3555389" cy="2535680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06" y="4003074"/>
            <a:ext cx="3710620" cy="253538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0"/>
            <a:ext cx="12192000" cy="87993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68">
            <a:off x="97801" y="263377"/>
            <a:ext cx="1941411" cy="3297316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51" y="131083"/>
            <a:ext cx="1971675" cy="1857375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518">
            <a:off x="9577001" y="3150323"/>
            <a:ext cx="620280" cy="865391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0989" y="3974114"/>
            <a:ext cx="881411" cy="12152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94362" y="2474177"/>
            <a:ext cx="7754031" cy="38607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spc="300" dirty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>
              <a:lnSpc>
                <a:spcPct val="200000"/>
              </a:lnSpc>
            </a:pPr>
            <a:r>
              <a:rPr lang="en-US" sz="4400" b="1" spc="300" dirty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TIẾT HỌC</a:t>
            </a:r>
          </a:p>
        </p:txBody>
      </p:sp>
      <p:pic>
        <p:nvPicPr>
          <p:cNvPr id="21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8" y="4909465"/>
            <a:ext cx="4775468" cy="17259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07738" y="3495242"/>
            <a:ext cx="5062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300" dirty="0" err="1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Môn</a:t>
            </a:r>
            <a:r>
              <a:rPr lang="en-US" sz="4000" b="1" spc="300" dirty="0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: </a:t>
            </a:r>
            <a:r>
              <a:rPr lang="en-US" sz="4000" b="1" spc="300" dirty="0" err="1">
                <a:ln w="1143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Scriptina KT" pitchFamily="2" charset="0"/>
                <a:cs typeface="Times New Roman" panose="02020603050405020304" pitchFamily="18" charset="0"/>
              </a:rPr>
              <a:t>Toán</a:t>
            </a:r>
            <a:endParaRPr lang="en-US" sz="4000" b="1" spc="300" dirty="0">
              <a:ln w="1143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 Scriptina KT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674402" y="3903356"/>
            <a:ext cx="5062181" cy="10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 err="1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&amp;S Graceland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&amp;S Graceland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&amp;S Graceland" pitchFamily="18" charset="0"/>
                <a:cs typeface="Times New Roman" panose="02020603050405020304" pitchFamily="18" charset="0"/>
              </a:rPr>
              <a:t>1A1</a:t>
            </a:r>
            <a:endParaRPr lang="en-US" sz="4000" b="1" spc="300" dirty="0">
              <a:ln w="11430" cmpd="sng">
                <a:solidFill>
                  <a:srgbClr val="00B050"/>
                </a:solidFill>
                <a:prstDash val="solid"/>
                <a:miter lim="800000"/>
              </a:ln>
              <a:solidFill>
                <a:srgbClr val="008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 A&amp;S Graceland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3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80008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696801"/>
              </p:ext>
            </p:extLst>
          </p:nvPr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Đọc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số</a:t>
                      </a:r>
                      <a:endParaRPr lang="en-US" sz="250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Viết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số</a:t>
                      </a:r>
                      <a:endParaRPr lang="en-US" sz="250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/>
                        <a:t>Sáu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mươi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/>
                        <a:t>Bảy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dirty="0" err="1"/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566420" y="1110852"/>
            <a:ext cx="11059160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03396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80447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810566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970076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503544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982402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62415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47904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629026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338321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357744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8078468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8059735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849677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771445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2967486" y="4935955"/>
            <a:ext cx="6573329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480695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trai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4619680" y="3735186"/>
            <a:ext cx="3354996" cy="260466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55275" y="-1"/>
            <a:ext cx="12347274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39775"/>
          <a:stretch>
            <a:fillRect/>
          </a:stretch>
        </p:blipFill>
        <p:spPr>
          <a:xfrm>
            <a:off x="5043" y="3742801"/>
            <a:ext cx="12190132" cy="3115199"/>
          </a:xfrm>
          <a:prstGeom prst="rect">
            <a:avLst/>
          </a:prstGeom>
        </p:spPr>
      </p:pic>
      <p:pic>
        <p:nvPicPr>
          <p:cNvPr id="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" y="273990"/>
            <a:ext cx="11800453" cy="51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152" y="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 rot="1397590">
            <a:off x="-137283" y="46971"/>
            <a:ext cx="1684189" cy="1981397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>
            <a:fillRect/>
          </a:stretch>
        </p:blipFill>
        <p:spPr>
          <a:xfrm>
            <a:off x="9151069" y="3908775"/>
            <a:ext cx="3928527" cy="2949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A4DC73B-F476-440A-AE3E-BF01713F0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1" y="3582955"/>
            <a:ext cx="3326781" cy="3326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2732" y="4359631"/>
            <a:ext cx="7714445" cy="1446550"/>
          </a:xfrm>
          <a:prstGeom prst="rect">
            <a:avLst/>
          </a:prstGeom>
          <a:noFill/>
        </p:spPr>
        <p:txBody>
          <a:bodyPr wrap="square" lIns="91436" tIns="45719" rIns="91436" bIns="45719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!</a:t>
            </a:r>
          </a:p>
        </p:txBody>
      </p:sp>
    </p:spTree>
    <p:extLst>
      <p:ext uri="{BB962C8B-B14F-4D97-AF65-F5344CB8AC3E}">
        <p14:creationId xmlns:p14="http://schemas.microsoft.com/office/powerpoint/2010/main" val="8020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79" y="-210322"/>
            <a:ext cx="12811277" cy="720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4793705" y="616810"/>
            <a:ext cx="27687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98522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44: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41 </a:t>
            </a:r>
            <a:r>
              <a:rPr lang="en-US" sz="5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FF00"/>
                </a:solidFill>
                <a:latin typeface="UTM Avo" panose="02040603050506020204" pitchFamily="18" charset="0"/>
              </a:rPr>
              <a:t> 70)</a:t>
            </a:r>
            <a:endParaRPr sz="52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0704" y="503727"/>
            <a:ext cx="8282819" cy="826257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3801" y="1310843"/>
            <a:ext cx="9053892" cy="1134033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endParaRPr lang="en-US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1401" y="1729627"/>
            <a:ext cx="10682817" cy="656980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lvl="0"/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41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</a:t>
            </a:r>
          </a:p>
          <a:p>
            <a:pPr marL="293065" indent="-293065" algn="ctr">
              <a:buAutoNum type="arabicPeriod"/>
            </a:pPr>
            <a:endParaRPr lang="en-US" sz="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1401" y="4247226"/>
            <a:ext cx="8844341" cy="595424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lvl="0"/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E2C99-8930-7C74-A0C1-5E4381EB8F43}"/>
              </a:ext>
            </a:extLst>
          </p:cNvPr>
          <p:cNvSpPr txBox="1"/>
          <p:nvPr/>
        </p:nvSpPr>
        <p:spPr>
          <a:xfrm>
            <a:off x="1193800" y="2854650"/>
            <a:ext cx="83185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41 </a:t>
            </a:r>
            <a:r>
              <a:rPr lang="en-US" sz="33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</a:t>
            </a:r>
          </a:p>
        </p:txBody>
      </p:sp>
    </p:spTree>
    <p:extLst>
      <p:ext uri="{BB962C8B-B14F-4D97-AF65-F5344CB8AC3E}">
        <p14:creationId xmlns:p14="http://schemas.microsoft.com/office/powerpoint/2010/main" val="367462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654593" y="5324654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4" y="4464229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002847" y="5320844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4" y="4437559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8" y="5068476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1" y="4238530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6" y="5068476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7" y="423853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BA34786B-AA8D-4292-9800-45AF2EC167B0}"/>
              </a:ext>
            </a:extLst>
          </p:cNvPr>
          <p:cNvSpPr txBox="1"/>
          <p:nvPr/>
        </p:nvSpPr>
        <p:spPr>
          <a:xfrm>
            <a:off x="2111793" y="1469345"/>
            <a:ext cx="1670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1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14865E74-1CED-229B-F1EA-4882583B5750}"/>
              </a:ext>
            </a:extLst>
          </p:cNvPr>
          <p:cNvSpPr txBox="1"/>
          <p:nvPr/>
        </p:nvSpPr>
        <p:spPr>
          <a:xfrm>
            <a:off x="8460047" y="1465535"/>
            <a:ext cx="1670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1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65BB916A-C79C-78E0-C099-5EC91C3B589C}"/>
              </a:ext>
            </a:extLst>
          </p:cNvPr>
          <p:cNvSpPr txBox="1"/>
          <p:nvPr/>
        </p:nvSpPr>
        <p:spPr>
          <a:xfrm>
            <a:off x="2303778" y="3919298"/>
            <a:ext cx="1670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1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1BDEE1CD-B5B1-A6E8-107D-E3A1F4044FFB}"/>
              </a:ext>
            </a:extLst>
          </p:cNvPr>
          <p:cNvSpPr txBox="1"/>
          <p:nvPr/>
        </p:nvSpPr>
        <p:spPr>
          <a:xfrm>
            <a:off x="8120696" y="3919298"/>
            <a:ext cx="1670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1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449</Words>
  <Application>Microsoft Office PowerPoint</Application>
  <PresentationFormat>Widescreen</PresentationFormat>
  <Paragraphs>206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Arial</vt:lpstr>
      <vt:lpstr>站酷快乐体2016修订版</vt:lpstr>
      <vt:lpstr>UTM A&amp;S Graceland</vt:lpstr>
      <vt:lpstr>UTM Avo</vt:lpstr>
      <vt:lpstr>UTM Scriptina KT</vt:lpstr>
      <vt:lpstr>Times New Roman</vt:lpstr>
      <vt:lpstr>2_Default Design</vt:lpstr>
      <vt:lpstr>PowerPoint Presentation</vt:lpstr>
      <vt:lpstr>PowerPoint Presentation</vt:lpstr>
      <vt:lpstr>Bài 44: Các số có hai chữ số   (từ 41 đến 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86</cp:revision>
  <dcterms:created xsi:type="dcterms:W3CDTF">2021-11-01T08:16:00Z</dcterms:created>
  <dcterms:modified xsi:type="dcterms:W3CDTF">2023-02-08T08:20:25Z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