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4" r:id="rId2"/>
    <p:sldMasterId id="2147483696" r:id="rId3"/>
  </p:sldMasterIdLst>
  <p:notesMasterIdLst>
    <p:notesMasterId r:id="rId11"/>
  </p:notesMasterIdLst>
  <p:sldIdLst>
    <p:sldId id="286" r:id="rId4"/>
    <p:sldId id="288" r:id="rId5"/>
    <p:sldId id="289" r:id="rId6"/>
    <p:sldId id="285" r:id="rId7"/>
    <p:sldId id="291" r:id="rId8"/>
    <p:sldId id="292" r:id="rId9"/>
    <p:sldId id="296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00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47AB03-F7EE-489A-BB7D-4FA99D6D3A67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0CD537-2989-406F-8438-0F62A5FD0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8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4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521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483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904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4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251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455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279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9781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8327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7129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0371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4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056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7384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6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5334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5955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7628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4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1063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882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6727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1940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730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7134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345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4079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4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860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6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9582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801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112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373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673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410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67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4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17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6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195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27CBB5-CA7C-47DE-A8DB-216B0EC2CAF4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540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964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596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media" Target="../media/media3.mp3"/><Relationship Id="rId7" Type="http://schemas.openxmlformats.org/officeDocument/2006/relationships/image" Target="../media/image11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0.jpg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13.png"/><Relationship Id="rId4" Type="http://schemas.openxmlformats.org/officeDocument/2006/relationships/audio" Target="../media/media3.mp3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096" y="764704"/>
            <a:ext cx="9144000" cy="55064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4207" y="0"/>
            <a:ext cx="8111975" cy="2348880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r>
              <a:rPr lang="en-US" sz="3600" b="1">
                <a:solidFill>
                  <a:srgbClr val="002060"/>
                </a:solidFill>
              </a:rPr>
              <a:t>ÂM NHẠC LỚP 2</a:t>
            </a:r>
          </a:p>
        </p:txBody>
      </p:sp>
      <p:sp>
        <p:nvSpPr>
          <p:cNvPr id="6" name="Rectangle 5"/>
          <p:cNvSpPr/>
          <p:nvPr/>
        </p:nvSpPr>
        <p:spPr>
          <a:xfrm>
            <a:off x="4215965" y="3789040"/>
            <a:ext cx="1467646" cy="7425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AU" sz="3200" b="1">
                <a:solidFill>
                  <a:srgbClr val="FF0000"/>
                </a:solidFill>
                <a:latin typeface="Times New Roman"/>
                <a:ea typeface="Times New Roman"/>
              </a:rPr>
              <a:t>TIẾT 2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247" y="476672"/>
            <a:ext cx="1135314" cy="1135314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115616" y="4682103"/>
            <a:ext cx="766834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2000" b="1">
                <a:solidFill>
                  <a:srgbClr val="FF0000"/>
                </a:solidFill>
                <a:latin typeface="Times New Roman"/>
                <a:ea typeface="Calibri"/>
              </a:rPr>
              <a:t>ÔN TẬP BÀI HÁT: DÀN NHẠC TRONG VƯỜN</a:t>
            </a:r>
            <a:endParaRPr lang="en-US" sz="2000">
              <a:solidFill>
                <a:prstClr val="black"/>
              </a:solidFill>
              <a:latin typeface="Times New Roman"/>
              <a:ea typeface="Calibri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115616" y="5236101"/>
            <a:ext cx="703852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US" b="1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2000" b="1">
                <a:solidFill>
                  <a:srgbClr val="FF0000"/>
                </a:solidFill>
                <a:latin typeface="Times New Roman"/>
                <a:ea typeface="Calibri"/>
              </a:rPr>
              <a:t>THƯỞNG THỨC ÂM NHẠC: ƯỚC MƠ CỦA BẠN ĐÔ</a:t>
            </a:r>
            <a:endParaRPr lang="en-US" sz="2000">
              <a:effectLst/>
              <a:latin typeface="Times New Roman"/>
              <a:ea typeface="Calibri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760" y="2514406"/>
            <a:ext cx="234280" cy="18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393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23728" y="3861047"/>
            <a:ext cx="52250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002060"/>
                </a:solidFill>
                <a:latin typeface="Times New Roman"/>
                <a:ea typeface="Times New Roman"/>
                <a:cs typeface="Arial"/>
              </a:rPr>
              <a:t>THỰC HÀNH-LUYỆN TẬP</a:t>
            </a:r>
            <a:endParaRPr lang="en-US" sz="3200">
              <a:solidFill>
                <a:srgbClr val="00206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772" y="980728"/>
            <a:ext cx="532859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320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HS ôn lại bài hát 1 – 2 lần. HS thực hiện theo các hình thức:</a:t>
            </a:r>
            <a:endParaRPr lang="en-US" sz="3200">
              <a:solidFill>
                <a:srgbClr val="FF0000"/>
              </a:solidFill>
              <a:latin typeface="Times New Roman"/>
              <a:ea typeface="Calibri"/>
            </a:endParaRPr>
          </a:p>
          <a:p>
            <a:pPr>
              <a:tabLst>
                <a:tab pos="1358900" algn="l"/>
                <a:tab pos="2679700" algn="l"/>
              </a:tabLst>
            </a:pPr>
            <a:r>
              <a:rPr lang="en-US" sz="320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+ Hát tập thể.	</a:t>
            </a:r>
            <a:endParaRPr lang="en-US" sz="3200">
              <a:solidFill>
                <a:srgbClr val="FF0000"/>
              </a:solidFill>
              <a:latin typeface="Times New Roman"/>
              <a:ea typeface="Calibri"/>
            </a:endParaRPr>
          </a:p>
          <a:p>
            <a:pPr>
              <a:tabLst>
                <a:tab pos="1358900" algn="l"/>
                <a:tab pos="2679700" algn="l"/>
              </a:tabLst>
            </a:pPr>
            <a:r>
              <a:rPr lang="en-US" sz="320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+ Hát nối tiếp	</a:t>
            </a:r>
            <a:endParaRPr lang="en-US" sz="3200">
              <a:solidFill>
                <a:srgbClr val="FF0000"/>
              </a:solidFill>
              <a:latin typeface="Times New Roman"/>
              <a:ea typeface="Calibri"/>
            </a:endParaRPr>
          </a:p>
          <a:p>
            <a:pPr>
              <a:tabLst>
                <a:tab pos="1358900" algn="l"/>
                <a:tab pos="2679700" algn="l"/>
              </a:tabLst>
            </a:pPr>
            <a:r>
              <a:rPr lang="en-US" sz="320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+ Hát đối đáp nam nữ</a:t>
            </a:r>
            <a:endParaRPr lang="en-US" sz="3200">
              <a:solidFill>
                <a:srgbClr val="FF0000"/>
              </a:solidFill>
              <a:effectLst/>
              <a:latin typeface="Times New Roman"/>
              <a:ea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81925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>
                <a:solidFill>
                  <a:srgbClr val="002060"/>
                </a:solidFill>
                <a:latin typeface="Times New Roman"/>
                <a:ea typeface="Times New Roman"/>
                <a:cs typeface="Arial"/>
              </a:rPr>
              <a:t>1.ÔN TẬP BÀI HÁT: DÀN NHẠC TRONG VƯỜN</a:t>
            </a:r>
            <a:endParaRPr lang="en-US" sz="2400">
              <a:solidFill>
                <a:srgbClr val="002060"/>
              </a:solidFill>
              <a:effectLst/>
              <a:latin typeface="Times New Roman"/>
              <a:ea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1016" y="6381328"/>
            <a:ext cx="612576" cy="491108"/>
          </a:xfrm>
          <a:prstGeom prst="rect">
            <a:avLst/>
          </a:prstGeom>
        </p:spPr>
      </p:pic>
      <p:pic>
        <p:nvPicPr>
          <p:cNvPr id="8" name="DAN NHAC TROG VUON BEAT THEO SACH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9840" y="567801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334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482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124744"/>
            <a:ext cx="55801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GV làm mẫu hướng dẫn hát kết hợp vận động vận động phụ họa</a:t>
            </a:r>
            <a:endParaRPr lang="en-US" sz="320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79712" y="3741817"/>
            <a:ext cx="433644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400">
                <a:solidFill>
                  <a:srgbClr val="002060"/>
                </a:solidFill>
                <a:latin typeface="Times New Roman"/>
                <a:ea typeface="Times New Roman"/>
                <a:cs typeface="Arial"/>
              </a:rPr>
              <a:t>Vận động phụ họa</a:t>
            </a:r>
            <a:endParaRPr lang="en-US" sz="4400">
              <a:solidFill>
                <a:srgbClr val="00206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1016" y="6381328"/>
            <a:ext cx="612576" cy="491108"/>
          </a:xfrm>
          <a:prstGeom prst="rect">
            <a:avLst/>
          </a:prstGeom>
        </p:spPr>
      </p:pic>
      <p:pic>
        <p:nvPicPr>
          <p:cNvPr id="8" name="DAN NHAC TROG VUON BEAT THEO SACH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365176" y="577172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872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482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63688" y="42545"/>
            <a:ext cx="74723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HS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gõ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đệm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phách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DAN NHAC TROG VUON BEAT THEO SACH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596336" y="5373216"/>
            <a:ext cx="609600" cy="609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744" y="6366892"/>
            <a:ext cx="612576" cy="491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193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482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9904" y="692696"/>
            <a:ext cx="88924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/>
                <a:ea typeface="Calibri"/>
              </a:rPr>
              <a:t>Giới</a:t>
            </a:r>
            <a:r>
              <a:rPr lang="en-US" sz="2800" dirty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/>
                <a:ea typeface="Calibri"/>
              </a:rPr>
              <a:t>thiệu</a:t>
            </a:r>
            <a:r>
              <a:rPr lang="en-US" sz="2800" dirty="0">
                <a:solidFill>
                  <a:srgbClr val="FF0000"/>
                </a:solidFill>
                <a:latin typeface="Times New Roman"/>
                <a:ea typeface="Calibri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/>
                <a:ea typeface="Calibri"/>
              </a:rPr>
              <a:t>trình</a:t>
            </a:r>
            <a:r>
              <a:rPr lang="en-US" sz="2800" dirty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/>
                <a:ea typeface="Calibri"/>
              </a:rPr>
              <a:t>chiếu</a:t>
            </a:r>
            <a:r>
              <a:rPr lang="en-US" sz="2800" dirty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/>
                <a:ea typeface="Calibri"/>
              </a:rPr>
              <a:t>nhạc</a:t>
            </a:r>
            <a:r>
              <a:rPr lang="en-US" sz="2800" dirty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/>
                <a:ea typeface="Calibri"/>
              </a:rPr>
              <a:t>cụ</a:t>
            </a:r>
            <a:r>
              <a:rPr lang="en-US" sz="2800" dirty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/>
                <a:ea typeface="Calibri"/>
              </a:rPr>
              <a:t>Kèn</a:t>
            </a:r>
            <a:r>
              <a:rPr lang="en-US" sz="2800" dirty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/>
                <a:ea typeface="Calibri"/>
              </a:rPr>
              <a:t>đồng</a:t>
            </a:r>
            <a:r>
              <a:rPr lang="en-US" sz="2800" dirty="0">
                <a:solidFill>
                  <a:srgbClr val="FF0000"/>
                </a:solidFill>
                <a:latin typeface="Times New Roman"/>
                <a:ea typeface="Calibri"/>
              </a:rPr>
              <a:t>: </a:t>
            </a:r>
            <a:r>
              <a:rPr lang="en-US" sz="2800" i="1" dirty="0" err="1">
                <a:solidFill>
                  <a:srgbClr val="FF0000"/>
                </a:solidFill>
                <a:latin typeface="Times New Roman"/>
                <a:ea typeface="Calibri"/>
              </a:rPr>
              <a:t>Là</a:t>
            </a:r>
            <a:r>
              <a:rPr lang="en-US" sz="2800" i="1" dirty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/>
                <a:ea typeface="Calibri"/>
              </a:rPr>
              <a:t>nhạc</a:t>
            </a:r>
            <a:r>
              <a:rPr lang="en-US" sz="2800" i="1" dirty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/>
                <a:ea typeface="Calibri"/>
              </a:rPr>
              <a:t>cụ</a:t>
            </a:r>
            <a:r>
              <a:rPr lang="en-US" sz="2800" i="1" dirty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/>
                <a:ea typeface="Calibri"/>
              </a:rPr>
              <a:t>nằm</a:t>
            </a:r>
            <a:r>
              <a:rPr lang="en-US" sz="2800" i="1" dirty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/>
                <a:ea typeface="Calibri"/>
              </a:rPr>
              <a:t>trong</a:t>
            </a:r>
            <a:r>
              <a:rPr lang="en-US" sz="2800" i="1" dirty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/>
                <a:ea typeface="Calibri"/>
              </a:rPr>
              <a:t>bộ</a:t>
            </a:r>
            <a:r>
              <a:rPr lang="en-US" sz="2800" i="1" dirty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/>
                <a:ea typeface="Calibri"/>
              </a:rPr>
              <a:t>hơi</a:t>
            </a:r>
            <a:r>
              <a:rPr lang="en-US" sz="2800" i="1" dirty="0">
                <a:solidFill>
                  <a:srgbClr val="FF0000"/>
                </a:solidFill>
                <a:latin typeface="Times New Roman"/>
                <a:ea typeface="Calibri"/>
              </a:rPr>
              <a:t>, </a:t>
            </a:r>
            <a:r>
              <a:rPr lang="en-US" sz="2800" i="1" dirty="0" err="1">
                <a:solidFill>
                  <a:srgbClr val="FF0000"/>
                </a:solidFill>
                <a:latin typeface="Times New Roman"/>
                <a:ea typeface="Calibri"/>
              </a:rPr>
              <a:t>âm</a:t>
            </a:r>
            <a:r>
              <a:rPr lang="en-US" sz="2800" i="1" dirty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/>
                <a:ea typeface="Calibri"/>
              </a:rPr>
              <a:t>thanh</a:t>
            </a:r>
            <a:r>
              <a:rPr lang="vi-VN" sz="2800" i="1" dirty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/>
                <a:ea typeface="Calibri"/>
              </a:rPr>
              <a:t>của</a:t>
            </a:r>
            <a:r>
              <a:rPr lang="en-US" sz="2800" i="1" dirty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/>
                <a:ea typeface="Calibri"/>
              </a:rPr>
              <a:t>kèn</a:t>
            </a:r>
            <a:r>
              <a:rPr lang="en-US" sz="2800" i="1" dirty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/>
                <a:ea typeface="Calibri"/>
              </a:rPr>
              <a:t>đồng</a:t>
            </a:r>
            <a:r>
              <a:rPr lang="en-US" sz="2800" i="1" dirty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/>
                <a:ea typeface="Calibri"/>
              </a:rPr>
              <a:t>trầm</a:t>
            </a:r>
            <a:r>
              <a:rPr lang="en-US" sz="2800" i="1" dirty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/>
                <a:ea typeface="Calibri"/>
              </a:rPr>
              <a:t>hùng</a:t>
            </a:r>
            <a:r>
              <a:rPr lang="en-US" sz="2800" i="1" dirty="0">
                <a:solidFill>
                  <a:srgbClr val="FF0000"/>
                </a:solidFill>
                <a:latin typeface="Times New Roman"/>
                <a:ea typeface="Calibri"/>
              </a:rPr>
              <a:t>, vang </a:t>
            </a:r>
            <a:r>
              <a:rPr lang="en-US" sz="2800" i="1" dirty="0" err="1">
                <a:solidFill>
                  <a:srgbClr val="FF0000"/>
                </a:solidFill>
                <a:latin typeface="Times New Roman"/>
                <a:ea typeface="Calibri"/>
              </a:rPr>
              <a:t>xa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3074" name="Picture 2" descr="Concert-thu-dong-2012-tuan-1-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120044" y="2564904"/>
            <a:ext cx="4387988" cy="32403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68464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6" y="0"/>
            <a:ext cx="4419848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0"/>
            <a:ext cx="4597896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34776" y="0"/>
            <a:ext cx="158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</a:rPr>
              <a:t>Tranh 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30152" y="2996952"/>
            <a:ext cx="158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</a:rPr>
              <a:t>Tranh 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452320" y="292962"/>
            <a:ext cx="158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</a:rPr>
              <a:t>Tranh 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32040" y="3467675"/>
            <a:ext cx="158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</a:rPr>
              <a:t>Tranh 4</a:t>
            </a:r>
          </a:p>
        </p:txBody>
      </p:sp>
      <p:sp>
        <p:nvSpPr>
          <p:cNvPr id="7" name="Rectangle 6"/>
          <p:cNvSpPr/>
          <p:nvPr/>
        </p:nvSpPr>
        <p:spPr>
          <a:xfrm>
            <a:off x="5580112" y="5720275"/>
            <a:ext cx="28803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/>
              <a:t>Bật file </a:t>
            </a:r>
            <a:r>
              <a:rPr lang="vi-VN" sz="2400"/>
              <a:t>kể mẫu </a:t>
            </a:r>
            <a:r>
              <a:rPr lang="en-US" sz="2400"/>
              <a:t>hoặc gv kể </a:t>
            </a:r>
            <a:r>
              <a:rPr lang="vi-VN" sz="2400"/>
              <a:t>c</a:t>
            </a:r>
            <a:r>
              <a:rPr lang="en-US" sz="2400"/>
              <a:t>âu chuyện</a:t>
            </a:r>
            <a:endParaRPr lang="en-US" sz="2400">
              <a:effectLst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40" y="6135774"/>
            <a:ext cx="612576" cy="491108"/>
          </a:xfrm>
          <a:prstGeom prst="rect">
            <a:avLst/>
          </a:prstGeom>
        </p:spPr>
      </p:pic>
      <p:pic>
        <p:nvPicPr>
          <p:cNvPr id="12" name="nhac nen ke chuye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588668" y="3569275"/>
            <a:ext cx="609600" cy="609600"/>
          </a:xfrm>
          <a:prstGeom prst="rect">
            <a:avLst/>
          </a:prstGeom>
        </p:spPr>
      </p:pic>
      <p:pic>
        <p:nvPicPr>
          <p:cNvPr id="14" name="UOC MO C DO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979712" y="583097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320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357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81293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3068960"/>
            <a:ext cx="5544616" cy="90789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63688" y="1916832"/>
            <a:ext cx="54726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</a:rPr>
              <a:t>GV </a:t>
            </a:r>
            <a:r>
              <a:rPr lang="en-US" sz="2400" dirty="0" err="1">
                <a:solidFill>
                  <a:srgbClr val="FF0000"/>
                </a:solidFill>
                <a:latin typeface="Times New Roman"/>
                <a:ea typeface="Calibri"/>
              </a:rPr>
              <a:t>đọc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/>
                <a:ea typeface="Calibri"/>
              </a:rPr>
              <a:t>mẫu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/>
                <a:ea typeface="Calibri"/>
              </a:rPr>
              <a:t>tiết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/>
                <a:ea typeface="Calibri"/>
              </a:rPr>
              <a:t>tấu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/>
                <a:ea typeface="Calibri"/>
              </a:rPr>
              <a:t>bằng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/>
                <a:ea typeface="Calibri"/>
              </a:rPr>
              <a:t>số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/>
                <a:ea typeface="Calibri"/>
              </a:rPr>
              <a:t>là</a:t>
            </a:r>
            <a:r>
              <a:rPr lang="vi-VN" sz="2400" dirty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2400" i="1" dirty="0">
                <a:solidFill>
                  <a:srgbClr val="FF0000"/>
                </a:solidFill>
                <a:latin typeface="Times New Roman"/>
                <a:ea typeface="Calibri"/>
              </a:rPr>
              <a:t>1 2 1 2-1-1-1-1-1-nghỉ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/>
                <a:ea typeface="Calibri"/>
              </a:rPr>
              <a:t>trước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/>
                <a:ea typeface="Calibri"/>
              </a:rPr>
              <a:t>sau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/>
                <a:ea typeface="Calibri"/>
              </a:rPr>
              <a:t>đó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</a:rPr>
              <a:t> HD HS </a:t>
            </a:r>
            <a:r>
              <a:rPr lang="en-US" sz="2400" dirty="0" err="1">
                <a:solidFill>
                  <a:srgbClr val="FF0000"/>
                </a:solidFill>
                <a:latin typeface="Times New Roman"/>
                <a:ea typeface="Calibri"/>
              </a:rPr>
              <a:t>nghép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/>
                <a:ea typeface="Calibri"/>
              </a:rPr>
              <a:t>lời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</a:rPr>
              <a:t>:</a:t>
            </a:r>
            <a:endParaRPr lang="en-US" sz="2400" dirty="0">
              <a:solidFill>
                <a:srgbClr val="FF0000"/>
              </a:solidFill>
              <a:effectLst/>
              <a:latin typeface="Times New Roman"/>
              <a:ea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43808" y="101462"/>
            <a:ext cx="3096344" cy="55399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>
                <a:solidFill>
                  <a:srgbClr val="002060"/>
                </a:solidFill>
                <a:latin typeface="Times New Roman"/>
                <a:ea typeface="Times New Roman"/>
              </a:rPr>
              <a:t>VẬN DỤNG SÁNG TẠO</a:t>
            </a:r>
            <a:endParaRPr lang="en-US" sz="2000" b="1">
              <a:solidFill>
                <a:srgbClr val="002060"/>
              </a:solidFill>
              <a:effectLst/>
              <a:latin typeface="Times New Roman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315752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645</TotalTime>
  <Words>172</Words>
  <Application>Microsoft Office PowerPoint</Application>
  <PresentationFormat>On-screen Show (4:3)</PresentationFormat>
  <Paragraphs>21</Paragraphs>
  <Slides>7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Times New Roman</vt:lpstr>
      <vt:lpstr>Office Theme</vt:lpstr>
      <vt:lpstr>1_Office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Hello</cp:lastModifiedBy>
  <cp:revision>125</cp:revision>
  <dcterms:created xsi:type="dcterms:W3CDTF">2021-05-09T14:16:54Z</dcterms:created>
  <dcterms:modified xsi:type="dcterms:W3CDTF">2023-09-18T05:59:02Z</dcterms:modified>
</cp:coreProperties>
</file>