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</p:sldIdLst>
  <p:sldSz cx="109728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044" y="44"/>
      </p:cViewPr>
      <p:guideLst>
        <p:guide orient="horz" pos="2160"/>
        <p:guide pos="34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49360" y="396432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60880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88800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722628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54936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88800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722628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49360" y="274320"/>
            <a:ext cx="9874080" cy="5299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60880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114120" tIns="57240" rIns="114120" bIns="57240">
            <a:normAutofit fontScale="81000"/>
          </a:bodyPr>
          <a:lstStyle/>
          <a:p>
            <a:pPr marL="426960" indent="-426960">
              <a:spcBef>
                <a:spcPts val="998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927000" lvl="1" indent="-355680">
              <a:spcBef>
                <a:spcPts val="998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427040" lvl="2" indent="-284040">
              <a:spcBef>
                <a:spcPts val="998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998360" lvl="3" indent="-284040">
              <a:spcBef>
                <a:spcPts val="998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570040" lvl="4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70040" lvl="5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2570040" lvl="6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49360" y="6244920"/>
            <a:ext cx="25588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749760" y="6244920"/>
            <a:ext cx="34732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864560" y="6244920"/>
            <a:ext cx="25588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F339ABE6-691D-40BD-A7A9-E2CAFC3E83D5}" type="slidenum">
              <a:rPr lang="en-US" sz="1700" b="0" strike="noStrike" spc="-1">
                <a:solidFill>
                  <a:srgbClr val="000000"/>
                </a:solidFill>
                <a:latin typeface="Arial"/>
              </a:rPr>
              <a:t>‹#›</a:t>
            </a:fld>
            <a:endParaRPr lang="en-US" sz="17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6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2.jpeg"/><Relationship Id="rId5" Type="http://schemas.openxmlformats.org/officeDocument/2006/relationships/image" Target="../media/image2.gif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5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4.jpeg"/><Relationship Id="rId5" Type="http://schemas.openxmlformats.org/officeDocument/2006/relationships/image" Target="../media/image2.gif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8.jpe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4.jpeg"/><Relationship Id="rId5" Type="http://schemas.openxmlformats.org/officeDocument/2006/relationships/image" Target="../media/image2.gif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8.jpe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4.jpeg"/><Relationship Id="rId5" Type="http://schemas.openxmlformats.org/officeDocument/2006/relationships/image" Target="../media/image2.gif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jpeg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gif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.gif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6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19.jpeg"/><Relationship Id="rId10" Type="http://schemas.openxmlformats.org/officeDocument/2006/relationships/image" Target="../media/image15.png"/><Relationship Id="rId4" Type="http://schemas.openxmlformats.org/officeDocument/2006/relationships/image" Target="../media/image9.jpeg"/><Relationship Id="rId9" Type="http://schemas.openxmlformats.org/officeDocument/2006/relationships/image" Target="../media/image14.png"/><Relationship Id="rId14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gif"/><Relationship Id="rId4" Type="http://schemas.openxmlformats.org/officeDocument/2006/relationships/image" Target="../media/image25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6.png"/><Relationship Id="rId5" Type="http://schemas.openxmlformats.org/officeDocument/2006/relationships/image" Target="../media/image2.gif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 descr="D:\GIÁO ÁN 1 2020-2021\HÌNH SOẠN GIÁO ÁN\Chủ đề\Untitled.png"/>
          <p:cNvPicPr/>
          <p:nvPr/>
        </p:nvPicPr>
        <p:blipFill>
          <a:blip r:embed="rId2">
            <a:lum contrast="30000"/>
          </a:blip>
          <a:stretch/>
        </p:blipFill>
        <p:spPr>
          <a:xfrm>
            <a:off x="0" y="0"/>
            <a:ext cx="5629320" cy="6858000"/>
          </a:xfrm>
          <a:prstGeom prst="rect">
            <a:avLst/>
          </a:prstGeom>
          <a:ln w="0">
            <a:noFill/>
          </a:ln>
        </p:spPr>
      </p:pic>
      <p:pic>
        <p:nvPicPr>
          <p:cNvPr id="42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43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44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45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46" name="Picture 4" descr="Phòng Giáo Dục Và Đào Tạo quận Thanh Xuân"/>
          <p:cNvPicPr/>
          <p:nvPr/>
        </p:nvPicPr>
        <p:blipFill>
          <a:blip r:embed="rId4">
            <a:lum contrast="20000"/>
          </a:blip>
          <a:srcRect l="40892" t="17908" r="42036" b="58302"/>
          <a:stretch/>
        </p:blipFill>
        <p:spPr>
          <a:xfrm>
            <a:off x="6272280" y="324000"/>
            <a:ext cx="3714840" cy="3000240"/>
          </a:xfrm>
          <a:prstGeom prst="rect">
            <a:avLst/>
          </a:prstGeom>
          <a:ln w="0">
            <a:noFill/>
          </a:ln>
        </p:spPr>
      </p:pic>
      <p:sp>
        <p:nvSpPr>
          <p:cNvPr id="47" name="Rectangle 5"/>
          <p:cNvSpPr/>
          <p:nvPr/>
        </p:nvSpPr>
        <p:spPr>
          <a:xfrm>
            <a:off x="5843520" y="5429160"/>
            <a:ext cx="4786560" cy="663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vi-VN" sz="3600" b="1" strike="noStrike" spc="-1" dirty="0">
                <a:solidFill>
                  <a:srgbClr val="C00000"/>
                </a:solidFill>
                <a:latin typeface="Constantia"/>
                <a:ea typeface="Times New Roman"/>
              </a:rPr>
              <a:t>Vũ Kim Dung</a:t>
            </a:r>
            <a:endParaRPr lang="en-US" sz="36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48" name="Picture 4" descr="pcp_download_120"/>
          <p:cNvPicPr/>
          <p:nvPr/>
        </p:nvPicPr>
        <p:blipFill>
          <a:blip r:embed="rId5"/>
          <a:stretch/>
        </p:blipFill>
        <p:spPr>
          <a:xfrm>
            <a:off x="7915320" y="4071960"/>
            <a:ext cx="592200" cy="1214280"/>
          </a:xfrm>
          <a:prstGeom prst="rect">
            <a:avLst/>
          </a:prstGeom>
          <a:ln w="0">
            <a:noFill/>
          </a:ln>
        </p:spPr>
      </p:pic>
      <p:sp>
        <p:nvSpPr>
          <p:cNvPr id="49" name="Rectangle 5"/>
          <p:cNvSpPr/>
          <p:nvPr/>
        </p:nvSpPr>
        <p:spPr>
          <a:xfrm>
            <a:off x="6272280" y="3286080"/>
            <a:ext cx="3929040" cy="602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TIẾT 4 – CHỦ ĐỀ 1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255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56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57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58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59" name="Picture 2" descr="D:\GIÁO ÁN 1 2020-2021\HÌNH SOẠN GIÁO ÁN\Đọc nhạc\DO RE MI.jpg"/>
          <p:cNvPicPr/>
          <p:nvPr/>
        </p:nvPicPr>
        <p:blipFill>
          <a:blip r:embed="rId4">
            <a:lum contrast="20000"/>
          </a:blip>
          <a:srcRect l="2136" t="6965" r="42272" b="7839"/>
          <a:stretch/>
        </p:blipFill>
        <p:spPr>
          <a:xfrm>
            <a:off x="771480" y="1143000"/>
            <a:ext cx="9429840" cy="4286160"/>
          </a:xfrm>
          <a:prstGeom prst="rect">
            <a:avLst/>
          </a:prstGeom>
          <a:ln w="0">
            <a:noFill/>
          </a:ln>
        </p:spPr>
      </p:pic>
      <p:sp>
        <p:nvSpPr>
          <p:cNvPr id="260" name="Text Box 9"/>
          <p:cNvSpPr/>
          <p:nvPr/>
        </p:nvSpPr>
        <p:spPr>
          <a:xfrm>
            <a:off x="890640" y="135000"/>
            <a:ext cx="3500280" cy="663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224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strike="noStrike" spc="-1">
                <a:solidFill>
                  <a:srgbClr val="FFFF00"/>
                </a:solidFill>
                <a:latin typeface="Times New Roman"/>
                <a:ea typeface="Times New Roman"/>
              </a:rPr>
              <a:t>LUẬT CHƠI</a:t>
            </a:r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262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63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64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65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66" name="Picture 2" descr="D:\GIÁO ÁN 1 2020-2021\HÌNH SOẠN GIÁO ÁN\Đọc nhạc\Bậc thang Đô - Rê - Mi - Copy.jpg"/>
          <p:cNvPicPr/>
          <p:nvPr/>
        </p:nvPicPr>
        <p:blipFill>
          <a:blip r:embed="rId4">
            <a:lum contrast="30000"/>
          </a:blip>
          <a:srcRect l="4255" t="3126" r="2127"/>
          <a:stretch/>
        </p:blipFill>
        <p:spPr>
          <a:xfrm>
            <a:off x="3843360" y="1571760"/>
            <a:ext cx="6715080" cy="3929040"/>
          </a:xfrm>
          <a:prstGeom prst="rect">
            <a:avLst/>
          </a:prstGeom>
          <a:ln w="0">
            <a:noFill/>
          </a:ln>
        </p:spPr>
      </p:pic>
      <p:sp>
        <p:nvSpPr>
          <p:cNvPr id="267" name="Text Box 9"/>
          <p:cNvSpPr/>
          <p:nvPr/>
        </p:nvSpPr>
        <p:spPr>
          <a:xfrm>
            <a:off x="1557360" y="1071720"/>
            <a:ext cx="3500280" cy="602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Ôn tập đọc nhạc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68" name="Text Box 10"/>
          <p:cNvSpPr/>
          <p:nvPr/>
        </p:nvSpPr>
        <p:spPr>
          <a:xfrm>
            <a:off x="557280" y="1857240"/>
            <a:ext cx="5929200" cy="648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2186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500" b="1" strike="noStrike" spc="-1">
                <a:solidFill>
                  <a:srgbClr val="FF0000"/>
                </a:solidFill>
                <a:latin typeface="Times New Roman"/>
              </a:rPr>
              <a:t>BẬC THANG ĐÔ – RÊ - MI</a:t>
            </a:r>
            <a:endParaRPr lang="en-US" sz="35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Picture 11" descr="14"/>
          <p:cNvPicPr/>
          <p:nvPr/>
        </p:nvPicPr>
        <p:blipFill>
          <a:blip r:embed="rId4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270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71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72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73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74" name="Text Box 10"/>
          <p:cNvSpPr/>
          <p:nvPr/>
        </p:nvSpPr>
        <p:spPr>
          <a:xfrm>
            <a:off x="414360" y="157320"/>
            <a:ext cx="4286160" cy="54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>
                <a:solidFill>
                  <a:srgbClr val="FFFF00"/>
                </a:solidFill>
                <a:latin typeface="Times New Roman"/>
              </a:rPr>
              <a:t>BẬC THANG ĐÔ-RÊ-MI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75" name="Picture 14" descr="D:\GIÁO ÁN 1 2020-2021\HÌNH SOẠN GIÁO ÁN\Đọc nhạc\Bậc thang Đô - Rê - Mi.jpg"/>
          <p:cNvPicPr/>
          <p:nvPr/>
        </p:nvPicPr>
        <p:blipFill>
          <a:blip r:embed="rId6">
            <a:lum contrast="40000"/>
          </a:blip>
          <a:srcRect l="11422" t="16356" r="13928" b="62098"/>
          <a:stretch/>
        </p:blipFill>
        <p:spPr>
          <a:xfrm>
            <a:off x="771480" y="1214280"/>
            <a:ext cx="9501120" cy="4141800"/>
          </a:xfrm>
          <a:prstGeom prst="rect">
            <a:avLst/>
          </a:prstGeom>
          <a:ln w="0">
            <a:noFill/>
          </a:ln>
        </p:spPr>
      </p:pic>
      <p:pic>
        <p:nvPicPr>
          <p:cNvPr id="2" name="BEAT BẬC THANG ĐÔ RÊ M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924800" y="2286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70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Picture 10" descr="Kết quả hình ảnh cho nền powerpoint đẹp"/>
          <p:cNvPicPr/>
          <p:nvPr/>
        </p:nvPicPr>
        <p:blipFill>
          <a:blip r:embed="rId2"/>
          <a:srcRect t="3617" b="4847"/>
          <a:stretch/>
        </p:blipFill>
        <p:spPr>
          <a:xfrm>
            <a:off x="-19080" y="0"/>
            <a:ext cx="10991880" cy="6858000"/>
          </a:xfrm>
          <a:prstGeom prst="rect">
            <a:avLst/>
          </a:prstGeom>
          <a:ln w="0">
            <a:noFill/>
          </a:ln>
        </p:spPr>
      </p:pic>
      <p:sp>
        <p:nvSpPr>
          <p:cNvPr id="277" name="Rectangle 1"/>
          <p:cNvSpPr/>
          <p:nvPr/>
        </p:nvSpPr>
        <p:spPr>
          <a:xfrm>
            <a:off x="1496880" y="2571840"/>
            <a:ext cx="7629480" cy="1577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8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ĐỌC NHẠC</a:t>
            </a:r>
            <a:endParaRPr lang="en-US" sz="48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8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KẾT HỢP BỘ GÕ CƠ THỂ</a:t>
            </a:r>
            <a:endParaRPr lang="en-US" sz="48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78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79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80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81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82" name="Text Box 10"/>
          <p:cNvSpPr/>
          <p:nvPr/>
        </p:nvSpPr>
        <p:spPr>
          <a:xfrm>
            <a:off x="3129120" y="1285920"/>
            <a:ext cx="4286160" cy="54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>
                <a:solidFill>
                  <a:srgbClr val="FF0000"/>
                </a:solidFill>
                <a:latin typeface="Times New Roman"/>
              </a:rPr>
              <a:t>BẬC THANG ĐÔ-RÊ-MI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Picture 11" descr="14"/>
          <p:cNvPicPr/>
          <p:nvPr/>
        </p:nvPicPr>
        <p:blipFill>
          <a:blip r:embed="rId4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284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85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86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87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88" name="Text Box 10"/>
          <p:cNvSpPr/>
          <p:nvPr/>
        </p:nvSpPr>
        <p:spPr>
          <a:xfrm>
            <a:off x="414360" y="157320"/>
            <a:ext cx="4286160" cy="54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>
                <a:solidFill>
                  <a:srgbClr val="FFFF00"/>
                </a:solidFill>
                <a:latin typeface="Times New Roman"/>
              </a:rPr>
              <a:t>BẬC THANG ĐÔ-RÊ-MI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89" name="AutoShape 10"/>
          <p:cNvSpPr/>
          <p:nvPr/>
        </p:nvSpPr>
        <p:spPr>
          <a:xfrm>
            <a:off x="545616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/>
          </a:p>
        </p:txBody>
      </p:sp>
      <p:pic>
        <p:nvPicPr>
          <p:cNvPr id="290" name="Picture 11" descr="D:\GIÁO ÁN 1 2020-2021\HÌNH SOẠN GIÁO ÁN\Đọc nhạc\BAC THANG DO - RE - MI\Picture2 - Copy (3) - Copy.jpg"/>
          <p:cNvPicPr/>
          <p:nvPr/>
        </p:nvPicPr>
        <p:blipFill>
          <a:blip r:embed="rId6"/>
          <a:stretch/>
        </p:blipFill>
        <p:spPr>
          <a:xfrm>
            <a:off x="666720" y="1185840"/>
            <a:ext cx="9637920" cy="4243320"/>
          </a:xfrm>
          <a:prstGeom prst="rect">
            <a:avLst/>
          </a:prstGeom>
          <a:ln w="0">
            <a:noFill/>
          </a:ln>
        </p:spPr>
      </p:pic>
      <p:sp>
        <p:nvSpPr>
          <p:cNvPr id="291" name="AutoShape 13"/>
          <p:cNvSpPr/>
          <p:nvPr/>
        </p:nvSpPr>
        <p:spPr>
          <a:xfrm>
            <a:off x="545616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/>
          </a:p>
        </p:txBody>
      </p:sp>
      <p:pic>
        <p:nvPicPr>
          <p:cNvPr id="292" name="Picture 14" descr="D:\GIÁO ÁN 1 2020-2021\HÌNH SOẠN GIÁO ÁN\BỘ Gõ cơ THỂ.png"/>
          <p:cNvPicPr/>
          <p:nvPr/>
        </p:nvPicPr>
        <p:blipFill>
          <a:blip r:embed="rId7"/>
          <a:srcRect l="24609" t="3484" r="68881" b="81568"/>
          <a:stretch/>
        </p:blipFill>
        <p:spPr>
          <a:xfrm>
            <a:off x="1986120" y="2786040"/>
            <a:ext cx="793440" cy="714240"/>
          </a:xfrm>
          <a:prstGeom prst="rect">
            <a:avLst/>
          </a:prstGeom>
          <a:ln w="0">
            <a:noFill/>
          </a:ln>
        </p:spPr>
      </p:pic>
      <p:pic>
        <p:nvPicPr>
          <p:cNvPr id="293" name="Picture 14" descr="D:\GIÁO ÁN 1 2020-2021\HÌNH SOẠN GIÁO ÁN\BỘ Gõ cơ THỂ.png"/>
          <p:cNvPicPr/>
          <p:nvPr/>
        </p:nvPicPr>
        <p:blipFill>
          <a:blip r:embed="rId7"/>
          <a:srcRect l="56514" t="1822" r="36977" b="79914"/>
          <a:stretch/>
        </p:blipFill>
        <p:spPr>
          <a:xfrm>
            <a:off x="4700520" y="2714760"/>
            <a:ext cx="714600" cy="785520"/>
          </a:xfrm>
          <a:prstGeom prst="rect">
            <a:avLst/>
          </a:prstGeom>
          <a:ln w="0">
            <a:noFill/>
          </a:ln>
        </p:spPr>
      </p:pic>
      <p:pic>
        <p:nvPicPr>
          <p:cNvPr id="294" name="Picture 14" descr="D:\GIÁO ÁN 1 2020-2021\HÌNH SOẠN GIÁO ÁN\BỘ Gõ cơ THỂ.png"/>
          <p:cNvPicPr/>
          <p:nvPr/>
        </p:nvPicPr>
        <p:blipFill>
          <a:blip r:embed="rId7"/>
          <a:srcRect l="24609" t="3484" r="68881" b="81568"/>
          <a:stretch/>
        </p:blipFill>
        <p:spPr>
          <a:xfrm>
            <a:off x="3271680" y="2786040"/>
            <a:ext cx="793800" cy="714240"/>
          </a:xfrm>
          <a:prstGeom prst="rect">
            <a:avLst/>
          </a:prstGeom>
          <a:ln w="0">
            <a:noFill/>
          </a:ln>
        </p:spPr>
      </p:pic>
      <p:pic>
        <p:nvPicPr>
          <p:cNvPr id="295" name="Picture 14" descr="D:\GIÁO ÁN 1 2020-2021\HÌNH SOẠN GIÁO ÁN\BỘ Gõ cơ THỂ.png"/>
          <p:cNvPicPr/>
          <p:nvPr/>
        </p:nvPicPr>
        <p:blipFill>
          <a:blip r:embed="rId7"/>
          <a:srcRect l="24609" t="3484" r="68881" b="81568"/>
          <a:stretch/>
        </p:blipFill>
        <p:spPr>
          <a:xfrm>
            <a:off x="6272280" y="2786040"/>
            <a:ext cx="793800" cy="714240"/>
          </a:xfrm>
          <a:prstGeom prst="rect">
            <a:avLst/>
          </a:prstGeom>
          <a:ln w="0">
            <a:noFill/>
          </a:ln>
        </p:spPr>
      </p:pic>
      <p:pic>
        <p:nvPicPr>
          <p:cNvPr id="296" name="Picture 15" descr="D:\GIÁO ÁN 1 2020-2021\HÌNH SOẠN GIÁO ÁN\BỘ Gõ cơ THỂ.png"/>
          <p:cNvPicPr/>
          <p:nvPr/>
        </p:nvPicPr>
        <p:blipFill>
          <a:blip r:embed="rId7"/>
          <a:srcRect l="24609" t="3484" r="68881" b="81568"/>
          <a:stretch/>
        </p:blipFill>
        <p:spPr>
          <a:xfrm>
            <a:off x="7415280" y="2786040"/>
            <a:ext cx="793800" cy="714240"/>
          </a:xfrm>
          <a:prstGeom prst="rect">
            <a:avLst/>
          </a:prstGeom>
          <a:ln w="0">
            <a:noFill/>
          </a:ln>
        </p:spPr>
      </p:pic>
      <p:pic>
        <p:nvPicPr>
          <p:cNvPr id="297" name="Picture 16" descr="D:\GIÁO ÁN 1 2020-2021\HÌNH SOẠN GIÁO ÁN\BỘ Gõ cơ THỂ.png"/>
          <p:cNvPicPr/>
          <p:nvPr/>
        </p:nvPicPr>
        <p:blipFill>
          <a:blip r:embed="rId7"/>
          <a:srcRect l="24609" t="3484" r="68881" b="81568"/>
          <a:stretch/>
        </p:blipFill>
        <p:spPr>
          <a:xfrm>
            <a:off x="2057400" y="4786200"/>
            <a:ext cx="793800" cy="714600"/>
          </a:xfrm>
          <a:prstGeom prst="rect">
            <a:avLst/>
          </a:prstGeom>
          <a:ln w="0">
            <a:noFill/>
          </a:ln>
        </p:spPr>
      </p:pic>
      <p:pic>
        <p:nvPicPr>
          <p:cNvPr id="298" name="Picture 17" descr="D:\GIÁO ÁN 1 2020-2021\HÌNH SOẠN GIÁO ÁN\BỘ Gõ cơ THỂ.png"/>
          <p:cNvPicPr/>
          <p:nvPr/>
        </p:nvPicPr>
        <p:blipFill>
          <a:blip r:embed="rId7"/>
          <a:srcRect l="24609" t="3484" r="68881" b="81568"/>
          <a:stretch/>
        </p:blipFill>
        <p:spPr>
          <a:xfrm>
            <a:off x="3343320" y="4809960"/>
            <a:ext cx="793800" cy="714600"/>
          </a:xfrm>
          <a:prstGeom prst="rect">
            <a:avLst/>
          </a:prstGeom>
          <a:ln w="0">
            <a:noFill/>
          </a:ln>
        </p:spPr>
      </p:pic>
      <p:pic>
        <p:nvPicPr>
          <p:cNvPr id="299" name="Picture 18" descr="D:\GIÁO ÁN 1 2020-2021\HÌNH SOẠN GIÁO ÁN\BỘ Gõ cơ THỂ.png"/>
          <p:cNvPicPr/>
          <p:nvPr/>
        </p:nvPicPr>
        <p:blipFill>
          <a:blip r:embed="rId7"/>
          <a:srcRect l="24609" t="3484" r="68881" b="81568"/>
          <a:stretch/>
        </p:blipFill>
        <p:spPr>
          <a:xfrm>
            <a:off x="6272280" y="4786200"/>
            <a:ext cx="793800" cy="714600"/>
          </a:xfrm>
          <a:prstGeom prst="rect">
            <a:avLst/>
          </a:prstGeom>
          <a:ln w="0">
            <a:noFill/>
          </a:ln>
        </p:spPr>
      </p:pic>
      <p:pic>
        <p:nvPicPr>
          <p:cNvPr id="300" name="Picture 19" descr="D:\GIÁO ÁN 1 2020-2021\HÌNH SOẠN GIÁO ÁN\BỘ Gõ cơ THỂ.png"/>
          <p:cNvPicPr/>
          <p:nvPr/>
        </p:nvPicPr>
        <p:blipFill>
          <a:blip r:embed="rId7"/>
          <a:srcRect l="24609" t="3484" r="68881" b="81568"/>
          <a:stretch/>
        </p:blipFill>
        <p:spPr>
          <a:xfrm>
            <a:off x="7272360" y="4786200"/>
            <a:ext cx="793800" cy="714600"/>
          </a:xfrm>
          <a:prstGeom prst="rect">
            <a:avLst/>
          </a:prstGeom>
          <a:ln w="0">
            <a:noFill/>
          </a:ln>
        </p:spPr>
      </p:pic>
      <p:pic>
        <p:nvPicPr>
          <p:cNvPr id="301" name="Picture 14" descr="D:\GIÁO ÁN 1 2020-2021\HÌNH SOẠN GIÁO ÁN\BỘ Gõ cơ THỂ.png"/>
          <p:cNvPicPr/>
          <p:nvPr/>
        </p:nvPicPr>
        <p:blipFill>
          <a:blip r:embed="rId7"/>
          <a:srcRect l="56514" t="1822" r="36977" b="79914"/>
          <a:stretch/>
        </p:blipFill>
        <p:spPr>
          <a:xfrm>
            <a:off x="8844120" y="2714760"/>
            <a:ext cx="714240" cy="785520"/>
          </a:xfrm>
          <a:prstGeom prst="rect">
            <a:avLst/>
          </a:prstGeom>
          <a:ln w="0">
            <a:noFill/>
          </a:ln>
        </p:spPr>
      </p:pic>
      <p:pic>
        <p:nvPicPr>
          <p:cNvPr id="302" name="Picture 14" descr="D:\GIÁO ÁN 1 2020-2021\HÌNH SOẠN GIÁO ÁN\BỘ Gõ cơ THỂ.png"/>
          <p:cNvPicPr/>
          <p:nvPr/>
        </p:nvPicPr>
        <p:blipFill>
          <a:blip r:embed="rId7"/>
          <a:srcRect l="56514" t="1822" r="36977" b="79914"/>
          <a:stretch/>
        </p:blipFill>
        <p:spPr>
          <a:xfrm>
            <a:off x="4772160" y="4786200"/>
            <a:ext cx="714240" cy="714600"/>
          </a:xfrm>
          <a:prstGeom prst="rect">
            <a:avLst/>
          </a:prstGeom>
          <a:ln w="0">
            <a:noFill/>
          </a:ln>
        </p:spPr>
      </p:pic>
      <p:pic>
        <p:nvPicPr>
          <p:cNvPr id="303" name="Picture 14" descr="D:\GIÁO ÁN 1 2020-2021\HÌNH SOẠN GIÁO ÁN\BỘ Gõ cơ THỂ.png"/>
          <p:cNvPicPr/>
          <p:nvPr/>
        </p:nvPicPr>
        <p:blipFill>
          <a:blip r:embed="rId7"/>
          <a:srcRect l="56514" t="1822" r="36977" b="79914"/>
          <a:stretch/>
        </p:blipFill>
        <p:spPr>
          <a:xfrm>
            <a:off x="8844120" y="4857840"/>
            <a:ext cx="714240" cy="714240"/>
          </a:xfrm>
          <a:prstGeom prst="rect">
            <a:avLst/>
          </a:prstGeom>
          <a:ln w="0">
            <a:noFill/>
          </a:ln>
        </p:spPr>
      </p:pic>
      <p:pic>
        <p:nvPicPr>
          <p:cNvPr id="23" name="BEAT BẬC THANG ĐÔ RÊ M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924800" y="2286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706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" name="Picture 10" descr="Kết quả hình ảnh cho nền powerpoint đẹp"/>
          <p:cNvPicPr/>
          <p:nvPr/>
        </p:nvPicPr>
        <p:blipFill>
          <a:blip r:embed="rId2"/>
          <a:srcRect t="3617" b="4847"/>
          <a:stretch/>
        </p:blipFill>
        <p:spPr>
          <a:xfrm>
            <a:off x="-19080" y="0"/>
            <a:ext cx="10991880" cy="6858000"/>
          </a:xfrm>
          <a:prstGeom prst="rect">
            <a:avLst/>
          </a:prstGeom>
          <a:ln w="0">
            <a:noFill/>
          </a:ln>
        </p:spPr>
      </p:pic>
      <p:sp>
        <p:nvSpPr>
          <p:cNvPr id="305" name="Rectangle 1"/>
          <p:cNvSpPr/>
          <p:nvPr/>
        </p:nvSpPr>
        <p:spPr>
          <a:xfrm>
            <a:off x="1365480" y="2571840"/>
            <a:ext cx="8105040" cy="1577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8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ĐỌC NHẠC</a:t>
            </a:r>
            <a:endParaRPr lang="en-US" sz="48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8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THEO SẮC THÁI TO – NHỎ</a:t>
            </a:r>
            <a:endParaRPr lang="en-US" sz="48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306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307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308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309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310" name="Rectangle 7"/>
          <p:cNvSpPr/>
          <p:nvPr/>
        </p:nvSpPr>
        <p:spPr>
          <a:xfrm>
            <a:off x="3171960" y="1000080"/>
            <a:ext cx="4714920" cy="1181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VÀO RỪNG HOA</a:t>
            </a:r>
            <a:endParaRPr lang="en-US" sz="4000" b="0" strike="noStrike" spc="-1">
              <a:solidFill>
                <a:srgbClr val="000000"/>
              </a:solidFill>
              <a:latin typeface="Times New Roman"/>
            </a:endParaRPr>
          </a:p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1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Việt Anh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" name="Picture 11" descr="14"/>
          <p:cNvPicPr/>
          <p:nvPr/>
        </p:nvPicPr>
        <p:blipFill>
          <a:blip r:embed="rId4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312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313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314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315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316" name="Text Box 10"/>
          <p:cNvSpPr/>
          <p:nvPr/>
        </p:nvSpPr>
        <p:spPr>
          <a:xfrm>
            <a:off x="414360" y="157320"/>
            <a:ext cx="4286160" cy="54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>
                <a:solidFill>
                  <a:srgbClr val="FFFF00"/>
                </a:solidFill>
                <a:latin typeface="Times New Roman"/>
              </a:rPr>
              <a:t>BẬC THANG ĐÔ-RÊ-MI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17" name="AutoShape 10"/>
          <p:cNvSpPr/>
          <p:nvPr/>
        </p:nvSpPr>
        <p:spPr>
          <a:xfrm>
            <a:off x="545616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/>
          </a:p>
        </p:txBody>
      </p:sp>
      <p:pic>
        <p:nvPicPr>
          <p:cNvPr id="318" name="Picture 11" descr="D:\GIÁO ÁN 1 2020-2021\HÌNH SOẠN GIÁO ÁN\Đọc nhạc\BAC THANG DO - RE - MI\Picture2 - Copy (3) - Copy.jpg"/>
          <p:cNvPicPr/>
          <p:nvPr/>
        </p:nvPicPr>
        <p:blipFill>
          <a:blip r:embed="rId6"/>
          <a:stretch/>
        </p:blipFill>
        <p:spPr>
          <a:xfrm>
            <a:off x="666720" y="1185840"/>
            <a:ext cx="9637920" cy="4243320"/>
          </a:xfrm>
          <a:prstGeom prst="rect">
            <a:avLst/>
          </a:prstGeom>
          <a:ln w="0">
            <a:noFill/>
          </a:ln>
        </p:spPr>
      </p:pic>
      <p:sp>
        <p:nvSpPr>
          <p:cNvPr id="319" name="AutoShape 13"/>
          <p:cNvSpPr/>
          <p:nvPr/>
        </p:nvSpPr>
        <p:spPr>
          <a:xfrm>
            <a:off x="545616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/>
          </a:p>
        </p:txBody>
      </p:sp>
      <p:pic>
        <p:nvPicPr>
          <p:cNvPr id="320" name="Picture 8" descr="Hình ảnh Loa Vector Biểu Tượng Nền Trắng, Lớn, Giọng Nói, Diễn Giả Vector  và PNG với nền trong suốt để tải xuống miễn phí"/>
          <p:cNvPicPr/>
          <p:nvPr/>
        </p:nvPicPr>
        <p:blipFill>
          <a:blip r:embed="rId7">
            <a:lum contrast="30000"/>
          </a:blip>
          <a:srcRect l="10547" t="11717" r="10937" b="10937"/>
          <a:stretch/>
        </p:blipFill>
        <p:spPr>
          <a:xfrm>
            <a:off x="1486080" y="4429080"/>
            <a:ext cx="428400" cy="422280"/>
          </a:xfrm>
          <a:prstGeom prst="rect">
            <a:avLst/>
          </a:prstGeom>
          <a:ln w="0">
            <a:noFill/>
          </a:ln>
        </p:spPr>
      </p:pic>
      <p:pic>
        <p:nvPicPr>
          <p:cNvPr id="321" name="Picture 8" descr="Hình ảnh Loa Vector Biểu Tượng Nền Trắng, Lớn, Giọng Nói, Diễn Giả Vector  và PNG với nền trong suốt để tải xuống miễn phí"/>
          <p:cNvPicPr/>
          <p:nvPr/>
        </p:nvPicPr>
        <p:blipFill>
          <a:blip r:embed="rId7">
            <a:lum contrast="30000"/>
          </a:blip>
          <a:srcRect l="10547" t="11717" r="10937" b="10937"/>
          <a:stretch/>
        </p:blipFill>
        <p:spPr>
          <a:xfrm>
            <a:off x="1343160" y="2286000"/>
            <a:ext cx="579240" cy="928800"/>
          </a:xfrm>
          <a:prstGeom prst="rect">
            <a:avLst/>
          </a:prstGeom>
          <a:ln w="0">
            <a:noFill/>
          </a:ln>
        </p:spPr>
      </p:pic>
      <p:pic>
        <p:nvPicPr>
          <p:cNvPr id="13" name="BEAT BẬC THANG ĐÔ RÊ M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924800" y="2286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70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" name="Picture 10" descr="Kết quả hình ảnh cho nền powerpoint đẹp"/>
          <p:cNvPicPr/>
          <p:nvPr/>
        </p:nvPicPr>
        <p:blipFill>
          <a:blip r:embed="rId2"/>
          <a:srcRect t="3617" b="4847"/>
          <a:stretch/>
        </p:blipFill>
        <p:spPr>
          <a:xfrm>
            <a:off x="-19080" y="0"/>
            <a:ext cx="10991880" cy="6858000"/>
          </a:xfrm>
          <a:prstGeom prst="rect">
            <a:avLst/>
          </a:prstGeom>
          <a:ln w="0">
            <a:noFill/>
          </a:ln>
        </p:spPr>
      </p:pic>
      <p:sp>
        <p:nvSpPr>
          <p:cNvPr id="323" name="Rectangle 1"/>
          <p:cNvSpPr/>
          <p:nvPr/>
        </p:nvSpPr>
        <p:spPr>
          <a:xfrm>
            <a:off x="1510920" y="2643120"/>
            <a:ext cx="7841520" cy="1455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ĐỌC NHẠC THEO SẮC THÁI</a:t>
            </a: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 TO – NHỎ THEO Ý THÍCH</a:t>
            </a: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324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325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326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327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328" name="Rectangle 7"/>
          <p:cNvSpPr/>
          <p:nvPr/>
        </p:nvSpPr>
        <p:spPr>
          <a:xfrm>
            <a:off x="2414520" y="785880"/>
            <a:ext cx="5929560" cy="1333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VẬN DỤNG SÁNG TẠO</a:t>
            </a:r>
            <a:endParaRPr lang="en-US" sz="40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TO – NHỎ</a:t>
            </a:r>
            <a:endParaRPr lang="en-US" sz="40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" name="Picture 11" descr="14"/>
          <p:cNvPicPr/>
          <p:nvPr/>
        </p:nvPicPr>
        <p:blipFill>
          <a:blip r:embed="rId4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330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331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332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333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334" name="Text Box 10"/>
          <p:cNvSpPr/>
          <p:nvPr/>
        </p:nvSpPr>
        <p:spPr>
          <a:xfrm>
            <a:off x="414360" y="157320"/>
            <a:ext cx="4286160" cy="54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>
                <a:solidFill>
                  <a:srgbClr val="FFFF00"/>
                </a:solidFill>
                <a:latin typeface="Times New Roman"/>
              </a:rPr>
              <a:t>BẬC THANG ĐÔ-RÊ-MI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35" name="AutoShape 10"/>
          <p:cNvSpPr/>
          <p:nvPr/>
        </p:nvSpPr>
        <p:spPr>
          <a:xfrm>
            <a:off x="545616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/>
          </a:p>
        </p:txBody>
      </p:sp>
      <p:pic>
        <p:nvPicPr>
          <p:cNvPr id="336" name="Picture 11" descr="D:\GIÁO ÁN 1 2020-2021\HÌNH SOẠN GIÁO ÁN\Đọc nhạc\BAC THANG DO - RE - MI\Picture2 - Copy (3) - Copy.jpg"/>
          <p:cNvPicPr/>
          <p:nvPr/>
        </p:nvPicPr>
        <p:blipFill>
          <a:blip r:embed="rId6"/>
          <a:stretch/>
        </p:blipFill>
        <p:spPr>
          <a:xfrm>
            <a:off x="666720" y="1185840"/>
            <a:ext cx="9637920" cy="4243320"/>
          </a:xfrm>
          <a:prstGeom prst="rect">
            <a:avLst/>
          </a:prstGeom>
          <a:ln w="0">
            <a:noFill/>
          </a:ln>
        </p:spPr>
      </p:pic>
      <p:sp>
        <p:nvSpPr>
          <p:cNvPr id="337" name="AutoShape 13"/>
          <p:cNvSpPr/>
          <p:nvPr/>
        </p:nvSpPr>
        <p:spPr>
          <a:xfrm>
            <a:off x="545616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/>
          </a:p>
        </p:txBody>
      </p:sp>
      <p:pic>
        <p:nvPicPr>
          <p:cNvPr id="338" name="Picture 8" descr="Hình ảnh Loa Vector Biểu Tượng Nền Trắng, Lớn, Giọng Nói, Diễn Giả Vector  và PNG với nền trong suốt để tải xuống miễn phí"/>
          <p:cNvPicPr/>
          <p:nvPr/>
        </p:nvPicPr>
        <p:blipFill>
          <a:blip r:embed="rId7">
            <a:lum contrast="30000"/>
          </a:blip>
          <a:srcRect l="10547" t="11717" r="10937" b="10937"/>
          <a:stretch/>
        </p:blipFill>
        <p:spPr>
          <a:xfrm>
            <a:off x="7701120" y="2928960"/>
            <a:ext cx="357120" cy="422280"/>
          </a:xfrm>
          <a:prstGeom prst="rect">
            <a:avLst/>
          </a:prstGeom>
          <a:ln w="0">
            <a:noFill/>
          </a:ln>
        </p:spPr>
      </p:pic>
      <p:pic>
        <p:nvPicPr>
          <p:cNvPr id="339" name="Picture 8" descr="Hình ảnh Loa Vector Biểu Tượng Nền Trắng, Lớn, Giọng Nói, Diễn Giả Vector  và PNG với nền trong suốt để tải xuống miễn phí"/>
          <p:cNvPicPr/>
          <p:nvPr/>
        </p:nvPicPr>
        <p:blipFill>
          <a:blip r:embed="rId7">
            <a:lum contrast="30000"/>
          </a:blip>
          <a:srcRect l="10547" t="11717" r="10937" b="10937"/>
          <a:stretch/>
        </p:blipFill>
        <p:spPr>
          <a:xfrm>
            <a:off x="2163600" y="2786040"/>
            <a:ext cx="401760" cy="642960"/>
          </a:xfrm>
          <a:prstGeom prst="rect">
            <a:avLst/>
          </a:prstGeom>
          <a:ln w="0">
            <a:noFill/>
          </a:ln>
        </p:spPr>
      </p:pic>
      <p:pic>
        <p:nvPicPr>
          <p:cNvPr id="340" name="Picture 8" descr="Hình ảnh Loa Vector Biểu Tượng Nền Trắng, Lớn, Giọng Nói, Diễn Giả Vector  và PNG với nền trong suốt để tải xuống miễn phí"/>
          <p:cNvPicPr/>
          <p:nvPr/>
        </p:nvPicPr>
        <p:blipFill>
          <a:blip r:embed="rId7">
            <a:lum contrast="30000"/>
          </a:blip>
          <a:srcRect l="10547" t="11717" r="10937" b="10937"/>
          <a:stretch/>
        </p:blipFill>
        <p:spPr>
          <a:xfrm>
            <a:off x="4915080" y="2857680"/>
            <a:ext cx="401400" cy="642600"/>
          </a:xfrm>
          <a:prstGeom prst="rect">
            <a:avLst/>
          </a:prstGeom>
          <a:ln w="0">
            <a:noFill/>
          </a:ln>
        </p:spPr>
      </p:pic>
      <p:pic>
        <p:nvPicPr>
          <p:cNvPr id="341" name="Picture 8" descr="Hình ảnh Loa Vector Biểu Tượng Nền Trắng, Lớn, Giọng Nói, Diễn Giả Vector  và PNG với nền trong suốt để tải xuống miễn phí"/>
          <p:cNvPicPr/>
          <p:nvPr/>
        </p:nvPicPr>
        <p:blipFill>
          <a:blip r:embed="rId7">
            <a:lum contrast="30000"/>
          </a:blip>
          <a:srcRect l="10547" t="11717" r="10937" b="10937"/>
          <a:stretch/>
        </p:blipFill>
        <p:spPr>
          <a:xfrm>
            <a:off x="6486480" y="2857680"/>
            <a:ext cx="401760" cy="642600"/>
          </a:xfrm>
          <a:prstGeom prst="rect">
            <a:avLst/>
          </a:prstGeom>
          <a:ln w="0">
            <a:noFill/>
          </a:ln>
        </p:spPr>
      </p:pic>
      <p:pic>
        <p:nvPicPr>
          <p:cNvPr id="342" name="Picture 8" descr="Hình ảnh Loa Vector Biểu Tượng Nền Trắng, Lớn, Giọng Nói, Diễn Giả Vector  và PNG với nền trong suốt để tải xuống miễn phí"/>
          <p:cNvPicPr/>
          <p:nvPr/>
        </p:nvPicPr>
        <p:blipFill>
          <a:blip r:embed="rId7">
            <a:lum contrast="30000"/>
          </a:blip>
          <a:srcRect l="10547" t="11717" r="10937" b="10937"/>
          <a:stretch/>
        </p:blipFill>
        <p:spPr>
          <a:xfrm>
            <a:off x="9129600" y="2786040"/>
            <a:ext cx="401760" cy="642960"/>
          </a:xfrm>
          <a:prstGeom prst="rect">
            <a:avLst/>
          </a:prstGeom>
          <a:ln w="0">
            <a:noFill/>
          </a:ln>
        </p:spPr>
      </p:pic>
      <p:pic>
        <p:nvPicPr>
          <p:cNvPr id="343" name="Picture 8" descr="Hình ảnh Loa Vector Biểu Tượng Nền Trắng, Lớn, Giọng Nói, Diễn Giả Vector  và PNG với nền trong suốt để tải xuống miễn phí"/>
          <p:cNvPicPr/>
          <p:nvPr/>
        </p:nvPicPr>
        <p:blipFill>
          <a:blip r:embed="rId7">
            <a:lum contrast="30000"/>
          </a:blip>
          <a:srcRect l="10547" t="11717" r="10937" b="10937"/>
          <a:stretch/>
        </p:blipFill>
        <p:spPr>
          <a:xfrm>
            <a:off x="2200320" y="4857840"/>
            <a:ext cx="401760" cy="642960"/>
          </a:xfrm>
          <a:prstGeom prst="rect">
            <a:avLst/>
          </a:prstGeom>
          <a:ln w="0">
            <a:noFill/>
          </a:ln>
        </p:spPr>
      </p:pic>
      <p:pic>
        <p:nvPicPr>
          <p:cNvPr id="344" name="Picture 8" descr="Hình ảnh Loa Vector Biểu Tượng Nền Trắng, Lớn, Giọng Nói, Diễn Giả Vector  và PNG với nền trong suốt để tải xuống miễn phí"/>
          <p:cNvPicPr/>
          <p:nvPr/>
        </p:nvPicPr>
        <p:blipFill>
          <a:blip r:embed="rId7">
            <a:lum contrast="30000"/>
          </a:blip>
          <a:srcRect l="10547" t="11717" r="10937" b="10937"/>
          <a:stretch/>
        </p:blipFill>
        <p:spPr>
          <a:xfrm>
            <a:off x="4986360" y="4857840"/>
            <a:ext cx="401760" cy="642960"/>
          </a:xfrm>
          <a:prstGeom prst="rect">
            <a:avLst/>
          </a:prstGeom>
          <a:ln w="0">
            <a:noFill/>
          </a:ln>
        </p:spPr>
      </p:pic>
      <p:pic>
        <p:nvPicPr>
          <p:cNvPr id="345" name="Picture 8" descr="Hình ảnh Loa Vector Biểu Tượng Nền Trắng, Lớn, Giọng Nói, Diễn Giả Vector  và PNG với nền trong suốt để tải xuống miễn phí"/>
          <p:cNvPicPr/>
          <p:nvPr/>
        </p:nvPicPr>
        <p:blipFill>
          <a:blip r:embed="rId7">
            <a:lum contrast="30000"/>
          </a:blip>
          <a:srcRect l="10547" t="11717" r="10937" b="10937"/>
          <a:stretch/>
        </p:blipFill>
        <p:spPr>
          <a:xfrm>
            <a:off x="6486480" y="4857840"/>
            <a:ext cx="401760" cy="642960"/>
          </a:xfrm>
          <a:prstGeom prst="rect">
            <a:avLst/>
          </a:prstGeom>
          <a:ln w="0">
            <a:noFill/>
          </a:ln>
        </p:spPr>
      </p:pic>
      <p:pic>
        <p:nvPicPr>
          <p:cNvPr id="346" name="Picture 8" descr="Hình ảnh Loa Vector Biểu Tượng Nền Trắng, Lớn, Giọng Nói, Diễn Giả Vector  và PNG với nền trong suốt để tải xuống miễn phí"/>
          <p:cNvPicPr/>
          <p:nvPr/>
        </p:nvPicPr>
        <p:blipFill>
          <a:blip r:embed="rId7">
            <a:lum contrast="30000"/>
          </a:blip>
          <a:srcRect l="10547" t="11717" r="10937" b="10937"/>
          <a:stretch/>
        </p:blipFill>
        <p:spPr>
          <a:xfrm>
            <a:off x="9201240" y="4857840"/>
            <a:ext cx="401400" cy="642960"/>
          </a:xfrm>
          <a:prstGeom prst="rect">
            <a:avLst/>
          </a:prstGeom>
          <a:ln w="0">
            <a:noFill/>
          </a:ln>
        </p:spPr>
      </p:pic>
      <p:pic>
        <p:nvPicPr>
          <p:cNvPr id="347" name="Picture 8" descr="Hình ảnh Loa Vector Biểu Tượng Nền Trắng, Lớn, Giọng Nói, Diễn Giả Vector  và PNG với nền trong suốt để tải xuống miễn phí"/>
          <p:cNvPicPr/>
          <p:nvPr/>
        </p:nvPicPr>
        <p:blipFill>
          <a:blip r:embed="rId7">
            <a:lum contrast="30000"/>
          </a:blip>
          <a:srcRect l="10547" t="11717" r="10937" b="10937"/>
          <a:stretch/>
        </p:blipFill>
        <p:spPr>
          <a:xfrm>
            <a:off x="3557520" y="2857680"/>
            <a:ext cx="357120" cy="421920"/>
          </a:xfrm>
          <a:prstGeom prst="rect">
            <a:avLst/>
          </a:prstGeom>
          <a:ln w="0">
            <a:noFill/>
          </a:ln>
        </p:spPr>
      </p:pic>
      <p:pic>
        <p:nvPicPr>
          <p:cNvPr id="348" name="Picture 8" descr="Hình ảnh Loa Vector Biểu Tượng Nền Trắng, Lớn, Giọng Nói, Diễn Giả Vector  và PNG với nền trong suốt để tải xuống miễn phí"/>
          <p:cNvPicPr/>
          <p:nvPr/>
        </p:nvPicPr>
        <p:blipFill>
          <a:blip r:embed="rId7">
            <a:lum contrast="30000"/>
          </a:blip>
          <a:srcRect l="10547" t="11717" r="10937" b="10937"/>
          <a:stretch/>
        </p:blipFill>
        <p:spPr>
          <a:xfrm>
            <a:off x="3557520" y="5000760"/>
            <a:ext cx="357120" cy="422280"/>
          </a:xfrm>
          <a:prstGeom prst="rect">
            <a:avLst/>
          </a:prstGeom>
          <a:ln w="0">
            <a:noFill/>
          </a:ln>
        </p:spPr>
      </p:pic>
      <p:pic>
        <p:nvPicPr>
          <p:cNvPr id="349" name="Picture 8" descr="Hình ảnh Loa Vector Biểu Tượng Nền Trắng, Lớn, Giọng Nói, Diễn Giả Vector  và PNG với nền trong suốt để tải xuống miễn phí"/>
          <p:cNvPicPr/>
          <p:nvPr/>
        </p:nvPicPr>
        <p:blipFill>
          <a:blip r:embed="rId7">
            <a:lum contrast="30000"/>
          </a:blip>
          <a:srcRect l="10547" t="11717" r="10937" b="10937"/>
          <a:stretch/>
        </p:blipFill>
        <p:spPr>
          <a:xfrm>
            <a:off x="7486560" y="5000760"/>
            <a:ext cx="357120" cy="422280"/>
          </a:xfrm>
          <a:prstGeom prst="rect">
            <a:avLst/>
          </a:prstGeom>
          <a:ln w="0">
            <a:noFill/>
          </a:ln>
        </p:spPr>
      </p:pic>
      <p:pic>
        <p:nvPicPr>
          <p:cNvPr id="23" name="BEAT BẬC THANG ĐÔ RÊ M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924800" y="2286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706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2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363" name="Content Placeholder 3"/>
          <p:cNvPicPr/>
          <p:nvPr/>
        </p:nvPicPr>
        <p:blipFill>
          <a:blip r:embed="rId3"/>
          <a:stretch/>
        </p:blipFill>
        <p:spPr>
          <a:xfrm>
            <a:off x="334800" y="2066760"/>
            <a:ext cx="3799080" cy="3584880"/>
          </a:xfrm>
          <a:prstGeom prst="rect">
            <a:avLst/>
          </a:prstGeom>
          <a:ln w="0">
            <a:noFill/>
          </a:ln>
        </p:spPr>
      </p:pic>
      <p:sp>
        <p:nvSpPr>
          <p:cNvPr id="364" name="Text Box 9"/>
          <p:cNvSpPr/>
          <p:nvPr/>
        </p:nvSpPr>
        <p:spPr>
          <a:xfrm>
            <a:off x="414360" y="1000080"/>
            <a:ext cx="2571840" cy="480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Ôn tập bài hát: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365" name="Picture 8" descr="000o"/>
          <p:cNvPicPr/>
          <p:nvPr/>
        </p:nvPicPr>
        <p:blipFill>
          <a:blip r:embed="rId4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366" name="Picture 9" descr="000o"/>
          <p:cNvPicPr/>
          <p:nvPr/>
        </p:nvPicPr>
        <p:blipFill>
          <a:blip r:embed="rId4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367" name="Picture 10" descr="000o"/>
          <p:cNvPicPr/>
          <p:nvPr/>
        </p:nvPicPr>
        <p:blipFill>
          <a:blip r:embed="rId4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368" name="Picture 11" descr="000o"/>
          <p:cNvPicPr/>
          <p:nvPr/>
        </p:nvPicPr>
        <p:blipFill>
          <a:blip r:embed="rId4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369" name="Text Box 9"/>
          <p:cNvSpPr/>
          <p:nvPr/>
        </p:nvSpPr>
        <p:spPr>
          <a:xfrm>
            <a:off x="414360" y="1833480"/>
            <a:ext cx="2643120" cy="480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Ôn tập đọc nhạc: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70" name="Rectangle 3"/>
          <p:cNvSpPr/>
          <p:nvPr/>
        </p:nvSpPr>
        <p:spPr>
          <a:xfrm>
            <a:off x="4700520" y="222120"/>
            <a:ext cx="1457280" cy="602280"/>
          </a:xfrm>
          <a:prstGeom prst="rect">
            <a:avLst/>
          </a:prstGeom>
          <a:solidFill>
            <a:srgbClr val="66FF66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Tiết 4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371" name="Picture 2" descr="D:\GIÁO ÁN 1 2020-2021\HÌNH SOẠN GIÁO ÁN\Đọc nhạc\Bậc thang Đô - Rê - Mi - Copy.jpg"/>
          <p:cNvPicPr/>
          <p:nvPr/>
        </p:nvPicPr>
        <p:blipFill>
          <a:blip r:embed="rId5">
            <a:lum contrast="30000"/>
          </a:blip>
          <a:srcRect l="4255" t="3126" r="2127"/>
          <a:stretch/>
        </p:blipFill>
        <p:spPr>
          <a:xfrm>
            <a:off x="4057560" y="1857240"/>
            <a:ext cx="6475680" cy="3648240"/>
          </a:xfrm>
          <a:prstGeom prst="rect">
            <a:avLst/>
          </a:prstGeom>
          <a:ln w="0">
            <a:noFill/>
          </a:ln>
        </p:spPr>
      </p:pic>
      <p:sp>
        <p:nvSpPr>
          <p:cNvPr id="372" name="Text Box 10"/>
          <p:cNvSpPr/>
          <p:nvPr/>
        </p:nvSpPr>
        <p:spPr>
          <a:xfrm>
            <a:off x="1986120" y="1405080"/>
            <a:ext cx="3786120" cy="54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>
                <a:solidFill>
                  <a:srgbClr val="000000"/>
                </a:solidFill>
                <a:latin typeface="Times New Roman"/>
              </a:rPr>
              <a:t>VÀO RỪNG HOA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73" name="Text Box 10"/>
          <p:cNvSpPr/>
          <p:nvPr/>
        </p:nvSpPr>
        <p:spPr>
          <a:xfrm>
            <a:off x="1414440" y="2286000"/>
            <a:ext cx="4857840" cy="54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>
                <a:solidFill>
                  <a:srgbClr val="000000"/>
                </a:solidFill>
                <a:latin typeface="Times New Roman"/>
              </a:rPr>
              <a:t>BẬC THANG ĐÔ – RÊ - MI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74" name="Text Box 9"/>
          <p:cNvSpPr/>
          <p:nvPr/>
        </p:nvSpPr>
        <p:spPr>
          <a:xfrm>
            <a:off x="415800" y="2795760"/>
            <a:ext cx="3141720" cy="480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Vận dụng sáng tạo: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75" name="Text Box 10"/>
          <p:cNvSpPr/>
          <p:nvPr/>
        </p:nvSpPr>
        <p:spPr>
          <a:xfrm>
            <a:off x="2986200" y="3152880"/>
            <a:ext cx="1928880" cy="54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>
                <a:solidFill>
                  <a:srgbClr val="000000"/>
                </a:solidFill>
                <a:latin typeface="Times New Roman"/>
              </a:rPr>
              <a:t>TO – NHỎ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3" dur="500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500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9" dur="500" fill="hold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" dur="500" fill="hold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4" dur="500" fill="hold"/>
                                        <p:tgtEl>
                                          <p:spTgt spid="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5" dur="500" fill="hold"/>
                                        <p:tgtEl>
                                          <p:spTgt spid="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9" descr="Kết quả hình ảnh cho nền powerpoint đẹp"/>
          <p:cNvPicPr/>
          <p:nvPr/>
        </p:nvPicPr>
        <p:blipFill>
          <a:blip r:embed="rId2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sp>
        <p:nvSpPr>
          <p:cNvPr id="51" name="Rectangle 5"/>
          <p:cNvSpPr/>
          <p:nvPr/>
        </p:nvSpPr>
        <p:spPr>
          <a:xfrm>
            <a:off x="3772080" y="857160"/>
            <a:ext cx="3482640" cy="876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000" b="1" strike="noStrike" spc="-1">
                <a:solidFill>
                  <a:srgbClr val="C00000"/>
                </a:solidFill>
                <a:latin typeface="Times New Roman"/>
                <a:ea typeface="Times New Roman"/>
              </a:rPr>
              <a:t>ÂM NHẠC</a:t>
            </a:r>
            <a:endParaRPr lang="en-US" sz="5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2" name="Rectangle 6"/>
          <p:cNvSpPr/>
          <p:nvPr/>
        </p:nvSpPr>
        <p:spPr>
          <a:xfrm>
            <a:off x="1128600" y="2000160"/>
            <a:ext cx="9001080" cy="2629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buClr>
                <a:srgbClr val="1713CB"/>
              </a:buClr>
              <a:buFont typeface="Times New Roman"/>
              <a:buChar char="-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96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KHỞI ĐỘNG</a:t>
            </a:r>
            <a:r>
              <a:rPr lang="en-US" sz="5400" b="1" i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                                </a:t>
            </a:r>
            <a:endParaRPr lang="en-US" sz="54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53" name="Picture 4" descr="pcp_download_120"/>
          <p:cNvPicPr/>
          <p:nvPr/>
        </p:nvPicPr>
        <p:blipFill>
          <a:blip r:embed="rId3"/>
          <a:stretch/>
        </p:blipFill>
        <p:spPr>
          <a:xfrm>
            <a:off x="3343320" y="714240"/>
            <a:ext cx="522360" cy="1071720"/>
          </a:xfrm>
          <a:prstGeom prst="rect">
            <a:avLst/>
          </a:prstGeom>
          <a:ln w="0">
            <a:noFill/>
          </a:ln>
        </p:spPr>
      </p:pic>
      <p:pic>
        <p:nvPicPr>
          <p:cNvPr id="54" name="Picture 14" descr="AG00130_"/>
          <p:cNvPicPr/>
          <p:nvPr/>
        </p:nvPicPr>
        <p:blipFill>
          <a:blip r:embed="rId4"/>
          <a:stretch/>
        </p:blipFill>
        <p:spPr>
          <a:xfrm rot="13789200">
            <a:off x="6188760" y="4620240"/>
            <a:ext cx="1054080" cy="766800"/>
          </a:xfrm>
          <a:prstGeom prst="rect">
            <a:avLst/>
          </a:prstGeom>
          <a:ln w="0">
            <a:noFill/>
          </a:ln>
        </p:spPr>
      </p:pic>
      <p:pic>
        <p:nvPicPr>
          <p:cNvPr id="55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56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57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58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V.A – Đàn Gà Con (mp3cut.net).mp3"/>
          <p:cNvPicPr/>
          <p:nvPr/>
        </p:nvPicPr>
        <p:blipFill>
          <a:blip r:embed="rId2"/>
          <a:stretch/>
        </p:blipFill>
        <p:spPr>
          <a:xfrm>
            <a:off x="2143080" y="2571840"/>
            <a:ext cx="365040" cy="304560"/>
          </a:xfrm>
          <a:prstGeom prst="rect">
            <a:avLst/>
          </a:prstGeom>
          <a:ln w="0">
            <a:noFill/>
          </a:ln>
        </p:spPr>
      </p:pic>
      <p:pic>
        <p:nvPicPr>
          <p:cNvPr id="60" name="Sang Xuan Doc Tau dan tranh - Linh Thao (mp3cut.net).mp3"/>
          <p:cNvPicPr/>
          <p:nvPr/>
        </p:nvPicPr>
        <p:blipFill>
          <a:blip r:embed="rId3"/>
          <a:stretch/>
        </p:blipFill>
        <p:spPr>
          <a:xfrm>
            <a:off x="5022720" y="1042920"/>
            <a:ext cx="1079640" cy="822240"/>
          </a:xfrm>
          <a:prstGeom prst="rect">
            <a:avLst/>
          </a:prstGeom>
          <a:ln w="0">
            <a:noFill/>
          </a:ln>
        </p:spPr>
      </p:pic>
      <p:pic>
        <p:nvPicPr>
          <p:cNvPr id="61" name="Picture 14"/>
          <p:cNvPicPr/>
          <p:nvPr/>
        </p:nvPicPr>
        <p:blipFill>
          <a:blip r:embed="rId4"/>
          <a:stretch/>
        </p:blipFill>
        <p:spPr>
          <a:xfrm>
            <a:off x="0" y="-7920"/>
            <a:ext cx="10972800" cy="6865920"/>
          </a:xfrm>
          <a:prstGeom prst="rect">
            <a:avLst/>
          </a:prstGeom>
          <a:ln w="0">
            <a:noFill/>
          </a:ln>
        </p:spPr>
      </p:pic>
      <p:sp>
        <p:nvSpPr>
          <p:cNvPr id="62" name="Rectangle 63"/>
          <p:cNvSpPr/>
          <p:nvPr/>
        </p:nvSpPr>
        <p:spPr>
          <a:xfrm rot="5400000">
            <a:off x="1678680" y="545076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63" name="Rectangle 63"/>
          <p:cNvSpPr/>
          <p:nvPr/>
        </p:nvSpPr>
        <p:spPr>
          <a:xfrm rot="5400000">
            <a:off x="7250760" y="122796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/>
          </a:p>
        </p:txBody>
      </p:sp>
      <p:pic>
        <p:nvPicPr>
          <p:cNvPr id="64" name="Group 5"/>
          <p:cNvPicPr/>
          <p:nvPr/>
        </p:nvPicPr>
        <p:blipFill>
          <a:blip r:embed="rId5"/>
          <a:stretch/>
        </p:blipFill>
        <p:spPr>
          <a:xfrm>
            <a:off x="2730600" y="5913360"/>
            <a:ext cx="6224400" cy="785880"/>
          </a:xfrm>
          <a:prstGeom prst="rect">
            <a:avLst/>
          </a:prstGeom>
          <a:ln w="0">
            <a:noFill/>
          </a:ln>
        </p:spPr>
      </p:pic>
      <p:grpSp>
        <p:nvGrpSpPr>
          <p:cNvPr id="65" name="AutoShape 17"/>
          <p:cNvGrpSpPr/>
          <p:nvPr/>
        </p:nvGrpSpPr>
        <p:grpSpPr>
          <a:xfrm>
            <a:off x="512640" y="165240"/>
            <a:ext cx="10026720" cy="1096920"/>
            <a:chOff x="512640" y="165240"/>
            <a:chExt cx="10026720" cy="1096920"/>
          </a:xfrm>
        </p:grpSpPr>
        <p:pic>
          <p:nvPicPr>
            <p:cNvPr id="66" name="AutoShape 17"/>
            <p:cNvPicPr/>
            <p:nvPr/>
          </p:nvPicPr>
          <p:blipFill>
            <a:blip r:embed="rId6"/>
            <a:stretch/>
          </p:blipFill>
          <p:spPr>
            <a:xfrm>
              <a:off x="512640" y="165240"/>
              <a:ext cx="10026720" cy="10969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67" name="Freeform 66"/>
            <p:cNvSpPr/>
            <p:nvPr/>
          </p:nvSpPr>
          <p:spPr>
            <a:xfrm>
              <a:off x="733320" y="351000"/>
              <a:ext cx="9552240" cy="6555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US"/>
            </a:p>
          </p:txBody>
        </p:sp>
      </p:grpSp>
      <p:grpSp>
        <p:nvGrpSpPr>
          <p:cNvPr id="68" name="Group 27"/>
          <p:cNvGrpSpPr/>
          <p:nvPr/>
        </p:nvGrpSpPr>
        <p:grpSpPr>
          <a:xfrm>
            <a:off x="1542960" y="5848200"/>
            <a:ext cx="1190880" cy="930240"/>
            <a:chOff x="1542960" y="5848200"/>
            <a:chExt cx="1190880" cy="930240"/>
          </a:xfrm>
        </p:grpSpPr>
        <p:sp>
          <p:nvSpPr>
            <p:cNvPr id="69" name="AutoShape 28"/>
            <p:cNvSpPr/>
            <p:nvPr/>
          </p:nvSpPr>
          <p:spPr>
            <a:xfrm rot="16200000">
              <a:off x="1525320" y="628956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US"/>
            </a:p>
          </p:txBody>
        </p:sp>
        <p:sp>
          <p:nvSpPr>
            <p:cNvPr id="70" name="AutoShape 29"/>
            <p:cNvSpPr/>
            <p:nvPr/>
          </p:nvSpPr>
          <p:spPr>
            <a:xfrm rot="5400000">
              <a:off x="2593800" y="627192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6206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US"/>
            </a:p>
          </p:txBody>
        </p:sp>
        <p:sp>
          <p:nvSpPr>
            <p:cNvPr id="71" name="AutoShape 30"/>
            <p:cNvSpPr/>
            <p:nvPr/>
          </p:nvSpPr>
          <p:spPr>
            <a:xfrm rot="10800000">
              <a:off x="2048040" y="6673680"/>
              <a:ext cx="180720" cy="104760"/>
            </a:xfrm>
            <a:custGeom>
              <a:avLst/>
              <a:gdLst/>
              <a:ahLst/>
              <a:cxnLst/>
              <a:rect l="0" t="0" r="r" b="b"/>
              <a:pathLst>
                <a:path w="504" h="293">
                  <a:moveTo>
                    <a:pt x="382" y="292"/>
                  </a:moveTo>
                  <a:lnTo>
                    <a:pt x="382" y="292"/>
                  </a:lnTo>
                  <a:lnTo>
                    <a:pt x="503" y="292"/>
                  </a:lnTo>
                  <a:lnTo>
                    <a:pt x="252" y="0"/>
                  </a:lnTo>
                  <a:lnTo>
                    <a:pt x="0" y="292"/>
                  </a:lnTo>
                  <a:lnTo>
                    <a:pt x="122" y="292"/>
                  </a:lnTo>
                  <a:lnTo>
                    <a:pt x="122" y="292"/>
                  </a:lnTo>
                  <a:lnTo>
                    <a:pt x="382" y="292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08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US"/>
            </a:p>
          </p:txBody>
        </p:sp>
        <p:sp>
          <p:nvSpPr>
            <p:cNvPr id="72" name="Oval 31"/>
            <p:cNvSpPr/>
            <p:nvPr/>
          </p:nvSpPr>
          <p:spPr>
            <a:xfrm>
              <a:off x="1664640" y="5848200"/>
              <a:ext cx="955080" cy="825480"/>
            </a:xfrm>
            <a:prstGeom prst="ellipse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/>
            </a:gradFill>
            <a:ln w="5724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US"/>
            </a:p>
          </p:txBody>
        </p:sp>
        <p:sp>
          <p:nvSpPr>
            <p:cNvPr id="73" name="Oval 32"/>
            <p:cNvSpPr/>
            <p:nvPr/>
          </p:nvSpPr>
          <p:spPr>
            <a:xfrm>
              <a:off x="1719000" y="5894640"/>
              <a:ext cx="845640" cy="730800"/>
            </a:xfrm>
            <a:prstGeom prst="ellipse">
              <a:avLst/>
            </a:prstGeom>
            <a:gradFill rotWithShape="0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US"/>
            </a:p>
          </p:txBody>
        </p:sp>
        <p:sp>
          <p:nvSpPr>
            <p:cNvPr id="74" name="Oval 33"/>
            <p:cNvSpPr/>
            <p:nvPr/>
          </p:nvSpPr>
          <p:spPr>
            <a:xfrm>
              <a:off x="1769760" y="5938560"/>
              <a:ext cx="258840" cy="51912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50000">
                  <a:srgbClr val="009999"/>
                </a:gs>
                <a:gs pos="100000">
                  <a:srgbClr val="FFFFFF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75" name="Text Box 26"/>
          <p:cNvSpPr/>
          <p:nvPr/>
        </p:nvSpPr>
        <p:spPr>
          <a:xfrm>
            <a:off x="1057320" y="343080"/>
            <a:ext cx="9109080" cy="5814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Trò chơi tiết tấu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6" name="Rectangle 122"/>
          <p:cNvSpPr/>
          <p:nvPr/>
        </p:nvSpPr>
        <p:spPr>
          <a:xfrm>
            <a:off x="1542960" y="1239840"/>
            <a:ext cx="8143920" cy="447516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/>
          </a:p>
        </p:txBody>
      </p:sp>
      <p:grpSp>
        <p:nvGrpSpPr>
          <p:cNvPr id="77" name="Group 79"/>
          <p:cNvGrpSpPr/>
          <p:nvPr/>
        </p:nvGrpSpPr>
        <p:grpSpPr>
          <a:xfrm>
            <a:off x="1800360" y="1293840"/>
            <a:ext cx="7629480" cy="4206960"/>
            <a:chOff x="1800360" y="1293840"/>
            <a:chExt cx="7629480" cy="4206960"/>
          </a:xfrm>
        </p:grpSpPr>
        <p:sp>
          <p:nvSpPr>
            <p:cNvPr id="78" name="Rectangle 18"/>
            <p:cNvSpPr/>
            <p:nvPr/>
          </p:nvSpPr>
          <p:spPr>
            <a:xfrm>
              <a:off x="1800360" y="1514520"/>
              <a:ext cx="7629480" cy="398628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  <a:effectLst>
              <a:outerShdw dist="23040" dir="5400000">
                <a:srgbClr val="80808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US"/>
            </a:p>
          </p:txBody>
        </p:sp>
        <p:grpSp>
          <p:nvGrpSpPr>
            <p:cNvPr id="79" name="Group 6"/>
            <p:cNvGrpSpPr/>
            <p:nvPr/>
          </p:nvGrpSpPr>
          <p:grpSpPr>
            <a:xfrm>
              <a:off x="2094840" y="1293840"/>
              <a:ext cx="7264080" cy="353160"/>
              <a:chOff x="2094840" y="1293840"/>
              <a:chExt cx="7264080" cy="353160"/>
            </a:xfrm>
          </p:grpSpPr>
          <p:grpSp>
            <p:nvGrpSpPr>
              <p:cNvPr id="80" name="Gruppe 165"/>
              <p:cNvGrpSpPr/>
              <p:nvPr/>
            </p:nvGrpSpPr>
            <p:grpSpPr>
              <a:xfrm>
                <a:off x="5636880" y="1293840"/>
                <a:ext cx="3722040" cy="353160"/>
                <a:chOff x="5636880" y="1293840"/>
                <a:chExt cx="3722040" cy="353160"/>
              </a:xfrm>
            </p:grpSpPr>
            <p:grpSp>
              <p:nvGrpSpPr>
                <p:cNvPr id="81" name="Gruppe 131"/>
                <p:cNvGrpSpPr/>
                <p:nvPr/>
              </p:nvGrpSpPr>
              <p:grpSpPr>
                <a:xfrm>
                  <a:off x="8903160" y="1296720"/>
                  <a:ext cx="455760" cy="350280"/>
                  <a:chOff x="8903160" y="1296720"/>
                  <a:chExt cx="455760" cy="350280"/>
                </a:xfrm>
              </p:grpSpPr>
              <p:grpSp>
                <p:nvGrpSpPr>
                  <p:cNvPr id="82" name="Freeform 149"/>
                  <p:cNvGrpSpPr/>
                  <p:nvPr/>
                </p:nvGrpSpPr>
                <p:grpSpPr>
                  <a:xfrm>
                    <a:off x="9160200" y="1547640"/>
                    <a:ext cx="180000" cy="99360"/>
                    <a:chOff x="9160200" y="1547640"/>
                    <a:chExt cx="180000" cy="99360"/>
                  </a:xfrm>
                </p:grpSpPr>
                <p:pic>
                  <p:nvPicPr>
                    <p:cNvPr id="83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9160200" y="1547640"/>
                      <a:ext cx="180000" cy="993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84" name="Freeform 83"/>
                    <p:cNvSpPr/>
                    <p:nvPr/>
                  </p:nvSpPr>
                  <p:spPr>
                    <a:xfrm>
                      <a:off x="9174960" y="1565280"/>
                      <a:ext cx="150480" cy="662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85" name="Freeform 191"/>
                  <p:cNvSpPr/>
                  <p:nvPr/>
                </p:nvSpPr>
                <p:spPr>
                  <a:xfrm>
                    <a:off x="8903160" y="1296720"/>
                    <a:ext cx="455760" cy="31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6" name="Gruppe 132"/>
                <p:cNvGrpSpPr/>
                <p:nvPr/>
              </p:nvGrpSpPr>
              <p:grpSpPr>
                <a:xfrm>
                  <a:off x="8579160" y="1296720"/>
                  <a:ext cx="458640" cy="350280"/>
                  <a:chOff x="8579160" y="1296720"/>
                  <a:chExt cx="458640" cy="350280"/>
                </a:xfrm>
              </p:grpSpPr>
              <p:grpSp>
                <p:nvGrpSpPr>
                  <p:cNvPr id="87" name="Freeform 149"/>
                  <p:cNvGrpSpPr/>
                  <p:nvPr/>
                </p:nvGrpSpPr>
                <p:grpSpPr>
                  <a:xfrm>
                    <a:off x="8800560" y="1547640"/>
                    <a:ext cx="200880" cy="99360"/>
                    <a:chOff x="8800560" y="1547640"/>
                    <a:chExt cx="200880" cy="99360"/>
                  </a:xfrm>
                </p:grpSpPr>
                <p:pic>
                  <p:nvPicPr>
                    <p:cNvPr id="88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8800560" y="1547640"/>
                      <a:ext cx="200880" cy="993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89" name="Freeform 88"/>
                    <p:cNvSpPr/>
                    <p:nvPr/>
                  </p:nvSpPr>
                  <p:spPr>
                    <a:xfrm>
                      <a:off x="8819280" y="1565280"/>
                      <a:ext cx="163080" cy="662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90" name="Freeform 191"/>
                  <p:cNvSpPr/>
                  <p:nvPr/>
                </p:nvSpPr>
                <p:spPr>
                  <a:xfrm>
                    <a:off x="8579160" y="1296720"/>
                    <a:ext cx="458640" cy="31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1" name="Gruppe 135"/>
                <p:cNvGrpSpPr/>
                <p:nvPr/>
              </p:nvGrpSpPr>
              <p:grpSpPr>
                <a:xfrm>
                  <a:off x="8249400" y="1296720"/>
                  <a:ext cx="455760" cy="350280"/>
                  <a:chOff x="8249400" y="1296720"/>
                  <a:chExt cx="455760" cy="350280"/>
                </a:xfrm>
              </p:grpSpPr>
              <p:grpSp>
                <p:nvGrpSpPr>
                  <p:cNvPr id="92" name="Freeform 149"/>
                  <p:cNvGrpSpPr/>
                  <p:nvPr/>
                </p:nvGrpSpPr>
                <p:grpSpPr>
                  <a:xfrm>
                    <a:off x="8485920" y="1547640"/>
                    <a:ext cx="178200" cy="99360"/>
                    <a:chOff x="8485920" y="1547640"/>
                    <a:chExt cx="178200" cy="99360"/>
                  </a:xfrm>
                </p:grpSpPr>
                <p:pic>
                  <p:nvPicPr>
                    <p:cNvPr id="93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8485920" y="1547640"/>
                      <a:ext cx="178200" cy="993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94" name="Freeform 93"/>
                    <p:cNvSpPr/>
                    <p:nvPr/>
                  </p:nvSpPr>
                  <p:spPr>
                    <a:xfrm>
                      <a:off x="8500320" y="1565280"/>
                      <a:ext cx="149040" cy="662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95" name="Freeform 191"/>
                  <p:cNvSpPr/>
                  <p:nvPr/>
                </p:nvSpPr>
                <p:spPr>
                  <a:xfrm>
                    <a:off x="8249400" y="1296720"/>
                    <a:ext cx="455760" cy="31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6" name="Gruppe 138"/>
                <p:cNvGrpSpPr/>
                <p:nvPr/>
              </p:nvGrpSpPr>
              <p:grpSpPr>
                <a:xfrm>
                  <a:off x="7922160" y="1296720"/>
                  <a:ext cx="455760" cy="350280"/>
                  <a:chOff x="7922160" y="1296720"/>
                  <a:chExt cx="455760" cy="350280"/>
                </a:xfrm>
              </p:grpSpPr>
              <p:grpSp>
                <p:nvGrpSpPr>
                  <p:cNvPr id="97" name="Freeform 149"/>
                  <p:cNvGrpSpPr/>
                  <p:nvPr/>
                </p:nvGrpSpPr>
                <p:grpSpPr>
                  <a:xfrm>
                    <a:off x="8178480" y="1547640"/>
                    <a:ext cx="199440" cy="99360"/>
                    <a:chOff x="8178480" y="1547640"/>
                    <a:chExt cx="199440" cy="99360"/>
                  </a:xfrm>
                </p:grpSpPr>
                <p:pic>
                  <p:nvPicPr>
                    <p:cNvPr id="98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8178480" y="1547640"/>
                      <a:ext cx="199440" cy="993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99" name="Freeform 98"/>
                    <p:cNvSpPr/>
                    <p:nvPr/>
                  </p:nvSpPr>
                  <p:spPr>
                    <a:xfrm>
                      <a:off x="8196840" y="1565280"/>
                      <a:ext cx="162000" cy="662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00" name="Freeform 191"/>
                  <p:cNvSpPr/>
                  <p:nvPr/>
                </p:nvSpPr>
                <p:spPr>
                  <a:xfrm>
                    <a:off x="7922160" y="1296720"/>
                    <a:ext cx="449280" cy="31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1" name="Gruppe 141"/>
                <p:cNvGrpSpPr/>
                <p:nvPr/>
              </p:nvGrpSpPr>
              <p:grpSpPr>
                <a:xfrm>
                  <a:off x="7598520" y="1296720"/>
                  <a:ext cx="455760" cy="350280"/>
                  <a:chOff x="7598520" y="1296720"/>
                  <a:chExt cx="455760" cy="350280"/>
                </a:xfrm>
              </p:grpSpPr>
              <p:grpSp>
                <p:nvGrpSpPr>
                  <p:cNvPr id="102" name="Freeform 149"/>
                  <p:cNvGrpSpPr/>
                  <p:nvPr/>
                </p:nvGrpSpPr>
                <p:grpSpPr>
                  <a:xfrm>
                    <a:off x="7841520" y="1547640"/>
                    <a:ext cx="183960" cy="99360"/>
                    <a:chOff x="7841520" y="1547640"/>
                    <a:chExt cx="183960" cy="99360"/>
                  </a:xfrm>
                </p:grpSpPr>
                <p:pic>
                  <p:nvPicPr>
                    <p:cNvPr id="103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7841520" y="1547640"/>
                      <a:ext cx="183960" cy="993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04" name="Freeform 103"/>
                    <p:cNvSpPr/>
                    <p:nvPr/>
                  </p:nvSpPr>
                  <p:spPr>
                    <a:xfrm>
                      <a:off x="7856280" y="1565280"/>
                      <a:ext cx="154080" cy="662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05" name="Freeform 191"/>
                  <p:cNvSpPr/>
                  <p:nvPr/>
                </p:nvSpPr>
                <p:spPr>
                  <a:xfrm>
                    <a:off x="7598520" y="1296720"/>
                    <a:ext cx="455760" cy="31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6" name="Gruppe 144"/>
                <p:cNvGrpSpPr/>
                <p:nvPr/>
              </p:nvGrpSpPr>
              <p:grpSpPr>
                <a:xfrm>
                  <a:off x="7265520" y="1293840"/>
                  <a:ext cx="455760" cy="352800"/>
                  <a:chOff x="7265520" y="1293840"/>
                  <a:chExt cx="455760" cy="352800"/>
                </a:xfrm>
              </p:grpSpPr>
              <p:grpSp>
                <p:nvGrpSpPr>
                  <p:cNvPr id="107" name="Freeform 149"/>
                  <p:cNvGrpSpPr/>
                  <p:nvPr/>
                </p:nvGrpSpPr>
                <p:grpSpPr>
                  <a:xfrm>
                    <a:off x="7507080" y="1544760"/>
                    <a:ext cx="214200" cy="101880"/>
                    <a:chOff x="7507080" y="1544760"/>
                    <a:chExt cx="214200" cy="101880"/>
                  </a:xfrm>
                </p:grpSpPr>
                <p:pic>
                  <p:nvPicPr>
                    <p:cNvPr id="108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7507080" y="1544760"/>
                      <a:ext cx="21420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09" name="Freeform 108"/>
                    <p:cNvSpPr/>
                    <p:nvPr/>
                  </p:nvSpPr>
                  <p:spPr>
                    <a:xfrm>
                      <a:off x="7526880" y="1562760"/>
                      <a:ext cx="17388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10" name="Freeform 191"/>
                  <p:cNvSpPr/>
                  <p:nvPr/>
                </p:nvSpPr>
                <p:spPr>
                  <a:xfrm>
                    <a:off x="7265520" y="1293840"/>
                    <a:ext cx="42696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11" name="Gruppe 147"/>
                <p:cNvGrpSpPr/>
                <p:nvPr/>
              </p:nvGrpSpPr>
              <p:grpSpPr>
                <a:xfrm>
                  <a:off x="6938640" y="1293840"/>
                  <a:ext cx="455760" cy="352800"/>
                  <a:chOff x="6938640" y="1293840"/>
                  <a:chExt cx="455760" cy="352800"/>
                </a:xfrm>
              </p:grpSpPr>
              <p:grpSp>
                <p:nvGrpSpPr>
                  <p:cNvPr id="112" name="Freeform 149"/>
                  <p:cNvGrpSpPr/>
                  <p:nvPr/>
                </p:nvGrpSpPr>
                <p:grpSpPr>
                  <a:xfrm>
                    <a:off x="7187400" y="1544760"/>
                    <a:ext cx="169920" cy="101880"/>
                    <a:chOff x="7187400" y="1544760"/>
                    <a:chExt cx="169920" cy="101880"/>
                  </a:xfrm>
                </p:grpSpPr>
                <p:pic>
                  <p:nvPicPr>
                    <p:cNvPr id="113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7187400" y="1544760"/>
                      <a:ext cx="16992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14" name="Freeform 113"/>
                    <p:cNvSpPr/>
                    <p:nvPr/>
                  </p:nvSpPr>
                  <p:spPr>
                    <a:xfrm>
                      <a:off x="7200720" y="1562760"/>
                      <a:ext cx="14220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15" name="Freeform 191"/>
                  <p:cNvSpPr/>
                  <p:nvPr/>
                </p:nvSpPr>
                <p:spPr>
                  <a:xfrm>
                    <a:off x="6938640" y="1293840"/>
                    <a:ext cx="45576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16" name="Gruppe 150"/>
                <p:cNvGrpSpPr/>
                <p:nvPr/>
              </p:nvGrpSpPr>
              <p:grpSpPr>
                <a:xfrm>
                  <a:off x="6614640" y="1293840"/>
                  <a:ext cx="455760" cy="352800"/>
                  <a:chOff x="6614640" y="1293840"/>
                  <a:chExt cx="455760" cy="352800"/>
                </a:xfrm>
              </p:grpSpPr>
              <p:grpSp>
                <p:nvGrpSpPr>
                  <p:cNvPr id="117" name="Freeform 149"/>
                  <p:cNvGrpSpPr/>
                  <p:nvPr/>
                </p:nvGrpSpPr>
                <p:grpSpPr>
                  <a:xfrm>
                    <a:off x="6842520" y="1544760"/>
                    <a:ext cx="166320" cy="101880"/>
                    <a:chOff x="6842520" y="1544760"/>
                    <a:chExt cx="166320" cy="101880"/>
                  </a:xfrm>
                </p:grpSpPr>
                <p:pic>
                  <p:nvPicPr>
                    <p:cNvPr id="118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6842520" y="1544760"/>
                      <a:ext cx="16632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19" name="Freeform 118"/>
                    <p:cNvSpPr/>
                    <p:nvPr/>
                  </p:nvSpPr>
                  <p:spPr>
                    <a:xfrm>
                      <a:off x="6857640" y="1562760"/>
                      <a:ext cx="13500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20" name="Freeform 191"/>
                  <p:cNvSpPr/>
                  <p:nvPr/>
                </p:nvSpPr>
                <p:spPr>
                  <a:xfrm>
                    <a:off x="6614640" y="1293840"/>
                    <a:ext cx="45576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1" name="Gruppe 153"/>
                <p:cNvGrpSpPr/>
                <p:nvPr/>
              </p:nvGrpSpPr>
              <p:grpSpPr>
                <a:xfrm>
                  <a:off x="6287760" y="1293840"/>
                  <a:ext cx="455760" cy="352800"/>
                  <a:chOff x="6287760" y="1293840"/>
                  <a:chExt cx="455760" cy="352800"/>
                </a:xfrm>
              </p:grpSpPr>
              <p:grpSp>
                <p:nvGrpSpPr>
                  <p:cNvPr id="122" name="Freeform 149"/>
                  <p:cNvGrpSpPr/>
                  <p:nvPr/>
                </p:nvGrpSpPr>
                <p:grpSpPr>
                  <a:xfrm>
                    <a:off x="6536160" y="1544760"/>
                    <a:ext cx="207360" cy="101880"/>
                    <a:chOff x="6536160" y="1544760"/>
                    <a:chExt cx="207360" cy="101880"/>
                  </a:xfrm>
                </p:grpSpPr>
                <p:pic>
                  <p:nvPicPr>
                    <p:cNvPr id="123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6536160" y="1544760"/>
                      <a:ext cx="20736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24" name="Freeform 123"/>
                    <p:cNvSpPr/>
                    <p:nvPr/>
                  </p:nvSpPr>
                  <p:spPr>
                    <a:xfrm>
                      <a:off x="6552360" y="1562760"/>
                      <a:ext cx="17352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25" name="Freeform 191"/>
                  <p:cNvSpPr/>
                  <p:nvPr/>
                </p:nvSpPr>
                <p:spPr>
                  <a:xfrm>
                    <a:off x="6287760" y="1293840"/>
                    <a:ext cx="44064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6" name="Gruppe 156"/>
                <p:cNvGrpSpPr/>
                <p:nvPr/>
              </p:nvGrpSpPr>
              <p:grpSpPr>
                <a:xfrm>
                  <a:off x="5963760" y="1293840"/>
                  <a:ext cx="455760" cy="352800"/>
                  <a:chOff x="5963760" y="1293840"/>
                  <a:chExt cx="455760" cy="352800"/>
                </a:xfrm>
              </p:grpSpPr>
              <p:grpSp>
                <p:nvGrpSpPr>
                  <p:cNvPr id="127" name="Freeform 149"/>
                  <p:cNvGrpSpPr/>
                  <p:nvPr/>
                </p:nvGrpSpPr>
                <p:grpSpPr>
                  <a:xfrm>
                    <a:off x="6195600" y="1544760"/>
                    <a:ext cx="223920" cy="101880"/>
                    <a:chOff x="6195600" y="1544760"/>
                    <a:chExt cx="223920" cy="101880"/>
                  </a:xfrm>
                </p:grpSpPr>
                <p:pic>
                  <p:nvPicPr>
                    <p:cNvPr id="128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6195600" y="1544760"/>
                      <a:ext cx="22392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29" name="Freeform 128"/>
                    <p:cNvSpPr/>
                    <p:nvPr/>
                  </p:nvSpPr>
                  <p:spPr>
                    <a:xfrm>
                      <a:off x="6215760" y="1562760"/>
                      <a:ext cx="18180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30" name="Freeform 191"/>
                  <p:cNvSpPr/>
                  <p:nvPr/>
                </p:nvSpPr>
                <p:spPr>
                  <a:xfrm>
                    <a:off x="5963760" y="1293840"/>
                    <a:ext cx="44928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1" name="Gruppe 159"/>
                <p:cNvGrpSpPr/>
                <p:nvPr/>
              </p:nvGrpSpPr>
              <p:grpSpPr>
                <a:xfrm>
                  <a:off x="5636880" y="1293840"/>
                  <a:ext cx="455760" cy="352800"/>
                  <a:chOff x="5636880" y="1293840"/>
                  <a:chExt cx="455760" cy="352800"/>
                </a:xfrm>
              </p:grpSpPr>
              <p:grpSp>
                <p:nvGrpSpPr>
                  <p:cNvPr id="132" name="Freeform 149"/>
                  <p:cNvGrpSpPr/>
                  <p:nvPr/>
                </p:nvGrpSpPr>
                <p:grpSpPr>
                  <a:xfrm>
                    <a:off x="5873400" y="1544760"/>
                    <a:ext cx="219240" cy="101880"/>
                    <a:chOff x="5873400" y="1544760"/>
                    <a:chExt cx="219240" cy="101880"/>
                  </a:xfrm>
                </p:grpSpPr>
                <p:pic>
                  <p:nvPicPr>
                    <p:cNvPr id="133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5873400" y="1544760"/>
                      <a:ext cx="21924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34" name="Freeform 133"/>
                    <p:cNvSpPr/>
                    <p:nvPr/>
                  </p:nvSpPr>
                  <p:spPr>
                    <a:xfrm>
                      <a:off x="5890320" y="1562760"/>
                      <a:ext cx="18324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35" name="Freeform 191"/>
                  <p:cNvSpPr/>
                  <p:nvPr/>
                </p:nvSpPr>
                <p:spPr>
                  <a:xfrm>
                    <a:off x="5636880" y="1293840"/>
                    <a:ext cx="42588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36" name="Gruppe 165"/>
              <p:cNvGrpSpPr/>
              <p:nvPr/>
            </p:nvGrpSpPr>
            <p:grpSpPr>
              <a:xfrm>
                <a:off x="2094840" y="1293840"/>
                <a:ext cx="3722040" cy="352440"/>
                <a:chOff x="2094840" y="1293840"/>
                <a:chExt cx="3722040" cy="352440"/>
              </a:xfrm>
            </p:grpSpPr>
            <p:grpSp>
              <p:nvGrpSpPr>
                <p:cNvPr id="137" name="Gruppe 131"/>
                <p:cNvGrpSpPr/>
                <p:nvPr/>
              </p:nvGrpSpPr>
              <p:grpSpPr>
                <a:xfrm>
                  <a:off x="5361120" y="1296360"/>
                  <a:ext cx="455760" cy="349920"/>
                  <a:chOff x="5361120" y="1296360"/>
                  <a:chExt cx="455760" cy="349920"/>
                </a:xfrm>
              </p:grpSpPr>
              <p:grpSp>
                <p:nvGrpSpPr>
                  <p:cNvPr id="138" name="Freeform 149"/>
                  <p:cNvGrpSpPr/>
                  <p:nvPr/>
                </p:nvGrpSpPr>
                <p:grpSpPr>
                  <a:xfrm>
                    <a:off x="5598720" y="1546200"/>
                    <a:ext cx="218160" cy="100080"/>
                    <a:chOff x="5598720" y="1546200"/>
                    <a:chExt cx="218160" cy="100080"/>
                  </a:xfrm>
                </p:grpSpPr>
                <p:pic>
                  <p:nvPicPr>
                    <p:cNvPr id="139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5598720" y="1546200"/>
                      <a:ext cx="218160" cy="1000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40" name="Freeform 139"/>
                    <p:cNvSpPr/>
                    <p:nvPr/>
                  </p:nvSpPr>
                  <p:spPr>
                    <a:xfrm>
                      <a:off x="5619240" y="1563480"/>
                      <a:ext cx="177120" cy="666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41" name="Freeform 191"/>
                  <p:cNvSpPr/>
                  <p:nvPr/>
                </p:nvSpPr>
                <p:spPr>
                  <a:xfrm>
                    <a:off x="5361120" y="1296360"/>
                    <a:ext cx="446400" cy="316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42" name="Gruppe 132"/>
                <p:cNvGrpSpPr/>
                <p:nvPr/>
              </p:nvGrpSpPr>
              <p:grpSpPr>
                <a:xfrm>
                  <a:off x="5037120" y="1296360"/>
                  <a:ext cx="458640" cy="349920"/>
                  <a:chOff x="5037120" y="1296360"/>
                  <a:chExt cx="458640" cy="349920"/>
                </a:xfrm>
              </p:grpSpPr>
              <p:grpSp>
                <p:nvGrpSpPr>
                  <p:cNvPr id="143" name="Freeform 149"/>
                  <p:cNvGrpSpPr/>
                  <p:nvPr/>
                </p:nvGrpSpPr>
                <p:grpSpPr>
                  <a:xfrm>
                    <a:off x="5292720" y="1546200"/>
                    <a:ext cx="203040" cy="100080"/>
                    <a:chOff x="5292720" y="1546200"/>
                    <a:chExt cx="203040" cy="100080"/>
                  </a:xfrm>
                </p:grpSpPr>
                <p:pic>
                  <p:nvPicPr>
                    <p:cNvPr id="144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5292720" y="1546200"/>
                      <a:ext cx="203040" cy="1000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45" name="Freeform 144"/>
                    <p:cNvSpPr/>
                    <p:nvPr/>
                  </p:nvSpPr>
                  <p:spPr>
                    <a:xfrm>
                      <a:off x="5309280" y="1563480"/>
                      <a:ext cx="169920" cy="666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46" name="Freeform 191"/>
                  <p:cNvSpPr/>
                  <p:nvPr/>
                </p:nvSpPr>
                <p:spPr>
                  <a:xfrm>
                    <a:off x="5037120" y="1296360"/>
                    <a:ext cx="385920" cy="316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47" name="Gruppe 135"/>
                <p:cNvGrpSpPr/>
                <p:nvPr/>
              </p:nvGrpSpPr>
              <p:grpSpPr>
                <a:xfrm>
                  <a:off x="4707360" y="1296360"/>
                  <a:ext cx="455760" cy="349920"/>
                  <a:chOff x="4707360" y="1296360"/>
                  <a:chExt cx="455760" cy="349920"/>
                </a:xfrm>
              </p:grpSpPr>
              <p:grpSp>
                <p:nvGrpSpPr>
                  <p:cNvPr id="148" name="Freeform 149"/>
                  <p:cNvGrpSpPr/>
                  <p:nvPr/>
                </p:nvGrpSpPr>
                <p:grpSpPr>
                  <a:xfrm>
                    <a:off x="4972680" y="1546200"/>
                    <a:ext cx="185760" cy="100080"/>
                    <a:chOff x="4972680" y="1546200"/>
                    <a:chExt cx="185760" cy="100080"/>
                  </a:xfrm>
                </p:grpSpPr>
                <p:pic>
                  <p:nvPicPr>
                    <p:cNvPr id="149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4972680" y="1546200"/>
                      <a:ext cx="185760" cy="1000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50" name="Freeform 149"/>
                    <p:cNvSpPr/>
                    <p:nvPr/>
                  </p:nvSpPr>
                  <p:spPr>
                    <a:xfrm>
                      <a:off x="4989960" y="1563480"/>
                      <a:ext cx="150840" cy="666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51" name="Freeform 191"/>
                  <p:cNvSpPr/>
                  <p:nvPr/>
                </p:nvSpPr>
                <p:spPr>
                  <a:xfrm>
                    <a:off x="4707360" y="1296360"/>
                    <a:ext cx="455760" cy="316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52" name="Gruppe 138"/>
                <p:cNvGrpSpPr/>
                <p:nvPr/>
              </p:nvGrpSpPr>
              <p:grpSpPr>
                <a:xfrm>
                  <a:off x="4380120" y="1296360"/>
                  <a:ext cx="455760" cy="349920"/>
                  <a:chOff x="4380120" y="1296360"/>
                  <a:chExt cx="455760" cy="349920"/>
                </a:xfrm>
              </p:grpSpPr>
              <p:grpSp>
                <p:nvGrpSpPr>
                  <p:cNvPr id="153" name="Freeform 149"/>
                  <p:cNvGrpSpPr/>
                  <p:nvPr/>
                </p:nvGrpSpPr>
                <p:grpSpPr>
                  <a:xfrm>
                    <a:off x="4640400" y="1546200"/>
                    <a:ext cx="195480" cy="100080"/>
                    <a:chOff x="4640400" y="1546200"/>
                    <a:chExt cx="195480" cy="100080"/>
                  </a:xfrm>
                </p:grpSpPr>
                <p:pic>
                  <p:nvPicPr>
                    <p:cNvPr id="154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4640400" y="1546200"/>
                      <a:ext cx="195480" cy="1000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55" name="Freeform 154"/>
                    <p:cNvSpPr/>
                    <p:nvPr/>
                  </p:nvSpPr>
                  <p:spPr>
                    <a:xfrm>
                      <a:off x="4656240" y="1563480"/>
                      <a:ext cx="163440" cy="666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56" name="Freeform 191"/>
                  <p:cNvSpPr/>
                  <p:nvPr/>
                </p:nvSpPr>
                <p:spPr>
                  <a:xfrm>
                    <a:off x="4380120" y="1296360"/>
                    <a:ext cx="416520" cy="316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57" name="Gruppe 141"/>
                <p:cNvGrpSpPr/>
                <p:nvPr/>
              </p:nvGrpSpPr>
              <p:grpSpPr>
                <a:xfrm>
                  <a:off x="4056480" y="1296360"/>
                  <a:ext cx="455760" cy="349920"/>
                  <a:chOff x="4056480" y="1296360"/>
                  <a:chExt cx="455760" cy="349920"/>
                </a:xfrm>
              </p:grpSpPr>
              <p:grpSp>
                <p:nvGrpSpPr>
                  <p:cNvPr id="158" name="Freeform 149"/>
                  <p:cNvGrpSpPr/>
                  <p:nvPr/>
                </p:nvGrpSpPr>
                <p:grpSpPr>
                  <a:xfrm>
                    <a:off x="4309200" y="1546200"/>
                    <a:ext cx="203040" cy="100080"/>
                    <a:chOff x="4309200" y="1546200"/>
                    <a:chExt cx="203040" cy="100080"/>
                  </a:xfrm>
                </p:grpSpPr>
                <p:pic>
                  <p:nvPicPr>
                    <p:cNvPr id="159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4309200" y="1546200"/>
                      <a:ext cx="203040" cy="1000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60" name="Freeform 159"/>
                    <p:cNvSpPr/>
                    <p:nvPr/>
                  </p:nvSpPr>
                  <p:spPr>
                    <a:xfrm>
                      <a:off x="4327920" y="1563480"/>
                      <a:ext cx="164880" cy="666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61" name="Freeform 191"/>
                  <p:cNvSpPr/>
                  <p:nvPr/>
                </p:nvSpPr>
                <p:spPr>
                  <a:xfrm>
                    <a:off x="4056480" y="1296360"/>
                    <a:ext cx="421560" cy="316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62" name="Gruppe 144"/>
                <p:cNvGrpSpPr/>
                <p:nvPr/>
              </p:nvGrpSpPr>
              <p:grpSpPr>
                <a:xfrm>
                  <a:off x="3723480" y="1293840"/>
                  <a:ext cx="455760" cy="352440"/>
                  <a:chOff x="3723480" y="1293840"/>
                  <a:chExt cx="455760" cy="352440"/>
                </a:xfrm>
              </p:grpSpPr>
              <p:grpSp>
                <p:nvGrpSpPr>
                  <p:cNvPr id="163" name="Freeform 149"/>
                  <p:cNvGrpSpPr/>
                  <p:nvPr/>
                </p:nvGrpSpPr>
                <p:grpSpPr>
                  <a:xfrm>
                    <a:off x="3998160" y="1543320"/>
                    <a:ext cx="181080" cy="102960"/>
                    <a:chOff x="3998160" y="1543320"/>
                    <a:chExt cx="181080" cy="102960"/>
                  </a:xfrm>
                </p:grpSpPr>
                <p:pic>
                  <p:nvPicPr>
                    <p:cNvPr id="164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3998160" y="1543320"/>
                      <a:ext cx="18108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65" name="Freeform 164"/>
                    <p:cNvSpPr/>
                    <p:nvPr/>
                  </p:nvSpPr>
                  <p:spPr>
                    <a:xfrm>
                      <a:off x="4012560" y="1560960"/>
                      <a:ext cx="15156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66" name="Freeform 191"/>
                  <p:cNvSpPr/>
                  <p:nvPr/>
                </p:nvSpPr>
                <p:spPr>
                  <a:xfrm>
                    <a:off x="3723480" y="1293840"/>
                    <a:ext cx="37332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67" name="Gruppe 147"/>
                <p:cNvGrpSpPr/>
                <p:nvPr/>
              </p:nvGrpSpPr>
              <p:grpSpPr>
                <a:xfrm>
                  <a:off x="3396600" y="1293840"/>
                  <a:ext cx="455760" cy="352440"/>
                  <a:chOff x="3396600" y="1293840"/>
                  <a:chExt cx="455760" cy="352440"/>
                </a:xfrm>
              </p:grpSpPr>
              <p:grpSp>
                <p:nvGrpSpPr>
                  <p:cNvPr id="168" name="Freeform 149"/>
                  <p:cNvGrpSpPr/>
                  <p:nvPr/>
                </p:nvGrpSpPr>
                <p:grpSpPr>
                  <a:xfrm>
                    <a:off x="3646440" y="1543320"/>
                    <a:ext cx="205920" cy="102960"/>
                    <a:chOff x="3646440" y="1543320"/>
                    <a:chExt cx="205920" cy="102960"/>
                  </a:xfrm>
                </p:grpSpPr>
                <p:pic>
                  <p:nvPicPr>
                    <p:cNvPr id="169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3646440" y="1543320"/>
                      <a:ext cx="20592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70" name="Freeform 169"/>
                    <p:cNvSpPr/>
                    <p:nvPr/>
                  </p:nvSpPr>
                  <p:spPr>
                    <a:xfrm>
                      <a:off x="3665160" y="1560960"/>
                      <a:ext cx="16704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71" name="Freeform 191"/>
                  <p:cNvSpPr/>
                  <p:nvPr/>
                </p:nvSpPr>
                <p:spPr>
                  <a:xfrm>
                    <a:off x="3396600" y="1293840"/>
                    <a:ext cx="40032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72" name="Gruppe 150"/>
                <p:cNvGrpSpPr/>
                <p:nvPr/>
              </p:nvGrpSpPr>
              <p:grpSpPr>
                <a:xfrm>
                  <a:off x="3072600" y="1293840"/>
                  <a:ext cx="455760" cy="352440"/>
                  <a:chOff x="3072600" y="1293840"/>
                  <a:chExt cx="455760" cy="352440"/>
                </a:xfrm>
              </p:grpSpPr>
              <p:grpSp>
                <p:nvGrpSpPr>
                  <p:cNvPr id="173" name="Freeform 149"/>
                  <p:cNvGrpSpPr/>
                  <p:nvPr/>
                </p:nvGrpSpPr>
                <p:grpSpPr>
                  <a:xfrm>
                    <a:off x="3327840" y="1543320"/>
                    <a:ext cx="200520" cy="102960"/>
                    <a:chOff x="3327840" y="1543320"/>
                    <a:chExt cx="200520" cy="102960"/>
                  </a:xfrm>
                </p:grpSpPr>
                <p:pic>
                  <p:nvPicPr>
                    <p:cNvPr id="174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3327840" y="1543320"/>
                      <a:ext cx="20052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75" name="Freeform 174"/>
                    <p:cNvSpPr/>
                    <p:nvPr/>
                  </p:nvSpPr>
                  <p:spPr>
                    <a:xfrm>
                      <a:off x="3343320" y="1560960"/>
                      <a:ext cx="16776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76" name="Freeform 191"/>
                  <p:cNvSpPr/>
                  <p:nvPr/>
                </p:nvSpPr>
                <p:spPr>
                  <a:xfrm>
                    <a:off x="3072600" y="1293840"/>
                    <a:ext cx="41040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77" name="Gruppe 153"/>
                <p:cNvGrpSpPr/>
                <p:nvPr/>
              </p:nvGrpSpPr>
              <p:grpSpPr>
                <a:xfrm>
                  <a:off x="2745720" y="1293840"/>
                  <a:ext cx="455760" cy="352440"/>
                  <a:chOff x="2745720" y="1293840"/>
                  <a:chExt cx="455760" cy="352440"/>
                </a:xfrm>
              </p:grpSpPr>
              <p:grpSp>
                <p:nvGrpSpPr>
                  <p:cNvPr id="178" name="Freeform 149"/>
                  <p:cNvGrpSpPr/>
                  <p:nvPr/>
                </p:nvGrpSpPr>
                <p:grpSpPr>
                  <a:xfrm>
                    <a:off x="3014640" y="1543320"/>
                    <a:ext cx="186840" cy="102960"/>
                    <a:chOff x="3014640" y="1543320"/>
                    <a:chExt cx="186840" cy="102960"/>
                  </a:xfrm>
                </p:grpSpPr>
                <p:pic>
                  <p:nvPicPr>
                    <p:cNvPr id="179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3014640" y="1543320"/>
                      <a:ext cx="18684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80" name="Freeform 179"/>
                    <p:cNvSpPr/>
                    <p:nvPr/>
                  </p:nvSpPr>
                  <p:spPr>
                    <a:xfrm>
                      <a:off x="3031560" y="1560960"/>
                      <a:ext cx="15156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81" name="Freeform 191"/>
                  <p:cNvSpPr/>
                  <p:nvPr/>
                </p:nvSpPr>
                <p:spPr>
                  <a:xfrm>
                    <a:off x="2745720" y="1293840"/>
                    <a:ext cx="43992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2" name="Gruppe 156"/>
                <p:cNvGrpSpPr/>
                <p:nvPr/>
              </p:nvGrpSpPr>
              <p:grpSpPr>
                <a:xfrm>
                  <a:off x="2421720" y="1293840"/>
                  <a:ext cx="455760" cy="352440"/>
                  <a:chOff x="2421720" y="1293840"/>
                  <a:chExt cx="455760" cy="352440"/>
                </a:xfrm>
              </p:grpSpPr>
              <p:grpSp>
                <p:nvGrpSpPr>
                  <p:cNvPr id="183" name="Freeform 149"/>
                  <p:cNvGrpSpPr/>
                  <p:nvPr/>
                </p:nvGrpSpPr>
                <p:grpSpPr>
                  <a:xfrm>
                    <a:off x="2697120" y="1543320"/>
                    <a:ext cx="180360" cy="102960"/>
                    <a:chOff x="2697120" y="1543320"/>
                    <a:chExt cx="180360" cy="102960"/>
                  </a:xfrm>
                </p:grpSpPr>
                <p:pic>
                  <p:nvPicPr>
                    <p:cNvPr id="184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2697120" y="1543320"/>
                      <a:ext cx="18036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85" name="Freeform 184"/>
                    <p:cNvSpPr/>
                    <p:nvPr/>
                  </p:nvSpPr>
                  <p:spPr>
                    <a:xfrm>
                      <a:off x="2711160" y="1560960"/>
                      <a:ext cx="15084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86" name="Freeform 191"/>
                  <p:cNvSpPr/>
                  <p:nvPr/>
                </p:nvSpPr>
                <p:spPr>
                  <a:xfrm>
                    <a:off x="2421720" y="1293840"/>
                    <a:ext cx="44316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7" name="Gruppe 159"/>
                <p:cNvGrpSpPr/>
                <p:nvPr/>
              </p:nvGrpSpPr>
              <p:grpSpPr>
                <a:xfrm>
                  <a:off x="2094840" y="1293840"/>
                  <a:ext cx="455760" cy="352440"/>
                  <a:chOff x="2094840" y="1293840"/>
                  <a:chExt cx="455760" cy="352440"/>
                </a:xfrm>
              </p:grpSpPr>
              <p:grpSp>
                <p:nvGrpSpPr>
                  <p:cNvPr id="188" name="Freeform 149"/>
                  <p:cNvGrpSpPr/>
                  <p:nvPr/>
                </p:nvGrpSpPr>
                <p:grpSpPr>
                  <a:xfrm>
                    <a:off x="2359440" y="1543320"/>
                    <a:ext cx="191160" cy="102960"/>
                    <a:chOff x="2359440" y="1543320"/>
                    <a:chExt cx="191160" cy="102960"/>
                  </a:xfrm>
                </p:grpSpPr>
                <p:pic>
                  <p:nvPicPr>
                    <p:cNvPr id="189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2359440" y="1543320"/>
                      <a:ext cx="19116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90" name="Freeform 189"/>
                    <p:cNvSpPr/>
                    <p:nvPr/>
                  </p:nvSpPr>
                  <p:spPr>
                    <a:xfrm>
                      <a:off x="2376360" y="1560960"/>
                      <a:ext cx="15516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91" name="Freeform 191"/>
                  <p:cNvSpPr/>
                  <p:nvPr/>
                </p:nvSpPr>
                <p:spPr>
                  <a:xfrm>
                    <a:off x="2094840" y="1293840"/>
                    <a:ext cx="43344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</p:grpSp>
      <p:pic>
        <p:nvPicPr>
          <p:cNvPr id="192" name="Picture 13" descr="5"/>
          <p:cNvPicPr/>
          <p:nvPr/>
        </p:nvPicPr>
        <p:blipFill>
          <a:blip r:embed="rId9"/>
          <a:stretch/>
        </p:blipFill>
        <p:spPr>
          <a:xfrm>
            <a:off x="115920" y="5643720"/>
            <a:ext cx="1368360" cy="1125360"/>
          </a:xfrm>
          <a:prstGeom prst="rect">
            <a:avLst/>
          </a:prstGeom>
          <a:ln w="0">
            <a:noFill/>
          </a:ln>
        </p:spPr>
      </p:pic>
      <p:pic>
        <p:nvPicPr>
          <p:cNvPr id="193" name="Picture 12" descr="5"/>
          <p:cNvPicPr/>
          <p:nvPr/>
        </p:nvPicPr>
        <p:blipFill>
          <a:blip r:embed="rId10"/>
          <a:stretch/>
        </p:blipFill>
        <p:spPr>
          <a:xfrm>
            <a:off x="9429840" y="5332320"/>
            <a:ext cx="1477800" cy="1436760"/>
          </a:xfrm>
          <a:prstGeom prst="rect">
            <a:avLst/>
          </a:prstGeom>
          <a:ln w="0">
            <a:noFill/>
          </a:ln>
        </p:spPr>
      </p:pic>
      <p:pic>
        <p:nvPicPr>
          <p:cNvPr id="194" name="Picture 12" descr="5"/>
          <p:cNvPicPr/>
          <p:nvPr/>
        </p:nvPicPr>
        <p:blipFill>
          <a:blip r:embed="rId11"/>
          <a:stretch/>
        </p:blipFill>
        <p:spPr>
          <a:xfrm>
            <a:off x="77760" y="100080"/>
            <a:ext cx="1193760" cy="1157400"/>
          </a:xfrm>
          <a:prstGeom prst="rect">
            <a:avLst/>
          </a:prstGeom>
          <a:ln w="0">
            <a:noFill/>
          </a:ln>
        </p:spPr>
      </p:pic>
      <p:pic>
        <p:nvPicPr>
          <p:cNvPr id="195" name="Picture 13" descr="5"/>
          <p:cNvPicPr/>
          <p:nvPr/>
        </p:nvPicPr>
        <p:blipFill>
          <a:blip r:embed="rId12"/>
          <a:stretch/>
        </p:blipFill>
        <p:spPr>
          <a:xfrm>
            <a:off x="9944280" y="117360"/>
            <a:ext cx="942840" cy="747720"/>
          </a:xfrm>
          <a:prstGeom prst="rect">
            <a:avLst/>
          </a:prstGeom>
          <a:ln w="0">
            <a:noFill/>
          </a:ln>
        </p:spPr>
      </p:pic>
      <p:pic>
        <p:nvPicPr>
          <p:cNvPr id="196" name="Picture 8" descr="000o"/>
          <p:cNvPicPr/>
          <p:nvPr/>
        </p:nvPicPr>
        <p:blipFill>
          <a:blip r:embed="rId1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197" name="Picture 9" descr="000o"/>
          <p:cNvPicPr/>
          <p:nvPr/>
        </p:nvPicPr>
        <p:blipFill>
          <a:blip r:embed="rId1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198" name="Picture 10" descr="000o"/>
          <p:cNvPicPr/>
          <p:nvPr/>
        </p:nvPicPr>
        <p:blipFill>
          <a:blip r:embed="rId1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199" name="Picture 11" descr="000o"/>
          <p:cNvPicPr/>
          <p:nvPr/>
        </p:nvPicPr>
        <p:blipFill>
          <a:blip r:embed="rId1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00" name="AutoShape 151"/>
          <p:cNvSpPr/>
          <p:nvPr/>
        </p:nvSpPr>
        <p:spPr>
          <a:xfrm>
            <a:off x="5450040" y="-144360"/>
            <a:ext cx="36648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/>
          </a:p>
        </p:txBody>
      </p:sp>
      <p:pic>
        <p:nvPicPr>
          <p:cNvPr id="201" name="Picture 8" descr="D:\GIÁO ÁN 1 2020-2021\HÌNH SOẠN GIÁO ÁN\Học hát\Vào rừng hoa\Picture1 - Copy.jpg"/>
          <p:cNvPicPr/>
          <p:nvPr/>
        </p:nvPicPr>
        <p:blipFill>
          <a:blip r:embed="rId14">
            <a:lum contrast="10000"/>
          </a:blip>
          <a:srcRect l="7031" t="17707" r="38283" b="62501"/>
          <a:stretch/>
        </p:blipFill>
        <p:spPr>
          <a:xfrm>
            <a:off x="2629080" y="1714680"/>
            <a:ext cx="6000480" cy="1785600"/>
          </a:xfrm>
          <a:prstGeom prst="rect">
            <a:avLst/>
          </a:prstGeom>
          <a:ln w="0">
            <a:noFill/>
          </a:ln>
        </p:spPr>
      </p:pic>
      <p:pic>
        <p:nvPicPr>
          <p:cNvPr id="202" name="Picture 2" descr="D:\GIÁO ÁN 1 2020-2021\HÌNH SOẠN GIÁO ÁN\Học hát\Vào rừng hoa\Picture1 - Copy - Copy.jpg"/>
          <p:cNvPicPr/>
          <p:nvPr/>
        </p:nvPicPr>
        <p:blipFill>
          <a:blip r:embed="rId15">
            <a:lum contrast="10000"/>
          </a:blip>
          <a:stretch/>
        </p:blipFill>
        <p:spPr>
          <a:xfrm>
            <a:off x="1914480" y="3571920"/>
            <a:ext cx="7429680" cy="1785960"/>
          </a:xfrm>
          <a:prstGeom prst="rect">
            <a:avLst/>
          </a:prstGeom>
          <a:ln w="0">
            <a:noFill/>
          </a:ln>
        </p:spPr>
      </p:pic>
      <p:sp>
        <p:nvSpPr>
          <p:cNvPr id="203" name="Rectangle 103"/>
          <p:cNvSpPr/>
          <p:nvPr/>
        </p:nvSpPr>
        <p:spPr>
          <a:xfrm>
            <a:off x="3414600" y="2500200"/>
            <a:ext cx="5429520" cy="42876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204" name="Rectangle 104"/>
          <p:cNvSpPr/>
          <p:nvPr/>
        </p:nvSpPr>
        <p:spPr>
          <a:xfrm>
            <a:off x="2414520" y="4429080"/>
            <a:ext cx="6572160" cy="28584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/>
          </a:p>
        </p:txBody>
      </p:sp>
      <p:pic>
        <p:nvPicPr>
          <p:cNvPr id="205" name="Content Placeholder 3"/>
          <p:cNvPicPr/>
          <p:nvPr/>
        </p:nvPicPr>
        <p:blipFill>
          <a:blip r:embed="rId16">
            <a:lum contrast="20000"/>
          </a:blip>
          <a:stretch/>
        </p:blipFill>
        <p:spPr>
          <a:xfrm>
            <a:off x="1811160" y="1785960"/>
            <a:ext cx="7620120" cy="37306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3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7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32" dur="500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3" dur="500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 additive="repl">
                                        <p:cTn id="34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xit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39" dur="500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0" dur="500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 additive="repl">
                                        <p:cTn id="41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1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2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53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54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5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 additive="repl">
                                        <p:cTn id="5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207" name="Content Placeholder 3"/>
          <p:cNvPicPr/>
          <p:nvPr/>
        </p:nvPicPr>
        <p:blipFill>
          <a:blip r:embed="rId3">
            <a:lum contrast="20000"/>
          </a:blip>
          <a:srcRect l="17417" t="53809" r="26462" b="11009"/>
          <a:stretch/>
        </p:blipFill>
        <p:spPr>
          <a:xfrm>
            <a:off x="343080" y="1000080"/>
            <a:ext cx="10262880" cy="4643640"/>
          </a:xfrm>
          <a:prstGeom prst="rect">
            <a:avLst/>
          </a:prstGeom>
          <a:ln w="0">
            <a:noFill/>
          </a:ln>
        </p:spPr>
      </p:pic>
      <p:pic>
        <p:nvPicPr>
          <p:cNvPr id="208" name="Picture 8" descr="000o"/>
          <p:cNvPicPr/>
          <p:nvPr/>
        </p:nvPicPr>
        <p:blipFill>
          <a:blip r:embed="rId4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09" name="Picture 9" descr="000o"/>
          <p:cNvPicPr/>
          <p:nvPr/>
        </p:nvPicPr>
        <p:blipFill>
          <a:blip r:embed="rId4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10" name="Picture 10" descr="000o"/>
          <p:cNvPicPr/>
          <p:nvPr/>
        </p:nvPicPr>
        <p:blipFill>
          <a:blip r:embed="rId4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11" name="Picture 11" descr="000o"/>
          <p:cNvPicPr/>
          <p:nvPr/>
        </p:nvPicPr>
        <p:blipFill>
          <a:blip r:embed="rId4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12" name="Rectangle 3"/>
          <p:cNvSpPr/>
          <p:nvPr/>
        </p:nvSpPr>
        <p:spPr>
          <a:xfrm>
            <a:off x="3843360" y="2571840"/>
            <a:ext cx="1419120" cy="480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Việt Anh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3" name="Text Box 9"/>
          <p:cNvSpPr/>
          <p:nvPr/>
        </p:nvSpPr>
        <p:spPr>
          <a:xfrm>
            <a:off x="414360" y="1143000"/>
            <a:ext cx="3000240" cy="602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spcBef>
                <a:spcPts val="1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Ôn tập bài hát: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4" name="Text Box 10"/>
          <p:cNvSpPr/>
          <p:nvPr/>
        </p:nvSpPr>
        <p:spPr>
          <a:xfrm>
            <a:off x="1128600" y="1857240"/>
            <a:ext cx="4214880" cy="663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224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strike="noStrike" spc="-1">
                <a:solidFill>
                  <a:srgbClr val="000000"/>
                </a:solidFill>
                <a:latin typeface="Times New Roman"/>
              </a:rPr>
              <a:t>VÀO RỪNG HOA</a:t>
            </a:r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5" name="Rectangle 3"/>
          <p:cNvSpPr/>
          <p:nvPr/>
        </p:nvSpPr>
        <p:spPr>
          <a:xfrm>
            <a:off x="4700520" y="222120"/>
            <a:ext cx="1457280" cy="602280"/>
          </a:xfrm>
          <a:prstGeom prst="rect">
            <a:avLst/>
          </a:prstGeom>
          <a:solidFill>
            <a:srgbClr val="66FF66"/>
          </a:solidFill>
          <a:ln w="1908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Tiết 2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Picture 10" descr="Kết quả hình ảnh cho nền powerpoint đẹp"/>
          <p:cNvPicPr/>
          <p:nvPr/>
        </p:nvPicPr>
        <p:blipFill>
          <a:blip r:embed="rId2"/>
          <a:srcRect t="3617" b="4847"/>
          <a:stretch/>
        </p:blipFill>
        <p:spPr>
          <a:xfrm>
            <a:off x="-19080" y="0"/>
            <a:ext cx="10991880" cy="6858000"/>
          </a:xfrm>
          <a:prstGeom prst="rect">
            <a:avLst/>
          </a:prstGeom>
          <a:ln w="0">
            <a:noFill/>
          </a:ln>
        </p:spPr>
      </p:pic>
      <p:pic>
        <p:nvPicPr>
          <p:cNvPr id="217" name="Picture 6" descr="ag00373_"/>
          <p:cNvPicPr/>
          <p:nvPr/>
        </p:nvPicPr>
        <p:blipFill>
          <a:blip r:embed="rId3"/>
          <a:stretch/>
        </p:blipFill>
        <p:spPr>
          <a:xfrm rot="19965000">
            <a:off x="6854760" y="4481280"/>
            <a:ext cx="2478240" cy="1703160"/>
          </a:xfrm>
          <a:prstGeom prst="rect">
            <a:avLst/>
          </a:prstGeom>
          <a:ln w="0">
            <a:noFill/>
          </a:ln>
        </p:spPr>
      </p:pic>
      <p:pic>
        <p:nvPicPr>
          <p:cNvPr id="218" name="Picture 1"/>
          <p:cNvPicPr/>
          <p:nvPr/>
        </p:nvPicPr>
        <p:blipFill>
          <a:blip r:embed="rId4"/>
          <a:stretch/>
        </p:blipFill>
        <p:spPr>
          <a:xfrm>
            <a:off x="1192320" y="4654440"/>
            <a:ext cx="2712960" cy="1452600"/>
          </a:xfrm>
          <a:prstGeom prst="rect">
            <a:avLst/>
          </a:prstGeom>
          <a:ln w="0">
            <a:noFill/>
          </a:ln>
        </p:spPr>
      </p:pic>
      <p:sp>
        <p:nvSpPr>
          <p:cNvPr id="219" name="Rectangle 1"/>
          <p:cNvSpPr/>
          <p:nvPr/>
        </p:nvSpPr>
        <p:spPr>
          <a:xfrm>
            <a:off x="1422720" y="2643120"/>
            <a:ext cx="8138520" cy="1791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HÁT KẾT HỢP GÕ ĐỆM</a:t>
            </a:r>
            <a:endParaRPr lang="en-US" sz="55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TIẾT TẤU LỜI CA </a:t>
            </a:r>
            <a:endParaRPr lang="en-US" sz="55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20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21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22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23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24" name="Rectangle 7"/>
          <p:cNvSpPr/>
          <p:nvPr/>
        </p:nvSpPr>
        <p:spPr>
          <a:xfrm>
            <a:off x="3171960" y="1000080"/>
            <a:ext cx="4714920" cy="1181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VÀO RỪNG HOA</a:t>
            </a:r>
            <a:endParaRPr lang="en-US" sz="4000" b="0" strike="noStrike" spc="-1">
              <a:solidFill>
                <a:srgbClr val="000000"/>
              </a:solidFill>
              <a:latin typeface="Times New Roman"/>
            </a:endParaRPr>
          </a:p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1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Việt Anh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Picture 8" descr="D:\GIÁO ÁN 1 2020-2021\HÌNH SOẠN GIÁO ÁN\Học hát\Vào rừng hoa\Picture1 - Copy.jpg"/>
          <p:cNvPicPr/>
          <p:nvPr/>
        </p:nvPicPr>
        <p:blipFill>
          <a:blip r:embed="rId4">
            <a:lum contrast="10000"/>
          </a:blip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226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27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28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29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" name="BEAT VAO RƯNG HO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" y="148459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78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Picture 10" descr="Kết quả hình ảnh cho nền powerpoint đẹp"/>
          <p:cNvPicPr/>
          <p:nvPr/>
        </p:nvPicPr>
        <p:blipFill>
          <a:blip r:embed="rId2"/>
          <a:srcRect t="3617" b="4847"/>
          <a:stretch/>
        </p:blipFill>
        <p:spPr>
          <a:xfrm>
            <a:off x="-19080" y="0"/>
            <a:ext cx="10991880" cy="6858000"/>
          </a:xfrm>
          <a:prstGeom prst="rect">
            <a:avLst/>
          </a:prstGeom>
          <a:ln w="0">
            <a:noFill/>
          </a:ln>
        </p:spPr>
      </p:pic>
      <p:sp>
        <p:nvSpPr>
          <p:cNvPr id="231" name="Rectangle 1"/>
          <p:cNvSpPr/>
          <p:nvPr/>
        </p:nvSpPr>
        <p:spPr>
          <a:xfrm>
            <a:off x="1733400" y="2714760"/>
            <a:ext cx="7461720" cy="1791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HÁT THEO SẮC THÁI</a:t>
            </a:r>
            <a:endParaRPr lang="en-US" sz="55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TO – NHỎ</a:t>
            </a:r>
            <a:endParaRPr lang="en-US" sz="55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32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33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34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35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36" name="Rectangle 7"/>
          <p:cNvSpPr/>
          <p:nvPr/>
        </p:nvSpPr>
        <p:spPr>
          <a:xfrm>
            <a:off x="3171960" y="1000080"/>
            <a:ext cx="4714920" cy="1181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VÀO RỪNG HOA</a:t>
            </a:r>
            <a:endParaRPr lang="en-US" sz="4000" b="0" strike="noStrike" spc="-1">
              <a:solidFill>
                <a:srgbClr val="000000"/>
              </a:solidFill>
              <a:latin typeface="Times New Roman"/>
            </a:endParaRPr>
          </a:p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1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Việt Anh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Picture 8" descr="000o"/>
          <p:cNvPicPr/>
          <p:nvPr/>
        </p:nvPicPr>
        <p:blipFill>
          <a:blip r:embed="rId4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38" name="Picture 9" descr="000o"/>
          <p:cNvPicPr/>
          <p:nvPr/>
        </p:nvPicPr>
        <p:blipFill>
          <a:blip r:embed="rId4"/>
          <a:stretch/>
        </p:blipFill>
        <p:spPr>
          <a:xfrm>
            <a:off x="-23760" y="6753240"/>
            <a:ext cx="10995120" cy="101520"/>
          </a:xfrm>
          <a:prstGeom prst="rect">
            <a:avLst/>
          </a:prstGeom>
          <a:ln w="0">
            <a:noFill/>
          </a:ln>
        </p:spPr>
      </p:pic>
      <p:pic>
        <p:nvPicPr>
          <p:cNvPr id="239" name="Picture 10" descr="000o"/>
          <p:cNvPicPr/>
          <p:nvPr/>
        </p:nvPicPr>
        <p:blipFill>
          <a:blip r:embed="rId4"/>
          <a:stretch/>
        </p:blipFill>
        <p:spPr>
          <a:xfrm rot="16200000">
            <a:off x="-331524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40" name="Picture 11" descr="000o"/>
          <p:cNvPicPr/>
          <p:nvPr/>
        </p:nvPicPr>
        <p:blipFill>
          <a:blip r:embed="rId4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41" name="Picture 8" descr="D:\GIÁO ÁN 1 2020-2021\HÌNH SOẠN GIÁO ÁN\Học hát\Vào rừng hoa\vao rung hoa.jpg"/>
          <p:cNvPicPr/>
          <p:nvPr/>
        </p:nvPicPr>
        <p:blipFill>
          <a:blip r:embed="rId5">
            <a:lum contrast="10000"/>
          </a:blip>
          <a:srcRect t="5182" b="2857"/>
          <a:stretch/>
        </p:blipFill>
        <p:spPr>
          <a:xfrm>
            <a:off x="200160" y="103668"/>
            <a:ext cx="10618560" cy="6554880"/>
          </a:xfrm>
          <a:prstGeom prst="rect">
            <a:avLst/>
          </a:prstGeom>
          <a:ln w="0">
            <a:noFill/>
          </a:ln>
        </p:spPr>
      </p:pic>
      <p:pic>
        <p:nvPicPr>
          <p:cNvPr id="242" name="Picture 8" descr="Hình ảnh Loa Vector Biểu Tượng Nền Trắng, Lớn, Giọng Nói, Diễn Giả Vector  và PNG với nền trong suốt để tải xuống miễn phí"/>
          <p:cNvPicPr/>
          <p:nvPr/>
        </p:nvPicPr>
        <p:blipFill>
          <a:blip r:embed="rId6">
            <a:lum contrast="30000"/>
          </a:blip>
          <a:srcRect l="10547" t="11717" r="10937" b="10937"/>
          <a:stretch/>
        </p:blipFill>
        <p:spPr>
          <a:xfrm>
            <a:off x="1414440" y="1785960"/>
            <a:ext cx="428760" cy="422280"/>
          </a:xfrm>
          <a:prstGeom prst="rect">
            <a:avLst/>
          </a:prstGeom>
          <a:ln w="0">
            <a:noFill/>
          </a:ln>
        </p:spPr>
      </p:pic>
      <p:pic>
        <p:nvPicPr>
          <p:cNvPr id="243" name="Picture 8" descr="Hình ảnh Loa Vector Biểu Tượng Nền Trắng, Lớn, Giọng Nói, Diễn Giả Vector  và PNG với nền trong suốt để tải xuống miễn phí"/>
          <p:cNvPicPr/>
          <p:nvPr/>
        </p:nvPicPr>
        <p:blipFill>
          <a:blip r:embed="rId6">
            <a:lum contrast="30000"/>
          </a:blip>
          <a:srcRect l="10547" t="11717" r="10937" b="10937"/>
          <a:stretch/>
        </p:blipFill>
        <p:spPr>
          <a:xfrm>
            <a:off x="2700360" y="2992320"/>
            <a:ext cx="579240" cy="785880"/>
          </a:xfrm>
          <a:prstGeom prst="rect">
            <a:avLst/>
          </a:prstGeom>
          <a:ln w="0">
            <a:noFill/>
          </a:ln>
        </p:spPr>
      </p:pic>
      <p:pic>
        <p:nvPicPr>
          <p:cNvPr id="244" name="Picture 8" descr="Hình ảnh Loa Vector Biểu Tượng Nền Trắng, Lớn, Giọng Nói, Diễn Giả Vector  và PNG với nền trong suốt để tải xuống miễn phí"/>
          <p:cNvPicPr/>
          <p:nvPr/>
        </p:nvPicPr>
        <p:blipFill>
          <a:blip r:embed="rId6">
            <a:lum contrast="30000"/>
          </a:blip>
          <a:srcRect l="10547" t="11717" r="10937" b="10937"/>
          <a:stretch/>
        </p:blipFill>
        <p:spPr>
          <a:xfrm>
            <a:off x="1819440" y="5889600"/>
            <a:ext cx="581040" cy="746280"/>
          </a:xfrm>
          <a:prstGeom prst="rect">
            <a:avLst/>
          </a:prstGeom>
          <a:ln w="0">
            <a:noFill/>
          </a:ln>
        </p:spPr>
      </p:pic>
      <p:pic>
        <p:nvPicPr>
          <p:cNvPr id="245" name="Picture 8" descr="Hình ảnh Loa Vector Biểu Tượng Nền Trắng, Lớn, Giọng Nói, Diễn Giả Vector  và PNG với nền trong suốt để tải xuống miễn phí"/>
          <p:cNvPicPr/>
          <p:nvPr/>
        </p:nvPicPr>
        <p:blipFill>
          <a:blip r:embed="rId6">
            <a:lum contrast="30000"/>
          </a:blip>
          <a:srcRect l="10547" t="11717" r="10937" b="10937"/>
          <a:stretch/>
        </p:blipFill>
        <p:spPr>
          <a:xfrm>
            <a:off x="2629080" y="4643280"/>
            <a:ext cx="428400" cy="422280"/>
          </a:xfrm>
          <a:prstGeom prst="rect">
            <a:avLst/>
          </a:prstGeom>
          <a:ln w="0">
            <a:noFill/>
          </a:ln>
        </p:spPr>
      </p:pic>
      <p:pic>
        <p:nvPicPr>
          <p:cNvPr id="11" name="BEAT VAO RƯNG HO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19200" y="148459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78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247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48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49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50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51" name="Picture 2" descr="D:\GIÁO ÁN 1 2020-2021\HÌNH SOẠN GIÁO ÁN\Đọc nhạc\Bậc thang Đô - Rê - Mi - Copy.jpg"/>
          <p:cNvPicPr/>
          <p:nvPr/>
        </p:nvPicPr>
        <p:blipFill>
          <a:blip r:embed="rId4">
            <a:lum contrast="30000"/>
          </a:blip>
          <a:srcRect l="4255" t="3126" r="2127"/>
          <a:stretch/>
        </p:blipFill>
        <p:spPr>
          <a:xfrm>
            <a:off x="3843360" y="1571760"/>
            <a:ext cx="6715080" cy="3929040"/>
          </a:xfrm>
          <a:prstGeom prst="rect">
            <a:avLst/>
          </a:prstGeom>
          <a:ln w="0">
            <a:noFill/>
          </a:ln>
        </p:spPr>
      </p:pic>
      <p:sp>
        <p:nvSpPr>
          <p:cNvPr id="252" name="Text Box 9"/>
          <p:cNvSpPr/>
          <p:nvPr/>
        </p:nvSpPr>
        <p:spPr>
          <a:xfrm>
            <a:off x="1557360" y="1071720"/>
            <a:ext cx="3500280" cy="602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TRÒ CHƠI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53" name="Text Box 10"/>
          <p:cNvSpPr/>
          <p:nvPr/>
        </p:nvSpPr>
        <p:spPr>
          <a:xfrm>
            <a:off x="557280" y="1857240"/>
            <a:ext cx="5929200" cy="7243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2497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 strike="noStrike" spc="-1">
                <a:solidFill>
                  <a:srgbClr val="FF0000"/>
                </a:solidFill>
                <a:latin typeface="Times New Roman"/>
              </a:rPr>
              <a:t>PHÍM ĐÀN VUI NHỘN</a:t>
            </a:r>
            <a:endParaRPr lang="en-US" sz="40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6973</TotalTime>
  <Words>159</Words>
  <Application>Microsoft Office PowerPoint</Application>
  <PresentationFormat>Custom</PresentationFormat>
  <Paragraphs>45</Paragraphs>
  <Slides>19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Constantia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Minh Hien</dc:creator>
  <dc:description/>
  <cp:lastModifiedBy>Hello</cp:lastModifiedBy>
  <cp:revision>587</cp:revision>
  <dcterms:created xsi:type="dcterms:W3CDTF">2010-04-30T20:19:48Z</dcterms:created>
  <dcterms:modified xsi:type="dcterms:W3CDTF">2023-09-11T06:44:21Z</dcterms:modified>
  <dc:language>en-US</dc:language>
</cp:coreProperties>
</file>