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4"/>
  </p:notesMasterIdLst>
  <p:sldIdLst>
    <p:sldId id="308" r:id="rId5"/>
    <p:sldId id="309" r:id="rId6"/>
    <p:sldId id="261" r:id="rId7"/>
    <p:sldId id="290" r:id="rId8"/>
    <p:sldId id="293" r:id="rId9"/>
    <p:sldId id="294" r:id="rId10"/>
    <p:sldId id="295" r:id="rId11"/>
    <p:sldId id="296" r:id="rId12"/>
    <p:sldId id="297" r:id="rId13"/>
    <p:sldId id="298" r:id="rId14"/>
    <p:sldId id="299" r:id="rId15"/>
    <p:sldId id="300" r:id="rId16"/>
    <p:sldId id="310" r:id="rId17"/>
    <p:sldId id="311" r:id="rId18"/>
    <p:sldId id="312" r:id="rId19"/>
    <p:sldId id="303" r:id="rId20"/>
    <p:sldId id="313" r:id="rId21"/>
    <p:sldId id="285"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7658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7738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3223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2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4.gif"/><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6.xml"/><Relationship Id="rId7" Type="http://schemas.openxmlformats.org/officeDocument/2006/relationships/image" Target="../media/image2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4.gif"/><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7.png"/><Relationship Id="rId5" Type="http://schemas.openxmlformats.org/officeDocument/2006/relationships/image" Target="../media/image4.gif"/><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2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4.gif"/><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2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4.gif"/><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image" Target="../media/image3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png"/><Relationship Id="rId5" Type="http://schemas.openxmlformats.org/officeDocument/2006/relationships/image" Target="../media/image4.gif"/><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openxmlformats.org/officeDocument/2006/relationships/image" Target="../media/image3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jpg"/><Relationship Id="rId5" Type="http://schemas.openxmlformats.org/officeDocument/2006/relationships/slideLayout" Target="../slideLayouts/slideLayout31.xml"/><Relationship Id="rId4" Type="http://schemas.openxmlformats.org/officeDocument/2006/relationships/audio" Target="../media/media3.mp3"/><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gi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4.mp3"/><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gif"/><Relationship Id="rId5" Type="http://schemas.openxmlformats.org/officeDocument/2006/relationships/slideLayout" Target="../slideLayouts/slideLayout31.xml"/><Relationship Id="rId4" Type="http://schemas.openxmlformats.org/officeDocument/2006/relationships/audio" Target="../media/media4.mp3"/><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gif"/><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450924" y="4167737"/>
            <a:ext cx="3863558" cy="646331"/>
          </a:xfrm>
          <a:prstGeom prst="rect">
            <a:avLst/>
          </a:prstGeom>
        </p:spPr>
        <p:txBody>
          <a:bodyPr wrap="none">
            <a:spAutoFit/>
          </a:bodyPr>
          <a:lstStyle/>
          <a:p>
            <a:r>
              <a:rPr lang="vi-VN" sz="3600" b="1" dirty="0">
                <a:latin typeface="Times New Roman" panose="02020603050405020304" pitchFamily="18" charset="0"/>
                <a:ea typeface="Calibri" panose="020F0502020204030204" pitchFamily="34" charset="0"/>
              </a:rPr>
              <a:t>Hoạt động mở đầu</a:t>
            </a:r>
            <a:endParaRPr lang="en-US" sz="3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978887" cy="392264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Nghe và vỗ tay theo nhịp bài hát Mùa hoa phượng nở (Theo SGK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9235" y="5205684"/>
            <a:ext cx="609600" cy="609600"/>
          </a:xfrm>
          <a:prstGeom prst="rect">
            <a:avLst/>
          </a:prstGeom>
        </p:spPr>
      </p:pic>
    </p:spTree>
    <p:extLst>
      <p:ext uri="{BB962C8B-B14F-4D97-AF65-F5344CB8AC3E}">
        <p14:creationId xmlns:p14="http://schemas.microsoft.com/office/powerpoint/2010/main" val="152254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853786" y="167535"/>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711" t="53745" r="32500"/>
          <a:stretch/>
        </p:blipFill>
        <p:spPr>
          <a:xfrm>
            <a:off x="5293895" y="2194559"/>
            <a:ext cx="6898105" cy="1761424"/>
          </a:xfrm>
          <a:prstGeom prst="rect">
            <a:avLst/>
          </a:prstGeom>
        </p:spPr>
      </p:pic>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099" y="792997"/>
            <a:ext cx="609600" cy="609600"/>
          </a:xfrm>
          <a:prstGeom prst="rect">
            <a:avLst/>
          </a:prstGeom>
        </p:spPr>
      </p:pic>
      <p:pic>
        <p:nvPicPr>
          <p:cNvPr id="2" name="Picture 1">
            <a:extLst>
              <a:ext uri="{FF2B5EF4-FFF2-40B4-BE49-F238E27FC236}">
                <a16:creationId xmlns:a16="http://schemas.microsoft.com/office/drawing/2014/main" id="{25226296-5983-C74B-3947-EBC16E5CF9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224" r="6829" b="49933"/>
          <a:stretch/>
        </p:blipFill>
        <p:spPr>
          <a:xfrm>
            <a:off x="884147" y="2127183"/>
            <a:ext cx="4504623" cy="1944303"/>
          </a:xfrm>
          <a:prstGeom prst="rect">
            <a:avLst/>
          </a:prstGeom>
        </p:spPr>
      </p:pic>
      <p:pic>
        <p:nvPicPr>
          <p:cNvPr id="3" name="Picture 2">
            <a:extLst>
              <a:ext uri="{FF2B5EF4-FFF2-40B4-BE49-F238E27FC236}">
                <a16:creationId xmlns:a16="http://schemas.microsoft.com/office/drawing/2014/main" id="{5DFE98A7-AD41-702D-9E0E-5C8BF46638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5" t="43605" r="92840" b="13768"/>
          <a:stretch/>
        </p:blipFill>
        <p:spPr>
          <a:xfrm>
            <a:off x="366724" y="1812972"/>
            <a:ext cx="609601" cy="1546851"/>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0659" y="1800922"/>
            <a:ext cx="2515454" cy="162807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25" y="1635994"/>
            <a:ext cx="6492834" cy="1911097"/>
          </a:xfrm>
          <a:prstGeom prst="rect">
            <a:avLst/>
          </a:prstGeom>
        </p:spPr>
      </p:pic>
      <p:pic>
        <p:nvPicPr>
          <p:cNvPr id="6"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94242" y="4146317"/>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262004" y="5138803"/>
            <a:ext cx="274626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1+2+3+4</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578898" cy="5358599"/>
          </a:xfrm>
          <a:prstGeom prst="rect">
            <a:avLst/>
          </a:prstGeom>
        </p:spPr>
      </p:pic>
      <p:pic>
        <p:nvPicPr>
          <p:cNvPr id="5"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89735" y="5785134"/>
            <a:ext cx="609600" cy="609600"/>
          </a:xfrm>
          <a:prstGeom prst="rect">
            <a:avLst/>
          </a:prstGeom>
        </p:spPr>
      </p:pic>
      <p:sp>
        <p:nvSpPr>
          <p:cNvPr id="2" name="TextBox 1">
            <a:extLst>
              <a:ext uri="{FF2B5EF4-FFF2-40B4-BE49-F238E27FC236}">
                <a16:creationId xmlns:a16="http://schemas.microsoft.com/office/drawing/2014/main" id="{BFFE0589-6CFE-24B5-F682-13D885A4660D}"/>
              </a:ext>
            </a:extLst>
          </p:cNvPr>
          <p:cNvSpPr txBox="1"/>
          <p:nvPr/>
        </p:nvSpPr>
        <p:spPr>
          <a:xfrm>
            <a:off x="3157086" y="4065937"/>
            <a:ext cx="6421812" cy="513711"/>
          </a:xfrm>
          <a:prstGeom prst="rect">
            <a:avLst/>
          </a:prstGeom>
          <a:solidFill>
            <a:schemeClr val="accent3">
              <a:lumMod val="20000"/>
              <a:lumOff val="80000"/>
            </a:scheme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5D1E6EE4-54AF-2692-23BF-D4F4326EB5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6" name="TextBox 5">
            <a:extLst>
              <a:ext uri="{FF2B5EF4-FFF2-40B4-BE49-F238E27FC236}">
                <a16:creationId xmlns:a16="http://schemas.microsoft.com/office/drawing/2014/main" id="{F2BEDAB1-2BFE-475E-7535-C9CE8CD91D72}"/>
              </a:ext>
            </a:extLst>
          </p:cNvPr>
          <p:cNvSpPr txBox="1"/>
          <p:nvPr/>
        </p:nvSpPr>
        <p:spPr>
          <a:xfrm>
            <a:off x="1934678" y="4847561"/>
            <a:ext cx="1222408" cy="513711"/>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35121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67888"/>
            <a:ext cx="11017405" cy="3079283"/>
          </a:xfrm>
          <a:prstGeom prst="rect">
            <a:avLst/>
          </a:prstGeom>
          <a:solidFill>
            <a:schemeClr val="accent1">
              <a:lumMod val="20000"/>
              <a:lumOff val="80000"/>
            </a:schemeClr>
          </a:solidFill>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1214" y="4742985"/>
            <a:ext cx="609600" cy="609600"/>
          </a:xfrm>
          <a:prstGeom prst="rect">
            <a:avLst/>
          </a:prstGeom>
        </p:spPr>
      </p:pic>
    </p:spTree>
    <p:extLst>
      <p:ext uri="{BB962C8B-B14F-4D97-AF65-F5344CB8AC3E}">
        <p14:creationId xmlns:p14="http://schemas.microsoft.com/office/powerpoint/2010/main" val="295728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35121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a:t>
            </a:r>
            <a:r>
              <a:rPr lang="en-US" sz="3600" dirty="0">
                <a:solidFill>
                  <a:srgbClr val="000000"/>
                </a:solidFill>
                <a:latin typeface="Times New Roman" panose="02020603050405020304" pitchFamily="18" charset="0"/>
                <a:cs typeface="Times New Roman" panose="02020603050405020304" pitchFamily="18" charset="0"/>
              </a:rPr>
              <a:t>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708780" cy="3985084"/>
          </a:xfrm>
          <a:prstGeom prst="rect">
            <a:avLst/>
          </a:prstGeom>
        </p:spPr>
      </p:pic>
      <p:pic>
        <p:nvPicPr>
          <p:cNvPr id="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65371" y="4507142"/>
            <a:ext cx="609600" cy="609600"/>
          </a:xfrm>
          <a:prstGeom prst="rect">
            <a:avLst/>
          </a:prstGeom>
        </p:spPr>
      </p:pic>
    </p:spTree>
    <p:extLst>
      <p:ext uri="{BB962C8B-B14F-4D97-AF65-F5344CB8AC3E}">
        <p14:creationId xmlns:p14="http://schemas.microsoft.com/office/powerpoint/2010/main" val="100701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648426" y="-106597"/>
            <a:ext cx="244757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5+</a:t>
            </a:r>
            <a:r>
              <a:rPr lang="en-US" sz="3600" b="1" dirty="0">
                <a:solidFill>
                  <a:srgbClr val="FF0000"/>
                </a:solidFill>
                <a:latin typeface="Times New Roman" panose="02020603050405020304" pitchFamily="18" charset="0"/>
                <a:cs typeface="Times New Roman" panose="02020603050405020304" pitchFamily="18" charset="0"/>
              </a:rPr>
              <a:t>6</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6473" y="0"/>
            <a:ext cx="5325528" cy="6858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790" y="433136"/>
            <a:ext cx="9649879" cy="3850107"/>
          </a:xfrm>
          <a:prstGeom prst="rect">
            <a:avLst/>
          </a:prstGeom>
          <a:solidFill>
            <a:schemeClr val="accent1">
              <a:lumMod val="20000"/>
              <a:lumOff val="80000"/>
            </a:schemeClr>
          </a:solidFill>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3319" y="4411579"/>
            <a:ext cx="609600" cy="609600"/>
          </a:xfrm>
          <a:prstGeom prst="rect">
            <a:avLst/>
          </a:prstGeom>
        </p:spPr>
      </p:pic>
    </p:spTree>
    <p:extLst>
      <p:ext uri="{BB962C8B-B14F-4D97-AF65-F5344CB8AC3E}">
        <p14:creationId xmlns:p14="http://schemas.microsoft.com/office/powerpoint/2010/main" val="3342250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052172" y="82418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6922856" y="0"/>
            <a:ext cx="49648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1844" y="4720590"/>
            <a:ext cx="5946846" cy="213741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431844" cy="6858000"/>
          </a:xfrm>
          <a:prstGeom prst="rect">
            <a:avLst/>
          </a:prstGeom>
        </p:spPr>
      </p:pic>
      <p:pic>
        <p:nvPicPr>
          <p:cNvPr id="5" name="PIANO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06313" y="1630992"/>
            <a:ext cx="609600" cy="609600"/>
          </a:xfrm>
          <a:prstGeom prst="rect">
            <a:avLst/>
          </a:prstGeom>
        </p:spPr>
      </p:pic>
      <p:pic>
        <p:nvPicPr>
          <p:cNvPr id="10" name="HE VE VUI QUA BE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06313" y="2944403"/>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208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5973" fill="hold"/>
                                        <p:tgtEl>
                                          <p:spTgt spid="10"/>
                                        </p:tgtEl>
                                      </p:cBhvr>
                                    </p:cmd>
                                  </p:childTnLst>
                                </p:cTn>
                              </p:par>
                            </p:childTnLst>
                          </p:cTn>
                        </p:par>
                      </p:childTnLst>
                    </p:cTn>
                  </p:par>
                </p:childTnLst>
              </p:cTn>
              <p:nextCondLst>
                <p:cond evt="onClick" delay="0">
                  <p:tgtEl>
                    <p:spTgt spid="10"/>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337" y="3282599"/>
            <a:ext cx="9947723" cy="3575402"/>
          </a:xfrm>
          <a:prstGeom prst="rect">
            <a:avLst/>
          </a:prstGeom>
        </p:spPr>
      </p:pic>
      <p:pic>
        <p:nvPicPr>
          <p:cNvPr id="10"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5" y="952880"/>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515" y="5486395"/>
            <a:ext cx="1226822" cy="120853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8441473" cy="3523785"/>
          </a:xfrm>
          <a:prstGeom prst="rect">
            <a:avLst/>
          </a:prstGeom>
        </p:spPr>
      </p:pic>
    </p:spTree>
    <p:extLst>
      <p:ext uri="{BB962C8B-B14F-4D97-AF65-F5344CB8AC3E}">
        <p14:creationId xmlns:p14="http://schemas.microsoft.com/office/powerpoint/2010/main" val="73276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503" y="1627811"/>
            <a:ext cx="4668613" cy="1117015"/>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4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MAU 2 DRM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11468" y="4141511"/>
            <a:ext cx="609600" cy="6096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25" y="1417983"/>
            <a:ext cx="8860147" cy="1921565"/>
          </a:xfrm>
          <a:prstGeom prst="rect">
            <a:avLst/>
          </a:prstGeom>
        </p:spPr>
      </p:pic>
      <p:sp>
        <p:nvSpPr>
          <p:cNvPr id="4" name="Rectangle 3"/>
          <p:cNvSpPr/>
          <p:nvPr/>
        </p:nvSpPr>
        <p:spPr>
          <a:xfrm>
            <a:off x="2031581" y="374511"/>
            <a:ext cx="3978974" cy="483017"/>
          </a:xfrm>
          <a:prstGeom prst="rect">
            <a:avLst/>
          </a:prstGeom>
        </p:spPr>
        <p:txBody>
          <a:bodyPr wrap="none">
            <a:spAutoFit/>
          </a:bodyPr>
          <a:lstStyle/>
          <a:p>
            <a:pPr>
              <a:lnSpc>
                <a:spcPct val="115000"/>
              </a:lnSpc>
              <a:spcAft>
                <a:spcPts val="800"/>
              </a:spcAft>
            </a:pPr>
            <a:r>
              <a:rPr lang="en-US" sz="240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giọng theo mẫu sau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4767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14096" y="1078029"/>
            <a:ext cx="4155640" cy="591698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778" y="1753659"/>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8587" y="311234"/>
            <a:ext cx="566215" cy="479518"/>
          </a:xfrm>
          <a:prstGeom prst="rect">
            <a:avLst/>
          </a:prstGeom>
        </p:spPr>
      </p:pic>
      <p:sp>
        <p:nvSpPr>
          <p:cNvPr id="40" name="Rectangle 39"/>
          <p:cNvSpPr/>
          <p:nvPr/>
        </p:nvSpPr>
        <p:spPr>
          <a:xfrm>
            <a:off x="1834516" y="1240341"/>
            <a:ext cx="6030951" cy="558038"/>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HÈ VỀ VUI QUÁ</a:t>
            </a:r>
            <a:endParaRPr lang="en-US" sz="28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1" name="Rectangle 40"/>
          <p:cNvSpPr/>
          <p:nvPr/>
        </p:nvSpPr>
        <p:spPr>
          <a:xfrm>
            <a:off x="4798938" y="166222"/>
            <a:ext cx="1649811" cy="624530"/>
          </a:xfrm>
          <a:prstGeom prst="rect">
            <a:avLst/>
          </a:prstGeom>
        </p:spPr>
        <p:txBody>
          <a:bodyPr wrap="none">
            <a:spAutoFit/>
          </a:bodyPr>
          <a:lstStyle/>
          <a:p>
            <a:pPr algn="ctr">
              <a:lnSpc>
                <a:spcPct val="115000"/>
              </a:lnSpc>
              <a:spcAft>
                <a:spcPts val="0"/>
              </a:spcAft>
            </a:pPr>
            <a:r>
              <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31 </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95"/>
            <a:ext cx="3669030" cy="1159849"/>
          </a:xfrm>
          <a:prstGeom prst="rect">
            <a:avLst/>
          </a:prstGeom>
        </p:spPr>
      </p:pic>
      <p:sp>
        <p:nvSpPr>
          <p:cNvPr id="43" name="Rectangle 42"/>
          <p:cNvSpPr/>
          <p:nvPr/>
        </p:nvSpPr>
        <p:spPr>
          <a:xfrm>
            <a:off x="4600326" y="1981113"/>
            <a:ext cx="3696846" cy="400110"/>
          </a:xfrm>
          <a:prstGeom prst="rect">
            <a:avLst/>
          </a:prstGeom>
        </p:spPr>
        <p:txBody>
          <a:bodyPr wrap="non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 Hoàng Ngọc Oanh</a:t>
            </a:r>
            <a:endParaRPr lang="en-US" sz="2000" dirty="0">
              <a:solidFill>
                <a:srgbClr val="002060"/>
              </a:solidFill>
            </a:endParaRP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561347" y="222094"/>
            <a:ext cx="3913780" cy="613245"/>
          </a:xfrm>
          <a:prstGeom prst="rect">
            <a:avLst/>
          </a:prstGeom>
        </p:spPr>
        <p:txBody>
          <a:bodyPr wrap="square">
            <a:spAutoFit/>
          </a:bodyPr>
          <a:lstStyle/>
          <a:p>
            <a:pPr algn="just">
              <a:lnSpc>
                <a:spcPct val="115000"/>
              </a:lnSpc>
              <a:spcAft>
                <a:spcPts val="800"/>
              </a:spcAft>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Giới thiệu tác phẩm</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216894" y="991535"/>
            <a:ext cx="3913780" cy="3565207"/>
          </a:xfrm>
          <a:prstGeom prst="rect">
            <a:avLst/>
          </a:prstGeom>
          <a:solidFill>
            <a:schemeClr val="accent5">
              <a:lumMod val="40000"/>
              <a:lumOff val="60000"/>
            </a:schemeClr>
          </a:solidFill>
        </p:spPr>
        <p:txBody>
          <a:bodyPr wrap="square">
            <a:spAutoFit/>
          </a:bodyPr>
          <a:lstStyle/>
          <a:p>
            <a:pPr algn="just">
              <a:lnSpc>
                <a:spcPct val="115000"/>
              </a:lnSpc>
              <a:spcAft>
                <a:spcPts val="80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Bài hát </a:t>
            </a:r>
            <a:r>
              <a:rPr lang="en-US" sz="2200" dirty="0">
                <a:latin typeface="Times New Roman" panose="02020603050405020304" pitchFamily="18" charset="0"/>
                <a:ea typeface="Calibri" panose="020F0502020204030204" pitchFamily="34" charset="0"/>
                <a:cs typeface="Times New Roman" panose="02020603050405020304" pitchFamily="18" charset="0"/>
              </a:rPr>
              <a:t>Hè về vui quá nói 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đầy lý thú.</a:t>
            </a:r>
          </a:p>
        </p:txBody>
      </p:sp>
      <p:sp>
        <p:nvSpPr>
          <p:cNvPr id="2" name="TextBox 1">
            <a:extLst>
              <a:ext uri="{FF2B5EF4-FFF2-40B4-BE49-F238E27FC236}">
                <a16:creationId xmlns:a16="http://schemas.microsoft.com/office/drawing/2014/main" id="{D70B5E79-ACF3-833A-45F9-FF26830C1991}"/>
              </a:ext>
            </a:extLst>
          </p:cNvPr>
          <p:cNvSpPr txBox="1"/>
          <p:nvPr/>
        </p:nvSpPr>
        <p:spPr>
          <a:xfrm>
            <a:off x="442762" y="991534"/>
            <a:ext cx="4533500" cy="4832092"/>
          </a:xfrm>
          <a:prstGeom prst="rect">
            <a:avLst/>
          </a:prstGeom>
          <a:solidFill>
            <a:schemeClr val="accent1">
              <a:lumMod val="20000"/>
              <a:lumOff val="80000"/>
            </a:schemeClr>
          </a:solidFill>
        </p:spPr>
        <p:txBody>
          <a:bodyPr wrap="square" rtlCol="0">
            <a:spAutoFit/>
          </a:bodyPr>
          <a:lstStyle/>
          <a:p>
            <a:r>
              <a:rPr lang="vi-VN" sz="2200" dirty="0">
                <a:latin typeface="Times New Roman" panose="02020603050405020304" pitchFamily="18" charset="0"/>
                <a:cs typeface="Times New Roman" panose="02020603050405020304" pitchFamily="18" charset="0"/>
              </a:rPr>
              <a:t>Tác giả bài hát "Hè về vui quá": Hoàng thị quách ngọc Oanh ,bút danh : Hoàng ngọc Oanh .Ngày sinh : 04-07-1952 tại Hà nội . Tốt nghiệp hệ trung cấp chính quy môn Flutte trường Âm nhạc Việt Nam! nay là học viện Âm nhạc . Tốt nghiệp khoa Lý luận ámnhạc nhạc viện TP Hồ chí minh( 1984) . Là diễn viên đoàn ca nhac Đài TNVN ( 1971 - 1977 ) sau đó là biên tập âm nhạc thiếu nhi Đài TNVN cơ quan thường trú tại TPHCM . Hội viên hội nhà báo Việt Nam!. Hiện đã nghỉ hưu tại TPHCM</a:t>
            </a:r>
            <a:endParaRPr lang="en-US"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D7CA592-7171-833A-2117-5BE924C23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5811" y="0"/>
            <a:ext cx="5406190" cy="6858000"/>
          </a:xfrm>
          <a:prstGeom prst="rect">
            <a:avLst/>
          </a:prstGeom>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78140" cy="682219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8110" y="0"/>
            <a:ext cx="4453890" cy="6858000"/>
          </a:xfrm>
          <a:prstGeom prst="rect">
            <a:avLst/>
          </a:prstGeom>
        </p:spPr>
      </p:pic>
      <p:sp>
        <p:nvSpPr>
          <p:cNvPr id="15" name="Rectangle 14"/>
          <p:cNvSpPr/>
          <p:nvPr/>
        </p:nvSpPr>
        <p:spPr>
          <a:xfrm>
            <a:off x="8360534" y="8001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05194" y="2453005"/>
            <a:ext cx="609600" cy="609600"/>
          </a:xfrm>
          <a:prstGeom prst="rect">
            <a:avLst/>
          </a:prstGeom>
        </p:spPr>
      </p:pic>
      <p:pic>
        <p:nvPicPr>
          <p:cNvPr id="4" name="NGHE MAU HE VE VUI Q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60414" y="962660"/>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62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408371" y="182879"/>
            <a:ext cx="237743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4" name="Rectangle 3"/>
          <p:cNvSpPr/>
          <p:nvPr/>
        </p:nvSpPr>
        <p:spPr>
          <a:xfrm>
            <a:off x="154005" y="1011507"/>
            <a:ext cx="11675444" cy="353943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Câu 1: </a:t>
            </a:r>
            <a:r>
              <a:rPr lang="vi-VN" sz="2800" dirty="0">
                <a:solidFill>
                  <a:srgbClr val="002060"/>
                </a:solidFill>
                <a:latin typeface="Times New Roman" panose="02020603050405020304" pitchFamily="18" charset="0"/>
                <a:cs typeface="Times New Roman" panose="02020603050405020304" pitchFamily="18" charset="0"/>
              </a:rPr>
              <a:t>Hè lại đến khi phố phường đỏ thắm hoa phượng.</a:t>
            </a:r>
            <a:br>
              <a:rPr lang="vi-VN" sz="2800" dirty="0">
                <a:solidFill>
                  <a:srgbClr val="00206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Câu 2: </a:t>
            </a:r>
            <a:r>
              <a:rPr lang="vi-VN" sz="2800" dirty="0">
                <a:solidFill>
                  <a:srgbClr val="002060"/>
                </a:solidFill>
                <a:latin typeface="Times New Roman" panose="02020603050405020304" pitchFamily="18" charset="0"/>
                <a:cs typeface="Times New Roman" panose="02020603050405020304" pitchFamily="18" charset="0"/>
              </a:rPr>
              <a:t>Hè lại đến khi tiếng ve rộn ràng hát ca.</a:t>
            </a:r>
            <a:br>
              <a:rPr lang="vi-VN" sz="2800" dirty="0">
                <a:solidFill>
                  <a:srgbClr val="00206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Câu 3: </a:t>
            </a:r>
            <a:r>
              <a:rPr lang="vi-VN" sz="2800" dirty="0">
                <a:solidFill>
                  <a:srgbClr val="002060"/>
                </a:solidFill>
                <a:latin typeface="Times New Roman" panose="02020603050405020304" pitchFamily="18" charset="0"/>
                <a:cs typeface="Times New Roman" panose="02020603050405020304" pitchFamily="18" charset="0"/>
              </a:rPr>
              <a:t>Tạm biệt sách bút thân yêu, tạm biệt mái trường mến thương.</a:t>
            </a:r>
            <a:br>
              <a:rPr lang="vi-VN" sz="2800" dirty="0">
                <a:solidFill>
                  <a:srgbClr val="00206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Câu 4: </a:t>
            </a:r>
            <a:r>
              <a:rPr lang="vi-VN" sz="2800" dirty="0">
                <a:solidFill>
                  <a:srgbClr val="002060"/>
                </a:solidFill>
                <a:latin typeface="Times New Roman" panose="02020603050405020304" pitchFamily="18" charset="0"/>
                <a:cs typeface="Times New Roman" panose="02020603050405020304" pitchFamily="18" charset="0"/>
              </a:rPr>
              <a:t>Chúng em chào đón hè đã về.</a:t>
            </a:r>
            <a:br>
              <a:rPr lang="vi-VN" sz="2800" dirty="0">
                <a:solidFill>
                  <a:srgbClr val="00206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Câu 5: </a:t>
            </a:r>
            <a:r>
              <a:rPr lang="vi-VN" sz="2800" dirty="0">
                <a:solidFill>
                  <a:srgbClr val="002060"/>
                </a:solidFill>
                <a:latin typeface="Times New Roman" panose="02020603050405020304" pitchFamily="18" charset="0"/>
                <a:cs typeface="Times New Roman" panose="02020603050405020304" pitchFamily="18" charset="0"/>
              </a:rPr>
              <a:t>Nào bạn hỡi, hãy vui lên, trại hè đang đón chờ.</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Cùng hoà mình với thiên nhiên và cùng nhau làm nghìn việc tốt.</a:t>
            </a:r>
            <a:br>
              <a:rPr lang="vi-VN" sz="2800" dirty="0">
                <a:solidFill>
                  <a:srgbClr val="00206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Câu 6: </a:t>
            </a:r>
            <a:r>
              <a:rPr lang="vi-VN" sz="2800" dirty="0">
                <a:solidFill>
                  <a:srgbClr val="002060"/>
                </a:solidFill>
                <a:latin typeface="Times New Roman" panose="02020603050405020304" pitchFamily="18" charset="0"/>
                <a:cs typeface="Times New Roman" panose="02020603050405020304" pitchFamily="18" charset="0"/>
              </a:rPr>
              <a:t>Nào bạn cất tiếng ca, cùng ngân nga theo tiếng đàn.</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Hoà cùng tiếng ve râm ran.</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Bạn ơi, hè về vui quá!</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9" name="Rectangle 8"/>
          <p:cNvSpPr/>
          <p:nvPr/>
        </p:nvSpPr>
        <p:spPr>
          <a:xfrm>
            <a:off x="4860759" y="481263"/>
            <a:ext cx="19639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47773"/>
            <a:ext cx="11170521" cy="15440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34329" y="4570064"/>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8585" y="0"/>
            <a:ext cx="4553415" cy="6858000"/>
          </a:xfrm>
          <a:prstGeom prst="rect">
            <a:avLst/>
          </a:prstGeom>
        </p:spPr>
      </p:pic>
      <p:sp>
        <p:nvSpPr>
          <p:cNvPr id="12" name="Rectangle 11"/>
          <p:cNvSpPr/>
          <p:nvPr/>
        </p:nvSpPr>
        <p:spPr>
          <a:xfrm>
            <a:off x="3811604" y="555702"/>
            <a:ext cx="258919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2</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15" t="43605" r="92840" b="13768"/>
          <a:stretch/>
        </p:blipFill>
        <p:spPr>
          <a:xfrm>
            <a:off x="1113322" y="1100096"/>
            <a:ext cx="609601" cy="1546851"/>
          </a:xfrm>
          <a:prstGeom prst="rect">
            <a:avLst/>
          </a:prstGeom>
        </p:spPr>
      </p:pic>
      <p:pic>
        <p:nvPicPr>
          <p:cNvPr id="1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7220" y="2819400"/>
            <a:ext cx="609600" cy="609600"/>
          </a:xfrm>
          <a:prstGeom prst="rect">
            <a:avLst/>
          </a:prstGeom>
        </p:spPr>
      </p:pic>
      <p:pic>
        <p:nvPicPr>
          <p:cNvPr id="2" name="Picture 1">
            <a:extLst>
              <a:ext uri="{FF2B5EF4-FFF2-40B4-BE49-F238E27FC236}">
                <a16:creationId xmlns:a16="http://schemas.microsoft.com/office/drawing/2014/main" id="{84A47099-358F-0B39-037A-692133A8D3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190" t="-39980" r="1202" b="100988"/>
          <a:stretch/>
        </p:blipFill>
        <p:spPr>
          <a:xfrm>
            <a:off x="8296978" y="555702"/>
            <a:ext cx="1883844" cy="1417477"/>
          </a:xfrm>
          <a:prstGeom prst="rect">
            <a:avLst/>
          </a:prstGeom>
        </p:spPr>
      </p:pic>
      <p:pic>
        <p:nvPicPr>
          <p:cNvPr id="3" name="Picture 2">
            <a:extLst>
              <a:ext uri="{FF2B5EF4-FFF2-40B4-BE49-F238E27FC236}">
                <a16:creationId xmlns:a16="http://schemas.microsoft.com/office/drawing/2014/main" id="{F42C765D-9ACB-909F-FB55-9860365EF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840" b="55426"/>
          <a:stretch/>
        </p:blipFill>
        <p:spPr>
          <a:xfrm>
            <a:off x="1722923" y="1482290"/>
            <a:ext cx="1648591" cy="1597793"/>
          </a:xfrm>
          <a:prstGeom prst="rect">
            <a:avLst/>
          </a:prstGeom>
        </p:spPr>
      </p:pic>
      <p:pic>
        <p:nvPicPr>
          <p:cNvPr id="4" name="Picture 3">
            <a:extLst>
              <a:ext uri="{FF2B5EF4-FFF2-40B4-BE49-F238E27FC236}">
                <a16:creationId xmlns:a16="http://schemas.microsoft.com/office/drawing/2014/main" id="{267C5AB8-1C42-4EC8-1ED5-C6B4441B1A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51" t="50863" r="27740" b="16769"/>
          <a:stretch/>
        </p:blipFill>
        <p:spPr>
          <a:xfrm>
            <a:off x="3287547" y="1352193"/>
            <a:ext cx="6226506" cy="1176688"/>
          </a:xfrm>
          <a:prstGeom prst="rect">
            <a:avLst/>
          </a:prstGeom>
        </p:spPr>
      </p:pic>
      <p:pic>
        <p:nvPicPr>
          <p:cNvPr id="5" name="Picture 4">
            <a:extLst>
              <a:ext uri="{FF2B5EF4-FFF2-40B4-BE49-F238E27FC236}">
                <a16:creationId xmlns:a16="http://schemas.microsoft.com/office/drawing/2014/main" id="{8346956D-36C9-419A-D183-DBEDCBCB7F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1" t="80577" r="38929" b="1860"/>
          <a:stretch/>
        </p:blipFill>
        <p:spPr>
          <a:xfrm>
            <a:off x="3199583" y="2470483"/>
            <a:ext cx="5366901"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686477" y="616017"/>
            <a:ext cx="18322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1+2</a:t>
            </a:r>
          </a:p>
        </p:txBody>
      </p:sp>
      <p:pic>
        <p:nvPicPr>
          <p:cNvPr id="5"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99335" y="4625821"/>
            <a:ext cx="609600" cy="609600"/>
          </a:xfrm>
          <a:prstGeom prst="rect">
            <a:avLst/>
          </a:prstGeom>
        </p:spPr>
      </p:pic>
      <p:pic>
        <p:nvPicPr>
          <p:cNvPr id="2" name="Picture 1">
            <a:extLst>
              <a:ext uri="{FF2B5EF4-FFF2-40B4-BE49-F238E27FC236}">
                <a16:creationId xmlns:a16="http://schemas.microsoft.com/office/drawing/2014/main" id="{2B4C5516-5B6C-E2A7-4795-71540873B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8037" y="0"/>
            <a:ext cx="6233963" cy="6858000"/>
          </a:xfrm>
          <a:prstGeom prst="rect">
            <a:avLst/>
          </a:prstGeom>
        </p:spPr>
      </p:pic>
      <p:pic>
        <p:nvPicPr>
          <p:cNvPr id="3" name="Picture 2">
            <a:extLst>
              <a:ext uri="{FF2B5EF4-FFF2-40B4-BE49-F238E27FC236}">
                <a16:creationId xmlns:a16="http://schemas.microsoft.com/office/drawing/2014/main" id="{208117CF-7E54-EAAF-45D2-F0379170AF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87476"/>
            <a:ext cx="11001676" cy="2949427"/>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402</Words>
  <Application>Microsoft Office PowerPoint</Application>
  <PresentationFormat>Widescreen</PresentationFormat>
  <Paragraphs>27</Paragraphs>
  <Slides>19</Slides>
  <Notes>7</Notes>
  <HiddenSlides>0</HiddenSlides>
  <MMClips>17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48</cp:revision>
  <dcterms:created xsi:type="dcterms:W3CDTF">2022-07-19T08:03:09Z</dcterms:created>
  <dcterms:modified xsi:type="dcterms:W3CDTF">2023-04-17T06:50:50Z</dcterms:modified>
</cp:coreProperties>
</file>