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42"/>
  </p:notesMasterIdLst>
  <p:sldIdLst>
    <p:sldId id="379" r:id="rId7"/>
    <p:sldId id="395" r:id="rId8"/>
    <p:sldId id="352" r:id="rId9"/>
    <p:sldId id="353" r:id="rId10"/>
    <p:sldId id="358" r:id="rId11"/>
    <p:sldId id="371" r:id="rId12"/>
    <p:sldId id="380" r:id="rId13"/>
    <p:sldId id="381" r:id="rId14"/>
    <p:sldId id="372" r:id="rId15"/>
    <p:sldId id="373" r:id="rId16"/>
    <p:sldId id="377" r:id="rId17"/>
    <p:sldId id="378" r:id="rId18"/>
    <p:sldId id="382" r:id="rId19"/>
    <p:sldId id="360" r:id="rId20"/>
    <p:sldId id="361" r:id="rId21"/>
    <p:sldId id="362" r:id="rId22"/>
    <p:sldId id="363" r:id="rId23"/>
    <p:sldId id="364" r:id="rId24"/>
    <p:sldId id="365" r:id="rId25"/>
    <p:sldId id="368" r:id="rId26"/>
    <p:sldId id="369" r:id="rId27"/>
    <p:sldId id="383" r:id="rId28"/>
    <p:sldId id="384" r:id="rId29"/>
    <p:sldId id="385" r:id="rId30"/>
    <p:sldId id="386" r:id="rId31"/>
    <p:sldId id="387" r:id="rId32"/>
    <p:sldId id="388" r:id="rId33"/>
    <p:sldId id="389" r:id="rId34"/>
    <p:sldId id="390" r:id="rId35"/>
    <p:sldId id="391" r:id="rId36"/>
    <p:sldId id="392" r:id="rId37"/>
    <p:sldId id="393" r:id="rId38"/>
    <p:sldId id="394" r:id="rId39"/>
    <p:sldId id="366" r:id="rId40"/>
    <p:sldId id="291" r:id="rId41"/>
  </p:sldIdLst>
  <p:sldSz cx="12192000" cy="6858000"/>
  <p:notesSz cx="6858000" cy="9144000"/>
  <p:embeddedFontLst>
    <p:embeddedFont>
      <p:font typeface=".VnTime" panose="020B7200000000000000"/>
      <p:regular r:id="rId43"/>
      <p:bold r:id="rId44"/>
      <p:italic r:id="rId45"/>
      <p:boldItalic r:id="rId46"/>
    </p:embeddedFont>
    <p:embeddedFont>
      <p:font typeface="Arial Black" panose="020B0A04020102020204" pitchFamily="34" charset="0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1" autoAdjust="0"/>
    <p:restoredTop sz="97153" autoAdjust="0"/>
  </p:normalViewPr>
  <p:slideViewPr>
    <p:cSldViewPr snapToGrid="0">
      <p:cViewPr varScale="1">
        <p:scale>
          <a:sx n="58" d="100"/>
          <a:sy n="58" d="100"/>
        </p:scale>
        <p:origin x="828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4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17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31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010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64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64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64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64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64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609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2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29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15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43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86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97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1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62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529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60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92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449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56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132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45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843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2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717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84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35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1022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88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502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313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574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9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64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606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8531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856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805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74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457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13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515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82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18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25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964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6562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371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1436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571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8D28D-354F-46EC-B388-144B73AD7E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71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0FAF4-2E16-4405-82FA-737CCF3528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218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036AA-D57E-404A-A0EF-654C2F2C3C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722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CB10-AE67-4ED9-900E-13E284562E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7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1400-E276-4DEE-BCB9-FC87F7A75C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587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42B1-5077-44EE-8CB7-3C0658C7C3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438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3DC9-4E59-4442-ADF4-E057285212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172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04A74-74B3-4EDD-8618-09C9525EA5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10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ABCCF-FD12-404E-ADA4-3688A16C8C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4515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F0BA4-39A1-4A08-9D4B-107CD54763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7644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7CBD2-2FE2-422A-B571-756B5D2951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82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1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0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61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5068E-C558-46EF-BF7C-F2C879F664F9}" type="slidenum">
              <a:rPr lang="en-US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31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6.jpeg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4.gif"/><Relationship Id="rId5" Type="http://schemas.openxmlformats.org/officeDocument/2006/relationships/image" Target="../media/image12.png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gif"/><Relationship Id="rId5" Type="http://schemas.openxmlformats.org/officeDocument/2006/relationships/image" Target="../media/image12.png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0.jpe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hyperlink" Target="https://vi.wikipedia.org/wiki/Ludwig_van_Beethoven" TargetMode="Externa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hyperlink" Target="https://vi.wikipedia.org/wiki/Sonata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5" Type="http://schemas.openxmlformats.org/officeDocument/2006/relationships/slide" Target="slide32.xml"/><Relationship Id="rId4" Type="http://schemas.openxmlformats.org/officeDocument/2006/relationships/slide" Target="slide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5.gif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6.png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6.png"/><Relationship Id="rId5" Type="http://schemas.openxmlformats.org/officeDocument/2006/relationships/slide" Target="slide31.xml"/><Relationship Id="rId4" Type="http://schemas.openxmlformats.org/officeDocument/2006/relationships/image" Target="../media/image4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6.png"/><Relationship Id="rId5" Type="http://schemas.openxmlformats.org/officeDocument/2006/relationships/slide" Target="slide27.xml"/><Relationship Id="rId4" Type="http://schemas.openxmlformats.org/officeDocument/2006/relationships/image" Target="../media/image45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44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5.gif"/><Relationship Id="rId9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34.xml"/><Relationship Id="rId5" Type="http://schemas.openxmlformats.org/officeDocument/2006/relationships/image" Target="../media/image48.jpeg"/><Relationship Id="rId4" Type="http://schemas.openxmlformats.org/officeDocument/2006/relationships/image" Target="../media/image45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8.png"/><Relationship Id="rId4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2021-03-22_1542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31" y="1925792"/>
            <a:ext cx="5608495" cy="482534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24" y="1925792"/>
            <a:ext cx="5392881" cy="4825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6260" y="269516"/>
            <a:ext cx="12025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TĐN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83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37817">
            <a:off x="-1852" y="673608"/>
            <a:ext cx="71580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TOG DU LIEU TRG HOC\TH\LOP 5\TDN VA LCD\8TDN8 LCD\ANH LCD T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628909"/>
            <a:ext cx="6757988" cy="421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1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5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LCD DEN DRMFSL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6319" y="941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6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32" y="-9463"/>
            <a:ext cx="6848473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1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5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8591" y="20160"/>
            <a:ext cx="9122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P4 TDN SO 8 MAY CHIEU 00_00_02-00_00_3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593" y="828678"/>
            <a:ext cx="5800727" cy="60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7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463"/>
            <a:ext cx="12306299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1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5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78680" y="138153"/>
            <a:ext cx="565308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r>
              <a:rPr lang="en-US" sz="4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4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4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4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4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5" name="CA BAI TDN MAY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051" y="3419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2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9081" y="4511040"/>
            <a:ext cx="4502307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ngép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Songloan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0" y="548640"/>
            <a:ext cx="12192000" cy="382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801" y="2299653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410" y="2320290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057" y="2240280"/>
            <a:ext cx="5921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681" y="231965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830" y="2274570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774" y="2240280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899" y="231965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547" y="231965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961" y="2299653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919" y="2320290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859" y="228695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801" y="228695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79" y="379571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19" y="379571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018" y="3777297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7" y="3777297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14" y="379571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667" y="382523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194" y="382523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773" y="382523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394" y="3754110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919" y="3805869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859" y="379571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334" y="379571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A BAI TDN MAY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9216" y="4789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6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2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13" y="4353719"/>
            <a:ext cx="1436915" cy="1204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733" y="4353719"/>
            <a:ext cx="1537155" cy="1204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349" y="4252119"/>
            <a:ext cx="1398815" cy="120411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99" y="185059"/>
            <a:ext cx="2329543" cy="1629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60349" y="3882787"/>
            <a:ext cx="188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0070C0"/>
                </a:solidFill>
              </a:rPr>
              <a:t>NỐT RÊ ĐEN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015" y="3882792"/>
            <a:ext cx="189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0070C0"/>
                </a:solidFill>
              </a:rPr>
              <a:t>NỐT PHA TRÒN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3124" y="3882792"/>
            <a:ext cx="16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0070C0"/>
                </a:solidFill>
              </a:rPr>
              <a:t>NỐT  SOL ĐEN</a:t>
            </a:r>
          </a:p>
        </p:txBody>
      </p:sp>
      <p:sp>
        <p:nvSpPr>
          <p:cNvPr id="2" name="Rectangle 1"/>
          <p:cNvSpPr/>
          <p:nvPr/>
        </p:nvSpPr>
        <p:spPr>
          <a:xfrm>
            <a:off x="4605567" y="5825579"/>
            <a:ext cx="7616372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khuông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5631" y="2286192"/>
            <a:ext cx="3208564" cy="13582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251"/>
            <a:ext cx="405752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b="1" dirty="0" err="1">
                <a:latin typeface="Times New Roman"/>
                <a:ea typeface="Times New Roman"/>
              </a:rPr>
              <a:t>Vận</a:t>
            </a:r>
            <a:r>
              <a:rPr lang="en-US" sz="3600" b="1" dirty="0"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</a:rPr>
              <a:t>dụng-sáng</a:t>
            </a:r>
            <a:r>
              <a:rPr lang="en-US" sz="3600" b="1" dirty="0"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</a:rPr>
              <a:t>tạo</a:t>
            </a:r>
            <a:r>
              <a:rPr lang="en-US" sz="3600" b="1" dirty="0">
                <a:latin typeface="Times New Roman"/>
                <a:ea typeface="Times New Roman"/>
              </a:rPr>
              <a:t>: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03723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15" y="4353719"/>
            <a:ext cx="2463800" cy="12041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74123" y="3768946"/>
            <a:ext cx="3487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70C0"/>
                </a:solidFill>
              </a:rPr>
              <a:t>NỐT  SOL ĐEN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631" y="2286192"/>
            <a:ext cx="3208564" cy="135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29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13" y="4353719"/>
            <a:ext cx="1436915" cy="1204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733" y="4353719"/>
            <a:ext cx="1537155" cy="1204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349" y="4252119"/>
            <a:ext cx="1398815" cy="120411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99" y="185059"/>
            <a:ext cx="2329543" cy="1629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60349" y="3882792"/>
            <a:ext cx="188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0070C0"/>
                </a:solidFill>
              </a:rPr>
              <a:t>NỐT LA TRẮNG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9366" y="3882792"/>
            <a:ext cx="16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0070C0"/>
                </a:solidFill>
              </a:rPr>
              <a:t>NỐT LA ĐƠN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3124" y="3882792"/>
            <a:ext cx="16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0070C0"/>
                </a:solidFill>
              </a:rPr>
              <a:t>NỐT  RÊ TRÒN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437" y="1915896"/>
            <a:ext cx="3797753" cy="19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01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733" y="4353719"/>
            <a:ext cx="1537155" cy="12041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89366" y="3882792"/>
            <a:ext cx="16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0070C0"/>
                </a:solidFill>
              </a:rPr>
              <a:t>NỐT LA ĐƠN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437" y="1915896"/>
            <a:ext cx="3797753" cy="19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6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13" y="4353719"/>
            <a:ext cx="1436915" cy="1204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733" y="4353719"/>
            <a:ext cx="1537155" cy="1204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349" y="4252119"/>
            <a:ext cx="1398815" cy="120411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99" y="185059"/>
            <a:ext cx="2329543" cy="1629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05491" y="3841570"/>
            <a:ext cx="188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0070C0"/>
                </a:solidFill>
              </a:rPr>
              <a:t>DẤU LẶNG ĐEN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67333" y="3896740"/>
            <a:ext cx="189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0070C0"/>
                </a:solidFill>
              </a:rPr>
              <a:t>DẤU LẶNG ĐƠN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74521" y="3882792"/>
            <a:ext cx="225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0070C0"/>
                </a:solidFill>
              </a:rPr>
              <a:t>DẤU LẶNG TRẮNG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8173" y="2348087"/>
            <a:ext cx="3628571" cy="91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57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06057" y="3735049"/>
            <a:ext cx="433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DẤU LẶNG ĐEN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06" y="2348087"/>
            <a:ext cx="4630057" cy="1207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931" y="4203704"/>
            <a:ext cx="2088697" cy="138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67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07970" y="-18629"/>
            <a:ext cx="16639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31 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Administrator\Desktop\lo 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91"/>
            <a:ext cx="3068496" cy="18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506658"/>
            <a:ext cx="3936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MÙA HẠ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5035" y="596923"/>
            <a:ext cx="6144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 ÔN TẬP TĐN SỐ 7, 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24410" y="1352769"/>
            <a:ext cx="4066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 NGHE NHẠC</a:t>
            </a:r>
          </a:p>
        </p:txBody>
      </p:sp>
    </p:spTree>
    <p:extLst>
      <p:ext uri="{BB962C8B-B14F-4D97-AF65-F5344CB8AC3E}">
        <p14:creationId xmlns:p14="http://schemas.microsoft.com/office/powerpoint/2010/main" val="3941414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346" y="4115188"/>
            <a:ext cx="2088697" cy="1383162"/>
          </a:xfrm>
          <a:prstGeom prst="rect">
            <a:avLst/>
          </a:prstGeom>
        </p:spPr>
      </p:pic>
      <p:pic>
        <p:nvPicPr>
          <p:cNvPr id="1028" name="Picture 4" descr="C:\Users\Administrator\Desktop\khuong-nhac-01-acemus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28" y="2102056"/>
            <a:ext cx="5514109" cy="16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885" y="4228270"/>
            <a:ext cx="1436915" cy="1204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5385" y="4204710"/>
            <a:ext cx="1537155" cy="1204118"/>
          </a:xfrm>
          <a:prstGeom prst="rect">
            <a:avLst/>
          </a:prstGeom>
        </p:spPr>
      </p:pic>
      <p:pic>
        <p:nvPicPr>
          <p:cNvPr id="1029" name="Picture 5" descr="C:\Users\Administrator\Desktop\TRAG R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968" y="2365913"/>
            <a:ext cx="553777" cy="94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99" y="185059"/>
            <a:ext cx="2329543" cy="162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04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istrator\Desktop\khuong-nhac-01-acemus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28" y="2102056"/>
            <a:ext cx="5514109" cy="16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385" y="4204710"/>
            <a:ext cx="1537155" cy="1204118"/>
          </a:xfrm>
          <a:prstGeom prst="rect">
            <a:avLst/>
          </a:prstGeom>
        </p:spPr>
      </p:pic>
      <p:pic>
        <p:nvPicPr>
          <p:cNvPr id="1029" name="Picture 5" descr="C:\Users\Administrator\Desktop\TRAG R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968" y="2365913"/>
            <a:ext cx="553777" cy="94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06057" y="3735048"/>
            <a:ext cx="433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NỐT SOL CHẤM RÔI</a:t>
            </a:r>
          </a:p>
        </p:txBody>
      </p:sp>
    </p:spTree>
    <p:extLst>
      <p:ext uri="{BB962C8B-B14F-4D97-AF65-F5344CB8AC3E}">
        <p14:creationId xmlns:p14="http://schemas.microsoft.com/office/powerpoint/2010/main" val="919203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tr CHU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84354"/>
            <a:ext cx="4291576" cy="242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0822" y="424489"/>
            <a:ext cx="95718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2. NỘI DUNG NGHE NHẠC</a:t>
            </a:r>
          </a:p>
        </p:txBody>
      </p:sp>
    </p:spTree>
    <p:extLst>
      <p:ext uri="{BB962C8B-B14F-4D97-AF65-F5344CB8AC3E}">
        <p14:creationId xmlns:p14="http://schemas.microsoft.com/office/powerpoint/2010/main" val="1290142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009">
            <a:off x="7465825" y="1397239"/>
            <a:ext cx="3567563" cy="25245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4062" y="2474966"/>
            <a:ext cx="51909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Bét-tô-ven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1770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1827.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nahcj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Sô-nát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FFFF00"/>
              </a:solidFill>
              <a:latin typeface=".VnTime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9250" y="20810"/>
            <a:ext cx="315308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HĐ TÌM HIỂU-KHÁM PHÁ</a:t>
            </a:r>
          </a:p>
        </p:txBody>
      </p:sp>
    </p:spTree>
    <p:extLst>
      <p:ext uri="{BB962C8B-B14F-4D97-AF65-F5344CB8AC3E}">
        <p14:creationId xmlns:p14="http://schemas.microsoft.com/office/powerpoint/2010/main" val="3298318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nuoc duc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358" y="604471"/>
            <a:ext cx="3934263" cy="22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istrator\Desktop\nuoc duc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831" y="2999944"/>
            <a:ext cx="3915508" cy="245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istrator\Desktop\ban đo đú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697" y="604911"/>
            <a:ext cx="3362179" cy="452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63177" y="5994628"/>
            <a:ext cx="4797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prstClr val="black"/>
                </a:solidFill>
              </a:rPr>
              <a:t>- </a:t>
            </a:r>
            <a:r>
              <a:rPr lang="en-US" sz="3200" i="1" dirty="0" err="1">
                <a:solidFill>
                  <a:prstClr val="black"/>
                </a:solidFill>
              </a:rPr>
              <a:t>Giới</a:t>
            </a:r>
            <a:r>
              <a:rPr lang="en-US" sz="3200" i="1" dirty="0">
                <a:solidFill>
                  <a:prstClr val="black"/>
                </a:solidFill>
              </a:rPr>
              <a:t> </a:t>
            </a:r>
            <a:r>
              <a:rPr lang="en-US" sz="3200" i="1" dirty="0" err="1">
                <a:solidFill>
                  <a:prstClr val="black"/>
                </a:solidFill>
              </a:rPr>
              <a:t>thiệu</a:t>
            </a:r>
            <a:r>
              <a:rPr lang="en-US" sz="3200" i="1" dirty="0">
                <a:solidFill>
                  <a:prstClr val="black"/>
                </a:solidFill>
              </a:rPr>
              <a:t> </a:t>
            </a:r>
            <a:r>
              <a:rPr lang="en-US" sz="3200" i="1" dirty="0" err="1">
                <a:solidFill>
                  <a:prstClr val="black"/>
                </a:solidFill>
              </a:rPr>
              <a:t>về</a:t>
            </a:r>
            <a:r>
              <a:rPr lang="en-US" sz="3200" i="1" dirty="0">
                <a:solidFill>
                  <a:prstClr val="black"/>
                </a:solidFill>
              </a:rPr>
              <a:t> </a:t>
            </a:r>
            <a:r>
              <a:rPr lang="en-US" sz="3200" i="1" dirty="0" err="1">
                <a:solidFill>
                  <a:prstClr val="black"/>
                </a:solidFill>
              </a:rPr>
              <a:t>nước</a:t>
            </a:r>
            <a:r>
              <a:rPr lang="en-US" sz="3200" i="1" dirty="0">
                <a:solidFill>
                  <a:prstClr val="black"/>
                </a:solidFill>
              </a:rPr>
              <a:t> ĐỨC</a:t>
            </a:r>
          </a:p>
        </p:txBody>
      </p:sp>
    </p:spTree>
    <p:extLst>
      <p:ext uri="{BB962C8B-B14F-4D97-AF65-F5344CB8AC3E}">
        <p14:creationId xmlns:p14="http://schemas.microsoft.com/office/powerpoint/2010/main" val="3029894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7950158" y="24804"/>
            <a:ext cx="4143375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spc="720" dirty="0">
                <a:solidFill>
                  <a:srgbClr val="000066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SÔ-NÁT ÁNH TRĂNG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3662" y="1165842"/>
            <a:ext cx="218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>
                <a:solidFill>
                  <a:srgbClr val="000066"/>
                </a:solidFill>
              </a:rPr>
              <a:t>BÉT-TÔ-VEN</a:t>
            </a:r>
          </a:p>
        </p:txBody>
      </p:sp>
      <p:pic>
        <p:nvPicPr>
          <p:cNvPr id="11" name="Sonate Ánh Trăng-Adagio sostenuto-Moonlight Sonate-L.V.Beethoven for Pian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3259" y="913972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003" y="6060318"/>
            <a:ext cx="37417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- </a:t>
            </a:r>
            <a:r>
              <a:rPr lang="en-US" sz="4400" dirty="0" err="1">
                <a:solidFill>
                  <a:prstClr val="black"/>
                </a:solidFill>
              </a:rPr>
              <a:t>Hs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nghe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nhạc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17395" y="4006209"/>
            <a:ext cx="30761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+mj-lt"/>
              </a:rPr>
              <a:t>Bản </a:t>
            </a:r>
            <a:r>
              <a:rPr lang="vi-VN" sz="2800" dirty="0">
                <a:solidFill>
                  <a:srgbClr val="0070C0"/>
                </a:solidFill>
                <a:latin typeface="+mj-lt"/>
                <a:hlinkClick r:id="rId6" tooltip="Sonata"/>
              </a:rPr>
              <a:t>sonata</a:t>
            </a:r>
            <a:r>
              <a:rPr lang="en-US" sz="2800" b="1" u="sng" dirty="0">
                <a:solidFill>
                  <a:srgbClr val="0070C0"/>
                </a:solidFill>
                <a:latin typeface="+mj-lt"/>
              </a:rPr>
              <a:t>-ÁNH TRĂNG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 viết cho đàn </a:t>
            </a:r>
            <a:r>
              <a:rPr lang="en-US" sz="2800" b="1" u="sng" dirty="0">
                <a:solidFill>
                  <a:srgbClr val="0070C0"/>
                </a:solidFill>
                <a:latin typeface="+mj-lt"/>
              </a:rPr>
              <a:t>PIANO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số 14 op. 27 No. 2 của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+mj-lt"/>
                <a:hlinkClick r:id="rId7" tooltip="Ludwig van Beethoven"/>
              </a:rPr>
              <a:t> Beethoven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năm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1801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339" y="43794"/>
            <a:ext cx="315308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HĐ THỰC HÀNH -LUYỆN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4398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84" y="786027"/>
            <a:ext cx="5819048" cy="3982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2695" y="5990351"/>
            <a:ext cx="9017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Sonat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…HS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endParaRPr lang="en-US" sz="28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onate Ánh Trăng-Adagio sostenuto-Moonlight Sonate-L.V.Beethoven for Pian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523" y="4226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9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Pyr1">
            <a:hlinkClick r:id="rId3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4923693" y="4266030"/>
            <a:ext cx="2504051" cy="87791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  <a:gd name="T6" fmla="*/ 5400 w 21600"/>
              <a:gd name="T7" fmla="*/ 11800 h 21600"/>
              <a:gd name="T8" fmla="*/ 16200 w 21600"/>
              <a:gd name="T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98308" name="Pyr3">
            <a:hlinkClick r:id="rId4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4276577" y="5133401"/>
            <a:ext cx="3784211" cy="845479"/>
          </a:xfrm>
          <a:custGeom>
            <a:avLst/>
            <a:gdLst>
              <a:gd name="T0" fmla="*/ 3768 w 21600"/>
              <a:gd name="T1" fmla="*/ 0 h 21600"/>
              <a:gd name="T2" fmla="*/ 17831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5287 w 21600"/>
              <a:gd name="T9" fmla="*/ 500 h 21600"/>
              <a:gd name="T10" fmla="*/ 16312 w 21600"/>
              <a:gd name="T11" fmla="*/ 21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3768" y="0"/>
                </a:moveTo>
                <a:lnTo>
                  <a:pt x="17831" y="0"/>
                </a:lnTo>
                <a:lnTo>
                  <a:pt x="21600" y="21600"/>
                </a:lnTo>
                <a:lnTo>
                  <a:pt x="0" y="21600"/>
                </a:lnTo>
                <a:lnTo>
                  <a:pt x="3768" y="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0099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28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98309" name="Pyr4">
            <a:hlinkClick r:id="rId5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3617059" y="5978880"/>
            <a:ext cx="5161095" cy="802931"/>
          </a:xfrm>
          <a:custGeom>
            <a:avLst/>
            <a:gdLst>
              <a:gd name="T0" fmla="*/ 2793 w 21600"/>
              <a:gd name="T1" fmla="*/ 0 h 21600"/>
              <a:gd name="T2" fmla="*/ 18806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3287 w 21600"/>
              <a:gd name="T9" fmla="*/ 500 h 21600"/>
              <a:gd name="T10" fmla="*/ 17312 w 21600"/>
              <a:gd name="T11" fmla="*/ 21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2793" y="0"/>
                </a:moveTo>
                <a:lnTo>
                  <a:pt x="18806" y="0"/>
                </a:lnTo>
                <a:lnTo>
                  <a:pt x="21600" y="21600"/>
                </a:lnTo>
                <a:lnTo>
                  <a:pt x="0" y="21600"/>
                </a:lnTo>
                <a:lnTo>
                  <a:pt x="2793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33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2800" b="1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98311" name="WordArt 7"/>
          <p:cNvSpPr>
            <a:spLocks noChangeArrowheads="1" noChangeShapeType="1" noTextEdit="1"/>
          </p:cNvSpPr>
          <p:nvPr/>
        </p:nvSpPr>
        <p:spPr bwMode="auto">
          <a:xfrm>
            <a:off x="6041879" y="4443058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98312" name="WordArt 8"/>
          <p:cNvSpPr>
            <a:spLocks noChangeArrowheads="1" noChangeShapeType="1" noTextEdit="1"/>
          </p:cNvSpPr>
          <p:nvPr/>
        </p:nvSpPr>
        <p:spPr bwMode="auto">
          <a:xfrm>
            <a:off x="5977793" y="5320966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98314" name="WordArt 10"/>
          <p:cNvSpPr>
            <a:spLocks noChangeArrowheads="1" noChangeShapeType="1" noTextEdit="1"/>
          </p:cNvSpPr>
          <p:nvPr/>
        </p:nvSpPr>
        <p:spPr bwMode="auto">
          <a:xfrm>
            <a:off x="5892800" y="5181611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8315" name="WordArt 11"/>
          <p:cNvSpPr>
            <a:spLocks noChangeArrowheads="1" noChangeShapeType="1" noTextEdit="1"/>
          </p:cNvSpPr>
          <p:nvPr/>
        </p:nvSpPr>
        <p:spPr bwMode="auto">
          <a:xfrm>
            <a:off x="6001631" y="6127732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1253" y="243849"/>
            <a:ext cx="315308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HĐ VẬN DỤNG-SÁNG TẠO</a:t>
            </a:r>
          </a:p>
        </p:txBody>
      </p:sp>
    </p:spTree>
    <p:extLst>
      <p:ext uri="{BB962C8B-B14F-4D97-AF65-F5344CB8AC3E}">
        <p14:creationId xmlns:p14="http://schemas.microsoft.com/office/powerpoint/2010/main" val="1634904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2234" y="1260789"/>
            <a:ext cx="86597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Bét-tô-ven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nhạc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sĩ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13320" name="Picture 8" descr="C:\Users\Administrator\Desktop\hinh nen dep pp\TOG TRO CHOI\dap-an-bat-chu-g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74" y="3081996"/>
            <a:ext cx="2686931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6041373" y="6253382"/>
            <a:ext cx="5914289" cy="571500"/>
            <a:chOff x="2832" y="3792"/>
            <a:chExt cx="2610" cy="360"/>
          </a:xfrm>
        </p:grpSpPr>
        <p:pic>
          <p:nvPicPr>
            <p:cNvPr id="11" name="Picture 23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4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5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6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8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97339" y="43794"/>
            <a:ext cx="315308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HĐ THỰC HÀNH -LUYỆN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05191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0485" y="2879118"/>
            <a:ext cx="73046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Bét-tô-ven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nhạc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sĩ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4338" name="Picture 2" descr="C:\Users\Administrator\Desktop\hinh nen dep pp\TOG TRO CHOI\ve trop ch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75" y="4399507"/>
            <a:ext cx="6539215" cy="25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167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87885" y="6"/>
            <a:ext cx="58163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7-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907846">
            <a:off x="-88737" y="1364288"/>
            <a:ext cx="7276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TĐN: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Phi, 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2/4, 8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885" y="1553039"/>
            <a:ext cx="5704115" cy="53049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65474" y="4151617"/>
            <a:ext cx="1088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46905" y="6128657"/>
            <a:ext cx="1088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FF0000"/>
                </a:solidFill>
              </a:rPr>
              <a:t>CÂU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" y="-1"/>
            <a:ext cx="38765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1.NỘI DUNG ÔN TĐN</a:t>
            </a:r>
          </a:p>
        </p:txBody>
      </p:sp>
      <p:sp>
        <p:nvSpPr>
          <p:cNvPr id="2" name="Rectangle 1"/>
          <p:cNvSpPr/>
          <p:nvPr/>
        </p:nvSpPr>
        <p:spPr>
          <a:xfrm>
            <a:off x="6" y="6211679"/>
            <a:ext cx="5875326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thực</a:t>
            </a: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hành</a:t>
            </a: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 ,</a:t>
            </a:r>
            <a:r>
              <a:rPr lang="en-US" sz="32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luyện</a:t>
            </a: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tập</a:t>
            </a: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782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041373" y="6253382"/>
            <a:ext cx="5914289" cy="571500"/>
            <a:chOff x="2832" y="3792"/>
            <a:chExt cx="2610" cy="360"/>
          </a:xfrm>
        </p:grpSpPr>
        <p:pic>
          <p:nvPicPr>
            <p:cNvPr id="5" name="Picture 23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6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7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1740085" y="1262967"/>
            <a:ext cx="8257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sĩ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Bét-tô-ven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12" name="Picture 8" descr="C:\Users\Administrator\Desktop\hinh nen dep pp\TOG TRO CHOI\dap-an-bat-chu-gg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74" y="3081996"/>
            <a:ext cx="2686931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346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041373" y="6253382"/>
            <a:ext cx="5914289" cy="571500"/>
            <a:chOff x="2832" y="3792"/>
            <a:chExt cx="2610" cy="360"/>
          </a:xfrm>
        </p:grpSpPr>
        <p:pic>
          <p:nvPicPr>
            <p:cNvPr id="5" name="Picture 23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6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7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377959" y="2428407"/>
            <a:ext cx="5436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Đáp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1770-1827</a:t>
            </a:r>
          </a:p>
        </p:txBody>
      </p:sp>
      <p:pic>
        <p:nvPicPr>
          <p:cNvPr id="11" name="Picture 2" descr="C:\Users\Administrator\Desktop\hinh nen dep pp\TOG TRO CHOI\ve trop cho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75" y="4399507"/>
            <a:ext cx="6539215" cy="25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35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041373" y="6253382"/>
            <a:ext cx="5914289" cy="571500"/>
            <a:chOff x="2832" y="3792"/>
            <a:chExt cx="2610" cy="360"/>
          </a:xfrm>
        </p:grpSpPr>
        <p:pic>
          <p:nvPicPr>
            <p:cNvPr id="5" name="Picture 23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6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7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645183" y="1016943"/>
            <a:ext cx="84081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SONAT-ÁNH TRĂNG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Administrator\Desktop\hinh nen dep pp\TOG TRO CHOI\z2279680827944_e315611e441b70b9d7edd91493d9e2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151" y="2334179"/>
            <a:ext cx="1195391" cy="116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istrator\Desktop\hinh nen dep pp\TOG TRO CHOI\z2279679538170_cadbf405542f2395c0979b57c1e6ac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783" y="3709913"/>
            <a:ext cx="1210756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Administrator\Desktop\hinh nen dep pp\TOG TRO CHOI\z2279679535288_80462a457ed1b250b11513248e4b7eb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829" y="4965895"/>
            <a:ext cx="1248239" cy="108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939512" y="2562382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66"/>
                </a:solidFill>
              </a:rPr>
              <a:t>1810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37659" y="3709913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66"/>
                </a:solidFill>
              </a:rPr>
              <a:t>1801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37659" y="5152589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66"/>
                </a:solidFill>
              </a:rPr>
              <a:t>1910</a:t>
            </a:r>
          </a:p>
        </p:txBody>
      </p:sp>
      <p:pic>
        <p:nvPicPr>
          <p:cNvPr id="19" name="Picture 8" descr="C:\Users\Administrator\Desktop\hinh nen dep pp\TOG TRO CHOI\dap-an-bat-chu-gg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141" y="3402070"/>
            <a:ext cx="1507719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919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041373" y="6253382"/>
            <a:ext cx="5914289" cy="571500"/>
            <a:chOff x="2832" y="3792"/>
            <a:chExt cx="2610" cy="360"/>
          </a:xfrm>
        </p:grpSpPr>
        <p:pic>
          <p:nvPicPr>
            <p:cNvPr id="5" name="Picture 23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6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7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480745" y="2947121"/>
            <a:ext cx="3503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ĐÁP ÁN CÂU 3: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363" name="Picture 3" descr="C:\Users\Administrator\Desktop\hinh nen dep pp\TOG TRO CHOI\z2279679538170_cadbf405542f2395c0979b57c1e6acd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783" y="3709913"/>
            <a:ext cx="1210756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837659" y="3709913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66"/>
                </a:solidFill>
              </a:rPr>
              <a:t>1801</a:t>
            </a:r>
          </a:p>
        </p:txBody>
      </p:sp>
      <p:pic>
        <p:nvPicPr>
          <p:cNvPr id="16386" name="Picture 2" descr="C:\Users\Administrator\Desktop\hinh nen dep pp\TOG TRO CHOI\chuyen noi dug tiep theo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43" y="4529806"/>
            <a:ext cx="6635263" cy="257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265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16060">
            <a:off x="1315053" y="2518259"/>
            <a:ext cx="7743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rgbClr val="FF0000"/>
                </a:solidFill>
              </a:rPr>
              <a:t>- Củng cố, dặn dò, nêu giáo dục</a:t>
            </a:r>
          </a:p>
        </p:txBody>
      </p:sp>
    </p:spTree>
    <p:extLst>
      <p:ext uri="{BB962C8B-B14F-4D97-AF65-F5344CB8AC3E}">
        <p14:creationId xmlns:p14="http://schemas.microsoft.com/office/powerpoint/2010/main" val="252208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781225">
            <a:off x="4219202" y="1736672"/>
            <a:ext cx="7898441" cy="157546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4800" i="1">
                <a:solidFill>
                  <a:srgbClr val="FF0000"/>
                </a:solidFill>
              </a:rPr>
              <a:t>Chúc thầy cô mạnh khỏe,các bạn HS chăm ngoan học giỏi</a:t>
            </a:r>
          </a:p>
        </p:txBody>
      </p:sp>
      <p:pic>
        <p:nvPicPr>
          <p:cNvPr id="2" name="MAU XAH Q HUOG BG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2035629"/>
            <a:ext cx="1524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09352" y="255433"/>
            <a:ext cx="56998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HD HS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32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837" y="2121589"/>
            <a:ext cx="5602515" cy="4736421"/>
          </a:xfrm>
          <a:prstGeom prst="rect">
            <a:avLst/>
          </a:prstGeom>
        </p:spPr>
      </p:pic>
      <p:pic>
        <p:nvPicPr>
          <p:cNvPr id="3" name="LCD DEN DRMFS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0621" y="2007366"/>
            <a:ext cx="125949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8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789706">
            <a:off x="1844372" y="912074"/>
            <a:ext cx="5361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HS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TĐN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..</a:t>
            </a:r>
          </a:p>
        </p:txBody>
      </p:sp>
      <p:pic>
        <p:nvPicPr>
          <p:cNvPr id="7" name="CA BAI TDN7 E TAP LAI O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1771" y="4925914"/>
            <a:ext cx="108293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7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46611" y="4990017"/>
            <a:ext cx="304762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4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1906" y="279461"/>
            <a:ext cx="1451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9041" y="2385352"/>
            <a:ext cx="34323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 NHẠC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82196" y="246643"/>
            <a:ext cx="1451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88928" y="2611500"/>
            <a:ext cx="29787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5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5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CA BAI TDN7 E TAP LAI O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1771" y="4925914"/>
            <a:ext cx="108293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5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20839" y="5547224"/>
            <a:ext cx="3920836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HD ĐỌC NHẠC-NGHÉP LỜI GÕ ĐÊM THEO TIÊT TẤU BẰNG NHẠC CỤ THANH PHÁCH 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9" y="597066"/>
            <a:ext cx="11665527" cy="3780970"/>
          </a:xfrm>
          <a:prstGeom prst="rect">
            <a:avLst/>
          </a:prstGeom>
        </p:spPr>
      </p:pic>
      <p:pic>
        <p:nvPicPr>
          <p:cNvPr id="307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543" y="2704817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962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666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53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631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713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543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98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85" y="2777260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089" y="4336481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889" y="4480369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071" y="4521933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381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329" y="2777260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01" y="276340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087" y="276340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234" y="2763405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163" y="2771918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179" y="2763404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475" y="2810311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43" y="2771918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A BAI TDN7 E TAP LAI O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1771" y="4925914"/>
            <a:ext cx="108293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3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5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46611" y="4990017"/>
            <a:ext cx="276069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1896" y="279461"/>
            <a:ext cx="18149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DÃY 1 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7063" y="1934987"/>
            <a:ext cx="47628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LẦN 1 ĐỌC NHAC 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82187" y="246643"/>
            <a:ext cx="18149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DÃY 2 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80719" y="1934987"/>
            <a:ext cx="52527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 THEO TIẾT TẤU 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7070" y="3458987"/>
            <a:ext cx="48456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LẦN 2 NGHÉP LỜI 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36062" y="3251169"/>
            <a:ext cx="52527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 THEO TIẾT TẤU 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CA BAI TDN7 E TAP LAI O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1771" y="4925914"/>
            <a:ext cx="108293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7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3" cy="6858000"/>
          </a:xfrm>
          <a:prstGeom prst="rect">
            <a:avLst/>
          </a:prstGeom>
        </p:spPr>
      </p:pic>
      <p:pic>
        <p:nvPicPr>
          <p:cNvPr id="5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1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04391" y="-20788"/>
            <a:ext cx="5597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TĐN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  <p:sp>
        <p:nvSpPr>
          <p:cNvPr id="7" name="Rectangle 6"/>
          <p:cNvSpPr/>
          <p:nvPr/>
        </p:nvSpPr>
        <p:spPr>
          <a:xfrm>
            <a:off x="-114301" y="577161"/>
            <a:ext cx="60373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Giới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TĐN chia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viết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nhịp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¾.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giả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cuốn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sách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biên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soạn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1" y="2343159"/>
            <a:ext cx="6557963" cy="451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1079" y="1675356"/>
            <a:ext cx="258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MÂY CHIỀU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2312435"/>
            <a:ext cx="244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Vừa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phải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nhịp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nhàng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" y="3792026"/>
            <a:ext cx="92868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14300" y="5780787"/>
            <a:ext cx="77152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3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427" y="979526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8627" y="5540514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580719" y="1934987"/>
            <a:ext cx="55559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i="1" dirty="0">
                <a:solidFill>
                  <a:prstClr val="white"/>
                </a:solidFill>
              </a:rPr>
              <a:t>GÕ THEO TIẾT TẤU </a:t>
            </a:r>
            <a:endParaRPr lang="en-US" sz="5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44795" y="6256117"/>
            <a:ext cx="6591869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b="1" dirty="0" err="1">
                <a:latin typeface="Times New Roman"/>
                <a:ea typeface="Times New Roman"/>
              </a:rPr>
              <a:t>Hoạt</a:t>
            </a:r>
            <a:r>
              <a:rPr lang="en-US" sz="3600" b="1" dirty="0"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</a:rPr>
              <a:t>động</a:t>
            </a:r>
            <a:r>
              <a:rPr lang="en-US" sz="3600" b="1" dirty="0"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</a:rPr>
              <a:t>thực</a:t>
            </a:r>
            <a:r>
              <a:rPr lang="en-US" sz="3600" b="1" dirty="0"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</a:rPr>
              <a:t>hành</a:t>
            </a:r>
            <a:r>
              <a:rPr lang="en-US" sz="3600" b="1" dirty="0">
                <a:latin typeface="Times New Roman"/>
                <a:ea typeface="Times New Roman"/>
              </a:rPr>
              <a:t> ,</a:t>
            </a:r>
            <a:r>
              <a:rPr lang="en-US" sz="3600" b="1" dirty="0" err="1">
                <a:latin typeface="Times New Roman"/>
                <a:ea typeface="Times New Roman"/>
              </a:rPr>
              <a:t>luyện</a:t>
            </a:r>
            <a:r>
              <a:rPr lang="en-US" sz="3600" b="1" dirty="0"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</a:rPr>
              <a:t>tập</a:t>
            </a:r>
            <a:r>
              <a:rPr lang="en-US" sz="3600" b="1" dirty="0">
                <a:latin typeface="Times New Roman"/>
                <a:ea typeface="Times New Roman"/>
              </a:rPr>
              <a:t>: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6202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3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</TotalTime>
  <Words>580</Words>
  <Application>Microsoft Office PowerPoint</Application>
  <PresentationFormat>Widescreen</PresentationFormat>
  <Paragraphs>92</Paragraphs>
  <Slides>35</Slides>
  <Notes>8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Calibri Light</vt:lpstr>
      <vt:lpstr>Arial Black</vt:lpstr>
      <vt:lpstr>Times New Roman</vt:lpstr>
      <vt:lpstr>.VnTime</vt:lpstr>
      <vt:lpstr>Calibri</vt:lpstr>
      <vt:lpstr>Arial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220</cp:revision>
  <dcterms:created xsi:type="dcterms:W3CDTF">2020-08-30T12:35:12Z</dcterms:created>
  <dcterms:modified xsi:type="dcterms:W3CDTF">2022-04-26T05:36:41Z</dcterms:modified>
</cp:coreProperties>
</file>