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10" r:id="rId2"/>
  </p:sldMasterIdLst>
  <p:sldIdLst>
    <p:sldId id="277" r:id="rId3"/>
    <p:sldId id="290" r:id="rId4"/>
    <p:sldId id="292" r:id="rId5"/>
    <p:sldId id="293" r:id="rId6"/>
    <p:sldId id="294" r:id="rId7"/>
    <p:sldId id="295" r:id="rId8"/>
    <p:sldId id="297" r:id="rId9"/>
    <p:sldId id="298" r:id="rId10"/>
    <p:sldId id="300" r:id="rId11"/>
    <p:sldId id="301" r:id="rId12"/>
    <p:sldId id="302" r:id="rId13"/>
    <p:sldId id="303" r:id="rId14"/>
    <p:sldId id="307" r:id="rId15"/>
    <p:sldId id="308" r:id="rId16"/>
    <p:sldId id="310" r:id="rId17"/>
    <p:sldId id="31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59073E"/>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47" autoAdjust="0"/>
    <p:restoredTop sz="94660"/>
  </p:normalViewPr>
  <p:slideViewPr>
    <p:cSldViewPr snapToGrid="0">
      <p:cViewPr varScale="1">
        <p:scale>
          <a:sx n="66" d="100"/>
          <a:sy n="66" d="100"/>
        </p:scale>
        <p:origin x="50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6467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4991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50958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1089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9754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5821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33439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8740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0533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0174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0217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42649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4655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1716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8956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71269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726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78229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99366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97710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845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22854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7202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172865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gi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7.mp3"/><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8.jpg"/><Relationship Id="rId5" Type="http://schemas.openxmlformats.org/officeDocument/2006/relationships/slideLayout" Target="../slideLayouts/slideLayout7.xml"/><Relationship Id="rId4" Type="http://schemas.openxmlformats.org/officeDocument/2006/relationships/audio" Target="../media/media7.mp3"/><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9.mp3"/><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8.jpg"/><Relationship Id="rId5" Type="http://schemas.openxmlformats.org/officeDocument/2006/relationships/slideLayout" Target="../slideLayouts/slideLayout7.xml"/><Relationship Id="rId4" Type="http://schemas.openxmlformats.org/officeDocument/2006/relationships/audio" Target="../media/media9.mp3"/><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audio" Target="../media/media11.mp3"/><Relationship Id="rId13" Type="http://schemas.openxmlformats.org/officeDocument/2006/relationships/image" Target="../media/image13.png"/><Relationship Id="rId3" Type="http://schemas.microsoft.com/office/2007/relationships/media" Target="../media/media9.mp3"/><Relationship Id="rId7" Type="http://schemas.microsoft.com/office/2007/relationships/media" Target="../media/media11.mp3"/><Relationship Id="rId12" Type="http://schemas.openxmlformats.org/officeDocument/2006/relationships/image" Target="../media/image29.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audio" Target="../media/media10.mp3"/><Relationship Id="rId11" Type="http://schemas.openxmlformats.org/officeDocument/2006/relationships/image" Target="../media/image2.png"/><Relationship Id="rId5" Type="http://schemas.microsoft.com/office/2007/relationships/media" Target="../media/media10.mp3"/><Relationship Id="rId10" Type="http://schemas.openxmlformats.org/officeDocument/2006/relationships/image" Target="../media/image28.jpg"/><Relationship Id="rId4" Type="http://schemas.openxmlformats.org/officeDocument/2006/relationships/audio" Target="../media/media9.mp3"/><Relationship Id="rId9" Type="http://schemas.openxmlformats.org/officeDocument/2006/relationships/slideLayout" Target="../slideLayouts/slideLayout7.xml"/><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7.png"/><Relationship Id="rId4" Type="http://schemas.openxmlformats.org/officeDocument/2006/relationships/image" Target="../media/image3.gi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6.jpeg"/><Relationship Id="rId4" Type="http://schemas.openxmlformats.org/officeDocument/2006/relationships/image" Target="../media/image3.gi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3.gif"/><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5.png"/><Relationship Id="rId5" Type="http://schemas.openxmlformats.org/officeDocument/2006/relationships/image" Target="../media/image2.pn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3"/><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slideLayout" Target="../slideLayouts/slideLayout13.xml"/><Relationship Id="rId10"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slideLayout" Target="../slideLayouts/slideLayout13.xml"/><Relationship Id="rId7" Type="http://schemas.openxmlformats.org/officeDocument/2006/relationships/image" Target="../media/image13.png"/><Relationship Id="rId12" Type="http://schemas.openxmlformats.org/officeDocument/2006/relationships/image" Target="../media/image2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1.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0.png"/><Relationship Id="rId9" Type="http://schemas.openxmlformats.org/officeDocument/2006/relationships/image" Target="../media/image18.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slideLayout" Target="../slideLayouts/slideLayout13.xml"/><Relationship Id="rId7" Type="http://schemas.openxmlformats.org/officeDocument/2006/relationships/image" Target="../media/image2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image" Target="../media/image2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5.mp3"/><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8.jpg"/><Relationship Id="rId5" Type="http://schemas.openxmlformats.org/officeDocument/2006/relationships/slideLayout" Target="../slideLayouts/slideLayout7.xml"/><Relationship Id="rId10" Type="http://schemas.openxmlformats.org/officeDocument/2006/relationships/image" Target="../media/image13.png"/><Relationship Id="rId4" Type="http://schemas.openxmlformats.org/officeDocument/2006/relationships/audio" Target="../media/media5.mp3"/><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18021"/>
            <a:ext cx="12192000" cy="3961905"/>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7488" y="-172806"/>
            <a:ext cx="2183987" cy="2402386"/>
          </a:xfrm>
          <a:prstGeom prst="rect">
            <a:avLst/>
          </a:prstGeom>
        </p:spPr>
      </p:pic>
      <p:sp>
        <p:nvSpPr>
          <p:cNvPr id="27" name="Rectangle 26"/>
          <p:cNvSpPr/>
          <p:nvPr/>
        </p:nvSpPr>
        <p:spPr>
          <a:xfrm>
            <a:off x="5931954" y="1775411"/>
            <a:ext cx="3361056" cy="39171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b="0" i="0" u="none" strike="noStrike" kern="1200" cap="none" spc="0" normalizeH="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GIỚI THIỆU ĐÀN VI-Ô-LÔNG</a:t>
            </a:r>
            <a:endParaRPr kumimoji="0" lang="en-US" b="0"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28" name="Rectangle 27"/>
          <p:cNvSpPr/>
          <p:nvPr/>
        </p:nvSpPr>
        <p:spPr>
          <a:xfrm>
            <a:off x="6986208" y="699212"/>
            <a:ext cx="1377697" cy="424988"/>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TIẾT 21 </a:t>
            </a:r>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1948" y="84003"/>
            <a:ext cx="566215" cy="479518"/>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2072" y="1563912"/>
            <a:ext cx="2897188" cy="860223"/>
          </a:xfrm>
          <a:prstGeom prst="rect">
            <a:avLst/>
          </a:prstGeom>
        </p:spPr>
      </p:pic>
      <p:sp>
        <p:nvSpPr>
          <p:cNvPr id="31" name="Rectangle 30"/>
          <p:cNvSpPr/>
          <p:nvPr/>
        </p:nvSpPr>
        <p:spPr>
          <a:xfrm>
            <a:off x="6379107" y="1164652"/>
            <a:ext cx="2734955" cy="39171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ÔN ĐỌC NHẠC BÀI SỐ 3</a:t>
            </a:r>
            <a:endParaRPr kumimoji="0" lang="en-US" b="0"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32" name="Rectangle 31"/>
          <p:cNvSpPr/>
          <p:nvPr/>
        </p:nvSpPr>
        <p:spPr>
          <a:xfrm>
            <a:off x="4877527" y="2680179"/>
            <a:ext cx="3486378" cy="39171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NGHE NHẠC</a:t>
            </a:r>
            <a:r>
              <a:rPr kumimoji="0" lang="en-US" b="0" i="0" u="none" strike="noStrike" kern="1200" cap="none" spc="0" normalizeH="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BÀI MÙA XUÂN ƠI</a:t>
            </a:r>
            <a:endParaRPr kumimoji="0" lang="en-US" b="0"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20" y="0"/>
            <a:ext cx="3430274" cy="1051059"/>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72072" y="2622594"/>
            <a:ext cx="1505755" cy="669555"/>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7487" y="1835829"/>
            <a:ext cx="1402121" cy="2655003"/>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6000" y="3727052"/>
            <a:ext cx="3522796" cy="3130948"/>
          </a:xfrm>
          <a:prstGeom prst="rect">
            <a:avLst/>
          </a:prstGeom>
        </p:spPr>
      </p:pic>
    </p:spTree>
    <p:extLst>
      <p:ext uri="{BB962C8B-B14F-4D97-AF65-F5344CB8AC3E}">
        <p14:creationId xmlns:p14="http://schemas.microsoft.com/office/powerpoint/2010/main" val="234581803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1000" fill="hold"/>
                                        <p:tgtEl>
                                          <p:spTgt spid="27"/>
                                        </p:tgtEl>
                                        <p:attrNameLst>
                                          <p:attrName>ppt_w</p:attrName>
                                        </p:attrNameLst>
                                      </p:cBhvr>
                                      <p:tavLst>
                                        <p:tav tm="0">
                                          <p:val>
                                            <p:fltVal val="0"/>
                                          </p:val>
                                        </p:tav>
                                        <p:tav tm="100000">
                                          <p:val>
                                            <p:strVal val="#ppt_w"/>
                                          </p:val>
                                        </p:tav>
                                      </p:tavLst>
                                    </p:anim>
                                    <p:anim calcmode="lin" valueType="num">
                                      <p:cBhvr>
                                        <p:cTn id="14" dur="1000" fill="hold"/>
                                        <p:tgtEl>
                                          <p:spTgt spid="27"/>
                                        </p:tgtEl>
                                        <p:attrNameLst>
                                          <p:attrName>ppt_h</p:attrName>
                                        </p:attrNameLst>
                                      </p:cBhvr>
                                      <p:tavLst>
                                        <p:tav tm="0">
                                          <p:val>
                                            <p:fltVal val="0"/>
                                          </p:val>
                                        </p:tav>
                                        <p:tav tm="100000">
                                          <p:val>
                                            <p:strVal val="#ppt_h"/>
                                          </p:val>
                                        </p:tav>
                                      </p:tavLst>
                                    </p:anim>
                                    <p:anim calcmode="lin" valueType="num">
                                      <p:cBhvr>
                                        <p:cTn id="15" dur="1000" fill="hold"/>
                                        <p:tgtEl>
                                          <p:spTgt spid="27"/>
                                        </p:tgtEl>
                                        <p:attrNameLst>
                                          <p:attrName>style.rotation</p:attrName>
                                        </p:attrNameLst>
                                      </p:cBhvr>
                                      <p:tavLst>
                                        <p:tav tm="0">
                                          <p:val>
                                            <p:fltVal val="90"/>
                                          </p:val>
                                        </p:tav>
                                        <p:tav tm="100000">
                                          <p:val>
                                            <p:fltVal val="0"/>
                                          </p:val>
                                        </p:tav>
                                      </p:tavLst>
                                    </p:anim>
                                    <p:animEffect transition="in" filter="fade">
                                      <p:cBhvr>
                                        <p:cTn id="16" dur="1000"/>
                                        <p:tgtEl>
                                          <p:spTgt spid="2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1000" fill="hold"/>
                                        <p:tgtEl>
                                          <p:spTgt spid="31"/>
                                        </p:tgtEl>
                                        <p:attrNameLst>
                                          <p:attrName>ppt_w</p:attrName>
                                        </p:attrNameLst>
                                      </p:cBhvr>
                                      <p:tavLst>
                                        <p:tav tm="0">
                                          <p:val>
                                            <p:fltVal val="0"/>
                                          </p:val>
                                        </p:tav>
                                        <p:tav tm="100000">
                                          <p:val>
                                            <p:strVal val="#ppt_w"/>
                                          </p:val>
                                        </p:tav>
                                      </p:tavLst>
                                    </p:anim>
                                    <p:anim calcmode="lin" valueType="num">
                                      <p:cBhvr>
                                        <p:cTn id="20" dur="1000" fill="hold"/>
                                        <p:tgtEl>
                                          <p:spTgt spid="31"/>
                                        </p:tgtEl>
                                        <p:attrNameLst>
                                          <p:attrName>ppt_h</p:attrName>
                                        </p:attrNameLst>
                                      </p:cBhvr>
                                      <p:tavLst>
                                        <p:tav tm="0">
                                          <p:val>
                                            <p:fltVal val="0"/>
                                          </p:val>
                                        </p:tav>
                                        <p:tav tm="100000">
                                          <p:val>
                                            <p:strVal val="#ppt_h"/>
                                          </p:val>
                                        </p:tav>
                                      </p:tavLst>
                                    </p:anim>
                                    <p:anim calcmode="lin" valueType="num">
                                      <p:cBhvr>
                                        <p:cTn id="21" dur="1000" fill="hold"/>
                                        <p:tgtEl>
                                          <p:spTgt spid="31"/>
                                        </p:tgtEl>
                                        <p:attrNameLst>
                                          <p:attrName>style.rotation</p:attrName>
                                        </p:attrNameLst>
                                      </p:cBhvr>
                                      <p:tavLst>
                                        <p:tav tm="0">
                                          <p:val>
                                            <p:fltVal val="90"/>
                                          </p:val>
                                        </p:tav>
                                        <p:tav tm="100000">
                                          <p:val>
                                            <p:fltVal val="0"/>
                                          </p:val>
                                        </p:tav>
                                      </p:tavLst>
                                    </p:anim>
                                    <p:animEffect transition="in" filter="fade">
                                      <p:cBhvr>
                                        <p:cTn id="22" dur="1000"/>
                                        <p:tgtEl>
                                          <p:spTgt spid="3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1000" fill="hold"/>
                                        <p:tgtEl>
                                          <p:spTgt spid="32"/>
                                        </p:tgtEl>
                                        <p:attrNameLst>
                                          <p:attrName>ppt_w</p:attrName>
                                        </p:attrNameLst>
                                      </p:cBhvr>
                                      <p:tavLst>
                                        <p:tav tm="0">
                                          <p:val>
                                            <p:fltVal val="0"/>
                                          </p:val>
                                        </p:tav>
                                        <p:tav tm="100000">
                                          <p:val>
                                            <p:strVal val="#ppt_w"/>
                                          </p:val>
                                        </p:tav>
                                      </p:tavLst>
                                    </p:anim>
                                    <p:anim calcmode="lin" valueType="num">
                                      <p:cBhvr>
                                        <p:cTn id="26" dur="1000" fill="hold"/>
                                        <p:tgtEl>
                                          <p:spTgt spid="32"/>
                                        </p:tgtEl>
                                        <p:attrNameLst>
                                          <p:attrName>ppt_h</p:attrName>
                                        </p:attrNameLst>
                                      </p:cBhvr>
                                      <p:tavLst>
                                        <p:tav tm="0">
                                          <p:val>
                                            <p:fltVal val="0"/>
                                          </p:val>
                                        </p:tav>
                                        <p:tav tm="100000">
                                          <p:val>
                                            <p:strVal val="#ppt_h"/>
                                          </p:val>
                                        </p:tav>
                                      </p:tavLst>
                                    </p:anim>
                                    <p:anim calcmode="lin" valueType="num">
                                      <p:cBhvr>
                                        <p:cTn id="27" dur="1000" fill="hold"/>
                                        <p:tgtEl>
                                          <p:spTgt spid="32"/>
                                        </p:tgtEl>
                                        <p:attrNameLst>
                                          <p:attrName>style.rotation</p:attrName>
                                        </p:attrNameLst>
                                      </p:cBhvr>
                                      <p:tavLst>
                                        <p:tav tm="0">
                                          <p:val>
                                            <p:fltVal val="90"/>
                                          </p:val>
                                        </p:tav>
                                        <p:tav tm="100000">
                                          <p:val>
                                            <p:fltVal val="0"/>
                                          </p:val>
                                        </p:tav>
                                      </p:tavLst>
                                    </p:anim>
                                    <p:animEffect transition="in" filter="fade">
                                      <p:cBhvr>
                                        <p:cTn id="28"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1" grpId="0"/>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382429"/>
            <a:ext cx="12192000" cy="2497497"/>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2092" y="3125228"/>
            <a:ext cx="1186415" cy="2246550"/>
          </a:xfrm>
          <a:prstGeom prst="rect">
            <a:avLst/>
          </a:prstGeom>
        </p:spPr>
      </p:pic>
      <p:sp>
        <p:nvSpPr>
          <p:cNvPr id="3" name="Rectangle 2"/>
          <p:cNvSpPr/>
          <p:nvPr/>
        </p:nvSpPr>
        <p:spPr>
          <a:xfrm>
            <a:off x="144966" y="109212"/>
            <a:ext cx="11797990" cy="941796"/>
          </a:xfrm>
          <a:prstGeom prst="rect">
            <a:avLst/>
          </a:prstGeom>
        </p:spPr>
        <p:txBody>
          <a:bodyPr wrap="square">
            <a:spAutoFit/>
          </a:bodyPr>
          <a:lstStyle/>
          <a:p>
            <a:pPr algn="just">
              <a:lnSpc>
                <a:spcPct val="115000"/>
              </a:lnSpc>
              <a:spcAft>
                <a:spcPts val="8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Nghe 1 đoạn cảm nhận để so sánh giữa hai bài Chúc mừng năm mới của Việt Nam và nước ngoài.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2850995" y="2199653"/>
            <a:ext cx="2144751" cy="517065"/>
          </a:xfrm>
          <a:prstGeom prst="rect">
            <a:avLst/>
          </a:prstGeom>
        </p:spPr>
        <p:txBody>
          <a:bodyPr wrap="square">
            <a:spAutoFit/>
          </a:bodyPr>
          <a:lstStyle/>
          <a:p>
            <a:pPr algn="just">
              <a:lnSpc>
                <a:spcPct val="115000"/>
              </a:lnSpc>
              <a:spcAft>
                <a:spcPts val="8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Nhạc Việt Nam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nhac v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923370" y="3125228"/>
            <a:ext cx="609600" cy="609600"/>
          </a:xfrm>
          <a:prstGeom prst="rect">
            <a:avLst/>
          </a:prstGeom>
        </p:spPr>
      </p:pic>
      <p:sp>
        <p:nvSpPr>
          <p:cNvPr id="9" name="Rectangle 8"/>
          <p:cNvSpPr/>
          <p:nvPr/>
        </p:nvSpPr>
        <p:spPr>
          <a:xfrm>
            <a:off x="8017728" y="2149229"/>
            <a:ext cx="2549912" cy="517065"/>
          </a:xfrm>
          <a:prstGeom prst="rect">
            <a:avLst/>
          </a:prstGeom>
        </p:spPr>
        <p:txBody>
          <a:bodyPr wrap="square">
            <a:spAutoFit/>
          </a:bodyPr>
          <a:lstStyle/>
          <a:p>
            <a:pPr algn="just">
              <a:lnSpc>
                <a:spcPct val="115000"/>
              </a:lnSpc>
              <a:spcAft>
                <a:spcPts val="8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Nhạc Nước ngoài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tieg 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987884" y="2939974"/>
            <a:ext cx="609600" cy="609600"/>
          </a:xfrm>
          <a:prstGeom prst="rect">
            <a:avLst/>
          </a:prstGeom>
        </p:spPr>
      </p:pic>
    </p:spTree>
    <p:extLst>
      <p:ext uri="{BB962C8B-B14F-4D97-AF65-F5344CB8AC3E}">
        <p14:creationId xmlns:p14="http://schemas.microsoft.com/office/powerpoint/2010/main" val="3141672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96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1632"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382429"/>
            <a:ext cx="12192000" cy="2497497"/>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2092" y="3125228"/>
            <a:ext cx="1186415" cy="2246550"/>
          </a:xfrm>
          <a:prstGeom prst="rect">
            <a:avLst/>
          </a:prstGeom>
        </p:spPr>
      </p:pic>
      <p:sp>
        <p:nvSpPr>
          <p:cNvPr id="2" name="Rectangle 1"/>
          <p:cNvSpPr/>
          <p:nvPr/>
        </p:nvSpPr>
        <p:spPr>
          <a:xfrm>
            <a:off x="0" y="0"/>
            <a:ext cx="11508058" cy="1413720"/>
          </a:xfrm>
          <a:prstGeom prst="rect">
            <a:avLst/>
          </a:prstGeom>
        </p:spPr>
        <p:txBody>
          <a:bodyPr wrap="square">
            <a:spAutoFit/>
          </a:bodyPr>
          <a:lstStyle/>
          <a:p>
            <a:pPr algn="just" fontAlgn="base">
              <a:lnSpc>
                <a:spcPct val="115000"/>
              </a:lnSpc>
              <a:spcAft>
                <a:spcPts val="80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N</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ghe nhạc cụ</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vi-ô-lông, tem-bơ-rin</a:t>
            </a:r>
            <a:r>
              <a:rPr lang="vi-VN" sz="2400" dirty="0">
                <a:latin typeface="Times New Roman" panose="02020603050405020304" pitchFamily="18" charset="0"/>
                <a:cs typeface="Times New Roman" panose="02020603050405020304" pitchFamily="18" charset="0"/>
              </a:rPr>
              <a:t> đặt câu hỏi: </a:t>
            </a:r>
            <a:r>
              <a:rPr lang="vi-VN" sz="2400" i="1" dirty="0">
                <a:latin typeface="Times New Roman" panose="02020603050405020304" pitchFamily="18" charset="0"/>
                <a:cs typeface="Times New Roman" panose="02020603050405020304" pitchFamily="18" charset="0"/>
              </a:rPr>
              <a:t>Em thấy nhạc cụ</a:t>
            </a:r>
            <a:r>
              <a:rPr lang="en-US" sz="2400"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nào phát ra âm thanh cao hơn và ngược lại?</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3499935" y="1693946"/>
            <a:ext cx="1379673" cy="461665"/>
          </a:xfrm>
          <a:prstGeom prst="rect">
            <a:avLst/>
          </a:prstGeom>
        </p:spPr>
        <p:txBody>
          <a:bodyPr wrap="none">
            <a:spAutoFit/>
          </a:bodyPr>
          <a:lstStyle/>
          <a:p>
            <a:r>
              <a:rPr lang="en-US" sz="2400" dirty="0">
                <a:latin typeface="Times New Roman" panose="02020603050405020304" pitchFamily="18" charset="0"/>
                <a:ea typeface="Times New Roman" panose="02020603050405020304" pitchFamily="18" charset="0"/>
                <a:cs typeface="Times New Roman" panose="02020603050405020304" pitchFamily="18" charset="0"/>
              </a:rPr>
              <a:t>V</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i-ô-lông</a:t>
            </a:r>
            <a:endParaRPr lang="en-US" sz="2400" dirty="0"/>
          </a:p>
        </p:txBody>
      </p:sp>
      <p:sp>
        <p:nvSpPr>
          <p:cNvPr id="6" name="Rectangle 5"/>
          <p:cNvSpPr/>
          <p:nvPr/>
        </p:nvSpPr>
        <p:spPr>
          <a:xfrm>
            <a:off x="8417204" y="1627811"/>
            <a:ext cx="1589859" cy="461665"/>
          </a:xfrm>
          <a:prstGeom prst="rect">
            <a:avLst/>
          </a:prstGeom>
        </p:spPr>
        <p:txBody>
          <a:bodyPr wrap="none">
            <a:spAutoFit/>
          </a:bodyPr>
          <a:lstStyle/>
          <a:p>
            <a:r>
              <a:rPr lang="en-US" sz="2400" dirty="0">
                <a:latin typeface="Times New Roman" panose="02020603050405020304" pitchFamily="18" charset="0"/>
                <a:ea typeface="Times New Roman" panose="02020603050405020304" pitchFamily="18" charset="0"/>
                <a:cs typeface="Times New Roman" panose="02020603050405020304" pitchFamily="18" charset="0"/>
              </a:rPr>
              <a:t>T</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em-bơ-rin</a:t>
            </a:r>
            <a:endParaRPr lang="en-US" sz="2400" dirty="0"/>
          </a:p>
        </p:txBody>
      </p:sp>
      <p:pic>
        <p:nvPicPr>
          <p:cNvPr id="8" name="AM SAC VIOL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735796" y="2268495"/>
            <a:ext cx="609600" cy="609600"/>
          </a:xfrm>
          <a:prstGeom prst="rect">
            <a:avLst/>
          </a:prstGeom>
        </p:spPr>
      </p:pic>
      <p:pic>
        <p:nvPicPr>
          <p:cNvPr id="10" name="am sac tem tempori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840981" y="2515628"/>
            <a:ext cx="609600" cy="609600"/>
          </a:xfrm>
          <a:prstGeom prst="rect">
            <a:avLst/>
          </a:prstGeom>
        </p:spPr>
      </p:pic>
      <p:sp>
        <p:nvSpPr>
          <p:cNvPr id="13" name="Rectangle 12"/>
          <p:cNvSpPr/>
          <p:nvPr/>
        </p:nvSpPr>
        <p:spPr>
          <a:xfrm>
            <a:off x="3881839" y="3593810"/>
            <a:ext cx="5263942" cy="461665"/>
          </a:xfrm>
          <a:prstGeom prst="rect">
            <a:avLst/>
          </a:prstGeom>
        </p:spPr>
        <p:txBody>
          <a:bodyPr wrap="none">
            <a:spAutoFit/>
          </a:bodyPr>
          <a:lstStyle/>
          <a:p>
            <a:r>
              <a:rPr lang="en-US" sz="2400" dirty="0">
                <a:latin typeface="Times New Roman" panose="02020603050405020304" pitchFamily="18" charset="0"/>
                <a:ea typeface="Times New Roman" panose="02020603050405020304" pitchFamily="18" charset="0"/>
                <a:cs typeface="Times New Roman" panose="02020603050405020304" pitchFamily="18" charset="0"/>
              </a:rPr>
              <a:t>Âm thanhV</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i-ô-lông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cao, Tem-bơ-rin thấp</a:t>
            </a:r>
            <a:endParaRPr lang="en-US" sz="2400" dirty="0"/>
          </a:p>
        </p:txBody>
      </p:sp>
    </p:spTree>
    <p:extLst>
      <p:ext uri="{BB962C8B-B14F-4D97-AF65-F5344CB8AC3E}">
        <p14:creationId xmlns:p14="http://schemas.microsoft.com/office/powerpoint/2010/main" val="3781613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6953" fill="hold"/>
                                        <p:tgtEl>
                                          <p:spTgt spid="8"/>
                                        </p:tgtEl>
                                      </p:cBhvr>
                                    </p:cmd>
                                  </p:childTnLst>
                                </p:cTn>
                              </p:par>
                            </p:childTnLst>
                          </p:cTn>
                        </p:par>
                      </p:childTnLst>
                    </p:cTn>
                  </p:par>
                </p:childTnLst>
              </p:cTn>
              <p:nextCondLst>
                <p:cond evt="onClick" delay="0">
                  <p:tgtEl>
                    <p:spTgt spid="8"/>
                  </p:tgtEl>
                </p:cond>
              </p:nextCondLst>
            </p:seq>
            <p:audio>
              <p:cMediaNode vol="80000">
                <p:cTn id="14" fill="hold" display="0">
                  <p:stCondLst>
                    <p:cond delay="indefinite"/>
                  </p:stCondLst>
                  <p:endCondLst>
                    <p:cond evt="onStopAudio" delay="0">
                      <p:tgtEl>
                        <p:sldTgt/>
                      </p:tgtEl>
                    </p:cond>
                  </p:endCondLst>
                </p:cTn>
                <p:tgtEl>
                  <p:spTgt spid="8"/>
                </p:tgtEl>
              </p:cMediaNode>
            </p:audio>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343" fill="hold"/>
                                        <p:tgtEl>
                                          <p:spTgt spid="10"/>
                                        </p:tgtEl>
                                      </p:cBhvr>
                                    </p:cmd>
                                  </p:childTnLst>
                                </p:cTn>
                              </p:par>
                            </p:childTnLst>
                          </p:cTn>
                        </p:par>
                      </p:childTnLst>
                    </p:cTn>
                  </p:par>
                </p:childTnLst>
              </p:cTn>
              <p:nextCondLst>
                <p:cond evt="onClick" delay="0">
                  <p:tgtEl>
                    <p:spTgt spid="10"/>
                  </p:tgtEl>
                </p:cond>
              </p:nextCondLst>
            </p:seq>
            <p:audio>
              <p:cMediaNode vol="80000">
                <p:cTn id="20" fill="hold" display="0">
                  <p:stCondLst>
                    <p:cond delay="indefinite"/>
                  </p:stCondLst>
                  <p:endCondLst>
                    <p:cond evt="onStopAudio" delay="0">
                      <p:tgtEl>
                        <p:sldTgt/>
                      </p:tgtEl>
                    </p:cond>
                  </p:endCondLst>
                </p:cTn>
                <p:tgtEl>
                  <p:spTgt spid="10"/>
                </p:tgtEl>
              </p:cMediaNode>
            </p:audio>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382429"/>
            <a:ext cx="12192000" cy="2497497"/>
          </a:xfrm>
          <a:prstGeom prst="rect">
            <a:avLst/>
          </a:prstGeom>
        </p:spPr>
      </p:pic>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2092" y="3125228"/>
            <a:ext cx="1186415" cy="2246550"/>
          </a:xfrm>
          <a:prstGeom prst="rect">
            <a:avLst/>
          </a:prstGeom>
        </p:spPr>
      </p:pic>
      <p:sp>
        <p:nvSpPr>
          <p:cNvPr id="5" name="Rectangle 4"/>
          <p:cNvSpPr/>
          <p:nvPr/>
        </p:nvSpPr>
        <p:spPr>
          <a:xfrm>
            <a:off x="444115" y="2141395"/>
            <a:ext cx="1636987"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Âm thanh 1</a:t>
            </a:r>
            <a:endParaRPr lang="en-US" sz="2400" dirty="0"/>
          </a:p>
        </p:txBody>
      </p:sp>
      <p:pic>
        <p:nvPicPr>
          <p:cNvPr id="8" name="AM SAC VIOL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21006" y="2887764"/>
            <a:ext cx="609600" cy="609600"/>
          </a:xfrm>
          <a:prstGeom prst="rect">
            <a:avLst/>
          </a:prstGeom>
        </p:spPr>
      </p:pic>
      <p:pic>
        <p:nvPicPr>
          <p:cNvPr id="12" name="am sac tem tempori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7923662" y="2820428"/>
            <a:ext cx="609600" cy="609600"/>
          </a:xfrm>
          <a:prstGeom prst="rect">
            <a:avLst/>
          </a:prstGeom>
        </p:spPr>
      </p:pic>
      <p:pic>
        <p:nvPicPr>
          <p:cNvPr id="3" name="piano chuc mug nam mnoi">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3995377" y="2992836"/>
            <a:ext cx="609600" cy="609600"/>
          </a:xfrm>
          <a:prstGeom prst="rect">
            <a:avLst/>
          </a:prstGeom>
        </p:spPr>
      </p:pic>
      <p:sp>
        <p:nvSpPr>
          <p:cNvPr id="4" name="Rectangle 3"/>
          <p:cNvSpPr/>
          <p:nvPr/>
        </p:nvSpPr>
        <p:spPr>
          <a:xfrm>
            <a:off x="0" y="769310"/>
            <a:ext cx="12054468" cy="1366528"/>
          </a:xfrm>
          <a:prstGeom prst="rect">
            <a:avLst/>
          </a:prstGeom>
        </p:spPr>
        <p:txBody>
          <a:bodyPr wrap="square">
            <a:spAutoFit/>
          </a:bodyPr>
          <a:lstStyle/>
          <a:p>
            <a:pPr algn="just" fontAlgn="base">
              <a:lnSpc>
                <a:spcPct val="115000"/>
              </a:lnSpc>
              <a:spcAft>
                <a:spcPts val="80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Có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4 câu nhạc bao gồm 2 câu của nhạc cụ vi-ô-lông, 1 câu của nhạc cụ pi-a-nô, 1 câu của nhạc cụ tem-bơ-rin.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Phát</a:t>
            </a:r>
            <a:r>
              <a:rPr lang="vi-VN" sz="2400" dirty="0">
                <a:latin typeface="Times New Roman" panose="02020603050405020304" pitchFamily="18" charset="0"/>
                <a:cs typeface="Times New Roman" panose="02020603050405020304" pitchFamily="18" charset="0"/>
              </a:rPr>
              <a:t> phiếu để cả lớp thực hành nghe và phân biệt. GV có thể thực</a:t>
            </a:r>
            <a:r>
              <a:rPr lang="en-US" sz="2400" dirty="0">
                <a:latin typeface="Times New Roman" panose="02020603050405020304" pitchFamily="18" charset="0"/>
                <a:cs typeface="Times New Roman" panose="02020603050405020304" pitchFamily="18" charset="0"/>
              </a:rPr>
              <a:t> và </a:t>
            </a:r>
            <a:r>
              <a:rPr lang="vi-VN" sz="2400" i="1" dirty="0">
                <a:latin typeface="Times New Roman" panose="02020603050405020304" pitchFamily="18" charset="0"/>
                <a:cs typeface="Times New Roman" panose="02020603050405020304" pitchFamily="18" charset="0"/>
              </a:rPr>
              <a:t>Điền V vào đáp án đúng: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3" descr="C:\Users\ADMIN\Desktop\2022-06-08_095733.pn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42118" y="4543686"/>
            <a:ext cx="8218448" cy="1564981"/>
          </a:xfrm>
          <a:prstGeom prst="rect">
            <a:avLst/>
          </a:prstGeom>
          <a:noFill/>
          <a:ln>
            <a:noFill/>
          </a:ln>
        </p:spPr>
      </p:pic>
      <p:sp>
        <p:nvSpPr>
          <p:cNvPr id="15" name="Rectangle 14"/>
          <p:cNvSpPr/>
          <p:nvPr/>
        </p:nvSpPr>
        <p:spPr>
          <a:xfrm>
            <a:off x="10266998" y="2105069"/>
            <a:ext cx="1636987"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Âm thanh 4</a:t>
            </a:r>
            <a:endParaRPr lang="en-US" sz="2400" dirty="0"/>
          </a:p>
        </p:txBody>
      </p:sp>
      <p:sp>
        <p:nvSpPr>
          <p:cNvPr id="17" name="Rectangle 16"/>
          <p:cNvSpPr/>
          <p:nvPr/>
        </p:nvSpPr>
        <p:spPr>
          <a:xfrm>
            <a:off x="7283588" y="2192827"/>
            <a:ext cx="1636987"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Âm thanh 3</a:t>
            </a:r>
            <a:endParaRPr lang="en-US" sz="2400" dirty="0"/>
          </a:p>
        </p:txBody>
      </p:sp>
      <p:sp>
        <p:nvSpPr>
          <p:cNvPr id="18" name="Rectangle 17"/>
          <p:cNvSpPr/>
          <p:nvPr/>
        </p:nvSpPr>
        <p:spPr>
          <a:xfrm>
            <a:off x="3481684" y="2182286"/>
            <a:ext cx="1636987"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Âm thanh 2</a:t>
            </a:r>
            <a:endParaRPr lang="en-US" sz="2400" dirty="0"/>
          </a:p>
        </p:txBody>
      </p:sp>
      <p:pic>
        <p:nvPicPr>
          <p:cNvPr id="7" name="violong 2">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0980235" y="2758881"/>
            <a:ext cx="609600" cy="609600"/>
          </a:xfrm>
          <a:prstGeom prst="rect">
            <a:avLst/>
          </a:prstGeom>
        </p:spPr>
      </p:pic>
      <p:sp>
        <p:nvSpPr>
          <p:cNvPr id="20" name="Rectangle 19"/>
          <p:cNvSpPr/>
          <p:nvPr/>
        </p:nvSpPr>
        <p:spPr>
          <a:xfrm>
            <a:off x="3268568" y="48430"/>
            <a:ext cx="6044540" cy="646331"/>
          </a:xfrm>
          <a:prstGeom prst="rect">
            <a:avLst/>
          </a:prstGeom>
        </p:spPr>
        <p:txBody>
          <a:bodyPr wrap="none">
            <a:spAutoFit/>
          </a:bodyPr>
          <a:lstStyle/>
          <a:p>
            <a:pPr algn="just">
              <a:lnSpc>
                <a:spcPct val="150000"/>
              </a:lnSpc>
            </a:pPr>
            <a:r>
              <a:rPr lang="en-US" sz="2400" b="1" dirty="0">
                <a:solidFill>
                  <a:schemeClr val="bg1"/>
                </a:solidFill>
                <a:latin typeface="Times New Roman"/>
                <a:ea typeface="Arial"/>
              </a:rPr>
              <a:t>HOẠT ĐỘNG VẬN DỤNG TRẢI NGHIỆM</a:t>
            </a:r>
            <a:endParaRPr lang="en-US" sz="2400" dirty="0">
              <a:solidFill>
                <a:schemeClr val="bg1"/>
              </a:solidFill>
              <a:latin typeface="Times New Roman"/>
              <a:ea typeface="Calibri"/>
            </a:endParaRPr>
          </a:p>
        </p:txBody>
      </p:sp>
    </p:spTree>
    <p:extLst>
      <p:ext uri="{BB962C8B-B14F-4D97-AF65-F5344CB8AC3E}">
        <p14:creationId xmlns:p14="http://schemas.microsoft.com/office/powerpoint/2010/main" val="2197521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5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43"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7506" fill="hold"/>
                                        <p:tgtEl>
                                          <p:spTgt spid="3"/>
                                        </p:tgtEl>
                                      </p:cBhvr>
                                    </p:cmd>
                                  </p:childTnLst>
                                </p:cTn>
                              </p:par>
                            </p:childTnLst>
                          </p:cTn>
                        </p:par>
                      </p:childTnLst>
                    </p:cTn>
                  </p:par>
                </p:childTnLst>
              </p:cTn>
              <p:nextCondLst>
                <p:cond evt="onClick" delay="0">
                  <p:tgtEl>
                    <p:spTgt spid="3"/>
                  </p:tgtEl>
                </p:cond>
              </p:nextCondLst>
            </p:seq>
            <p:audio>
              <p:cMediaNode vol="80000">
                <p:cTn id="19" fill="hold" display="0">
                  <p:stCondLst>
                    <p:cond delay="indefinite"/>
                  </p:stCondLst>
                  <p:endCondLst>
                    <p:cond evt="onStopAudio" delay="0">
                      <p:tgtEl>
                        <p:sldTgt/>
                      </p:tgtEl>
                    </p:cond>
                  </p:endCondLst>
                </p:cTn>
                <p:tgtEl>
                  <p:spTgt spid="3"/>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404"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8683"/>
            <a:ext cx="12192000" cy="292124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01" y="3352198"/>
            <a:ext cx="1879187" cy="2067106"/>
          </a:xfrm>
          <a:prstGeom prst="rect">
            <a:avLst/>
          </a:prstGeom>
        </p:spPr>
      </p:pic>
      <p:sp>
        <p:nvSpPr>
          <p:cNvPr id="15" name="Rectangle 14"/>
          <p:cNvSpPr/>
          <p:nvPr/>
        </p:nvSpPr>
        <p:spPr>
          <a:xfrm>
            <a:off x="82501" y="138922"/>
            <a:ext cx="4824035" cy="41088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NỘI DUNG </a:t>
            </a:r>
            <a:r>
              <a:rPr kumimoji="0" lang="en-US" b="0"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NGHE NHẠC</a:t>
            </a:r>
            <a:r>
              <a:rPr kumimoji="0" lang="en-US" b="0" i="0" u="none" strike="noStrike" kern="1200" cap="none" spc="0" normalizeH="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BÀI MÙA XUÂN ƠI</a:t>
            </a:r>
            <a:endParaRPr kumimoji="0" lang="en-US" b="0"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8324" y="464485"/>
            <a:ext cx="1505755" cy="669555"/>
          </a:xfrm>
          <a:prstGeom prst="rect">
            <a:avLst/>
          </a:prstGeom>
        </p:spPr>
      </p:pic>
      <p:pic>
        <p:nvPicPr>
          <p:cNvPr id="17" name="Picture 16" descr="Hình ảnh mùa xuân đẹp nhất tại Việt Nam, trên thế giới 202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65625"/>
            <a:ext cx="5869110" cy="39809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68067" y="3445727"/>
            <a:ext cx="3839329" cy="3412272"/>
          </a:xfrm>
          <a:prstGeom prst="rect">
            <a:avLst/>
          </a:prstGeom>
        </p:spPr>
      </p:pic>
      <p:sp>
        <p:nvSpPr>
          <p:cNvPr id="2" name="TextBox 1"/>
          <p:cNvSpPr txBox="1"/>
          <p:nvPr/>
        </p:nvSpPr>
        <p:spPr>
          <a:xfrm>
            <a:off x="962440" y="1986919"/>
            <a:ext cx="365759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Đây là hình ảnh mùa nào?</a:t>
            </a:r>
          </a:p>
        </p:txBody>
      </p:sp>
      <p:sp>
        <p:nvSpPr>
          <p:cNvPr id="20" name="TextBox 19"/>
          <p:cNvSpPr txBox="1"/>
          <p:nvPr/>
        </p:nvSpPr>
        <p:spPr>
          <a:xfrm>
            <a:off x="4029307" y="3060133"/>
            <a:ext cx="175445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Mùa xuân</a:t>
            </a:r>
          </a:p>
        </p:txBody>
      </p:sp>
      <p:sp>
        <p:nvSpPr>
          <p:cNvPr id="21" name="Rectangle 20"/>
          <p:cNvSpPr/>
          <p:nvPr/>
        </p:nvSpPr>
        <p:spPr>
          <a:xfrm>
            <a:off x="179140" y="1034520"/>
            <a:ext cx="4630755" cy="458074"/>
          </a:xfrm>
          <a:prstGeom prst="rect">
            <a:avLst/>
          </a:prstGeom>
        </p:spPr>
        <p:txBody>
          <a:bodyPr wrap="none">
            <a:spAutoFit/>
          </a:bodyPr>
          <a:lstStyle/>
          <a:p>
            <a:pPr marL="3810" marR="0" lvl="0" indent="0" algn="l" defTabSz="914400" rtl="0" eaLnBrk="1" fontAlgn="auto" latinLnBrk="0" hangingPunct="1">
              <a:lnSpc>
                <a:spcPct val="15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Times New Roman" panose="02020603050405020304" pitchFamily="18" charset="0"/>
                <a:ea typeface="Arial"/>
                <a:cs typeface="Times New Roman" panose="02020603050405020304" pitchFamily="18" charset="0"/>
              </a:rPr>
              <a:t>HOẠT ĐỘNG HÌNH THÀNH KIẾN THỨC </a:t>
            </a:r>
            <a:endParaRPr kumimoji="0" lang="en-US" b="0" i="0" u="none" strike="noStrike" kern="1200" cap="none" spc="0" normalizeH="0" baseline="0" noProof="0" dirty="0">
              <a:ln>
                <a:noFill/>
              </a:ln>
              <a:solidFill>
                <a:srgbClr val="002060"/>
              </a:solidFill>
              <a:effectLst/>
              <a:uLnTx/>
              <a:uFillTx/>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167689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8683"/>
            <a:ext cx="12192000" cy="292124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5299" y="3287708"/>
            <a:ext cx="1879187" cy="2067106"/>
          </a:xfrm>
          <a:prstGeom prst="rect">
            <a:avLst/>
          </a:prstGeom>
        </p:spPr>
      </p:pic>
      <p:sp>
        <p:nvSpPr>
          <p:cNvPr id="11" name="TextBox 10"/>
          <p:cNvSpPr txBox="1"/>
          <p:nvPr/>
        </p:nvSpPr>
        <p:spPr>
          <a:xfrm>
            <a:off x="4005145" y="15616"/>
            <a:ext cx="41817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Giới thiệu bài nghe nhạc tác giả</a:t>
            </a:r>
          </a:p>
        </p:txBody>
      </p:sp>
      <p:sp>
        <p:nvSpPr>
          <p:cNvPr id="3" name="Rectangle 2"/>
          <p:cNvSpPr/>
          <p:nvPr/>
        </p:nvSpPr>
        <p:spPr>
          <a:xfrm>
            <a:off x="1857" y="502359"/>
            <a:ext cx="11965258" cy="1125757"/>
          </a:xfrm>
          <a:prstGeom prst="rect">
            <a:avLst/>
          </a:prstGeom>
        </p:spPr>
        <p:txBody>
          <a:bodyPr wrap="square">
            <a:spAutoFit/>
          </a:bodyPr>
          <a:lstStyle/>
          <a:p>
            <a:pPr algn="just">
              <a:lnSpc>
                <a:spcPct val="115000"/>
              </a:lnSpc>
              <a:spcAft>
                <a:spcPts val="1000"/>
              </a:spcAft>
            </a:pPr>
            <a:r>
              <a:rPr lang="en-US" sz="20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Nguyễn Ngọc Thiện (sinh năm 1951) là một nhạc sĩ Việt Nam. Nhạc ông mang phong cách trẻ trung, nhẹ nhàng, trữ tình thường nói về tình yêu và tuổi trẻ. Ngoài ra, ông còn là một nha sĩ, được Nhà nước Việt Nam phong tặng danh hiệu "Thầy thuốc ưu tú" Các ca khúc </a:t>
            </a:r>
            <a:r>
              <a:rPr lang="vi-VN" sz="20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thiếu nhi </a:t>
            </a:r>
            <a:r>
              <a:rPr lang="en-US" sz="20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của ông </a:t>
            </a:r>
            <a:r>
              <a:rPr lang="vi-VN" sz="20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ơi cuộc sống mến thương, bông hồng tặng mẹ và cô...</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descr="C:\Users\ADMIN\Desktop\nguyen-ngoc-thien.jpg"/>
          <p:cNvPicPr/>
          <p:nvPr/>
        </p:nvPicPr>
        <p:blipFill>
          <a:blip r:embed="rId5">
            <a:extLst>
              <a:ext uri="{28A0092B-C50C-407E-A947-70E740481C1C}">
                <a14:useLocalDpi xmlns:a14="http://schemas.microsoft.com/office/drawing/2010/main" val="0"/>
              </a:ext>
            </a:extLst>
          </a:blip>
          <a:srcRect/>
          <a:stretch>
            <a:fillRect/>
          </a:stretch>
        </p:blipFill>
        <p:spPr bwMode="auto">
          <a:xfrm>
            <a:off x="10507757" y="1685527"/>
            <a:ext cx="1599112" cy="2027642"/>
          </a:xfrm>
          <a:prstGeom prst="rect">
            <a:avLst/>
          </a:prstGeom>
          <a:noFill/>
          <a:ln>
            <a:noFill/>
          </a:ln>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467654"/>
            <a:ext cx="3839329" cy="3412272"/>
          </a:xfrm>
          <a:prstGeom prst="rect">
            <a:avLst/>
          </a:prstGeom>
        </p:spPr>
      </p:pic>
      <p:sp>
        <p:nvSpPr>
          <p:cNvPr id="4" name="Rectangle 3"/>
          <p:cNvSpPr/>
          <p:nvPr/>
        </p:nvSpPr>
        <p:spPr>
          <a:xfrm>
            <a:off x="-1" y="1918235"/>
            <a:ext cx="9679259" cy="800219"/>
          </a:xfrm>
          <a:prstGeom prst="rect">
            <a:avLst/>
          </a:prstGeom>
        </p:spPr>
        <p:txBody>
          <a:bodyPr wrap="square">
            <a:spAutoFit/>
          </a:bodyPr>
          <a:lstStyle/>
          <a:p>
            <a:pPr algn="just">
              <a:lnSpc>
                <a:spcPct val="115000"/>
              </a:lnSpc>
              <a:spcAft>
                <a:spcPts val="1000"/>
              </a:spcAft>
            </a:pPr>
            <a:r>
              <a:rPr lang="en-US" sz="20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Bài hát </a:t>
            </a:r>
            <a:r>
              <a:rPr lang="vi-VN" sz="20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“Mùa xuân ơi” </a:t>
            </a:r>
            <a:r>
              <a:rPr lang="vi-VN" sz="20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là một bài hát đã ghi lại cảm xúc vưi sướng gập tràn khi mùa xuân về đê mọi người cùng đón giao thừa ngày tết và chúc cho nhau luôn bình an, an vui...</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0838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8683"/>
            <a:ext cx="12192000" cy="2921243"/>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67654"/>
            <a:ext cx="3839329" cy="341227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6064" y="3532626"/>
            <a:ext cx="950889" cy="1045978"/>
          </a:xfrm>
          <a:prstGeom prst="rect">
            <a:avLst/>
          </a:prstGeom>
        </p:spPr>
      </p:pic>
      <p:sp>
        <p:nvSpPr>
          <p:cNvPr id="28" name="Rectangle 27"/>
          <p:cNvSpPr/>
          <p:nvPr/>
        </p:nvSpPr>
        <p:spPr>
          <a:xfrm>
            <a:off x="107026" y="1002"/>
            <a:ext cx="1684051" cy="553998"/>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2000" noProof="0" dirty="0">
                <a:solidFill>
                  <a:prstClr val="black"/>
                </a:solidFill>
                <a:latin typeface="Times New Roman"/>
                <a:ea typeface="Calibri"/>
              </a:rPr>
              <a:t>Trả lời câu hỏi</a:t>
            </a:r>
            <a:endParaRPr kumimoji="0" lang="en-US" sz="2000" b="0" i="0"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4" name="Rectangle 3"/>
          <p:cNvSpPr/>
          <p:nvPr/>
        </p:nvSpPr>
        <p:spPr>
          <a:xfrm>
            <a:off x="3246659" y="682758"/>
            <a:ext cx="6621916" cy="1328569"/>
          </a:xfrm>
          <a:prstGeom prst="rect">
            <a:avLst/>
          </a:prstGeom>
        </p:spPr>
        <p:txBody>
          <a:bodyPr wrap="square">
            <a:spAutoFit/>
          </a:bodyPr>
          <a:lstStyle/>
          <a:p>
            <a:pPr algn="just">
              <a:lnSpc>
                <a:spcPct val="150000"/>
              </a:lnSpc>
              <a:spcAft>
                <a:spcPts val="1000"/>
              </a:spcAft>
            </a:pPr>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Em cảm nhận như thế nào khi nghe bài hát?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1000"/>
              </a:spcAft>
            </a:pPr>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Khi nghe bài hát này, em nhớ tới điều gì?</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2745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58683"/>
            <a:ext cx="12192000" cy="2921243"/>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467654"/>
            <a:ext cx="3839329" cy="341227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6064" y="3532626"/>
            <a:ext cx="950889" cy="1045978"/>
          </a:xfrm>
          <a:prstGeom prst="rect">
            <a:avLst/>
          </a:prstGeom>
        </p:spPr>
      </p:pic>
      <p:sp>
        <p:nvSpPr>
          <p:cNvPr id="2" name="Rectangle 1"/>
          <p:cNvSpPr/>
          <p:nvPr/>
        </p:nvSpPr>
        <p:spPr>
          <a:xfrm>
            <a:off x="263953" y="253131"/>
            <a:ext cx="4633000" cy="461665"/>
          </a:xfrm>
          <a:prstGeom prst="rect">
            <a:avLst/>
          </a:prstGeom>
        </p:spPr>
        <p:txBody>
          <a:bodyPr wrap="none">
            <a:spAutoFit/>
          </a:bodyPr>
          <a:lstStyle/>
          <a:p>
            <a:r>
              <a:rPr lang="en-US" sz="2400" dirty="0">
                <a:solidFill>
                  <a:srgbClr val="242021"/>
                </a:solidFill>
                <a:latin typeface="Times New Roman" panose="02020603050405020304" pitchFamily="18" charset="0"/>
                <a:ea typeface="Calibri" panose="020F0502020204030204" pitchFamily="34" charset="0"/>
              </a:rPr>
              <a:t>Vận động theo nhịp điệu của bài hát</a:t>
            </a:r>
            <a:endParaRPr lang="en-US" sz="3200" dirty="0"/>
          </a:p>
        </p:txBody>
      </p:sp>
      <p:pic>
        <p:nvPicPr>
          <p:cNvPr id="3" name="Mùa Xuân Ơi - Hoa Mặt Trời Kids - Nhạc Tết Thiếu Nhi Sôi Độ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449270" y="1168942"/>
            <a:ext cx="609600" cy="609600"/>
          </a:xfrm>
          <a:prstGeom prst="rect">
            <a:avLst/>
          </a:prstGeom>
        </p:spPr>
      </p:pic>
    </p:spTree>
    <p:extLst>
      <p:ext uri="{BB962C8B-B14F-4D97-AF65-F5344CB8AC3E}">
        <p14:creationId xmlns:p14="http://schemas.microsoft.com/office/powerpoint/2010/main" val="2496374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0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5917474"/>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0" y="5917474"/>
            <a:ext cx="12192000" cy="940526"/>
          </a:xfrm>
          <a:prstGeom prst="rect">
            <a:avLst/>
          </a:prstGeom>
        </p:spPr>
      </p:pic>
      <p:sp>
        <p:nvSpPr>
          <p:cNvPr id="8" name="Rectangle 7"/>
          <p:cNvSpPr/>
          <p:nvPr/>
        </p:nvSpPr>
        <p:spPr>
          <a:xfrm>
            <a:off x="4505954" y="512328"/>
            <a:ext cx="6006270" cy="6463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a:ea typeface="Calibri"/>
                <a:cs typeface="+mn-cs"/>
              </a:rPr>
              <a:t>Luyện cao độ và thế tay, tiết</a:t>
            </a:r>
            <a:r>
              <a:rPr kumimoji="0" lang="en-US" sz="2400" b="0" i="0" u="none" strike="noStrike" kern="1200" cap="none" spc="0" normalizeH="0" noProof="0" dirty="0">
                <a:ln>
                  <a:noFill/>
                </a:ln>
                <a:solidFill>
                  <a:prstClr val="white"/>
                </a:solidFill>
                <a:effectLst/>
                <a:uLnTx/>
                <a:uFillTx/>
                <a:latin typeface="Times New Roman"/>
                <a:ea typeface="Calibri"/>
                <a:cs typeface="+mn-cs"/>
              </a:rPr>
              <a:t> tấu</a:t>
            </a:r>
            <a:endParaRPr kumimoji="0" lang="en-US" sz="2400" b="0" i="0" u="none" strike="noStrike" kern="1200" cap="none" spc="0" normalizeH="0" baseline="0" noProof="0" dirty="0">
              <a:ln>
                <a:noFill/>
              </a:ln>
              <a:solidFill>
                <a:prstClr val="white"/>
              </a:solidFill>
              <a:effectLst/>
              <a:uLnTx/>
              <a:uFillTx/>
              <a:latin typeface="Times New Roman"/>
              <a:ea typeface="Calibri"/>
              <a:cs typeface="+mn-cs"/>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8267" y="1290800"/>
            <a:ext cx="10453558" cy="2104009"/>
          </a:xfrm>
          <a:prstGeom prst="rect">
            <a:avLst/>
          </a:prstGeom>
        </p:spPr>
      </p:pic>
      <p:pic>
        <p:nvPicPr>
          <p:cNvPr id="10" name="luyen cao doDRMFSLS ĐỐ-2CHIE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80492" y="2189314"/>
            <a:ext cx="609600" cy="609600"/>
          </a:xfrm>
          <a:prstGeom prst="rect">
            <a:avLst/>
          </a:prstGeom>
        </p:spPr>
      </p:pic>
      <p:sp>
        <p:nvSpPr>
          <p:cNvPr id="11" name="Rectangle 10"/>
          <p:cNvSpPr/>
          <p:nvPr/>
        </p:nvSpPr>
        <p:spPr>
          <a:xfrm>
            <a:off x="191125" y="120618"/>
            <a:ext cx="4001734" cy="41088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NỘI DUNG ÔN ĐỌC NHẠC BÀI SỐ 3</a:t>
            </a:r>
            <a:endParaRPr kumimoji="0" lang="en-US" b="0"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8775" y="3394809"/>
            <a:ext cx="10433049" cy="2074346"/>
          </a:xfrm>
          <a:prstGeom prst="rect">
            <a:avLst/>
          </a:prstGeom>
        </p:spPr>
      </p:pic>
      <p:pic>
        <p:nvPicPr>
          <p:cNvPr id="14" name="LUYEN T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117746" y="7020422"/>
            <a:ext cx="609600" cy="609600"/>
          </a:xfrm>
          <a:prstGeom prst="rect">
            <a:avLst/>
          </a:prstGeom>
        </p:spPr>
      </p:pic>
      <p:pic>
        <p:nvPicPr>
          <p:cNvPr id="15" name="LUYEN T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330851" y="4676614"/>
            <a:ext cx="609600" cy="609600"/>
          </a:xfrm>
          <a:prstGeom prst="rect">
            <a:avLst/>
          </a:prstGeom>
        </p:spPr>
      </p:pic>
      <p:sp>
        <p:nvSpPr>
          <p:cNvPr id="16" name="Rectangle 15"/>
          <p:cNvSpPr/>
          <p:nvPr/>
        </p:nvSpPr>
        <p:spPr>
          <a:xfrm>
            <a:off x="4307951" y="60250"/>
            <a:ext cx="60891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a:ea typeface="Arial"/>
                <a:cs typeface="+mn-cs"/>
              </a:rPr>
              <a:t>HOẠT ĐỘNG THỰC HÀNH LUYỆN TẬP </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31176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2130" fill="hold"/>
                                        <p:tgtEl>
                                          <p:spTgt spid="10"/>
                                        </p:tgtEl>
                                      </p:cBhvr>
                                    </p:cmd>
                                  </p:childTnLst>
                                </p:cTn>
                              </p:par>
                            </p:childTnLst>
                          </p:cTn>
                        </p:par>
                      </p:childTnLst>
                    </p:cTn>
                  </p:par>
                </p:childTnLst>
              </p:cTn>
              <p:nextCondLst>
                <p:cond evt="onClick" delay="0">
                  <p:tgtEl>
                    <p:spTgt spid="10"/>
                  </p:tgtEl>
                </p:cond>
              </p:nextCondLst>
            </p:seq>
            <p:audio>
              <p:cMediaNode vol="80000">
                <p:cTn id="16" fill="hold" display="0">
                  <p:stCondLst>
                    <p:cond delay="indefinite"/>
                  </p:stCondLst>
                  <p:endCondLst>
                    <p:cond evt="onStopAudio" delay="0">
                      <p:tgtEl>
                        <p:sldTgt/>
                      </p:tgtEl>
                    </p:cond>
                  </p:endCondLst>
                </p:cTn>
                <p:tgtEl>
                  <p:spTgt spid="10"/>
                </p:tgtEl>
              </p:cMediaNode>
            </p:audio>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642" fill="hold"/>
                                        <p:tgtEl>
                                          <p:spTgt spid="14"/>
                                        </p:tgtEl>
                                      </p:cBhvr>
                                    </p:cmd>
                                  </p:childTnLst>
                                </p:cTn>
                              </p:par>
                            </p:childTnLst>
                          </p:cTn>
                        </p:par>
                      </p:childTnLst>
                    </p:cTn>
                  </p:par>
                </p:childTnLst>
              </p:cTn>
              <p:nextCondLst>
                <p:cond evt="onClick" delay="0">
                  <p:tgtEl>
                    <p:spTgt spid="14"/>
                  </p:tgtEl>
                </p:cond>
              </p:nextCondLst>
            </p:seq>
            <p:audio>
              <p:cMediaNode vol="80000">
                <p:cTn id="22" fill="hold" display="0">
                  <p:stCondLst>
                    <p:cond delay="indefinite"/>
                  </p:stCondLst>
                  <p:endCondLst>
                    <p:cond evt="onStopAudio" delay="0">
                      <p:tgtEl>
                        <p:sldTgt/>
                      </p:tgtEl>
                    </p:cond>
                  </p:endCondLst>
                </p:cTn>
                <p:tgtEl>
                  <p:spTgt spid="14"/>
                </p:tgtEl>
              </p:cMediaNode>
            </p:audio>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642" fill="hold"/>
                                        <p:tgtEl>
                                          <p:spTgt spid="15"/>
                                        </p:tgtEl>
                                      </p:cBhvr>
                                    </p:cmd>
                                  </p:childTnLst>
                                </p:cTn>
                              </p:par>
                            </p:childTnLst>
                          </p:cTn>
                        </p:par>
                      </p:childTnLst>
                    </p:cTn>
                  </p:par>
                </p:childTnLst>
              </p:cTn>
              <p:nextCondLst>
                <p:cond evt="onClick" delay="0">
                  <p:tgtEl>
                    <p:spTgt spid="15"/>
                  </p:tgtEl>
                </p:cond>
              </p:nextCondLst>
            </p:seq>
            <p:audio>
              <p:cMediaNode vol="80000">
                <p:cTn id="28" fill="hold" display="0">
                  <p:stCondLst>
                    <p:cond delay="indefinite"/>
                  </p:stCondLst>
                  <p:endCondLst>
                    <p:cond evt="onStopAudio" delay="0">
                      <p:tgtEl>
                        <p:sldTgt/>
                      </p:tgtEl>
                    </p:cond>
                  </p:endCondLst>
                </p:cTn>
                <p:tgtEl>
                  <p:spTgt spid="15"/>
                </p:tgtEl>
              </p:cMediaNode>
            </p:audio>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591747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0" y="5917474"/>
            <a:ext cx="12192000" cy="940526"/>
          </a:xfrm>
          <a:prstGeom prst="rect">
            <a:avLst/>
          </a:prstGeom>
        </p:spPr>
      </p:pic>
      <p:sp>
        <p:nvSpPr>
          <p:cNvPr id="7" name="Rectangle 6"/>
          <p:cNvSpPr/>
          <p:nvPr/>
        </p:nvSpPr>
        <p:spPr>
          <a:xfrm>
            <a:off x="3181715" y="300079"/>
            <a:ext cx="56797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noProof="0" dirty="0">
                <a:solidFill>
                  <a:prstClr val="white"/>
                </a:solidFill>
                <a:latin typeface="Times New Roman" panose="02020603050405020304" pitchFamily="18" charset="0"/>
                <a:cs typeface="Times New Roman" panose="02020603050405020304" pitchFamily="18" charset="0"/>
              </a:rPr>
              <a:t>Ôn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hình thức: Lớp, cá nhân, tổ, nhóm </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073535"/>
            <a:ext cx="2403566" cy="1784465"/>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7493" y="1279226"/>
            <a:ext cx="10348205" cy="3405674"/>
          </a:xfrm>
          <a:prstGeom prst="rect">
            <a:avLst/>
          </a:prstGeom>
        </p:spPr>
      </p:pic>
      <p:pic>
        <p:nvPicPr>
          <p:cNvPr id="12" name="PIANO CA BAI DOC NH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8888" y="5073535"/>
            <a:ext cx="609600" cy="609600"/>
          </a:xfrm>
          <a:prstGeom prst="rect">
            <a:avLst/>
          </a:prstGeom>
        </p:spPr>
      </p:pic>
    </p:spTree>
    <p:extLst>
      <p:ext uri="{BB962C8B-B14F-4D97-AF65-F5344CB8AC3E}">
        <p14:creationId xmlns:p14="http://schemas.microsoft.com/office/powerpoint/2010/main" val="3996255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9"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591747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0" y="5917474"/>
            <a:ext cx="12192000" cy="940526"/>
          </a:xfrm>
          <a:prstGeom prst="rect">
            <a:avLst/>
          </a:prstGeom>
        </p:spPr>
      </p:pic>
      <p:sp>
        <p:nvSpPr>
          <p:cNvPr id="7" name="Rectangle 6"/>
          <p:cNvSpPr/>
          <p:nvPr/>
        </p:nvSpPr>
        <p:spPr>
          <a:xfrm>
            <a:off x="4404541" y="249958"/>
            <a:ext cx="436850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Times New Roman" panose="02020603050405020304" pitchFamily="18" charset="0"/>
                <a:cs typeface="Times New Roman" panose="02020603050405020304" pitchFamily="18" charset="0"/>
              </a:rPr>
              <a:t>Ôn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Đọc nhạc ký hiệu bàn tay</a:t>
            </a:r>
          </a:p>
        </p:txBody>
      </p:sp>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8215" y="1276842"/>
            <a:ext cx="9913434" cy="4410280"/>
          </a:xfrm>
          <a:prstGeom prst="rect">
            <a:avLst/>
          </a:prstGeom>
        </p:spPr>
      </p:pic>
      <p:pic>
        <p:nvPicPr>
          <p:cNvPr id="36" name="PIANO CA BAI DOC NH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34287" y="5754957"/>
            <a:ext cx="609600" cy="609600"/>
          </a:xfrm>
          <a:prstGeom prst="rect">
            <a:avLst/>
          </a:prstGeom>
        </p:spPr>
      </p:pic>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86323" y="5403959"/>
            <a:ext cx="536449" cy="254509"/>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7932" y="5403960"/>
            <a:ext cx="536449" cy="254509"/>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48323" y="3986180"/>
            <a:ext cx="536449" cy="254509"/>
          </a:xfrm>
          <a:prstGeom prst="rect">
            <a:avLst/>
          </a:prstGeom>
        </p:spPr>
      </p:pic>
      <p:pic>
        <p:nvPicPr>
          <p:cNvPr id="40"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36157" y="3999864"/>
            <a:ext cx="536449" cy="254509"/>
          </a:xfrm>
          <a:prstGeom prst="rect">
            <a:avLst/>
          </a:prstGeom>
        </p:spPr>
      </p:pic>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2595" y="3933848"/>
            <a:ext cx="536449" cy="254509"/>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0325" y="5332000"/>
            <a:ext cx="504445" cy="426721"/>
          </a:xfrm>
          <a:prstGeom prst="rect">
            <a:avLst/>
          </a:prstGeom>
        </p:spPr>
      </p:pic>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71889" y="5296200"/>
            <a:ext cx="504445" cy="426721"/>
          </a:xfrm>
          <a:prstGeom prst="rect">
            <a:avLst/>
          </a:prstGeom>
        </p:spPr>
      </p:pic>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39774" y="3900073"/>
            <a:ext cx="504445" cy="426721"/>
          </a:xfrm>
          <a:prstGeom prst="rect">
            <a:avLst/>
          </a:prstGeom>
        </p:spPr>
      </p:pic>
      <p:pic>
        <p:nvPicPr>
          <p:cNvPr id="46" name="Pictur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41919" y="5332000"/>
            <a:ext cx="504445" cy="426721"/>
          </a:xfrm>
          <a:prstGeom prst="rect">
            <a:avLst/>
          </a:prstGeom>
        </p:spPr>
      </p:pic>
      <p:pic>
        <p:nvPicPr>
          <p:cNvPr id="47" name="Picture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04245" y="3913261"/>
            <a:ext cx="579027" cy="371568"/>
          </a:xfrm>
          <a:prstGeom prst="rect">
            <a:avLst/>
          </a:prstGeom>
        </p:spPr>
      </p:pic>
      <p:pic>
        <p:nvPicPr>
          <p:cNvPr id="48" name="Picture 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97265" y="3941334"/>
            <a:ext cx="579027" cy="371568"/>
          </a:xfrm>
          <a:prstGeom prst="rect">
            <a:avLst/>
          </a:prstGeom>
        </p:spPr>
      </p:pic>
      <p:pic>
        <p:nvPicPr>
          <p:cNvPr id="49" name="Picture 4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93293" y="5312130"/>
            <a:ext cx="579027" cy="371568"/>
          </a:xfrm>
          <a:prstGeom prst="rect">
            <a:avLst/>
          </a:prstGeom>
        </p:spPr>
      </p:pic>
      <p:pic>
        <p:nvPicPr>
          <p:cNvPr id="50" name="Picture 4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34845" y="5312130"/>
            <a:ext cx="579027" cy="371568"/>
          </a:xfrm>
          <a:prstGeom prst="rect">
            <a:avLst/>
          </a:prstGeom>
        </p:spPr>
      </p:pic>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64815" y="5323776"/>
            <a:ext cx="579027" cy="371568"/>
          </a:xfrm>
          <a:prstGeom prst="rect">
            <a:avLst/>
          </a:prstGeom>
        </p:spPr>
      </p:pic>
      <p:pic>
        <p:nvPicPr>
          <p:cNvPr id="52" name="Picture 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51503" y="3958401"/>
            <a:ext cx="504445" cy="426721"/>
          </a:xfrm>
          <a:prstGeom prst="rect">
            <a:avLst/>
          </a:prstGeom>
        </p:spPr>
      </p:pic>
      <p:pic>
        <p:nvPicPr>
          <p:cNvPr id="54" name="Picture 5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71765" y="4068943"/>
            <a:ext cx="489205" cy="294133"/>
          </a:xfrm>
          <a:prstGeom prst="rect">
            <a:avLst/>
          </a:prstGeom>
        </p:spPr>
      </p:pic>
      <p:pic>
        <p:nvPicPr>
          <p:cNvPr id="55" name="Picture 5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97092" y="3958401"/>
            <a:ext cx="489205" cy="294133"/>
          </a:xfrm>
          <a:prstGeom prst="rect">
            <a:avLst/>
          </a:prstGeom>
        </p:spPr>
      </p:pic>
      <p:pic>
        <p:nvPicPr>
          <p:cNvPr id="56" name="Picture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8034" y="5397607"/>
            <a:ext cx="536449" cy="254509"/>
          </a:xfrm>
          <a:prstGeom prst="rect">
            <a:avLst/>
          </a:prstGeom>
        </p:spPr>
      </p:pic>
      <p:pic>
        <p:nvPicPr>
          <p:cNvPr id="57" name="Picture 5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32407" y="3823357"/>
            <a:ext cx="454153" cy="475489"/>
          </a:xfrm>
          <a:prstGeom prst="rect">
            <a:avLst/>
          </a:prstGeom>
        </p:spPr>
      </p:pic>
      <p:pic>
        <p:nvPicPr>
          <p:cNvPr id="58" name="Picture 5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71502" y="3999864"/>
            <a:ext cx="472441" cy="382525"/>
          </a:xfrm>
          <a:prstGeom prst="rect">
            <a:avLst/>
          </a:prstGeom>
        </p:spPr>
      </p:pic>
      <p:pic>
        <p:nvPicPr>
          <p:cNvPr id="59" name="Picture 5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48323" y="5421701"/>
            <a:ext cx="568202" cy="333256"/>
          </a:xfrm>
          <a:prstGeom prst="rect">
            <a:avLst/>
          </a:prstGeom>
        </p:spPr>
      </p:pic>
      <p:pic>
        <p:nvPicPr>
          <p:cNvPr id="60" name="Picture 5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39023" y="5342341"/>
            <a:ext cx="549505" cy="406038"/>
          </a:xfrm>
          <a:prstGeom prst="rect">
            <a:avLst/>
          </a:prstGeom>
        </p:spPr>
      </p:pic>
    </p:spTree>
    <p:extLst>
      <p:ext uri="{BB962C8B-B14F-4D97-AF65-F5344CB8AC3E}">
        <p14:creationId xmlns:p14="http://schemas.microsoft.com/office/powerpoint/2010/main" val="2121249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9" fill="hold"/>
                                        <p:tgtEl>
                                          <p:spTgt spid="36"/>
                                        </p:tgtEl>
                                      </p:cBhvr>
                                    </p:cmd>
                                  </p:childTnLst>
                                </p:cTn>
                              </p:par>
                            </p:childTnLst>
                          </p:cTn>
                        </p:par>
                      </p:childTnLst>
                    </p:cTn>
                  </p:par>
                </p:childTnLst>
              </p:cTn>
              <p:nextCondLst>
                <p:cond evt="onClick" delay="0">
                  <p:tgtEl>
                    <p:spTgt spid="36"/>
                  </p:tgtEl>
                </p:cond>
              </p:nextCondLst>
            </p:seq>
            <p:audio>
              <p:cMediaNode vol="80000">
                <p:cTn id="7" fill="hold" display="0">
                  <p:stCondLst>
                    <p:cond delay="indefinite"/>
                  </p:stCondLst>
                  <p:endCondLst>
                    <p:cond evt="onStopAudio" delay="0">
                      <p:tgtEl>
                        <p:sldTgt/>
                      </p:tgtEl>
                    </p:cond>
                  </p:endCondLst>
                </p:cTn>
                <p:tgtEl>
                  <p:spTgt spid="3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591747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0" y="5917474"/>
            <a:ext cx="12192000" cy="940526"/>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8215" y="1276842"/>
            <a:ext cx="9913434" cy="4410280"/>
          </a:xfrm>
          <a:prstGeom prst="rect">
            <a:avLst/>
          </a:prstGeom>
        </p:spPr>
      </p:pic>
      <p:sp>
        <p:nvSpPr>
          <p:cNvPr id="26" name="Rectangle 25"/>
          <p:cNvSpPr/>
          <p:nvPr/>
        </p:nvSpPr>
        <p:spPr>
          <a:xfrm>
            <a:off x="2319454" y="105520"/>
            <a:ext cx="6211230" cy="64633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dirty="0">
                <a:solidFill>
                  <a:prstClr val="white"/>
                </a:solidFill>
                <a:latin typeface="Times New Roman"/>
                <a:ea typeface="Calibri"/>
              </a:rPr>
              <a:t>Ôn </a:t>
            </a:r>
            <a:r>
              <a:rPr kumimoji="0" lang="en-US" sz="2400" b="1" i="0" u="none" strike="noStrike" kern="1200" cap="none" spc="0" normalizeH="0" baseline="0" noProof="0" dirty="0">
                <a:ln>
                  <a:noFill/>
                </a:ln>
                <a:solidFill>
                  <a:prstClr val="white"/>
                </a:solidFill>
                <a:effectLst/>
                <a:uLnTx/>
                <a:uFillTx/>
                <a:latin typeface="Times New Roman"/>
                <a:ea typeface="Calibri"/>
                <a:cs typeface="+mn-cs"/>
              </a:rPr>
              <a:t>Đọc nhạc vỗ tay hoặc gõ đêm theo phách</a:t>
            </a:r>
            <a:endParaRPr kumimoji="0" lang="en-US" sz="2400" b="0" i="0" u="none" strike="noStrike" kern="1200" cap="none" spc="0" normalizeH="0" baseline="0" noProof="0" dirty="0">
              <a:ln>
                <a:noFill/>
              </a:ln>
              <a:solidFill>
                <a:prstClr val="white"/>
              </a:solidFill>
              <a:effectLst/>
              <a:uLnTx/>
              <a:uFillTx/>
              <a:latin typeface="Times New Roman"/>
              <a:ea typeface="Calibri"/>
              <a:cs typeface="+mn-cs"/>
            </a:endParaRP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23113" y="21181"/>
            <a:ext cx="3310184" cy="1993331"/>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27785" y="3932363"/>
            <a:ext cx="346726" cy="346726"/>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78390" y="3928415"/>
            <a:ext cx="346726" cy="346726"/>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83449" y="3962445"/>
            <a:ext cx="346726" cy="346726"/>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7776" y="3946624"/>
            <a:ext cx="346726" cy="346726"/>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92103" y="3948882"/>
            <a:ext cx="346726" cy="346726"/>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2533" y="3947667"/>
            <a:ext cx="346726" cy="346726"/>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7355" y="3928415"/>
            <a:ext cx="346726" cy="346726"/>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7994" y="5373413"/>
            <a:ext cx="346726" cy="346726"/>
          </a:xfrm>
          <a:prstGeom prst="rect">
            <a:avLst/>
          </a:prstGeom>
        </p:spPr>
      </p:pic>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79599" y="5273587"/>
            <a:ext cx="346726" cy="346726"/>
          </a:xfrm>
          <a:prstGeom prst="rect">
            <a:avLst/>
          </a:prstGeom>
        </p:spPr>
      </p:pic>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34904" y="5233503"/>
            <a:ext cx="346726" cy="346726"/>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84720" y="3918479"/>
            <a:ext cx="346726" cy="346726"/>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1096" y="5282209"/>
            <a:ext cx="346726" cy="346726"/>
          </a:xfrm>
          <a:prstGeom prst="rect">
            <a:avLst/>
          </a:prstGeom>
        </p:spPr>
      </p:pic>
      <p:pic>
        <p:nvPicPr>
          <p:cNvPr id="40"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81525" y="5252226"/>
            <a:ext cx="346726" cy="346726"/>
          </a:xfrm>
          <a:prstGeom prst="rect">
            <a:avLst/>
          </a:prstGeom>
        </p:spPr>
      </p:pic>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5040" y="5271073"/>
            <a:ext cx="346726" cy="346726"/>
          </a:xfrm>
          <a:prstGeom prst="rect">
            <a:avLst/>
          </a:prstGeom>
        </p:spPr>
      </p:pic>
      <p:pic>
        <p:nvPicPr>
          <p:cNvPr id="42" name="Pictur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39170" y="5291322"/>
            <a:ext cx="346726" cy="346726"/>
          </a:xfrm>
          <a:prstGeom prst="rect">
            <a:avLst/>
          </a:prstGeom>
        </p:spPr>
      </p:pic>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2553" y="5351111"/>
            <a:ext cx="346726" cy="346726"/>
          </a:xfrm>
          <a:prstGeom prst="rect">
            <a:avLst/>
          </a:prstGeom>
        </p:spPr>
      </p:pic>
      <p:pic>
        <p:nvPicPr>
          <p:cNvPr id="44" name="PIANO CA BAI DOC NH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04651" y="5697837"/>
            <a:ext cx="609600" cy="609600"/>
          </a:xfrm>
          <a:prstGeom prst="rect">
            <a:avLst/>
          </a:prstGeom>
        </p:spPr>
      </p:pic>
    </p:spTree>
    <p:extLst>
      <p:ext uri="{BB962C8B-B14F-4D97-AF65-F5344CB8AC3E}">
        <p14:creationId xmlns:p14="http://schemas.microsoft.com/office/powerpoint/2010/main" val="3226021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9" fill="hold"/>
                                        <p:tgtEl>
                                          <p:spTgt spid="44"/>
                                        </p:tgtEl>
                                      </p:cBhvr>
                                    </p:cmd>
                                  </p:childTnLst>
                                </p:cTn>
                              </p:par>
                            </p:childTnLst>
                          </p:cTn>
                        </p:par>
                      </p:childTnLst>
                    </p:cTn>
                  </p:par>
                </p:childTnLst>
              </p:cTn>
              <p:nextCondLst>
                <p:cond evt="onClick" delay="0">
                  <p:tgtEl>
                    <p:spTgt spid="44"/>
                  </p:tgtEl>
                </p:cond>
              </p:nextCondLst>
            </p:seq>
            <p:audio>
              <p:cMediaNode vol="80000">
                <p:cTn id="7" fill="hold" display="0">
                  <p:stCondLst>
                    <p:cond delay="indefinite"/>
                  </p:stCondLst>
                  <p:endCondLst>
                    <p:cond evt="onStopAudio" delay="0">
                      <p:tgtEl>
                        <p:sldTgt/>
                      </p:tgtEl>
                    </p:cond>
                  </p:endCondLst>
                </p:cTn>
                <p:tgtEl>
                  <p:spTgt spid="4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591747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0" y="5917474"/>
            <a:ext cx="12192000" cy="940526"/>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8215" y="1276842"/>
            <a:ext cx="9913434" cy="4410280"/>
          </a:xfrm>
          <a:prstGeom prst="rect">
            <a:avLst/>
          </a:prstGeom>
        </p:spPr>
      </p:pic>
      <p:sp>
        <p:nvSpPr>
          <p:cNvPr id="26" name="Rectangle 25"/>
          <p:cNvSpPr/>
          <p:nvPr/>
        </p:nvSpPr>
        <p:spPr>
          <a:xfrm>
            <a:off x="4109149" y="132046"/>
            <a:ext cx="3512633" cy="64633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a:ea typeface="Calibri"/>
                <a:cs typeface="+mn-cs"/>
              </a:rPr>
              <a:t>Đọc và gõ đêm theo nhịp</a:t>
            </a:r>
            <a:endParaRPr kumimoji="0" lang="en-US" sz="2400" b="0" i="0" u="none" strike="noStrike" kern="1200" cap="none" spc="0" normalizeH="0" baseline="0" noProof="0" dirty="0">
              <a:ln>
                <a:noFill/>
              </a:ln>
              <a:solidFill>
                <a:prstClr val="white"/>
              </a:solidFill>
              <a:effectLst/>
              <a:uLnTx/>
              <a:uFillTx/>
              <a:latin typeface="Times New Roman"/>
              <a:ea typeface="Calibri"/>
              <a:cs typeface="+mn-cs"/>
            </a:endParaRP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23113" y="21181"/>
            <a:ext cx="3310184" cy="1993331"/>
          </a:xfrm>
          <a:prstGeom prst="rect">
            <a:avLst/>
          </a:prstGeom>
        </p:spPr>
      </p:pic>
      <p:pic>
        <p:nvPicPr>
          <p:cNvPr id="44" name="PIANO CA BAI DOC NH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04651" y="5697837"/>
            <a:ext cx="609600" cy="609600"/>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65195" y="4016297"/>
            <a:ext cx="455341" cy="455341"/>
          </a:xfrm>
          <a:prstGeom prst="rect">
            <a:avLst/>
          </a:prstGeom>
        </p:spPr>
      </p:pic>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94902" y="5519720"/>
            <a:ext cx="455341" cy="455341"/>
          </a:xfrm>
          <a:prstGeom prst="rect">
            <a:avLst/>
          </a:prstGeom>
        </p:spPr>
      </p:pic>
      <p:pic>
        <p:nvPicPr>
          <p:cNvPr id="46" name="Pictur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17204" y="4096213"/>
            <a:ext cx="455341" cy="455341"/>
          </a:xfrm>
          <a:prstGeom prst="rect">
            <a:avLst/>
          </a:prstGeom>
        </p:spPr>
      </p:pic>
      <p:pic>
        <p:nvPicPr>
          <p:cNvPr id="47" name="Picture 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59859" y="4016297"/>
            <a:ext cx="455341" cy="455341"/>
          </a:xfrm>
          <a:prstGeom prst="rect">
            <a:avLst/>
          </a:prstGeom>
        </p:spPr>
      </p:pic>
      <p:pic>
        <p:nvPicPr>
          <p:cNvPr id="48" name="Picture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24245" y="4096213"/>
            <a:ext cx="455341" cy="455341"/>
          </a:xfrm>
          <a:prstGeom prst="rect">
            <a:avLst/>
          </a:prstGeom>
        </p:spPr>
      </p:pic>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97804" y="5493862"/>
            <a:ext cx="455341" cy="455341"/>
          </a:xfrm>
          <a:prstGeom prst="rect">
            <a:avLst/>
          </a:prstGeom>
        </p:spPr>
      </p:pic>
      <p:pic>
        <p:nvPicPr>
          <p:cNvPr id="50" name="Picture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40251" y="5517014"/>
            <a:ext cx="455341" cy="455341"/>
          </a:xfrm>
          <a:prstGeom prst="rect">
            <a:avLst/>
          </a:prstGeom>
        </p:spPr>
      </p:pic>
      <p:pic>
        <p:nvPicPr>
          <p:cNvPr id="51" name="Picture 5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45012" y="5493862"/>
            <a:ext cx="455341" cy="455341"/>
          </a:xfrm>
          <a:prstGeom prst="rect">
            <a:avLst/>
          </a:prstGeom>
        </p:spPr>
      </p:pic>
    </p:spTree>
    <p:extLst>
      <p:ext uri="{BB962C8B-B14F-4D97-AF65-F5344CB8AC3E}">
        <p14:creationId xmlns:p14="http://schemas.microsoft.com/office/powerpoint/2010/main" val="1120208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9" fill="hold"/>
                                        <p:tgtEl>
                                          <p:spTgt spid="44"/>
                                        </p:tgtEl>
                                      </p:cBhvr>
                                    </p:cmd>
                                  </p:childTnLst>
                                </p:cTn>
                              </p:par>
                            </p:childTnLst>
                          </p:cTn>
                        </p:par>
                      </p:childTnLst>
                    </p:cTn>
                  </p:par>
                </p:childTnLst>
              </p:cTn>
              <p:nextCondLst>
                <p:cond evt="onClick" delay="0">
                  <p:tgtEl>
                    <p:spTgt spid="44"/>
                  </p:tgtEl>
                </p:cond>
              </p:nextCondLst>
            </p:seq>
            <p:audio>
              <p:cMediaNode vol="80000">
                <p:cTn id="7" fill="hold" display="0">
                  <p:stCondLst>
                    <p:cond delay="indefinite"/>
                  </p:stCondLst>
                  <p:endCondLst>
                    <p:cond evt="onStopAudio" delay="0">
                      <p:tgtEl>
                        <p:sldTgt/>
                      </p:tgtEl>
                    </p:cond>
                  </p:endCondLst>
                </p:cTn>
                <p:tgtEl>
                  <p:spTgt spid="4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382429"/>
            <a:ext cx="12192000" cy="2497497"/>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2092" y="3125228"/>
            <a:ext cx="1186415" cy="2246550"/>
          </a:xfrm>
          <a:prstGeom prst="rect">
            <a:avLst/>
          </a:prstGeom>
        </p:spPr>
      </p:pic>
      <p:sp>
        <p:nvSpPr>
          <p:cNvPr id="8" name="Rectangle 7"/>
          <p:cNvSpPr/>
          <p:nvPr/>
        </p:nvSpPr>
        <p:spPr>
          <a:xfrm>
            <a:off x="4533251" y="-119132"/>
            <a:ext cx="3595987" cy="646331"/>
          </a:xfrm>
          <a:prstGeom prst="rect">
            <a:avLst/>
          </a:prstGeom>
        </p:spPr>
        <p:txBody>
          <a:bodyPr wrap="square">
            <a:spAutoFit/>
          </a:bodyPr>
          <a:lstStyle/>
          <a:p>
            <a:pPr algn="just">
              <a:lnSpc>
                <a:spcPct val="150000"/>
              </a:lnSpc>
            </a:pPr>
            <a:r>
              <a:rPr lang="en-US" sz="2400" dirty="0">
                <a:solidFill>
                  <a:schemeClr val="bg1"/>
                </a:solidFill>
                <a:latin typeface="Times New Roman"/>
                <a:ea typeface="Calibri"/>
              </a:rPr>
              <a:t>Giới thiệu đàn Vi-ô-lông</a:t>
            </a:r>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3260" y="619923"/>
            <a:ext cx="7462309" cy="2505305"/>
          </a:xfrm>
          <a:prstGeom prst="rect">
            <a:avLst/>
          </a:prstGeom>
        </p:spPr>
      </p:pic>
      <p:pic>
        <p:nvPicPr>
          <p:cNvPr id="6" name="GIO THIEU VIOL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443791" y="4077629"/>
            <a:ext cx="609600" cy="609600"/>
          </a:xfrm>
          <a:prstGeom prst="rect">
            <a:avLst/>
          </a:prstGeom>
        </p:spPr>
      </p:pic>
      <p:sp>
        <p:nvSpPr>
          <p:cNvPr id="7" name="TextBox 6"/>
          <p:cNvSpPr txBox="1"/>
          <p:nvPr/>
        </p:nvSpPr>
        <p:spPr>
          <a:xfrm>
            <a:off x="2901098" y="3643503"/>
            <a:ext cx="2406882" cy="369332"/>
          </a:xfrm>
          <a:prstGeom prst="rect">
            <a:avLst/>
          </a:prstGeom>
          <a:noFill/>
        </p:spPr>
        <p:txBody>
          <a:bodyPr wrap="square" rtlCol="0">
            <a:spAutoFit/>
          </a:bodyPr>
          <a:lstStyle/>
          <a:p>
            <a:r>
              <a:rPr lang="en-US" i="1" dirty="0">
                <a:solidFill>
                  <a:srgbClr val="FF0000"/>
                </a:solidFill>
                <a:latin typeface="Times New Roman" panose="02020603050405020304" pitchFamily="18" charset="0"/>
                <a:cs typeface="Times New Roman" panose="02020603050405020304" pitchFamily="18" charset="0"/>
              </a:rPr>
              <a:t>File giới thiệu có lời</a:t>
            </a:r>
          </a:p>
        </p:txBody>
      </p:sp>
      <p:sp>
        <p:nvSpPr>
          <p:cNvPr id="17" name="TextBox 16"/>
          <p:cNvSpPr txBox="1"/>
          <p:nvPr/>
        </p:nvSpPr>
        <p:spPr>
          <a:xfrm>
            <a:off x="7469381" y="3606332"/>
            <a:ext cx="2722834" cy="369332"/>
          </a:xfrm>
          <a:prstGeom prst="rect">
            <a:avLst/>
          </a:prstGeom>
          <a:noFill/>
        </p:spPr>
        <p:txBody>
          <a:bodyPr wrap="square" rtlCol="0">
            <a:spAutoFit/>
          </a:bodyPr>
          <a:lstStyle/>
          <a:p>
            <a:r>
              <a:rPr lang="en-US" i="1" dirty="0">
                <a:solidFill>
                  <a:srgbClr val="FF0000"/>
                </a:solidFill>
                <a:latin typeface="Times New Roman" panose="02020603050405020304" pitchFamily="18" charset="0"/>
                <a:cs typeface="Times New Roman" panose="02020603050405020304" pitchFamily="18" charset="0"/>
              </a:rPr>
              <a:t>File nhạc nền giới thiệu</a:t>
            </a:r>
          </a:p>
        </p:txBody>
      </p:sp>
      <p:pic>
        <p:nvPicPr>
          <p:cNvPr id="9" name="NHAC NEN GIOI THIÊU NHAC C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525998" y="4151968"/>
            <a:ext cx="609600" cy="609600"/>
          </a:xfrm>
          <a:prstGeom prst="rect">
            <a:avLst/>
          </a:prstGeom>
        </p:spPr>
      </p:pic>
    </p:spTree>
    <p:extLst>
      <p:ext uri="{BB962C8B-B14F-4D97-AF65-F5344CB8AC3E}">
        <p14:creationId xmlns:p14="http://schemas.microsoft.com/office/powerpoint/2010/main" val="1173845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7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427"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82429"/>
            <a:ext cx="12192000" cy="2497497"/>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92" y="3125228"/>
            <a:ext cx="1186415" cy="2246550"/>
          </a:xfrm>
          <a:prstGeom prst="rect">
            <a:avLst/>
          </a:prstGeom>
        </p:spPr>
      </p:pic>
      <p:sp>
        <p:nvSpPr>
          <p:cNvPr id="10" name="Rectangle 9"/>
          <p:cNvSpPr/>
          <p:nvPr/>
        </p:nvSpPr>
        <p:spPr>
          <a:xfrm>
            <a:off x="165432" y="0"/>
            <a:ext cx="3904763" cy="646331"/>
          </a:xfrm>
          <a:prstGeom prst="rect">
            <a:avLst/>
          </a:prstGeom>
        </p:spPr>
        <p:txBody>
          <a:bodyPr wrap="square">
            <a:spAutoFit/>
          </a:bodyPr>
          <a:lstStyle/>
          <a:p>
            <a:pPr algn="just">
              <a:lnSpc>
                <a:spcPct val="150000"/>
              </a:lnSpc>
            </a:pPr>
            <a:r>
              <a:rPr lang="en-US" sz="2400" dirty="0">
                <a:latin typeface="Times New Roman"/>
                <a:ea typeface="Calibri"/>
              </a:rPr>
              <a:t>Nêu Cấu tạo đàn Vi-Ô-Lông</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0195" y="78465"/>
            <a:ext cx="7883911" cy="5939933"/>
          </a:xfrm>
          <a:prstGeom prst="rect">
            <a:avLst/>
          </a:prstGeom>
        </p:spPr>
      </p:pic>
    </p:spTree>
    <p:extLst>
      <p:ext uri="{BB962C8B-B14F-4D97-AF65-F5344CB8AC3E}">
        <p14:creationId xmlns:p14="http://schemas.microsoft.com/office/powerpoint/2010/main" val="3552116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82429"/>
            <a:ext cx="12192000" cy="2497497"/>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92" y="3125228"/>
            <a:ext cx="1186415" cy="2246550"/>
          </a:xfrm>
          <a:prstGeom prst="rect">
            <a:avLst/>
          </a:prstGeom>
        </p:spPr>
      </p:pic>
      <p:sp>
        <p:nvSpPr>
          <p:cNvPr id="10" name="Rectangle 9"/>
          <p:cNvSpPr/>
          <p:nvPr/>
        </p:nvSpPr>
        <p:spPr>
          <a:xfrm>
            <a:off x="165432" y="0"/>
            <a:ext cx="3904763" cy="579967"/>
          </a:xfrm>
          <a:prstGeom prst="rect">
            <a:avLst/>
          </a:prstGeom>
        </p:spPr>
        <p:txBody>
          <a:bodyPr wrap="square">
            <a:spAutoFit/>
          </a:bodyPr>
          <a:lstStyle/>
          <a:p>
            <a:pPr algn="just">
              <a:lnSpc>
                <a:spcPct val="150000"/>
              </a:lnSpc>
            </a:pPr>
            <a:r>
              <a:rPr lang="en-US" sz="2400" dirty="0">
                <a:latin typeface="Times New Roman"/>
                <a:ea typeface="Calibri"/>
              </a:rPr>
              <a:t>Trả lời câu hỏi</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092" y="753521"/>
            <a:ext cx="5672340" cy="1472187"/>
          </a:xfrm>
          <a:prstGeom prst="rect">
            <a:avLst/>
          </a:prstGeom>
        </p:spPr>
      </p:pic>
      <p:sp>
        <p:nvSpPr>
          <p:cNvPr id="5" name="TextBox 4"/>
          <p:cNvSpPr txBox="1"/>
          <p:nvPr/>
        </p:nvSpPr>
        <p:spPr>
          <a:xfrm>
            <a:off x="5549591" y="2461421"/>
            <a:ext cx="5891561" cy="461665"/>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Cần đàn, dây đàn, hộp đàn, ngựa đàn, vĩ đàn</a:t>
            </a:r>
          </a:p>
        </p:txBody>
      </p:sp>
      <p:sp>
        <p:nvSpPr>
          <p:cNvPr id="6" name="Rectangle 5"/>
          <p:cNvSpPr/>
          <p:nvPr/>
        </p:nvSpPr>
        <p:spPr>
          <a:xfrm>
            <a:off x="2029522" y="3201928"/>
            <a:ext cx="9757318" cy="830997"/>
          </a:xfrm>
          <a:prstGeom prst="rect">
            <a:avLst/>
          </a:prstGeom>
        </p:spPr>
        <p:txBody>
          <a:bodyPr wrap="square">
            <a:spAutoFit/>
          </a:bodyPr>
          <a:lstStyle/>
          <a:p>
            <a:r>
              <a:rPr lang="en-US" sz="2400" i="1" dirty="0">
                <a:latin typeface="Times New Roman" panose="02020603050405020304" pitchFamily="18" charset="0"/>
                <a:cs typeface="Times New Roman" panose="02020603050405020304" pitchFamily="18" charset="0"/>
              </a:rPr>
              <a:t>Âm sắc mà vĩ cầm phát ra  mềm mại , thanh tao , khi thì cao vút khi thì da diết những nốt trung trầm ấm</a:t>
            </a:r>
          </a:p>
        </p:txBody>
      </p:sp>
    </p:spTree>
    <p:extLst>
      <p:ext uri="{BB962C8B-B14F-4D97-AF65-F5344CB8AC3E}">
        <p14:creationId xmlns:p14="http://schemas.microsoft.com/office/powerpoint/2010/main" val="3932671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1246</TotalTime>
  <Words>468</Words>
  <Application>Microsoft Office PowerPoint</Application>
  <PresentationFormat>Widescreen</PresentationFormat>
  <Paragraphs>43</Paragraphs>
  <Slides>16</Slides>
  <Notes>0</Notes>
  <HiddenSlides>0</HiddenSlides>
  <MMClips>18</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#9Slide05 Dancing Script</vt:lpstr>
      <vt:lpstr>Arial</vt:lpstr>
      <vt:lpstr>Calibri</vt:lpstr>
      <vt:lpstr>Times New Roman</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128</cp:revision>
  <dcterms:created xsi:type="dcterms:W3CDTF">2020-10-25T06:17:09Z</dcterms:created>
  <dcterms:modified xsi:type="dcterms:W3CDTF">2023-02-06T09:38:35Z</dcterms:modified>
</cp:coreProperties>
</file>