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7" r:id="rId3"/>
    <p:sldId id="260" r:id="rId4"/>
    <p:sldId id="258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6" r:id="rId15"/>
    <p:sldId id="273" r:id="rId16"/>
    <p:sldId id="274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1400" y="2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/>
              <a:t>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23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/>
              <a:t>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5244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/>
              <a:t>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3701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6342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0339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29070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83654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9982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00337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4036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2617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/>
              <a:t>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7261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79609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0178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6613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/>
              <a:t>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4987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/>
              <a:t>1/10/2023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6663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/>
              <a:t>1/10/2023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2304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/>
              <a:t>1/10/2023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1715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/>
              <a:t>1/10/2023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3372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/>
              <a:t>1/10/2023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6268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/>
              <a:t>1/10/2023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5013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2516F6-A21F-4EE1-B641-5C28C9F93BB8}" type="datetimeFigureOut">
              <a:rPr lang="en-US" smtClean="0"/>
              <a:t>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AD4E2F-2D89-4714-B8DB-E9018B5B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822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DD629E-10BD-45C1-9C6A-589D2DD617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637FC8-47B1-4A5E-A41C-EEF06F66B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055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9.png"/><Relationship Id="rId5" Type="http://schemas.openxmlformats.org/officeDocument/2006/relationships/image" Target="../media/image11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png"/><Relationship Id="rId5" Type="http://schemas.openxmlformats.org/officeDocument/2006/relationships/image" Target="../media/image7.gif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5.png"/><Relationship Id="rId5" Type="http://schemas.openxmlformats.org/officeDocument/2006/relationships/image" Target="../media/image11.png"/><Relationship Id="rId4" Type="http://schemas.openxmlformats.org/officeDocument/2006/relationships/image" Target="../media/image2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pn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2.mp3"/><Relationship Id="rId7" Type="http://schemas.openxmlformats.org/officeDocument/2006/relationships/image" Target="../media/image1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13.xml"/><Relationship Id="rId4" Type="http://schemas.openxmlformats.org/officeDocument/2006/relationships/audio" Target="../media/media2.mp3"/><Relationship Id="rId9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5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9.png"/><Relationship Id="rId5" Type="http://schemas.openxmlformats.org/officeDocument/2006/relationships/image" Target="../media/image11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9.png"/><Relationship Id="rId5" Type="http://schemas.openxmlformats.org/officeDocument/2006/relationships/image" Target="../media/image11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0728"/>
            <a:ext cx="9144000" cy="58772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6"/>
            <a:ext cx="9144000" cy="98129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097" y="5085184"/>
            <a:ext cx="8064896" cy="1656184"/>
          </a:xfrm>
          <a:prstGeom prst="rect">
            <a:avLst/>
          </a:prstGeom>
          <a:noFill/>
        </p:spPr>
        <p:txBody>
          <a:bodyPr wrap="square" rtlCol="0">
            <a:prstTxWarp prst="textCurveDown">
              <a:avLst>
                <a:gd name="adj" fmla="val 44053"/>
              </a:avLst>
            </a:prstTxWarp>
            <a:spAutoFit/>
          </a:bodyPr>
          <a:lstStyle/>
          <a:p>
            <a:r>
              <a:rPr lang="en-US" sz="3600" b="1">
                <a:solidFill>
                  <a:srgbClr val="002060"/>
                </a:solidFill>
              </a:rPr>
              <a:t>Chào mừng quý thầy cô và các bạn học sinh đến với tiết âm nhạc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72400" y="6165304"/>
            <a:ext cx="285327" cy="22874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563888" y="6588475"/>
            <a:ext cx="57592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>
                <a:solidFill>
                  <a:srgbClr val="FF0000"/>
                </a:solidFill>
              </a:rPr>
              <a:t>Bản quyền TT ÂN Phi trường 0987508433 cấm chia sẻ dưới mọi hình thức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9231" y="-7606"/>
            <a:ext cx="694769" cy="694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5727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31840" y="188640"/>
            <a:ext cx="2124299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b="1" err="1">
                <a:solidFill>
                  <a:srgbClr val="0070C0"/>
                </a:solidFill>
              </a:rPr>
              <a:t>Câu</a:t>
            </a:r>
            <a:r>
              <a:rPr lang="en-US" sz="6600" b="1">
                <a:solidFill>
                  <a:srgbClr val="0070C0"/>
                </a:solidFill>
              </a:rPr>
              <a:t> 3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9067" y="6525344"/>
            <a:ext cx="414933" cy="33265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29593" y="1772816"/>
            <a:ext cx="712879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fr-FR" sz="5400" i="1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Xuân vừa đến, trên cành cao. Cho ngàn muôn lá hoa đẹp tươi.</a:t>
            </a:r>
            <a:endParaRPr lang="en-US" sz="5400">
              <a:solidFill>
                <a:prstClr val="black"/>
              </a:solidFill>
              <a:latin typeface="Times New Roman"/>
              <a:ea typeface="Calibri"/>
            </a:endParaRPr>
          </a:p>
        </p:txBody>
      </p:sp>
      <p:pic>
        <p:nvPicPr>
          <p:cNvPr id="6" name="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52120" y="40533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018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7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91880" y="-46433"/>
            <a:ext cx="230063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err="1">
                <a:solidFill>
                  <a:srgbClr val="0070C0"/>
                </a:solidFill>
              </a:rPr>
              <a:t>Câu</a:t>
            </a:r>
            <a:r>
              <a:rPr lang="en-US" sz="7200" b="1">
                <a:solidFill>
                  <a:srgbClr val="0070C0"/>
                </a:solidFill>
              </a:rPr>
              <a:t> 4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3946" y="6521238"/>
            <a:ext cx="420054" cy="33676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83568" y="1772816"/>
            <a:ext cx="734481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fr-FR" sz="5400" i="1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Cho nhựa mới, cho đời vui. Cho người muôn tiếng ca rộn vang nơi nơi.</a:t>
            </a:r>
            <a:endParaRPr lang="en-US" sz="5400">
              <a:solidFill>
                <a:prstClr val="black"/>
              </a:solidFill>
              <a:latin typeface="Times New Roman"/>
              <a:ea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897852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987824" y="260648"/>
            <a:ext cx="289694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err="1">
                <a:solidFill>
                  <a:srgbClr val="0070C0"/>
                </a:solidFill>
              </a:rPr>
              <a:t>Câu</a:t>
            </a:r>
            <a:r>
              <a:rPr lang="en-US" sz="6000" b="1">
                <a:solidFill>
                  <a:srgbClr val="0070C0"/>
                </a:solidFill>
              </a:rPr>
              <a:t> 3+ 4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7210" y="2708920"/>
            <a:ext cx="420054" cy="33676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83568" y="1536174"/>
            <a:ext cx="7128792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fr-FR" sz="4400" i="1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Xuân vừa đến, trên cành cao. Cho ngàn muôn lá hoa đẹp tươi.</a:t>
            </a:r>
            <a:r>
              <a:rPr lang="en-US" sz="440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fr-FR" sz="4400" i="1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Cho nhựa mới, cho đời vui. Cho người muôn tiếng ca rộn vang nơi nơi.</a:t>
            </a:r>
            <a:endParaRPr lang="en-US" sz="4400">
              <a:solidFill>
                <a:prstClr val="black"/>
              </a:solidFill>
              <a:latin typeface="Times New Roman"/>
              <a:ea typeface="Calibri"/>
            </a:endParaRPr>
          </a:p>
        </p:txBody>
      </p:sp>
      <p:pic>
        <p:nvPicPr>
          <p:cNvPr id="5" name="c3+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24128" y="54452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814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65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65388" y="130061"/>
            <a:ext cx="436048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>
                <a:solidFill>
                  <a:srgbClr val="FF0000"/>
                </a:solidFill>
              </a:rPr>
              <a:t>Hd hát nối tiếp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5589240"/>
            <a:ext cx="858120" cy="7580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3946" y="6521238"/>
            <a:ext cx="420054" cy="33676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942996" y="1268760"/>
            <a:ext cx="696652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4000">
                <a:latin typeface="Times New Roman"/>
                <a:ea typeface="Calibri"/>
              </a:rPr>
              <a:t>– GV có thể chia HS thành 3 nhóm hát nối tiếp:</a:t>
            </a:r>
          </a:p>
          <a:p>
            <a:pPr algn="just">
              <a:spcAft>
                <a:spcPts val="0"/>
              </a:spcAft>
            </a:pPr>
            <a:r>
              <a:rPr lang="en-US" sz="4000">
                <a:latin typeface="Times New Roman"/>
                <a:ea typeface="Calibri"/>
              </a:rPr>
              <a:t>+Nhóm 1 hát câu 1.</a:t>
            </a:r>
          </a:p>
          <a:p>
            <a:pPr algn="just">
              <a:spcAft>
                <a:spcPts val="0"/>
              </a:spcAft>
            </a:pPr>
            <a:r>
              <a:rPr lang="en-US" sz="4000">
                <a:latin typeface="Times New Roman"/>
                <a:ea typeface="Calibri"/>
              </a:rPr>
              <a:t>+Nhóm 2 hát câu 2.</a:t>
            </a:r>
          </a:p>
          <a:p>
            <a:pPr algn="just">
              <a:spcAft>
                <a:spcPts val="0"/>
              </a:spcAft>
            </a:pPr>
            <a:r>
              <a:rPr lang="en-US" sz="4000">
                <a:latin typeface="Times New Roman"/>
                <a:ea typeface="Calibri"/>
              </a:rPr>
              <a:t>+Nhóm 3 hát câu 3.</a:t>
            </a:r>
          </a:p>
          <a:p>
            <a:pPr algn="just">
              <a:spcAft>
                <a:spcPts val="0"/>
              </a:spcAft>
            </a:pPr>
            <a:r>
              <a:rPr lang="en-US" sz="4000">
                <a:latin typeface="Times New Roman"/>
                <a:ea typeface="Calibri"/>
              </a:rPr>
              <a:t>+Câu 4 cả 3 nhóm cùng hát.</a:t>
            </a:r>
            <a:endParaRPr lang="en-US" sz="4000">
              <a:effectLst/>
              <a:latin typeface="Times New Roman"/>
              <a:ea typeface="Calibri"/>
            </a:endParaRPr>
          </a:p>
        </p:txBody>
      </p:sp>
      <p:pic>
        <p:nvPicPr>
          <p:cNvPr id="9" name="beat 1 lan bg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30320" y="22815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636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7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87624" y="-38844"/>
            <a:ext cx="30194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>
                <a:solidFill>
                  <a:srgbClr val="002060"/>
                </a:solidFill>
                <a:latin typeface="Times New Roman"/>
                <a:ea typeface="Times New Roman"/>
              </a:rPr>
              <a:t>THỰC HÀNH-LUYỆN TẬP</a:t>
            </a:r>
            <a:endParaRPr lang="en-US">
              <a:solidFill>
                <a:srgbClr val="00206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23928" y="148266"/>
            <a:ext cx="53871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FF0000"/>
                </a:solidFill>
              </a:rPr>
              <a:t>Hát </a:t>
            </a:r>
            <a:r>
              <a:rPr lang="en-US" sz="2400" err="1">
                <a:solidFill>
                  <a:srgbClr val="FF0000"/>
                </a:solidFill>
              </a:rPr>
              <a:t>gõ</a:t>
            </a:r>
            <a:r>
              <a:rPr lang="en-US" sz="2400">
                <a:solidFill>
                  <a:srgbClr val="FF0000"/>
                </a:solidFill>
              </a:rPr>
              <a:t> </a:t>
            </a:r>
            <a:r>
              <a:rPr lang="en-US" sz="2400" err="1">
                <a:solidFill>
                  <a:srgbClr val="FF0000"/>
                </a:solidFill>
              </a:rPr>
              <a:t>đệm</a:t>
            </a:r>
            <a:r>
              <a:rPr lang="en-US" sz="2400">
                <a:solidFill>
                  <a:srgbClr val="FF0000"/>
                </a:solidFill>
              </a:rPr>
              <a:t> </a:t>
            </a:r>
            <a:r>
              <a:rPr lang="en-US" sz="2400" err="1">
                <a:solidFill>
                  <a:srgbClr val="FF0000"/>
                </a:solidFill>
              </a:rPr>
              <a:t>theo</a:t>
            </a:r>
            <a:r>
              <a:rPr lang="en-US" sz="2400">
                <a:solidFill>
                  <a:srgbClr val="FF0000"/>
                </a:solidFill>
              </a:rPr>
              <a:t> phách với các hình thức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3946" y="6521238"/>
            <a:ext cx="420054" cy="336761"/>
          </a:xfrm>
          <a:prstGeom prst="rect">
            <a:avLst/>
          </a:prstGeom>
        </p:spPr>
      </p:pic>
      <p:pic>
        <p:nvPicPr>
          <p:cNvPr id="7" name="beat 1 lan bg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3568" y="53012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400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7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1560" y="4437112"/>
            <a:ext cx="8280920" cy="3960440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dục-củng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cố-dặn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dò</a:t>
            </a:r>
            <a:endParaRPr lang="en-US" sz="4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21806">
            <a:off x="7164288" y="836712"/>
            <a:ext cx="750289" cy="601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4070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09120"/>
            <a:ext cx="9116825" cy="234888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07504" y="188640"/>
            <a:ext cx="88569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>
                <a:latin typeface="Times New Roman"/>
                <a:ea typeface="Times New Roman"/>
              </a:rPr>
              <a:t>HD khởi động giọng bằng âm “La” theo các nét nhạc sau</a:t>
            </a:r>
            <a:r>
              <a:rPr lang="en-US" sz="3200">
                <a:latin typeface="Times New Roman"/>
                <a:ea typeface="Times New Roman"/>
              </a:rPr>
              <a:t>:</a:t>
            </a:r>
            <a:endParaRPr lang="en-US" sz="3200">
              <a:effectLst/>
              <a:latin typeface="Times New Roman"/>
              <a:ea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052736"/>
            <a:ext cx="7344816" cy="38164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7076" y="5301208"/>
            <a:ext cx="858120" cy="758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6618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0" y="3356992"/>
            <a:ext cx="9144000" cy="34964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740" y="0"/>
            <a:ext cx="9135260" cy="242088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3600" b="1">
                <a:solidFill>
                  <a:srgbClr val="002060"/>
                </a:solidFill>
              </a:rPr>
              <a:t>ÂM NHẠC LỚP 2</a:t>
            </a:r>
          </a:p>
        </p:txBody>
      </p:sp>
      <p:sp>
        <p:nvSpPr>
          <p:cNvPr id="6" name="Rectangle 5"/>
          <p:cNvSpPr/>
          <p:nvPr/>
        </p:nvSpPr>
        <p:spPr>
          <a:xfrm>
            <a:off x="3744325" y="1210444"/>
            <a:ext cx="1672830" cy="7425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AU" sz="3200" b="1">
                <a:solidFill>
                  <a:srgbClr val="FF0000"/>
                </a:solidFill>
                <a:latin typeface="Times New Roman"/>
                <a:ea typeface="Times New Roman"/>
              </a:rPr>
              <a:t>TIẾT 19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3274" y="576605"/>
            <a:ext cx="826192" cy="82619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355976" y="2846860"/>
            <a:ext cx="4572000" cy="4633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vi-VN" b="1">
                <a:solidFill>
                  <a:srgbClr val="FF0000"/>
                </a:solidFill>
                <a:latin typeface="Times New Roman"/>
                <a:ea typeface="Calibri"/>
              </a:rPr>
              <a:t>NHẠC VÀ LỜI: HOÀNG HÀ</a:t>
            </a: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924987" y="2166972"/>
            <a:ext cx="536326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vi-VN" sz="2400" b="1">
                <a:solidFill>
                  <a:srgbClr val="FF0000"/>
                </a:solidFill>
                <a:latin typeface="Times New Roman"/>
                <a:ea typeface="Calibri"/>
              </a:rPr>
              <a:t>HỌC HÁT: BÀI HOA LÁ MÙA XUÂN</a:t>
            </a:r>
            <a:endParaRPr lang="en-US" sz="2400">
              <a:solidFill>
                <a:prstClr val="black"/>
              </a:solidFill>
              <a:latin typeface="Times New Roman"/>
              <a:ea typeface="Calibri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76256" y="3573016"/>
            <a:ext cx="704977" cy="45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1493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 rot="19928027">
            <a:off x="-51564" y="227529"/>
            <a:ext cx="244554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810"/>
            <a:r>
              <a:rPr lang="en-US" sz="2400" b="1">
                <a:solidFill>
                  <a:srgbClr val="002060"/>
                </a:solidFill>
                <a:latin typeface="Times New Roman"/>
                <a:ea typeface="Arial"/>
              </a:rPr>
              <a:t>KHÁM PHÁ</a:t>
            </a:r>
          </a:p>
          <a:p>
            <a:pPr marL="3810"/>
            <a:r>
              <a:rPr lang="en-US" sz="2400" b="1">
                <a:solidFill>
                  <a:srgbClr val="002060"/>
                </a:solidFill>
                <a:latin typeface="Times New Roman"/>
                <a:ea typeface="Arial"/>
              </a:rPr>
              <a:t>Tìm hiểu bài hát</a:t>
            </a:r>
            <a:r>
              <a:rPr lang="en-US" sz="2400" b="1">
                <a:solidFill>
                  <a:srgbClr val="002060"/>
                </a:solidFill>
                <a:latin typeface="Times New Roman"/>
                <a:ea typeface="Times New Roman"/>
              </a:rPr>
              <a:t>.</a:t>
            </a:r>
            <a:endParaRPr lang="en-US" sz="2400">
              <a:solidFill>
                <a:srgbClr val="002060"/>
              </a:solidFill>
              <a:latin typeface="Times New Roman"/>
              <a:ea typeface="Calibri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876256" y="273696"/>
            <a:ext cx="15568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>
                <a:solidFill>
                  <a:prstClr val="white"/>
                </a:solidFill>
                <a:latin typeface="Times New Roman"/>
              </a:rPr>
              <a:t>Vùng Nam bộ</a:t>
            </a:r>
            <a:endParaRPr lang="en-US" b="1">
              <a:solidFill>
                <a:prstClr val="white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3946" y="6521238"/>
            <a:ext cx="420054" cy="336761"/>
          </a:xfrm>
          <a:prstGeom prst="rect">
            <a:avLst/>
          </a:prstGeom>
        </p:spPr>
      </p:pic>
      <p:pic>
        <p:nvPicPr>
          <p:cNvPr id="4098" name="Picture 2" descr="Description: Nhạc sĩ Hoàng Hà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9477" y="2420888"/>
            <a:ext cx="2284933" cy="2831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367189" y="1976873"/>
            <a:ext cx="259228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2400" b="1">
                <a:solidFill>
                  <a:srgbClr val="202124"/>
                </a:solidFill>
                <a:latin typeface="Times New Roman"/>
                <a:ea typeface="Calibri"/>
              </a:rPr>
              <a:t>Hoàng Hà</a:t>
            </a:r>
            <a:r>
              <a:rPr lang="en-US" sz="2400">
                <a:solidFill>
                  <a:srgbClr val="202124"/>
                </a:solidFill>
                <a:latin typeface="Times New Roman"/>
                <a:ea typeface="Calibri"/>
              </a:rPr>
              <a:t> tên thật là </a:t>
            </a:r>
            <a:r>
              <a:rPr lang="en-US" sz="2400" b="1">
                <a:solidFill>
                  <a:srgbClr val="202124"/>
                </a:solidFill>
                <a:latin typeface="Times New Roman"/>
                <a:ea typeface="Calibri"/>
              </a:rPr>
              <a:t>Hoàng</a:t>
            </a:r>
            <a:r>
              <a:rPr lang="en-US" sz="2400">
                <a:solidFill>
                  <a:srgbClr val="202124"/>
                </a:solidFill>
                <a:latin typeface="Times New Roman"/>
                <a:ea typeface="Calibri"/>
              </a:rPr>
              <a:t> Phi Hồng, sinh ngày 1 tháng 12 năm 1929 tại vùng hoa ven Tây Hồ, </a:t>
            </a:r>
            <a:r>
              <a:rPr lang="en-US" sz="2400" b="1">
                <a:solidFill>
                  <a:srgbClr val="202124"/>
                </a:solidFill>
                <a:latin typeface="Times New Roman"/>
                <a:ea typeface="Calibri"/>
              </a:rPr>
              <a:t>Hà</a:t>
            </a:r>
            <a:r>
              <a:rPr lang="en-US" sz="2400">
                <a:solidFill>
                  <a:srgbClr val="202124"/>
                </a:solidFill>
                <a:latin typeface="Times New Roman"/>
                <a:ea typeface="Calibri"/>
              </a:rPr>
              <a:t> Nội.</a:t>
            </a:r>
            <a:endParaRPr lang="en-US" sz="2400">
              <a:effectLst/>
              <a:latin typeface="Times New Roman"/>
              <a:ea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43608" y="1581879"/>
            <a:ext cx="244827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Bài Hoa Lá mùa xuân là diễn tả cảnh các bạn nhỏ hòa mình vào thiên nhiên đón chào mùa xuân tươi đẹp, bài hát có sắc thái Vui Tươi</a:t>
            </a:r>
            <a:r>
              <a:rPr lang="en-US"/>
              <a:t>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9231" y="-7606"/>
            <a:ext cx="694769" cy="694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102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131840" y="156911"/>
            <a:ext cx="23042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err="1">
                <a:solidFill>
                  <a:srgbClr val="002060"/>
                </a:solidFill>
              </a:rPr>
              <a:t>Hát</a:t>
            </a:r>
            <a:r>
              <a:rPr lang="en-US" sz="4000">
                <a:solidFill>
                  <a:srgbClr val="002060"/>
                </a:solidFill>
              </a:rPr>
              <a:t> </a:t>
            </a:r>
            <a:r>
              <a:rPr lang="en-US" sz="4000" err="1">
                <a:solidFill>
                  <a:srgbClr val="002060"/>
                </a:solidFill>
              </a:rPr>
              <a:t>mẫu</a:t>
            </a:r>
            <a:endParaRPr lang="en-US" sz="4000">
              <a:solidFill>
                <a:srgbClr val="002060"/>
              </a:solidFill>
            </a:endParaRPr>
          </a:p>
        </p:txBody>
      </p:sp>
      <p:pic>
        <p:nvPicPr>
          <p:cNvPr id="2" name="HOA LÁ MÙA XUÂN - HÁT MẪU - CĐ5 00_00_07-00_00_54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810637"/>
            <a:ext cx="9144000" cy="52367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8981" y="3324500"/>
            <a:ext cx="210027" cy="168381"/>
          </a:xfrm>
          <a:prstGeom prst="rect">
            <a:avLst/>
          </a:prstGeom>
        </p:spPr>
      </p:pic>
      <p:pic>
        <p:nvPicPr>
          <p:cNvPr id="10" name="beat 1 lan bgd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43608" y="77563"/>
            <a:ext cx="609600" cy="609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9231" y="-7606"/>
            <a:ext cx="694769" cy="694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070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607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392" y="6210059"/>
            <a:ext cx="420054" cy="33676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194105" y="0"/>
            <a:ext cx="300832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>
                <a:solidFill>
                  <a:srgbClr val="002060"/>
                </a:solidFill>
              </a:rPr>
              <a:t>Đọc lời ca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7076" y="5301208"/>
            <a:ext cx="858120" cy="75800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1111970"/>
            <a:ext cx="9396535" cy="36731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indent="-180340">
              <a:lnSpc>
                <a:spcPct val="200000"/>
              </a:lnSpc>
            </a:pPr>
            <a:r>
              <a:rPr lang="fr-FR" sz="2400">
                <a:latin typeface="Times New Roman"/>
                <a:ea typeface="Times New Roman"/>
                <a:cs typeface="Arial"/>
              </a:rPr>
              <a:t>Câu hát 1: </a:t>
            </a:r>
            <a:r>
              <a:rPr lang="fr-FR" sz="2400" i="1">
                <a:latin typeface="Times New Roman"/>
                <a:ea typeface="Times New Roman"/>
                <a:cs typeface="Arial"/>
              </a:rPr>
              <a:t>Tôi là lá, tôi là hoa. Tôi là hoa lá hoa mùa xuân.</a:t>
            </a:r>
            <a:endParaRPr lang="en-US" sz="2400">
              <a:latin typeface="Times New Roman"/>
              <a:ea typeface="Calibri"/>
            </a:endParaRPr>
          </a:p>
          <a:p>
            <a:pPr>
              <a:lnSpc>
                <a:spcPct val="200000"/>
              </a:lnSpc>
            </a:pPr>
            <a:r>
              <a:rPr lang="fr-FR" sz="2400">
                <a:latin typeface="Times New Roman"/>
                <a:ea typeface="Times New Roman"/>
                <a:cs typeface="Arial"/>
              </a:rPr>
              <a:t>Câu hát 2: </a:t>
            </a:r>
            <a:r>
              <a:rPr lang="fr-FR" sz="2400" i="1">
                <a:latin typeface="Times New Roman"/>
                <a:ea typeface="Times New Roman"/>
                <a:cs typeface="Arial"/>
              </a:rPr>
              <a:t>Tôi cùng múa, tôi cùng ca. Tôi cùng ca múa ca mừng xuân.</a:t>
            </a:r>
            <a:endParaRPr lang="en-US" sz="2400">
              <a:latin typeface="Times New Roman"/>
              <a:ea typeface="Calibri"/>
            </a:endParaRPr>
          </a:p>
          <a:p>
            <a:pPr>
              <a:lnSpc>
                <a:spcPct val="200000"/>
              </a:lnSpc>
            </a:pPr>
            <a:r>
              <a:rPr lang="fr-FR" sz="2400">
                <a:latin typeface="Times New Roman"/>
                <a:ea typeface="Times New Roman"/>
                <a:cs typeface="Arial"/>
              </a:rPr>
              <a:t>Câu hát 3: </a:t>
            </a:r>
            <a:r>
              <a:rPr lang="fr-FR" sz="2400" i="1">
                <a:latin typeface="Times New Roman"/>
                <a:ea typeface="Times New Roman"/>
                <a:cs typeface="Arial"/>
              </a:rPr>
              <a:t>Xuân vừa đến, trên cành cao. Cho ngàn muôn lá hoa đẹp tươi.</a:t>
            </a:r>
            <a:endParaRPr lang="en-US" sz="2400">
              <a:latin typeface="Times New Roman"/>
              <a:ea typeface="Calibri"/>
            </a:endParaRPr>
          </a:p>
          <a:p>
            <a:pPr>
              <a:lnSpc>
                <a:spcPct val="200000"/>
              </a:lnSpc>
            </a:pPr>
            <a:r>
              <a:rPr lang="fr-FR" sz="2400">
                <a:latin typeface="Times New Roman"/>
                <a:ea typeface="Times New Roman"/>
                <a:cs typeface="Arial"/>
              </a:rPr>
              <a:t>Câu hát 4: </a:t>
            </a:r>
            <a:r>
              <a:rPr lang="fr-FR" sz="2400" i="1">
                <a:latin typeface="Times New Roman"/>
                <a:ea typeface="Times New Roman"/>
                <a:cs typeface="Arial"/>
              </a:rPr>
              <a:t>Cho nhựa mới, cho đời vui. Cho người muôn tiếng ca rộn vang nơi nơi.</a:t>
            </a:r>
            <a:endParaRPr lang="en-US" sz="2400">
              <a:effectLst/>
              <a:latin typeface="Times New Roman"/>
              <a:ea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993484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99892" y="1192153"/>
            <a:ext cx="19442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CÂU 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21360" y="253135"/>
            <a:ext cx="37108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err="1">
                <a:solidFill>
                  <a:srgbClr val="002060"/>
                </a:solidFill>
              </a:rPr>
              <a:t>Dạy</a:t>
            </a:r>
            <a:r>
              <a:rPr lang="en-US" sz="5400" b="1">
                <a:solidFill>
                  <a:srgbClr val="002060"/>
                </a:solidFill>
              </a:rPr>
              <a:t> </a:t>
            </a:r>
            <a:r>
              <a:rPr lang="en-US" sz="5400" b="1" err="1">
                <a:solidFill>
                  <a:srgbClr val="002060"/>
                </a:solidFill>
              </a:rPr>
              <a:t>hát</a:t>
            </a:r>
            <a:endParaRPr lang="en-US" sz="5400" b="1">
              <a:solidFill>
                <a:srgbClr val="00206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9066" y="6525344"/>
            <a:ext cx="414933" cy="33265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83568" y="2420888"/>
            <a:ext cx="712879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lvl="0" indent="-180340"/>
            <a:r>
              <a:rPr lang="fr-FR" sz="5400" i="1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Tôi là lá, tôi là hoa. Tôi là hoa lá hoa mùa xuân.</a:t>
            </a:r>
            <a:endParaRPr lang="en-US" sz="5400">
              <a:solidFill>
                <a:prstClr val="black"/>
              </a:solidFill>
              <a:latin typeface="Times New Roman"/>
              <a:ea typeface="Calibri"/>
            </a:endParaRPr>
          </a:p>
        </p:txBody>
      </p:sp>
      <p:pic>
        <p:nvPicPr>
          <p:cNvPr id="6" name="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47964" y="41752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710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2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275856" y="188640"/>
            <a:ext cx="194957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err="1">
                <a:solidFill>
                  <a:srgbClr val="0070C0"/>
                </a:solidFill>
              </a:rPr>
              <a:t>Câu</a:t>
            </a:r>
            <a:r>
              <a:rPr lang="en-US" sz="6000" b="1">
                <a:solidFill>
                  <a:srgbClr val="0070C0"/>
                </a:solidFill>
              </a:rPr>
              <a:t> 2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3946" y="6521238"/>
            <a:ext cx="420054" cy="33676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27584" y="1628800"/>
            <a:ext cx="745015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fr-FR" sz="5400" i="1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Tôi cùng múa, tôi cùng ca. Tôi cùng ca múa ca mừng xuân.</a:t>
            </a:r>
            <a:endParaRPr lang="en-US" sz="5400">
              <a:solidFill>
                <a:prstClr val="black"/>
              </a:solidFill>
              <a:latin typeface="Times New Roman"/>
              <a:ea typeface="Calibri"/>
            </a:endParaRPr>
          </a:p>
        </p:txBody>
      </p:sp>
      <p:pic>
        <p:nvPicPr>
          <p:cNvPr id="6" name="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48064" y="42930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682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5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71800" y="260648"/>
            <a:ext cx="2975495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b="1" err="1">
                <a:solidFill>
                  <a:srgbClr val="0070C0"/>
                </a:solidFill>
              </a:rPr>
              <a:t>Câu</a:t>
            </a:r>
            <a:r>
              <a:rPr lang="en-US" sz="6600" b="1">
                <a:solidFill>
                  <a:srgbClr val="0070C0"/>
                </a:solidFill>
              </a:rPr>
              <a:t> 1+2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3946" y="6521238"/>
            <a:ext cx="420054" cy="33676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23143" y="1918248"/>
            <a:ext cx="727280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lvl="0" indent="-180340" algn="just"/>
            <a:r>
              <a:rPr lang="fr-FR" sz="4000" i="1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Tôi là lá, tôi là hoa. Tôi là hoa lá hoa mùa xuân.</a:t>
            </a:r>
            <a:r>
              <a:rPr lang="en-US" sz="400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fr-FR" sz="4000" i="1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Tôi cùng múa, tôi cùng ca. Tôi cùng ca múa ca mừng xuân.</a:t>
            </a:r>
            <a:endParaRPr lang="en-US" sz="4000">
              <a:solidFill>
                <a:prstClr val="black"/>
              </a:solidFill>
              <a:latin typeface="Times New Roman"/>
              <a:ea typeface="Calibri"/>
            </a:endParaRPr>
          </a:p>
        </p:txBody>
      </p:sp>
      <p:pic>
        <p:nvPicPr>
          <p:cNvPr id="8" name="c1+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01111" y="4167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317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9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</TotalTime>
  <Words>430</Words>
  <Application>Microsoft Office PowerPoint</Application>
  <PresentationFormat>On-screen Show (4:3)</PresentationFormat>
  <Paragraphs>40</Paragraphs>
  <Slides>15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Hello</cp:lastModifiedBy>
  <cp:revision>28</cp:revision>
  <dcterms:created xsi:type="dcterms:W3CDTF">2021-06-22T02:23:00Z</dcterms:created>
  <dcterms:modified xsi:type="dcterms:W3CDTF">2023-01-10T03:50:32Z</dcterms:modified>
</cp:coreProperties>
</file>