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34"/>
  </p:notesMasterIdLst>
  <p:sldIdLst>
    <p:sldId id="326" r:id="rId5"/>
    <p:sldId id="295" r:id="rId6"/>
    <p:sldId id="296" r:id="rId7"/>
    <p:sldId id="298" r:id="rId8"/>
    <p:sldId id="297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92" r:id="rId17"/>
    <p:sldId id="329" r:id="rId18"/>
    <p:sldId id="330" r:id="rId19"/>
    <p:sldId id="306" r:id="rId20"/>
    <p:sldId id="328" r:id="rId21"/>
    <p:sldId id="308" r:id="rId22"/>
    <p:sldId id="309" r:id="rId23"/>
    <p:sldId id="31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9" r:id="rId32"/>
    <p:sldId id="34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6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0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8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0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85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3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12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74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29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2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1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0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00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9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75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99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9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0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1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90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51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3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7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6.jp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h%E1%BA%A1c_s%C4%A9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vi.wikipedia.org/wiki/Ho%C3%A0ng_Long_(nh%E1%BA%A1c_s%C4%A9)" TargetMode="External"/><Relationship Id="rId4" Type="http://schemas.openxmlformats.org/officeDocument/2006/relationships/hyperlink" Target="https://vi.wikipedia.org/wiki/Ng%C6%B0%E1%BB%9Di_Vi%E1%BB%87t_Na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image" Target="../media/image5.png"/><Relationship Id="rId16" Type="http://schemas.openxmlformats.org/officeDocument/2006/relationships/slide" Target="slide3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23" Type="http://schemas.openxmlformats.org/officeDocument/2006/relationships/slide" Target="slide11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3.mp3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3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0171" y="238649"/>
            <a:ext cx="8592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HS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XÚC XẮC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cái ống nứa (hoặc tre) còn nguyên 2 đầu mắt, cưa xéo một nhát ở một phía dài cỡ hơn đốt ngón tay, nhét đồng tiền xu vào đấy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45" y="3098701"/>
            <a:ext cx="2619312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0" y="3098701"/>
            <a:ext cx="2293931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11" y="2413699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 rot="604745">
            <a:off x="7740953" y="5168213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41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231" y="339399"/>
            <a:ext cx="983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5: Tết vào mùa nào trong năm? </a:t>
            </a:r>
            <a:endParaRPr lang="en-US" sz="48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2" y="1509795"/>
            <a:ext cx="4435095" cy="5771815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46170" y="4158152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18725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7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991" y="159656"/>
            <a:ext cx="9535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5:Mùa xuân </a:t>
            </a:r>
            <a:endParaRPr lang="en-US" sz="6600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84">
            <a:off x="2415239" y="2090056"/>
            <a:ext cx="4255266" cy="550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70" y="273304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 rot="604745">
            <a:off x="6984832" y="5664733"/>
            <a:ext cx="292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6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29464" y="4729886"/>
            <a:ext cx="138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TIẾT: 19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5417" y="5314661"/>
            <a:ext cx="7606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HỌC HÁT BÀI: CHÚC MỪNG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698" y="5714815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Nga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0890" y="6247708"/>
            <a:ext cx="3653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Lân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6272"/>
            <a:ext cx="4779817" cy="110804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4</a:t>
            </a:r>
          </a:p>
        </p:txBody>
      </p:sp>
      <p:pic>
        <p:nvPicPr>
          <p:cNvPr id="102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" y="0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2" y="681469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71868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409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+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Đã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từ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lâu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ảnh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trở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nên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quen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thuộc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với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mỗi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người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dân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Việt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Nam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ta,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quan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sát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bản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đô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nghe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số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bài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hát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5" name="Picture 80" descr="luoc_do_lien_xo_nam_1940_500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91"/>
            <a:ext cx="3629891" cy="52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580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Á)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17.000 km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0" y="1648690"/>
            <a:ext cx="4336473" cy="520930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17707" y="1648691"/>
            <a:ext cx="446563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FF33"/>
                </a:solidFill>
                <a:latin typeface="Times New Roman" pitchFamily="18" charset="0"/>
              </a:rPr>
              <a:t>CUNG ĐIỆN KREM-LIN</a:t>
            </a:r>
          </a:p>
        </p:txBody>
      </p:sp>
      <p:pic>
        <p:nvPicPr>
          <p:cNvPr id="10" name="Picture 10" descr="lenin_0004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0" y="1648690"/>
            <a:ext cx="3837709" cy="5209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354290" y="1779884"/>
            <a:ext cx="257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Nhạc sĩ Trai- cốp- xki</a:t>
            </a:r>
          </a:p>
        </p:txBody>
      </p:sp>
      <p:pic>
        <p:nvPicPr>
          <p:cNvPr id="14" name="Cây Thùy Dư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54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35" y="29890"/>
            <a:ext cx="5347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i="1" dirty="0">
                <a:latin typeface="+mj-lt"/>
              </a:rPr>
              <a:t>Hoàng Lân</a:t>
            </a:r>
            <a:r>
              <a:rPr lang="vi-VN" i="1" dirty="0">
                <a:latin typeface="+mj-lt"/>
              </a:rPr>
              <a:t> (sinh năm 1942) là </a:t>
            </a:r>
            <a:r>
              <a:rPr lang="vi-VN" i="1" dirty="0">
                <a:latin typeface="+mj-lt"/>
                <a:hlinkClick r:id="rId3" tooltip="Nhạc sĩ"/>
              </a:rPr>
              <a:t>nhạc sĩ</a:t>
            </a:r>
            <a:r>
              <a:rPr lang="vi-VN" i="1" dirty="0">
                <a:latin typeface="+mj-lt"/>
              </a:rPr>
              <a:t> </a:t>
            </a:r>
            <a:r>
              <a:rPr lang="vi-VN" i="1" u="sng" dirty="0">
                <a:latin typeface="+mj-lt"/>
                <a:hlinkClick r:id="rId4"/>
              </a:rPr>
              <a:t>người Việt Nam</a:t>
            </a:r>
            <a:r>
              <a:rPr lang="vi-VN" i="1" dirty="0">
                <a:latin typeface="+mj-lt"/>
              </a:rPr>
              <a:t>. Ông cùng người anh em sinh đôi </a:t>
            </a:r>
            <a:r>
              <a:rPr lang="vi-VN" i="1" dirty="0">
                <a:latin typeface="+mj-lt"/>
                <a:hlinkClick r:id="rId5" tooltip="Hoàng Long (nhạc sĩ)"/>
              </a:rPr>
              <a:t>Hoàng Long</a:t>
            </a:r>
            <a:r>
              <a:rPr lang="vi-VN" i="1" dirty="0">
                <a:latin typeface="+mj-lt"/>
              </a:rPr>
              <a:t> trở thành một cặp nhạc sĩ quen thuộc với người yêu nhạc Việt Nam. Hai ông đã được Chủ tịch nước trao tặng Giải thưởng Nhà nước về văn học - nghệ thuật năm 2012</a:t>
            </a:r>
            <a:endParaRPr lang="en-US" i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6816" y="1774642"/>
            <a:ext cx="5001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>
                <a:latin typeface="+mj-lt"/>
              </a:rPr>
              <a:t>Bài hát chúc mừng có giai điệu nhịp nhàng, uyển chuyển diễn tả tình cảm thân thiết ấm áp của những người bạn trong ngày vui gặp mặt</a:t>
            </a:r>
          </a:p>
        </p:txBody>
      </p:sp>
      <p:sp>
        <p:nvSpPr>
          <p:cNvPr id="3" name="AutoShape 2" descr="Nhạc sĩ Hoàng L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" y="2697973"/>
            <a:ext cx="4391891" cy="26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09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5656" y="0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7329" y="221397"/>
            <a:ext cx="609600" cy="609600"/>
          </a:xfrm>
          <a:prstGeom prst="rect">
            <a:avLst/>
          </a:prstGeom>
        </p:spPr>
      </p:pic>
      <p:pic>
        <p:nvPicPr>
          <p:cNvPr id="11" name="NGHE MAU CHUC 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42" y="51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8570" y="3251969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11311"/>
            <a:ext cx="8465574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CÂU 1: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vang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lừng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2: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họp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tưng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bừng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3: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4: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mãi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êm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đềm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5: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hiền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6: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319" y="-87960"/>
            <a:ext cx="735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HS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610049" cy="489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CÂU 1: Cùng  đàn cùng  hát  vang  lừng.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5953" y="512204"/>
            <a:ext cx="322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18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6289" y="4719678"/>
            <a:ext cx="962890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CÂU 2: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họp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Tết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tưng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bừng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4691" y="189039"/>
            <a:ext cx="216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27" y="5437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" y="5129"/>
            <a:ext cx="12192000" cy="8372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8" y="8374467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4830727" y="3626254"/>
            <a:ext cx="1853499" cy="24301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2" y="4455141"/>
            <a:ext cx="1958185" cy="247301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8" y="5144543"/>
            <a:ext cx="1255777" cy="150693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4521137" y="5565223"/>
            <a:ext cx="1530163" cy="98638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3140" y="6058415"/>
            <a:ext cx="4761545" cy="121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3423"/>
            <a:ext cx="1195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>
                  <a:noFill/>
                </a:ln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TRÒ CHƠI: BÀY MÂM NGŨ QUẢ</a:t>
            </a:r>
            <a:endParaRPr lang="en-US" sz="24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BỐ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BÀY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ĐÓN LỘC VÀO NHÀ BẰNG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TRẢ LỜI CÁC CÂU HỎI TRONG CÁC LOẠI QUẢ SAU: </a:t>
            </a:r>
            <a:endParaRPr lang="en-US" sz="2800" b="1" i="1" dirty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5157" y="1934125"/>
            <a:ext cx="4335312" cy="1816446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-110668" y="1796688"/>
            <a:ext cx="2283781" cy="206875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2128">
            <a:off x="3819725" y="855410"/>
            <a:ext cx="3047373" cy="3833753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" y="4763623"/>
            <a:ext cx="2344257" cy="2601689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1" y="4350512"/>
            <a:ext cx="1945034" cy="2892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28" y="2483792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ĐU ĐỦ</a:t>
            </a: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 rot="21106095">
            <a:off x="5420447" y="2645589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DỨA</a:t>
            </a:r>
          </a:p>
        </p:txBody>
      </p:sp>
      <p:sp>
        <p:nvSpPr>
          <p:cNvPr id="45" name="TextBox 44">
            <a:hlinkClick r:id="rId15" action="ppaction://hlinksldjump"/>
          </p:cNvPr>
          <p:cNvSpPr txBox="1"/>
          <p:nvPr/>
        </p:nvSpPr>
        <p:spPr>
          <a:xfrm>
            <a:off x="9053790" y="2703216"/>
            <a:ext cx="21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 CHUỐI</a:t>
            </a:r>
          </a:p>
        </p:txBody>
      </p:sp>
      <p:sp>
        <p:nvSpPr>
          <p:cNvPr id="46" name="TextBox 45">
            <a:hlinkClick r:id="rId23" action="ppaction://hlinksldjump"/>
          </p:cNvPr>
          <p:cNvSpPr txBox="1"/>
          <p:nvPr/>
        </p:nvSpPr>
        <p:spPr>
          <a:xfrm>
            <a:off x="10343213" y="5424943"/>
            <a:ext cx="139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5.DƯA HẤU</a:t>
            </a: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768507" y="5858434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4. BƯỞI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0" y="4015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256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3891" y="4611368"/>
            <a:ext cx="991985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Nhịp nhàng cùng hát  vui bên  người  thân.</a:t>
            </a:r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285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1+2+3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7126" y="4011382"/>
            <a:ext cx="8478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Cùng  đàn cùng  hát  vang  lừng. Họp  vào  ngày Tết  tưng bừng. Nhịp nhàng cùng hát  vui bên  người  thân.</a:t>
            </a:r>
          </a:p>
        </p:txBody>
      </p:sp>
      <p:pic>
        <p:nvPicPr>
          <p:cNvPr id="3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527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365" y="4425085"/>
            <a:ext cx="8794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00000"/>
                </a:solidFill>
                <a:latin typeface="Times New Roman" pitchFamily="18" charset="0"/>
              </a:rPr>
              <a:t>Nhớ mãi phút giây êm  đềm</a:t>
            </a:r>
            <a:endParaRPr lang="en-US" sz="6000"/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522" y="534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6100" y="4869937"/>
            <a:ext cx="9137438" cy="68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6000">
                <a:solidFill>
                  <a:srgbClr val="000000"/>
                </a:solidFill>
                <a:latin typeface="Times New Roman" pitchFamily="18" charset="0"/>
              </a:rPr>
              <a:t>sống bên  nhau bao bạn  hiền</a:t>
            </a: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844" y="5635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7761" y="4509720"/>
            <a:ext cx="89370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  <a:latin typeface="Times New Roman" pitchFamily="18" charset="0"/>
              </a:rPr>
              <a:t>Hát  lên  tình  thiết tha  lâu bền.</a:t>
            </a:r>
          </a:p>
        </p:txBody>
      </p:sp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100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2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4+5+6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3998" y="3985019"/>
            <a:ext cx="88114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Nhớ mãi phút giây êm  đềm. Sống bên  nhau bao bạn  hiền. Hát  lên  tình  thiết tha  lâu bền.</a:t>
            </a:r>
          </a:p>
        </p:txBody>
      </p:sp>
      <p:pic>
        <p:nvPicPr>
          <p:cNvPr id="4" name="C4+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1" y="5327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518990"/>
            <a:ext cx="12192001" cy="63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1020" y="0"/>
            <a:ext cx="759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684" y="221397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055" y="-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7567"/>
            <a:ext cx="8562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Hát gõ đệm theo phách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337539" cy="569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Times New Roman" pitchFamily="18" charset="0"/>
              </a:rPr>
              <a:t>Cùng  đàn cùng  hát  vang  lừng.</a:t>
            </a:r>
          </a:p>
        </p:txBody>
      </p:sp>
      <p:pic>
        <p:nvPicPr>
          <p:cNvPr id="512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693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6402" y="505921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379" y="5054198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915" y="507219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1786" y="5099904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729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0865" y="637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Một số hình thức trình bày bài hát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TỐP CA</a:t>
            </a:r>
          </a:p>
        </p:txBody>
      </p:sp>
      <p:pic>
        <p:nvPicPr>
          <p:cNvPr id="103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66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Chọn</a:t>
            </a:r>
            <a:r>
              <a:rPr lang="en-US" sz="3600" dirty="0">
                <a:solidFill>
                  <a:schemeClr val="bg1"/>
                </a:solidFill>
              </a:rPr>
              <a:t> 1,2 </a:t>
            </a:r>
            <a:r>
              <a:rPr lang="en-US" sz="3600" dirty="0" err="1">
                <a:solidFill>
                  <a:schemeClr val="bg1"/>
                </a:solidFill>
              </a:rPr>
              <a:t>hình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thức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để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biểu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diễn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Chúc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mừng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TỐP CA</a:t>
            </a:r>
          </a:p>
        </p:txBody>
      </p:sp>
      <p:pic>
        <p:nvPicPr>
          <p:cNvPr id="1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411" y="5540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3831" y="306187"/>
            <a:ext cx="940513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1: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603465" y="3691344"/>
            <a:ext cx="4832938" cy="306375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 rot="2742147">
            <a:off x="3586101" y="5074701"/>
            <a:ext cx="326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85309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513" y="171290"/>
            <a:ext cx="10450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án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quả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1:Gói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bánh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chưng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nấu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cỗ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cúng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giao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thừa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,...)</a:t>
            </a:r>
            <a:endParaRPr lang="en-US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0" y="2162629"/>
            <a:ext cx="4082245" cy="5275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55142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6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10" y="0"/>
            <a:ext cx="11669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QUẢ 2:Trong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dịp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tết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thường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đưa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nhà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ai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chúc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têt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2700866" y="914444"/>
            <a:ext cx="6087733" cy="6800950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 rot="3393393">
            <a:off x="4830825" y="5425071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124637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8411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127" y="-210761"/>
            <a:ext cx="1062819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5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5" y="2480780"/>
            <a:ext cx="4018125" cy="463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63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0486" y="3356429"/>
            <a:ext cx="6150440" cy="3812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4719" y="429184"/>
            <a:ext cx="1034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QUẢ 3: Ngày tết trẻ em được người lớn quan tâm như thế nào?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60360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75" y="2693243"/>
            <a:ext cx="3447818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483821" y="87498"/>
            <a:ext cx="7751560" cy="172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lỳ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 rot="604745">
            <a:off x="6555142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6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4781" y="140854"/>
            <a:ext cx="98509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Qủa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nứa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309256"/>
            <a:ext cx="3534935" cy="3997999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6632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735</Words>
  <Application>Microsoft Office PowerPoint</Application>
  <PresentationFormat>Widescreen</PresentationFormat>
  <Paragraphs>91</Paragraphs>
  <Slides>29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Calibri Light</vt:lpstr>
      <vt:lpstr>Times New Roman</vt:lpstr>
      <vt:lpstr>Arial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149</cp:revision>
  <dcterms:created xsi:type="dcterms:W3CDTF">2020-08-30T12:35:12Z</dcterms:created>
  <dcterms:modified xsi:type="dcterms:W3CDTF">2023-01-10T07:59:32Z</dcterms:modified>
</cp:coreProperties>
</file>